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media/image3.jpg" ContentType="image/jpg"/>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embedTrueTypeFonts="1" autoCompressPictures="0">
  <p:sldMasterIdLst>
    <p:sldMasterId id="2147483648" r:id="rId1"/>
  </p:sldMasterIdLst>
  <p:notesMasterIdLst>
    <p:notesMasterId r:id="rId21"/>
  </p:notesMasterIdLst>
  <p:sldIdLst>
    <p:sldId id="256" r:id="rId2"/>
    <p:sldId id="257" r:id="rId3"/>
    <p:sldId id="271" r:id="rId4"/>
    <p:sldId id="258" r:id="rId5"/>
    <p:sldId id="272" r:id="rId6"/>
    <p:sldId id="261" r:id="rId7"/>
    <p:sldId id="274" r:id="rId8"/>
    <p:sldId id="273" r:id="rId9"/>
    <p:sldId id="275" r:id="rId10"/>
    <p:sldId id="264" r:id="rId11"/>
    <p:sldId id="277" r:id="rId12"/>
    <p:sldId id="278" r:id="rId13"/>
    <p:sldId id="268" r:id="rId14"/>
    <p:sldId id="269" r:id="rId15"/>
    <p:sldId id="279" r:id="rId16"/>
    <p:sldId id="266" r:id="rId17"/>
    <p:sldId id="270" r:id="rId18"/>
    <p:sldId id="280" r:id="rId19"/>
    <p:sldId id="267" r:id="rId20"/>
  </p:sldIdLst>
  <p:sldSz cx="12192000" cy="6858000"/>
  <p:notesSz cx="6858000" cy="9144000"/>
  <p:embeddedFontLst>
    <p:embeddedFont>
      <p:font typeface="Cambria Math" panose="02040503050406030204" pitchFamily="18" charset="0"/>
      <p:regular r:id="rId22"/>
    </p:embeddedFont>
  </p:embeddedFontLst>
  <p:defaultText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D93119A-4007-0D49-AE3B-5B296C484EA9}">
          <p14:sldIdLst>
            <p14:sldId id="256"/>
            <p14:sldId id="257"/>
          </p14:sldIdLst>
        </p14:section>
        <p14:section name="Research Introduction" id="{B08E2A12-A78C-3748-B461-DA7484171881}">
          <p14:sldIdLst>
            <p14:sldId id="271"/>
            <p14:sldId id="258"/>
          </p14:sldIdLst>
        </p14:section>
        <p14:section name="Overal architecture" id="{9577C961-F353-1B4F-A834-7210E86D9539}">
          <p14:sldIdLst>
            <p14:sldId id="272"/>
            <p14:sldId id="261"/>
            <p14:sldId id="274"/>
            <p14:sldId id="273"/>
          </p14:sldIdLst>
        </p14:section>
        <p14:section name="Research Progress" id="{A338D4B0-DE9D-9D42-8911-A2C5774D9096}">
          <p14:sldIdLst>
            <p14:sldId id="275"/>
            <p14:sldId id="264"/>
            <p14:sldId id="277"/>
            <p14:sldId id="278"/>
            <p14:sldId id="268"/>
            <p14:sldId id="269"/>
          </p14:sldIdLst>
        </p14:section>
        <p14:section name="Schedule" id="{22E1BAC5-F840-C146-A295-9E1A30F18532}">
          <p14:sldIdLst>
            <p14:sldId id="279"/>
            <p14:sldId id="266"/>
            <p14:sldId id="270"/>
            <p14:sldId id="280"/>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5E1FF"/>
    <a:srgbClr val="C6C7FE"/>
    <a:srgbClr val="D2D3FE"/>
    <a:srgbClr val="A8AAFE"/>
    <a:srgbClr val="CBBDFF"/>
    <a:srgbClr val="A78FFF"/>
    <a:srgbClr val="DBCDFF"/>
    <a:srgbClr val="5E2EE6"/>
    <a:srgbClr val="C082EE"/>
    <a:srgbClr val="FFC0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172"/>
    <p:restoredTop sz="83425" autoAdjust="0"/>
  </p:normalViewPr>
  <p:slideViewPr>
    <p:cSldViewPr snapToGrid="0">
      <p:cViewPr>
        <p:scale>
          <a:sx n="75" d="100"/>
          <a:sy n="75" d="100"/>
        </p:scale>
        <p:origin x="970" y="20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JP"/>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E86E119-A08E-ED46-8057-D374DBAF2A0A}" type="datetimeFigureOut">
              <a:rPr lang="en-JP" smtClean="0"/>
              <a:t>07/22/2025</a:t>
            </a:fld>
            <a:endParaRPr lang="en-JP"/>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JP"/>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JP"/>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CF3FE-C834-3449-83D9-D7F0D2C1F4AB}" type="slidenum">
              <a:rPr lang="en-JP" smtClean="0"/>
              <a:t>‹#›</a:t>
            </a:fld>
            <a:endParaRPr lang="en-JP"/>
          </a:p>
        </p:txBody>
      </p:sp>
    </p:spTree>
    <p:extLst>
      <p:ext uri="{BB962C8B-B14F-4D97-AF65-F5344CB8AC3E}">
        <p14:creationId xmlns:p14="http://schemas.microsoft.com/office/powerpoint/2010/main" val="7909705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endParaRPr lang="en-JP" dirty="0"/>
          </a:p>
        </p:txBody>
      </p:sp>
      <p:sp>
        <p:nvSpPr>
          <p:cNvPr id="4" name="Slide Number Placeholder 3"/>
          <p:cNvSpPr>
            <a:spLocks noGrp="1"/>
          </p:cNvSpPr>
          <p:nvPr>
            <p:ph type="sldNum" sz="quarter" idx="5"/>
          </p:nvPr>
        </p:nvSpPr>
        <p:spPr/>
        <p:txBody>
          <a:bodyPr/>
          <a:lstStyle/>
          <a:p>
            <a:fld id="{6B7CF3FE-C834-3449-83D9-D7F0D2C1F4AB}" type="slidenum">
              <a:rPr lang="en-JP" smtClean="0"/>
              <a:t>1</a:t>
            </a:fld>
            <a:endParaRPr lang="en-JP"/>
          </a:p>
        </p:txBody>
      </p:sp>
    </p:spTree>
    <p:extLst>
      <p:ext uri="{BB962C8B-B14F-4D97-AF65-F5344CB8AC3E}">
        <p14:creationId xmlns:p14="http://schemas.microsoft.com/office/powerpoint/2010/main" val="8890254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6B7CF3FE-C834-3449-83D9-D7F0D2C1F4AB}" type="slidenum">
              <a:rPr lang="en-JP" smtClean="0"/>
              <a:t>13</a:t>
            </a:fld>
            <a:endParaRPr lang="en-JP"/>
          </a:p>
        </p:txBody>
      </p:sp>
    </p:spTree>
    <p:extLst>
      <p:ext uri="{BB962C8B-B14F-4D97-AF65-F5344CB8AC3E}">
        <p14:creationId xmlns:p14="http://schemas.microsoft.com/office/powerpoint/2010/main" val="36830351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6B7CF3FE-C834-3449-83D9-D7F0D2C1F4AB}" type="slidenum">
              <a:rPr lang="en-JP" smtClean="0"/>
              <a:t>14</a:t>
            </a:fld>
            <a:endParaRPr lang="en-JP"/>
          </a:p>
        </p:txBody>
      </p:sp>
    </p:spTree>
    <p:extLst>
      <p:ext uri="{BB962C8B-B14F-4D97-AF65-F5344CB8AC3E}">
        <p14:creationId xmlns:p14="http://schemas.microsoft.com/office/powerpoint/2010/main" val="42561899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3093ED-1A3A-EECB-23DB-0CB0F7DA9E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42314B-E39E-EE34-27B7-9CA8078F662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64CB7EA-2EDA-D4F8-339D-98682AA113BC}"/>
              </a:ext>
            </a:extLst>
          </p:cNvPr>
          <p:cNvSpPr>
            <a:spLocks noGrp="1"/>
          </p:cNvSpPr>
          <p:nvPr>
            <p:ph type="body" idx="1"/>
          </p:nvPr>
        </p:nvSpPr>
        <p:spPr/>
        <p:txBody>
          <a:bodyPr/>
          <a:lstStyle/>
          <a:p>
            <a:endParaRPr lang="en-JP" dirty="0"/>
          </a:p>
        </p:txBody>
      </p:sp>
      <p:sp>
        <p:nvSpPr>
          <p:cNvPr id="4" name="Slide Number Placeholder 3">
            <a:extLst>
              <a:ext uri="{FF2B5EF4-FFF2-40B4-BE49-F238E27FC236}">
                <a16:creationId xmlns:a16="http://schemas.microsoft.com/office/drawing/2014/main" id="{8C60EDC6-C3C3-EEB5-E61A-51BA87897E15}"/>
              </a:ext>
            </a:extLst>
          </p:cNvPr>
          <p:cNvSpPr>
            <a:spLocks noGrp="1"/>
          </p:cNvSpPr>
          <p:nvPr>
            <p:ph type="sldNum" sz="quarter" idx="5"/>
          </p:nvPr>
        </p:nvSpPr>
        <p:spPr/>
        <p:txBody>
          <a:bodyPr/>
          <a:lstStyle/>
          <a:p>
            <a:fld id="{6B7CF3FE-C834-3449-83D9-D7F0D2C1F4AB}" type="slidenum">
              <a:rPr lang="en-JP" smtClean="0"/>
              <a:t>15</a:t>
            </a:fld>
            <a:endParaRPr lang="en-JP"/>
          </a:p>
        </p:txBody>
      </p:sp>
    </p:spTree>
    <p:extLst>
      <p:ext uri="{BB962C8B-B14F-4D97-AF65-F5344CB8AC3E}">
        <p14:creationId xmlns:p14="http://schemas.microsoft.com/office/powerpoint/2010/main" val="984000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6B7CF3FE-C834-3449-83D9-D7F0D2C1F4AB}" type="slidenum">
              <a:rPr lang="en-JP" smtClean="0"/>
              <a:t>19</a:t>
            </a:fld>
            <a:endParaRPr lang="en-JP"/>
          </a:p>
        </p:txBody>
      </p:sp>
    </p:spTree>
    <p:extLst>
      <p:ext uri="{BB962C8B-B14F-4D97-AF65-F5344CB8AC3E}">
        <p14:creationId xmlns:p14="http://schemas.microsoft.com/office/powerpoint/2010/main" val="27816093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6B7CF3FE-C834-3449-83D9-D7F0D2C1F4AB}" type="slidenum">
              <a:rPr lang="en-JP" smtClean="0"/>
              <a:t>2</a:t>
            </a:fld>
            <a:endParaRPr lang="en-JP"/>
          </a:p>
        </p:txBody>
      </p:sp>
    </p:spTree>
    <p:extLst>
      <p:ext uri="{BB962C8B-B14F-4D97-AF65-F5344CB8AC3E}">
        <p14:creationId xmlns:p14="http://schemas.microsoft.com/office/powerpoint/2010/main" val="24450676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6DE23A-5652-0EA5-D66E-F78592AB98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1232B5-02DD-5E62-4174-DF1AF028D38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1C770B-AFB3-2F57-EF28-3BAD3BADC176}"/>
              </a:ext>
            </a:extLst>
          </p:cNvPr>
          <p:cNvSpPr>
            <a:spLocks noGrp="1"/>
          </p:cNvSpPr>
          <p:nvPr>
            <p:ph type="body" idx="1"/>
          </p:nvPr>
        </p:nvSpPr>
        <p:spPr/>
        <p:txBody>
          <a:bodyPr/>
          <a:lstStyle/>
          <a:p>
            <a:endParaRPr lang="en-JP" dirty="0"/>
          </a:p>
        </p:txBody>
      </p:sp>
      <p:sp>
        <p:nvSpPr>
          <p:cNvPr id="4" name="Slide Number Placeholder 3">
            <a:extLst>
              <a:ext uri="{FF2B5EF4-FFF2-40B4-BE49-F238E27FC236}">
                <a16:creationId xmlns:a16="http://schemas.microsoft.com/office/drawing/2014/main" id="{971ADA98-29E0-DF14-5562-775AE0DB548E}"/>
              </a:ext>
            </a:extLst>
          </p:cNvPr>
          <p:cNvSpPr>
            <a:spLocks noGrp="1"/>
          </p:cNvSpPr>
          <p:nvPr>
            <p:ph type="sldNum" sz="quarter" idx="5"/>
          </p:nvPr>
        </p:nvSpPr>
        <p:spPr/>
        <p:txBody>
          <a:bodyPr/>
          <a:lstStyle/>
          <a:p>
            <a:fld id="{6B7CF3FE-C834-3449-83D9-D7F0D2C1F4AB}" type="slidenum">
              <a:rPr lang="en-JP" smtClean="0"/>
              <a:t>3</a:t>
            </a:fld>
            <a:endParaRPr lang="en-JP"/>
          </a:p>
        </p:txBody>
      </p:sp>
    </p:spTree>
    <p:extLst>
      <p:ext uri="{BB962C8B-B14F-4D97-AF65-F5344CB8AC3E}">
        <p14:creationId xmlns:p14="http://schemas.microsoft.com/office/powerpoint/2010/main" val="18444252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B7CF3FE-C834-3449-83D9-D7F0D2C1F4AB}" type="slidenum">
              <a:rPr lang="en-JP" smtClean="0"/>
              <a:t>4</a:t>
            </a:fld>
            <a:endParaRPr lang="en-JP"/>
          </a:p>
        </p:txBody>
      </p:sp>
    </p:spTree>
    <p:extLst>
      <p:ext uri="{BB962C8B-B14F-4D97-AF65-F5344CB8AC3E}">
        <p14:creationId xmlns:p14="http://schemas.microsoft.com/office/powerpoint/2010/main" val="28627278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7741D-A234-4A1C-AF46-6C706D5B84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C42101-B03D-3D80-788F-4CD020F56E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2D4CB2-1EF4-4BE3-3BDF-B69BDEB10782}"/>
              </a:ext>
            </a:extLst>
          </p:cNvPr>
          <p:cNvSpPr>
            <a:spLocks noGrp="1"/>
          </p:cNvSpPr>
          <p:nvPr>
            <p:ph type="body" idx="1"/>
          </p:nvPr>
        </p:nvSpPr>
        <p:spPr/>
        <p:txBody>
          <a:bodyPr/>
          <a:lstStyle/>
          <a:p>
            <a:endParaRPr lang="en-JP" dirty="0"/>
          </a:p>
        </p:txBody>
      </p:sp>
      <p:sp>
        <p:nvSpPr>
          <p:cNvPr id="4" name="Slide Number Placeholder 3">
            <a:extLst>
              <a:ext uri="{FF2B5EF4-FFF2-40B4-BE49-F238E27FC236}">
                <a16:creationId xmlns:a16="http://schemas.microsoft.com/office/drawing/2014/main" id="{DB3CCFA4-7604-1CA4-EA9B-68975E13E42D}"/>
              </a:ext>
            </a:extLst>
          </p:cNvPr>
          <p:cNvSpPr>
            <a:spLocks noGrp="1"/>
          </p:cNvSpPr>
          <p:nvPr>
            <p:ph type="sldNum" sz="quarter" idx="5"/>
          </p:nvPr>
        </p:nvSpPr>
        <p:spPr/>
        <p:txBody>
          <a:bodyPr/>
          <a:lstStyle/>
          <a:p>
            <a:fld id="{6B7CF3FE-C834-3449-83D9-D7F0D2C1F4AB}" type="slidenum">
              <a:rPr lang="en-JP" smtClean="0"/>
              <a:t>5</a:t>
            </a:fld>
            <a:endParaRPr lang="en-JP"/>
          </a:p>
        </p:txBody>
      </p:sp>
    </p:spTree>
    <p:extLst>
      <p:ext uri="{BB962C8B-B14F-4D97-AF65-F5344CB8AC3E}">
        <p14:creationId xmlns:p14="http://schemas.microsoft.com/office/powerpoint/2010/main" val="41058027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6B7CF3FE-C834-3449-83D9-D7F0D2C1F4AB}" type="slidenum">
              <a:rPr lang="en-JP" smtClean="0"/>
              <a:t>7</a:t>
            </a:fld>
            <a:endParaRPr lang="en-JP"/>
          </a:p>
        </p:txBody>
      </p:sp>
    </p:spTree>
    <p:extLst>
      <p:ext uri="{BB962C8B-B14F-4D97-AF65-F5344CB8AC3E}">
        <p14:creationId xmlns:p14="http://schemas.microsoft.com/office/powerpoint/2010/main" val="11726050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8C08E9-25F4-60EB-B634-6AD8B14BB6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6C8804-7BC7-AD27-7F02-F10CF68152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BBDF3E-4D52-771F-ECFE-DA3135A6FC03}"/>
              </a:ext>
            </a:extLst>
          </p:cNvPr>
          <p:cNvSpPr>
            <a:spLocks noGrp="1"/>
          </p:cNvSpPr>
          <p:nvPr>
            <p:ph type="body" idx="1"/>
          </p:nvPr>
        </p:nvSpPr>
        <p:spPr/>
        <p:txBody>
          <a:bodyPr/>
          <a:lstStyle/>
          <a:p>
            <a:endParaRPr lang="en-JP" dirty="0"/>
          </a:p>
        </p:txBody>
      </p:sp>
      <p:sp>
        <p:nvSpPr>
          <p:cNvPr id="4" name="Slide Number Placeholder 3">
            <a:extLst>
              <a:ext uri="{FF2B5EF4-FFF2-40B4-BE49-F238E27FC236}">
                <a16:creationId xmlns:a16="http://schemas.microsoft.com/office/drawing/2014/main" id="{71B0252F-2445-BB3C-8A48-F4EDA87F758C}"/>
              </a:ext>
            </a:extLst>
          </p:cNvPr>
          <p:cNvSpPr>
            <a:spLocks noGrp="1"/>
          </p:cNvSpPr>
          <p:nvPr>
            <p:ph type="sldNum" sz="quarter" idx="5"/>
          </p:nvPr>
        </p:nvSpPr>
        <p:spPr/>
        <p:txBody>
          <a:bodyPr/>
          <a:lstStyle/>
          <a:p>
            <a:fld id="{6B7CF3FE-C834-3449-83D9-D7F0D2C1F4AB}" type="slidenum">
              <a:rPr lang="en-JP" smtClean="0"/>
              <a:t>9</a:t>
            </a:fld>
            <a:endParaRPr lang="en-JP"/>
          </a:p>
        </p:txBody>
      </p:sp>
    </p:spTree>
    <p:extLst>
      <p:ext uri="{BB962C8B-B14F-4D97-AF65-F5344CB8AC3E}">
        <p14:creationId xmlns:p14="http://schemas.microsoft.com/office/powerpoint/2010/main" val="2703712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JP" dirty="0"/>
          </a:p>
        </p:txBody>
      </p:sp>
      <p:sp>
        <p:nvSpPr>
          <p:cNvPr id="4" name="Slide Number Placeholder 3"/>
          <p:cNvSpPr>
            <a:spLocks noGrp="1"/>
          </p:cNvSpPr>
          <p:nvPr>
            <p:ph type="sldNum" sz="quarter" idx="5"/>
          </p:nvPr>
        </p:nvSpPr>
        <p:spPr/>
        <p:txBody>
          <a:bodyPr/>
          <a:lstStyle/>
          <a:p>
            <a:fld id="{6B7CF3FE-C834-3449-83D9-D7F0D2C1F4AB}" type="slidenum">
              <a:rPr lang="en-JP" smtClean="0"/>
              <a:t>10</a:t>
            </a:fld>
            <a:endParaRPr lang="en-JP"/>
          </a:p>
        </p:txBody>
      </p:sp>
    </p:spTree>
    <p:extLst>
      <p:ext uri="{BB962C8B-B14F-4D97-AF65-F5344CB8AC3E}">
        <p14:creationId xmlns:p14="http://schemas.microsoft.com/office/powerpoint/2010/main" val="254965518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1B70E8-BE99-0F7E-7D8F-818E4F67A2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1E5286-0502-7060-8A42-A12F44989E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293D96-B472-E504-B31F-4638B720CFB7}"/>
              </a:ext>
            </a:extLst>
          </p:cNvPr>
          <p:cNvSpPr>
            <a:spLocks noGrp="1"/>
          </p:cNvSpPr>
          <p:nvPr>
            <p:ph type="body" idx="1"/>
          </p:nvPr>
        </p:nvSpPr>
        <p:spPr/>
        <p:txBody>
          <a:bodyPr/>
          <a:lstStyle/>
          <a:p>
            <a:r>
              <a:rPr lang="en-SG" dirty="0"/>
              <a:t>Input Spike weights 8 bits:</a:t>
            </a:r>
          </a:p>
          <a:p>
            <a:r>
              <a:rPr lang="en-SG" dirty="0"/>
              <a:t>Hex values</a:t>
            </a:r>
          </a:p>
          <a:p>
            <a:endParaRPr lang="en-SG" dirty="0"/>
          </a:p>
          <a:p>
            <a:r>
              <a:rPr lang="en-SG" dirty="0"/>
              <a:t>Neuron state: </a:t>
            </a:r>
          </a:p>
          <a:p>
            <a:r>
              <a:rPr lang="en-SG" dirty="0"/>
              <a:t>Idle/rest = 0, Gen Spike= 2</a:t>
            </a:r>
          </a:p>
          <a:p>
            <a:endParaRPr lang="en-SG" dirty="0"/>
          </a:p>
          <a:p>
            <a:r>
              <a:rPr lang="en-SG" dirty="0"/>
              <a:t>Membrane potential:</a:t>
            </a:r>
          </a:p>
          <a:p>
            <a:r>
              <a:rPr lang="en-US" dirty="0"/>
              <a:t>Neuron is accumulating voltage slowly</a:t>
            </a:r>
          </a:p>
          <a:p>
            <a:endParaRPr lang="en-SG" dirty="0"/>
          </a:p>
          <a:p>
            <a:r>
              <a:rPr lang="en-SG" dirty="0"/>
              <a:t>Output spike:</a:t>
            </a:r>
          </a:p>
          <a:p>
            <a:r>
              <a:rPr lang="en-US" dirty="0"/>
              <a:t>Voltage hasn't reached the threshold</a:t>
            </a:r>
            <a:endParaRPr lang="en-SG" dirty="0"/>
          </a:p>
          <a:p>
            <a:endParaRPr lang="en-JP" dirty="0"/>
          </a:p>
        </p:txBody>
      </p:sp>
      <p:sp>
        <p:nvSpPr>
          <p:cNvPr id="4" name="Slide Number Placeholder 3">
            <a:extLst>
              <a:ext uri="{FF2B5EF4-FFF2-40B4-BE49-F238E27FC236}">
                <a16:creationId xmlns:a16="http://schemas.microsoft.com/office/drawing/2014/main" id="{FB3E6E6E-C6B0-395B-20EC-8DF092592AC2}"/>
              </a:ext>
            </a:extLst>
          </p:cNvPr>
          <p:cNvSpPr>
            <a:spLocks noGrp="1"/>
          </p:cNvSpPr>
          <p:nvPr>
            <p:ph type="sldNum" sz="quarter" idx="5"/>
          </p:nvPr>
        </p:nvSpPr>
        <p:spPr/>
        <p:txBody>
          <a:bodyPr/>
          <a:lstStyle/>
          <a:p>
            <a:fld id="{6B7CF3FE-C834-3449-83D9-D7F0D2C1F4AB}" type="slidenum">
              <a:rPr lang="en-JP" smtClean="0"/>
              <a:t>12</a:t>
            </a:fld>
            <a:endParaRPr lang="en-JP"/>
          </a:p>
        </p:txBody>
      </p:sp>
    </p:spTree>
    <p:extLst>
      <p:ext uri="{BB962C8B-B14F-4D97-AF65-F5344CB8AC3E}">
        <p14:creationId xmlns:p14="http://schemas.microsoft.com/office/powerpoint/2010/main" val="23950382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91BC03-3594-B699-C823-6A01377AC4D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JP"/>
          </a:p>
        </p:txBody>
      </p:sp>
      <p:sp>
        <p:nvSpPr>
          <p:cNvPr id="3" name="Subtitle 2">
            <a:extLst>
              <a:ext uri="{FF2B5EF4-FFF2-40B4-BE49-F238E27FC236}">
                <a16:creationId xmlns:a16="http://schemas.microsoft.com/office/drawing/2014/main" id="{0E611CC0-625E-C046-75CB-DC25A327924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JP"/>
          </a:p>
        </p:txBody>
      </p:sp>
      <p:sp>
        <p:nvSpPr>
          <p:cNvPr id="4" name="Date Placeholder 3">
            <a:extLst>
              <a:ext uri="{FF2B5EF4-FFF2-40B4-BE49-F238E27FC236}">
                <a16:creationId xmlns:a16="http://schemas.microsoft.com/office/drawing/2014/main" id="{344F6FDD-9606-CFEF-D145-E100066A9BC7}"/>
              </a:ext>
            </a:extLst>
          </p:cNvPr>
          <p:cNvSpPr>
            <a:spLocks noGrp="1"/>
          </p:cNvSpPr>
          <p:nvPr>
            <p:ph type="dt" sz="half" idx="10"/>
          </p:nvPr>
        </p:nvSpPr>
        <p:spPr/>
        <p:txBody>
          <a:bodyPr/>
          <a:lstStyle/>
          <a:p>
            <a:fld id="{28E72BB6-4DF3-4BC2-9768-A172E90579A6}" type="datetime2">
              <a:rPr lang="en-US" smtClean="0"/>
              <a:t>Tuesday, July 22, 2025</a:t>
            </a:fld>
            <a:endParaRPr lang="en-JP"/>
          </a:p>
        </p:txBody>
      </p:sp>
      <p:sp>
        <p:nvSpPr>
          <p:cNvPr id="5" name="Footer Placeholder 4">
            <a:extLst>
              <a:ext uri="{FF2B5EF4-FFF2-40B4-BE49-F238E27FC236}">
                <a16:creationId xmlns:a16="http://schemas.microsoft.com/office/drawing/2014/main" id="{475E4606-EAAD-0F38-1AC3-24A65E2BF29F}"/>
              </a:ext>
            </a:extLst>
          </p:cNvPr>
          <p:cNvSpPr>
            <a:spLocks noGrp="1"/>
          </p:cNvSpPr>
          <p:nvPr>
            <p:ph type="ftr" sz="quarter" idx="11"/>
          </p:nvPr>
        </p:nvSpPr>
        <p:spPr/>
        <p:txBody>
          <a:bodyPr/>
          <a:lstStyle/>
          <a:p>
            <a:r>
              <a:rPr lang="en-US"/>
              <a:t>Research Progress | Subbaiah Ravi Hariprakash</a:t>
            </a:r>
            <a:endParaRPr lang="en-JP"/>
          </a:p>
        </p:txBody>
      </p:sp>
      <p:sp>
        <p:nvSpPr>
          <p:cNvPr id="6" name="Slide Number Placeholder 5">
            <a:extLst>
              <a:ext uri="{FF2B5EF4-FFF2-40B4-BE49-F238E27FC236}">
                <a16:creationId xmlns:a16="http://schemas.microsoft.com/office/drawing/2014/main" id="{453A8B31-78D4-2887-4675-CC14C4557889}"/>
              </a:ext>
            </a:extLst>
          </p:cNvPr>
          <p:cNvSpPr>
            <a:spLocks noGrp="1"/>
          </p:cNvSpPr>
          <p:nvPr>
            <p:ph type="sldNum" sz="quarter" idx="12"/>
          </p:nvPr>
        </p:nvSpPr>
        <p:spPr/>
        <p:txBody>
          <a:bodyPr/>
          <a:lstStyle/>
          <a:p>
            <a:fld id="{05775D0E-D6FD-4847-A4AD-7D56F7F6616B}" type="slidenum">
              <a:rPr lang="en-JP" smtClean="0"/>
              <a:t>‹#›</a:t>
            </a:fld>
            <a:endParaRPr lang="en-JP"/>
          </a:p>
        </p:txBody>
      </p:sp>
    </p:spTree>
    <p:extLst>
      <p:ext uri="{BB962C8B-B14F-4D97-AF65-F5344CB8AC3E}">
        <p14:creationId xmlns:p14="http://schemas.microsoft.com/office/powerpoint/2010/main" val="10787904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95EF8-4533-AD28-2B28-C64EBABDD138}"/>
              </a:ext>
            </a:extLst>
          </p:cNvPr>
          <p:cNvSpPr>
            <a:spLocks noGrp="1"/>
          </p:cNvSpPr>
          <p:nvPr>
            <p:ph type="title"/>
          </p:nvPr>
        </p:nvSpPr>
        <p:spPr/>
        <p:txBody>
          <a:bodyPr/>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8B03C399-6EB2-EC7D-4820-8883E74C74F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048B3D53-2718-9049-CB04-98AD75E8548A}"/>
              </a:ext>
            </a:extLst>
          </p:cNvPr>
          <p:cNvSpPr>
            <a:spLocks noGrp="1"/>
          </p:cNvSpPr>
          <p:nvPr>
            <p:ph type="dt" sz="half" idx="10"/>
          </p:nvPr>
        </p:nvSpPr>
        <p:spPr/>
        <p:txBody>
          <a:bodyPr/>
          <a:lstStyle/>
          <a:p>
            <a:fld id="{46ACE39A-837B-4758-B494-B56F77CB42E0}" type="datetime2">
              <a:rPr lang="en-US" smtClean="0"/>
              <a:t>Tuesday, July 22, 2025</a:t>
            </a:fld>
            <a:endParaRPr lang="en-JP"/>
          </a:p>
        </p:txBody>
      </p:sp>
      <p:sp>
        <p:nvSpPr>
          <p:cNvPr id="5" name="Footer Placeholder 4">
            <a:extLst>
              <a:ext uri="{FF2B5EF4-FFF2-40B4-BE49-F238E27FC236}">
                <a16:creationId xmlns:a16="http://schemas.microsoft.com/office/drawing/2014/main" id="{40E2E707-3133-C743-6935-CE06F6FA2E58}"/>
              </a:ext>
            </a:extLst>
          </p:cNvPr>
          <p:cNvSpPr>
            <a:spLocks noGrp="1"/>
          </p:cNvSpPr>
          <p:nvPr>
            <p:ph type="ftr" sz="quarter" idx="11"/>
          </p:nvPr>
        </p:nvSpPr>
        <p:spPr/>
        <p:txBody>
          <a:bodyPr/>
          <a:lstStyle/>
          <a:p>
            <a:r>
              <a:rPr lang="en-US"/>
              <a:t>Research Progress | Subbaiah Ravi Hariprakash</a:t>
            </a:r>
            <a:endParaRPr lang="en-JP"/>
          </a:p>
        </p:txBody>
      </p:sp>
      <p:sp>
        <p:nvSpPr>
          <p:cNvPr id="6" name="Slide Number Placeholder 5">
            <a:extLst>
              <a:ext uri="{FF2B5EF4-FFF2-40B4-BE49-F238E27FC236}">
                <a16:creationId xmlns:a16="http://schemas.microsoft.com/office/drawing/2014/main" id="{574C662B-0E2F-5E94-1C94-579F4CF917C1}"/>
              </a:ext>
            </a:extLst>
          </p:cNvPr>
          <p:cNvSpPr>
            <a:spLocks noGrp="1"/>
          </p:cNvSpPr>
          <p:nvPr>
            <p:ph type="sldNum" sz="quarter" idx="12"/>
          </p:nvPr>
        </p:nvSpPr>
        <p:spPr/>
        <p:txBody>
          <a:bodyPr/>
          <a:lstStyle/>
          <a:p>
            <a:fld id="{05775D0E-D6FD-4847-A4AD-7D56F7F6616B}" type="slidenum">
              <a:rPr lang="en-JP" smtClean="0"/>
              <a:t>‹#›</a:t>
            </a:fld>
            <a:endParaRPr lang="en-JP"/>
          </a:p>
        </p:txBody>
      </p:sp>
    </p:spTree>
    <p:extLst>
      <p:ext uri="{BB962C8B-B14F-4D97-AF65-F5344CB8AC3E}">
        <p14:creationId xmlns:p14="http://schemas.microsoft.com/office/powerpoint/2010/main" val="31387595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B1D435-FB5F-B2F1-1E9E-C93ECF811A1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JP"/>
          </a:p>
        </p:txBody>
      </p:sp>
      <p:sp>
        <p:nvSpPr>
          <p:cNvPr id="3" name="Vertical Text Placeholder 2">
            <a:extLst>
              <a:ext uri="{FF2B5EF4-FFF2-40B4-BE49-F238E27FC236}">
                <a16:creationId xmlns:a16="http://schemas.microsoft.com/office/drawing/2014/main" id="{5D176E75-3B35-D0DF-022F-086E1C69376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03524A13-9730-6B4C-E040-8D79DD6DC681}"/>
              </a:ext>
            </a:extLst>
          </p:cNvPr>
          <p:cNvSpPr>
            <a:spLocks noGrp="1"/>
          </p:cNvSpPr>
          <p:nvPr>
            <p:ph type="dt" sz="half" idx="10"/>
          </p:nvPr>
        </p:nvSpPr>
        <p:spPr/>
        <p:txBody>
          <a:bodyPr/>
          <a:lstStyle/>
          <a:p>
            <a:fld id="{9F1B5232-7C3A-49EC-8E2B-6F3A1DB92D15}" type="datetime2">
              <a:rPr lang="en-US" smtClean="0"/>
              <a:t>Tuesday, July 22, 2025</a:t>
            </a:fld>
            <a:endParaRPr lang="en-JP"/>
          </a:p>
        </p:txBody>
      </p:sp>
      <p:sp>
        <p:nvSpPr>
          <p:cNvPr id="5" name="Footer Placeholder 4">
            <a:extLst>
              <a:ext uri="{FF2B5EF4-FFF2-40B4-BE49-F238E27FC236}">
                <a16:creationId xmlns:a16="http://schemas.microsoft.com/office/drawing/2014/main" id="{13F431AC-C114-D162-107E-071A7D1A04B8}"/>
              </a:ext>
            </a:extLst>
          </p:cNvPr>
          <p:cNvSpPr>
            <a:spLocks noGrp="1"/>
          </p:cNvSpPr>
          <p:nvPr>
            <p:ph type="ftr" sz="quarter" idx="11"/>
          </p:nvPr>
        </p:nvSpPr>
        <p:spPr/>
        <p:txBody>
          <a:bodyPr/>
          <a:lstStyle/>
          <a:p>
            <a:r>
              <a:rPr lang="en-US"/>
              <a:t>Research Progress | Subbaiah Ravi Hariprakash</a:t>
            </a:r>
            <a:endParaRPr lang="en-JP"/>
          </a:p>
        </p:txBody>
      </p:sp>
      <p:sp>
        <p:nvSpPr>
          <p:cNvPr id="6" name="Slide Number Placeholder 5">
            <a:extLst>
              <a:ext uri="{FF2B5EF4-FFF2-40B4-BE49-F238E27FC236}">
                <a16:creationId xmlns:a16="http://schemas.microsoft.com/office/drawing/2014/main" id="{93952E95-6652-70EB-68F4-77F40C74DA86}"/>
              </a:ext>
            </a:extLst>
          </p:cNvPr>
          <p:cNvSpPr>
            <a:spLocks noGrp="1"/>
          </p:cNvSpPr>
          <p:nvPr>
            <p:ph type="sldNum" sz="quarter" idx="12"/>
          </p:nvPr>
        </p:nvSpPr>
        <p:spPr/>
        <p:txBody>
          <a:bodyPr/>
          <a:lstStyle/>
          <a:p>
            <a:fld id="{05775D0E-D6FD-4847-A4AD-7D56F7F6616B}" type="slidenum">
              <a:rPr lang="en-JP" smtClean="0"/>
              <a:t>‹#›</a:t>
            </a:fld>
            <a:endParaRPr lang="en-JP"/>
          </a:p>
        </p:txBody>
      </p:sp>
    </p:spTree>
    <p:extLst>
      <p:ext uri="{BB962C8B-B14F-4D97-AF65-F5344CB8AC3E}">
        <p14:creationId xmlns:p14="http://schemas.microsoft.com/office/powerpoint/2010/main" val="1675481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A3A1F4-FCFA-FFD8-75DA-FC8F4F841959}"/>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FDD7DBC3-8A22-D085-6625-BEE269C64A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3CF37135-C66B-49A4-F397-1F4F12CB688B}"/>
              </a:ext>
            </a:extLst>
          </p:cNvPr>
          <p:cNvSpPr>
            <a:spLocks noGrp="1"/>
          </p:cNvSpPr>
          <p:nvPr>
            <p:ph type="dt" sz="half" idx="10"/>
          </p:nvPr>
        </p:nvSpPr>
        <p:spPr/>
        <p:txBody>
          <a:bodyPr/>
          <a:lstStyle/>
          <a:p>
            <a:fld id="{C078248D-F047-4235-8757-EAEB9BD91C50}" type="datetime2">
              <a:rPr lang="en-US" smtClean="0"/>
              <a:t>Tuesday, July 22, 2025</a:t>
            </a:fld>
            <a:endParaRPr lang="en-JP"/>
          </a:p>
        </p:txBody>
      </p:sp>
      <p:sp>
        <p:nvSpPr>
          <p:cNvPr id="5" name="Footer Placeholder 4">
            <a:extLst>
              <a:ext uri="{FF2B5EF4-FFF2-40B4-BE49-F238E27FC236}">
                <a16:creationId xmlns:a16="http://schemas.microsoft.com/office/drawing/2014/main" id="{3021A13E-10C6-9AA8-042F-C22049169E1F}"/>
              </a:ext>
            </a:extLst>
          </p:cNvPr>
          <p:cNvSpPr>
            <a:spLocks noGrp="1"/>
          </p:cNvSpPr>
          <p:nvPr>
            <p:ph type="ftr" sz="quarter" idx="11"/>
          </p:nvPr>
        </p:nvSpPr>
        <p:spPr/>
        <p:txBody>
          <a:bodyPr/>
          <a:lstStyle/>
          <a:p>
            <a:r>
              <a:rPr lang="en-US"/>
              <a:t>Research Progress | Subbaiah Ravi Hariprakash</a:t>
            </a:r>
            <a:endParaRPr lang="en-JP"/>
          </a:p>
        </p:txBody>
      </p:sp>
      <p:sp>
        <p:nvSpPr>
          <p:cNvPr id="6" name="Slide Number Placeholder 5">
            <a:extLst>
              <a:ext uri="{FF2B5EF4-FFF2-40B4-BE49-F238E27FC236}">
                <a16:creationId xmlns:a16="http://schemas.microsoft.com/office/drawing/2014/main" id="{AB2E1230-600F-1CDD-BA10-61E1E141E194}"/>
              </a:ext>
            </a:extLst>
          </p:cNvPr>
          <p:cNvSpPr>
            <a:spLocks noGrp="1"/>
          </p:cNvSpPr>
          <p:nvPr>
            <p:ph type="sldNum" sz="quarter" idx="12"/>
          </p:nvPr>
        </p:nvSpPr>
        <p:spPr/>
        <p:txBody>
          <a:bodyPr/>
          <a:lstStyle/>
          <a:p>
            <a:fld id="{05775D0E-D6FD-4847-A4AD-7D56F7F6616B}" type="slidenum">
              <a:rPr lang="en-JP" smtClean="0"/>
              <a:t>‹#›</a:t>
            </a:fld>
            <a:endParaRPr lang="en-JP"/>
          </a:p>
        </p:txBody>
      </p:sp>
    </p:spTree>
    <p:extLst>
      <p:ext uri="{BB962C8B-B14F-4D97-AF65-F5344CB8AC3E}">
        <p14:creationId xmlns:p14="http://schemas.microsoft.com/office/powerpoint/2010/main" val="1171635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0DDFD6-4BBA-EA02-7B38-BA4A6CE5813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JP"/>
          </a:p>
        </p:txBody>
      </p:sp>
      <p:sp>
        <p:nvSpPr>
          <p:cNvPr id="3" name="Text Placeholder 2">
            <a:extLst>
              <a:ext uri="{FF2B5EF4-FFF2-40B4-BE49-F238E27FC236}">
                <a16:creationId xmlns:a16="http://schemas.microsoft.com/office/drawing/2014/main" id="{95E25D83-7720-AAD5-D111-D3F127D92D8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02C765C-03DF-03AF-9CB0-E4155761C43F}"/>
              </a:ext>
            </a:extLst>
          </p:cNvPr>
          <p:cNvSpPr>
            <a:spLocks noGrp="1"/>
          </p:cNvSpPr>
          <p:nvPr>
            <p:ph type="dt" sz="half" idx="10"/>
          </p:nvPr>
        </p:nvSpPr>
        <p:spPr/>
        <p:txBody>
          <a:bodyPr/>
          <a:lstStyle/>
          <a:p>
            <a:fld id="{AA58D3FE-FEDB-449B-B9D7-34EACA3836AD}" type="datetime2">
              <a:rPr lang="en-US" smtClean="0"/>
              <a:t>Tuesday, July 22, 2025</a:t>
            </a:fld>
            <a:endParaRPr lang="en-JP"/>
          </a:p>
        </p:txBody>
      </p:sp>
      <p:sp>
        <p:nvSpPr>
          <p:cNvPr id="5" name="Footer Placeholder 4">
            <a:extLst>
              <a:ext uri="{FF2B5EF4-FFF2-40B4-BE49-F238E27FC236}">
                <a16:creationId xmlns:a16="http://schemas.microsoft.com/office/drawing/2014/main" id="{979BF01D-275B-E7FA-2EF4-38DB7A6D8CED}"/>
              </a:ext>
            </a:extLst>
          </p:cNvPr>
          <p:cNvSpPr>
            <a:spLocks noGrp="1"/>
          </p:cNvSpPr>
          <p:nvPr>
            <p:ph type="ftr" sz="quarter" idx="11"/>
          </p:nvPr>
        </p:nvSpPr>
        <p:spPr/>
        <p:txBody>
          <a:bodyPr/>
          <a:lstStyle/>
          <a:p>
            <a:r>
              <a:rPr lang="en-US"/>
              <a:t>Research Progress | Subbaiah Ravi Hariprakash</a:t>
            </a:r>
            <a:endParaRPr lang="en-JP"/>
          </a:p>
        </p:txBody>
      </p:sp>
      <p:sp>
        <p:nvSpPr>
          <p:cNvPr id="6" name="Slide Number Placeholder 5">
            <a:extLst>
              <a:ext uri="{FF2B5EF4-FFF2-40B4-BE49-F238E27FC236}">
                <a16:creationId xmlns:a16="http://schemas.microsoft.com/office/drawing/2014/main" id="{BE67EFCB-3B8C-EE92-41D3-1A8B13CC5372}"/>
              </a:ext>
            </a:extLst>
          </p:cNvPr>
          <p:cNvSpPr>
            <a:spLocks noGrp="1"/>
          </p:cNvSpPr>
          <p:nvPr>
            <p:ph type="sldNum" sz="quarter" idx="12"/>
          </p:nvPr>
        </p:nvSpPr>
        <p:spPr/>
        <p:txBody>
          <a:bodyPr/>
          <a:lstStyle/>
          <a:p>
            <a:fld id="{05775D0E-D6FD-4847-A4AD-7D56F7F6616B}" type="slidenum">
              <a:rPr lang="en-JP" smtClean="0"/>
              <a:t>‹#›</a:t>
            </a:fld>
            <a:endParaRPr lang="en-JP"/>
          </a:p>
        </p:txBody>
      </p:sp>
    </p:spTree>
    <p:extLst>
      <p:ext uri="{BB962C8B-B14F-4D97-AF65-F5344CB8AC3E}">
        <p14:creationId xmlns:p14="http://schemas.microsoft.com/office/powerpoint/2010/main" val="1757098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0F0DE-B6D0-4A31-C50E-8A0844EFF3B9}"/>
              </a:ext>
            </a:extLst>
          </p:cNvPr>
          <p:cNvSpPr>
            <a:spLocks noGrp="1"/>
          </p:cNvSpPr>
          <p:nvPr>
            <p:ph type="title"/>
          </p:nvPr>
        </p:nvSpPr>
        <p:spPr/>
        <p:txBody>
          <a:bodyPr/>
          <a:lstStyle/>
          <a:p>
            <a:r>
              <a:rPr lang="en-US"/>
              <a:t>Click to edit Master title style</a:t>
            </a:r>
            <a:endParaRPr lang="en-JP"/>
          </a:p>
        </p:txBody>
      </p:sp>
      <p:sp>
        <p:nvSpPr>
          <p:cNvPr id="3" name="Content Placeholder 2">
            <a:extLst>
              <a:ext uri="{FF2B5EF4-FFF2-40B4-BE49-F238E27FC236}">
                <a16:creationId xmlns:a16="http://schemas.microsoft.com/office/drawing/2014/main" id="{68F88A66-8BA5-D388-A83E-A4183CE57A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Content Placeholder 3">
            <a:extLst>
              <a:ext uri="{FF2B5EF4-FFF2-40B4-BE49-F238E27FC236}">
                <a16:creationId xmlns:a16="http://schemas.microsoft.com/office/drawing/2014/main" id="{6F117B24-26A3-3868-1189-C1B309ACC9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Date Placeholder 4">
            <a:extLst>
              <a:ext uri="{FF2B5EF4-FFF2-40B4-BE49-F238E27FC236}">
                <a16:creationId xmlns:a16="http://schemas.microsoft.com/office/drawing/2014/main" id="{4926B733-4C70-177C-C3FB-0175BC62A386}"/>
              </a:ext>
            </a:extLst>
          </p:cNvPr>
          <p:cNvSpPr>
            <a:spLocks noGrp="1"/>
          </p:cNvSpPr>
          <p:nvPr>
            <p:ph type="dt" sz="half" idx="10"/>
          </p:nvPr>
        </p:nvSpPr>
        <p:spPr/>
        <p:txBody>
          <a:bodyPr/>
          <a:lstStyle/>
          <a:p>
            <a:fld id="{FF9A4063-F83B-4B3C-BAD6-97030C7E046F}" type="datetime2">
              <a:rPr lang="en-US" smtClean="0"/>
              <a:t>Tuesday, July 22, 2025</a:t>
            </a:fld>
            <a:endParaRPr lang="en-JP"/>
          </a:p>
        </p:txBody>
      </p:sp>
      <p:sp>
        <p:nvSpPr>
          <p:cNvPr id="6" name="Footer Placeholder 5">
            <a:extLst>
              <a:ext uri="{FF2B5EF4-FFF2-40B4-BE49-F238E27FC236}">
                <a16:creationId xmlns:a16="http://schemas.microsoft.com/office/drawing/2014/main" id="{16D992C1-1C6C-3A97-F9EA-B042D96BA9FF}"/>
              </a:ext>
            </a:extLst>
          </p:cNvPr>
          <p:cNvSpPr>
            <a:spLocks noGrp="1"/>
          </p:cNvSpPr>
          <p:nvPr>
            <p:ph type="ftr" sz="quarter" idx="11"/>
          </p:nvPr>
        </p:nvSpPr>
        <p:spPr/>
        <p:txBody>
          <a:bodyPr/>
          <a:lstStyle/>
          <a:p>
            <a:r>
              <a:rPr lang="en-US"/>
              <a:t>Research Progress | Subbaiah Ravi Hariprakash</a:t>
            </a:r>
            <a:endParaRPr lang="en-JP"/>
          </a:p>
        </p:txBody>
      </p:sp>
      <p:sp>
        <p:nvSpPr>
          <p:cNvPr id="7" name="Slide Number Placeholder 6">
            <a:extLst>
              <a:ext uri="{FF2B5EF4-FFF2-40B4-BE49-F238E27FC236}">
                <a16:creationId xmlns:a16="http://schemas.microsoft.com/office/drawing/2014/main" id="{6040BA38-3458-990B-7AB4-DAC11317FFD3}"/>
              </a:ext>
            </a:extLst>
          </p:cNvPr>
          <p:cNvSpPr>
            <a:spLocks noGrp="1"/>
          </p:cNvSpPr>
          <p:nvPr>
            <p:ph type="sldNum" sz="quarter" idx="12"/>
          </p:nvPr>
        </p:nvSpPr>
        <p:spPr/>
        <p:txBody>
          <a:bodyPr/>
          <a:lstStyle/>
          <a:p>
            <a:fld id="{05775D0E-D6FD-4847-A4AD-7D56F7F6616B}" type="slidenum">
              <a:rPr lang="en-JP" smtClean="0"/>
              <a:t>‹#›</a:t>
            </a:fld>
            <a:endParaRPr lang="en-JP"/>
          </a:p>
        </p:txBody>
      </p:sp>
    </p:spTree>
    <p:extLst>
      <p:ext uri="{BB962C8B-B14F-4D97-AF65-F5344CB8AC3E}">
        <p14:creationId xmlns:p14="http://schemas.microsoft.com/office/powerpoint/2010/main" val="7032259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2D75C-5937-3DF8-1BA3-7997519D383D}"/>
              </a:ext>
            </a:extLst>
          </p:cNvPr>
          <p:cNvSpPr>
            <a:spLocks noGrp="1"/>
          </p:cNvSpPr>
          <p:nvPr>
            <p:ph type="title"/>
          </p:nvPr>
        </p:nvSpPr>
        <p:spPr>
          <a:xfrm>
            <a:off x="839788" y="365125"/>
            <a:ext cx="10515600" cy="1325563"/>
          </a:xfrm>
        </p:spPr>
        <p:txBody>
          <a:bodyPr/>
          <a:lstStyle/>
          <a:p>
            <a:r>
              <a:rPr lang="en-US"/>
              <a:t>Click to edit Master title style</a:t>
            </a:r>
            <a:endParaRPr lang="en-JP"/>
          </a:p>
        </p:txBody>
      </p:sp>
      <p:sp>
        <p:nvSpPr>
          <p:cNvPr id="3" name="Text Placeholder 2">
            <a:extLst>
              <a:ext uri="{FF2B5EF4-FFF2-40B4-BE49-F238E27FC236}">
                <a16:creationId xmlns:a16="http://schemas.microsoft.com/office/drawing/2014/main" id="{E3ECF5F6-4853-EB82-D3D1-55022C0602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0539CBD-8FCB-6758-8AC2-65B270FE1A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5" name="Text Placeholder 4">
            <a:extLst>
              <a:ext uri="{FF2B5EF4-FFF2-40B4-BE49-F238E27FC236}">
                <a16:creationId xmlns:a16="http://schemas.microsoft.com/office/drawing/2014/main" id="{357C2F0A-AAE8-499E-C1FA-65628285CE7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840CFDD-FCA1-3276-EC55-D067798E7A8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7" name="Date Placeholder 6">
            <a:extLst>
              <a:ext uri="{FF2B5EF4-FFF2-40B4-BE49-F238E27FC236}">
                <a16:creationId xmlns:a16="http://schemas.microsoft.com/office/drawing/2014/main" id="{35554775-68C4-AA3D-54DE-12A9FCF8B8C9}"/>
              </a:ext>
            </a:extLst>
          </p:cNvPr>
          <p:cNvSpPr>
            <a:spLocks noGrp="1"/>
          </p:cNvSpPr>
          <p:nvPr>
            <p:ph type="dt" sz="half" idx="10"/>
          </p:nvPr>
        </p:nvSpPr>
        <p:spPr/>
        <p:txBody>
          <a:bodyPr/>
          <a:lstStyle/>
          <a:p>
            <a:fld id="{4BF5E790-8329-4FA1-AFF8-A07FA1BC3214}" type="datetime2">
              <a:rPr lang="en-US" smtClean="0"/>
              <a:t>Tuesday, July 22, 2025</a:t>
            </a:fld>
            <a:endParaRPr lang="en-JP"/>
          </a:p>
        </p:txBody>
      </p:sp>
      <p:sp>
        <p:nvSpPr>
          <p:cNvPr id="8" name="Footer Placeholder 7">
            <a:extLst>
              <a:ext uri="{FF2B5EF4-FFF2-40B4-BE49-F238E27FC236}">
                <a16:creationId xmlns:a16="http://schemas.microsoft.com/office/drawing/2014/main" id="{F3F61E06-57A2-F01A-450E-69127A4EEF25}"/>
              </a:ext>
            </a:extLst>
          </p:cNvPr>
          <p:cNvSpPr>
            <a:spLocks noGrp="1"/>
          </p:cNvSpPr>
          <p:nvPr>
            <p:ph type="ftr" sz="quarter" idx="11"/>
          </p:nvPr>
        </p:nvSpPr>
        <p:spPr/>
        <p:txBody>
          <a:bodyPr/>
          <a:lstStyle/>
          <a:p>
            <a:r>
              <a:rPr lang="en-US"/>
              <a:t>Research Progress | Subbaiah Ravi Hariprakash</a:t>
            </a:r>
            <a:endParaRPr lang="en-JP"/>
          </a:p>
        </p:txBody>
      </p:sp>
      <p:sp>
        <p:nvSpPr>
          <p:cNvPr id="9" name="Slide Number Placeholder 8">
            <a:extLst>
              <a:ext uri="{FF2B5EF4-FFF2-40B4-BE49-F238E27FC236}">
                <a16:creationId xmlns:a16="http://schemas.microsoft.com/office/drawing/2014/main" id="{FDFD74D1-CC1C-4398-CFD8-ECF014C99774}"/>
              </a:ext>
            </a:extLst>
          </p:cNvPr>
          <p:cNvSpPr>
            <a:spLocks noGrp="1"/>
          </p:cNvSpPr>
          <p:nvPr>
            <p:ph type="sldNum" sz="quarter" idx="12"/>
          </p:nvPr>
        </p:nvSpPr>
        <p:spPr/>
        <p:txBody>
          <a:bodyPr/>
          <a:lstStyle/>
          <a:p>
            <a:fld id="{05775D0E-D6FD-4847-A4AD-7D56F7F6616B}" type="slidenum">
              <a:rPr lang="en-JP" smtClean="0"/>
              <a:t>‹#›</a:t>
            </a:fld>
            <a:endParaRPr lang="en-JP"/>
          </a:p>
        </p:txBody>
      </p:sp>
    </p:spTree>
    <p:extLst>
      <p:ext uri="{BB962C8B-B14F-4D97-AF65-F5344CB8AC3E}">
        <p14:creationId xmlns:p14="http://schemas.microsoft.com/office/powerpoint/2010/main" val="652023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2B8A7-92F2-FE21-995D-D13FCA8A4EC0}"/>
              </a:ext>
            </a:extLst>
          </p:cNvPr>
          <p:cNvSpPr>
            <a:spLocks noGrp="1"/>
          </p:cNvSpPr>
          <p:nvPr>
            <p:ph type="title"/>
          </p:nvPr>
        </p:nvSpPr>
        <p:spPr/>
        <p:txBody>
          <a:bodyPr/>
          <a:lstStyle/>
          <a:p>
            <a:r>
              <a:rPr lang="en-US"/>
              <a:t>Click to edit Master title style</a:t>
            </a:r>
            <a:endParaRPr lang="en-JP"/>
          </a:p>
        </p:txBody>
      </p:sp>
      <p:sp>
        <p:nvSpPr>
          <p:cNvPr id="3" name="Date Placeholder 2">
            <a:extLst>
              <a:ext uri="{FF2B5EF4-FFF2-40B4-BE49-F238E27FC236}">
                <a16:creationId xmlns:a16="http://schemas.microsoft.com/office/drawing/2014/main" id="{5513AF8A-A478-32BF-6C20-122D81B60ADB}"/>
              </a:ext>
            </a:extLst>
          </p:cNvPr>
          <p:cNvSpPr>
            <a:spLocks noGrp="1"/>
          </p:cNvSpPr>
          <p:nvPr>
            <p:ph type="dt" sz="half" idx="10"/>
          </p:nvPr>
        </p:nvSpPr>
        <p:spPr/>
        <p:txBody>
          <a:bodyPr/>
          <a:lstStyle/>
          <a:p>
            <a:fld id="{9AF91A11-2A5C-4839-8C4A-606954BC575B}" type="datetime2">
              <a:rPr lang="en-US" smtClean="0"/>
              <a:t>Tuesday, July 22, 2025</a:t>
            </a:fld>
            <a:endParaRPr lang="en-JP"/>
          </a:p>
        </p:txBody>
      </p:sp>
      <p:sp>
        <p:nvSpPr>
          <p:cNvPr id="4" name="Footer Placeholder 3">
            <a:extLst>
              <a:ext uri="{FF2B5EF4-FFF2-40B4-BE49-F238E27FC236}">
                <a16:creationId xmlns:a16="http://schemas.microsoft.com/office/drawing/2014/main" id="{C8DA2C70-923C-32EB-7014-2347466CD57D}"/>
              </a:ext>
            </a:extLst>
          </p:cNvPr>
          <p:cNvSpPr>
            <a:spLocks noGrp="1"/>
          </p:cNvSpPr>
          <p:nvPr>
            <p:ph type="ftr" sz="quarter" idx="11"/>
          </p:nvPr>
        </p:nvSpPr>
        <p:spPr/>
        <p:txBody>
          <a:bodyPr/>
          <a:lstStyle/>
          <a:p>
            <a:r>
              <a:rPr lang="en-US"/>
              <a:t>Research Progress | Subbaiah Ravi Hariprakash</a:t>
            </a:r>
            <a:endParaRPr lang="en-JP"/>
          </a:p>
        </p:txBody>
      </p:sp>
      <p:sp>
        <p:nvSpPr>
          <p:cNvPr id="5" name="Slide Number Placeholder 4">
            <a:extLst>
              <a:ext uri="{FF2B5EF4-FFF2-40B4-BE49-F238E27FC236}">
                <a16:creationId xmlns:a16="http://schemas.microsoft.com/office/drawing/2014/main" id="{043A3A90-C970-E2E3-7360-AA58CFE2B6A7}"/>
              </a:ext>
            </a:extLst>
          </p:cNvPr>
          <p:cNvSpPr>
            <a:spLocks noGrp="1"/>
          </p:cNvSpPr>
          <p:nvPr>
            <p:ph type="sldNum" sz="quarter" idx="12"/>
          </p:nvPr>
        </p:nvSpPr>
        <p:spPr/>
        <p:txBody>
          <a:bodyPr/>
          <a:lstStyle/>
          <a:p>
            <a:fld id="{05775D0E-D6FD-4847-A4AD-7D56F7F6616B}" type="slidenum">
              <a:rPr lang="en-JP" smtClean="0"/>
              <a:t>‹#›</a:t>
            </a:fld>
            <a:endParaRPr lang="en-JP"/>
          </a:p>
        </p:txBody>
      </p:sp>
    </p:spTree>
    <p:extLst>
      <p:ext uri="{BB962C8B-B14F-4D97-AF65-F5344CB8AC3E}">
        <p14:creationId xmlns:p14="http://schemas.microsoft.com/office/powerpoint/2010/main" val="38811998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8092B65-429C-89B1-8299-60EB39B33794}"/>
              </a:ext>
            </a:extLst>
          </p:cNvPr>
          <p:cNvSpPr>
            <a:spLocks noGrp="1"/>
          </p:cNvSpPr>
          <p:nvPr>
            <p:ph type="dt" sz="half" idx="10"/>
          </p:nvPr>
        </p:nvSpPr>
        <p:spPr/>
        <p:txBody>
          <a:bodyPr/>
          <a:lstStyle/>
          <a:p>
            <a:fld id="{0855AFC1-74DE-4594-9AA9-540EE905B67A}" type="datetime2">
              <a:rPr lang="en-US" smtClean="0"/>
              <a:t>Tuesday, July 22, 2025</a:t>
            </a:fld>
            <a:endParaRPr lang="en-JP"/>
          </a:p>
        </p:txBody>
      </p:sp>
      <p:sp>
        <p:nvSpPr>
          <p:cNvPr id="3" name="Footer Placeholder 2">
            <a:extLst>
              <a:ext uri="{FF2B5EF4-FFF2-40B4-BE49-F238E27FC236}">
                <a16:creationId xmlns:a16="http://schemas.microsoft.com/office/drawing/2014/main" id="{BFE824BF-9923-48C0-32F4-C7A9181790CB}"/>
              </a:ext>
            </a:extLst>
          </p:cNvPr>
          <p:cNvSpPr>
            <a:spLocks noGrp="1"/>
          </p:cNvSpPr>
          <p:nvPr>
            <p:ph type="ftr" sz="quarter" idx="11"/>
          </p:nvPr>
        </p:nvSpPr>
        <p:spPr/>
        <p:txBody>
          <a:bodyPr/>
          <a:lstStyle/>
          <a:p>
            <a:r>
              <a:rPr lang="en-US"/>
              <a:t>Research Progress | Subbaiah Ravi Hariprakash</a:t>
            </a:r>
            <a:endParaRPr lang="en-JP"/>
          </a:p>
        </p:txBody>
      </p:sp>
      <p:sp>
        <p:nvSpPr>
          <p:cNvPr id="4" name="Slide Number Placeholder 3">
            <a:extLst>
              <a:ext uri="{FF2B5EF4-FFF2-40B4-BE49-F238E27FC236}">
                <a16:creationId xmlns:a16="http://schemas.microsoft.com/office/drawing/2014/main" id="{DD272701-7668-6C68-DA34-F25A43C48A0A}"/>
              </a:ext>
            </a:extLst>
          </p:cNvPr>
          <p:cNvSpPr>
            <a:spLocks noGrp="1"/>
          </p:cNvSpPr>
          <p:nvPr>
            <p:ph type="sldNum" sz="quarter" idx="12"/>
          </p:nvPr>
        </p:nvSpPr>
        <p:spPr/>
        <p:txBody>
          <a:bodyPr/>
          <a:lstStyle/>
          <a:p>
            <a:fld id="{05775D0E-D6FD-4847-A4AD-7D56F7F6616B}" type="slidenum">
              <a:rPr lang="en-JP" smtClean="0"/>
              <a:t>‹#›</a:t>
            </a:fld>
            <a:endParaRPr lang="en-JP"/>
          </a:p>
        </p:txBody>
      </p:sp>
    </p:spTree>
    <p:extLst>
      <p:ext uri="{BB962C8B-B14F-4D97-AF65-F5344CB8AC3E}">
        <p14:creationId xmlns:p14="http://schemas.microsoft.com/office/powerpoint/2010/main" val="3880971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6460FF-8158-F0BA-6003-BF6BA9F4A6B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Content Placeholder 2">
            <a:extLst>
              <a:ext uri="{FF2B5EF4-FFF2-40B4-BE49-F238E27FC236}">
                <a16:creationId xmlns:a16="http://schemas.microsoft.com/office/drawing/2014/main" id="{CACB3999-9D29-DB6C-723E-DA6BF84D79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Text Placeholder 3">
            <a:extLst>
              <a:ext uri="{FF2B5EF4-FFF2-40B4-BE49-F238E27FC236}">
                <a16:creationId xmlns:a16="http://schemas.microsoft.com/office/drawing/2014/main" id="{293265C7-A552-4495-28B7-E907C5EC508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ABACA45-8E11-F7BC-03D3-5C0F4BDB5165}"/>
              </a:ext>
            </a:extLst>
          </p:cNvPr>
          <p:cNvSpPr>
            <a:spLocks noGrp="1"/>
          </p:cNvSpPr>
          <p:nvPr>
            <p:ph type="dt" sz="half" idx="10"/>
          </p:nvPr>
        </p:nvSpPr>
        <p:spPr/>
        <p:txBody>
          <a:bodyPr/>
          <a:lstStyle/>
          <a:p>
            <a:fld id="{D251FB55-20D0-4A09-AF42-7520FB9A0D71}" type="datetime2">
              <a:rPr lang="en-US" smtClean="0"/>
              <a:t>Tuesday, July 22, 2025</a:t>
            </a:fld>
            <a:endParaRPr lang="en-JP"/>
          </a:p>
        </p:txBody>
      </p:sp>
      <p:sp>
        <p:nvSpPr>
          <p:cNvPr id="6" name="Footer Placeholder 5">
            <a:extLst>
              <a:ext uri="{FF2B5EF4-FFF2-40B4-BE49-F238E27FC236}">
                <a16:creationId xmlns:a16="http://schemas.microsoft.com/office/drawing/2014/main" id="{1D99D3A4-E788-E3DC-AF30-D682DED04C35}"/>
              </a:ext>
            </a:extLst>
          </p:cNvPr>
          <p:cNvSpPr>
            <a:spLocks noGrp="1"/>
          </p:cNvSpPr>
          <p:nvPr>
            <p:ph type="ftr" sz="quarter" idx="11"/>
          </p:nvPr>
        </p:nvSpPr>
        <p:spPr/>
        <p:txBody>
          <a:bodyPr/>
          <a:lstStyle/>
          <a:p>
            <a:r>
              <a:rPr lang="en-US"/>
              <a:t>Research Progress | Subbaiah Ravi Hariprakash</a:t>
            </a:r>
            <a:endParaRPr lang="en-JP"/>
          </a:p>
        </p:txBody>
      </p:sp>
      <p:sp>
        <p:nvSpPr>
          <p:cNvPr id="7" name="Slide Number Placeholder 6">
            <a:extLst>
              <a:ext uri="{FF2B5EF4-FFF2-40B4-BE49-F238E27FC236}">
                <a16:creationId xmlns:a16="http://schemas.microsoft.com/office/drawing/2014/main" id="{D3BB74E6-B6F4-7E90-EA5E-9E165286646C}"/>
              </a:ext>
            </a:extLst>
          </p:cNvPr>
          <p:cNvSpPr>
            <a:spLocks noGrp="1"/>
          </p:cNvSpPr>
          <p:nvPr>
            <p:ph type="sldNum" sz="quarter" idx="12"/>
          </p:nvPr>
        </p:nvSpPr>
        <p:spPr/>
        <p:txBody>
          <a:bodyPr/>
          <a:lstStyle/>
          <a:p>
            <a:fld id="{05775D0E-D6FD-4847-A4AD-7D56F7F6616B}" type="slidenum">
              <a:rPr lang="en-JP" smtClean="0"/>
              <a:t>‹#›</a:t>
            </a:fld>
            <a:endParaRPr lang="en-JP"/>
          </a:p>
        </p:txBody>
      </p:sp>
    </p:spTree>
    <p:extLst>
      <p:ext uri="{BB962C8B-B14F-4D97-AF65-F5344CB8AC3E}">
        <p14:creationId xmlns:p14="http://schemas.microsoft.com/office/powerpoint/2010/main" val="9552458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95810-D00D-E4D3-ED84-8E835DD70AB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JP"/>
          </a:p>
        </p:txBody>
      </p:sp>
      <p:sp>
        <p:nvSpPr>
          <p:cNvPr id="3" name="Picture Placeholder 2">
            <a:extLst>
              <a:ext uri="{FF2B5EF4-FFF2-40B4-BE49-F238E27FC236}">
                <a16:creationId xmlns:a16="http://schemas.microsoft.com/office/drawing/2014/main" id="{ACB1001A-CD62-C5B4-F04E-701CAF843F3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JP"/>
          </a:p>
        </p:txBody>
      </p:sp>
      <p:sp>
        <p:nvSpPr>
          <p:cNvPr id="4" name="Text Placeholder 3">
            <a:extLst>
              <a:ext uri="{FF2B5EF4-FFF2-40B4-BE49-F238E27FC236}">
                <a16:creationId xmlns:a16="http://schemas.microsoft.com/office/drawing/2014/main" id="{40166EA6-F955-E2E6-423A-F4EA5D9730B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A7B4815-AEC3-FE2C-B6DC-9696EF2526BB}"/>
              </a:ext>
            </a:extLst>
          </p:cNvPr>
          <p:cNvSpPr>
            <a:spLocks noGrp="1"/>
          </p:cNvSpPr>
          <p:nvPr>
            <p:ph type="dt" sz="half" idx="10"/>
          </p:nvPr>
        </p:nvSpPr>
        <p:spPr/>
        <p:txBody>
          <a:bodyPr/>
          <a:lstStyle/>
          <a:p>
            <a:fld id="{0B27CC1B-B12E-4BAD-A889-7C4AAB606831}" type="datetime2">
              <a:rPr lang="en-US" smtClean="0"/>
              <a:t>Tuesday, July 22, 2025</a:t>
            </a:fld>
            <a:endParaRPr lang="en-JP"/>
          </a:p>
        </p:txBody>
      </p:sp>
      <p:sp>
        <p:nvSpPr>
          <p:cNvPr id="6" name="Footer Placeholder 5">
            <a:extLst>
              <a:ext uri="{FF2B5EF4-FFF2-40B4-BE49-F238E27FC236}">
                <a16:creationId xmlns:a16="http://schemas.microsoft.com/office/drawing/2014/main" id="{29814E09-C025-E1A1-3BE7-81860A9F66D7}"/>
              </a:ext>
            </a:extLst>
          </p:cNvPr>
          <p:cNvSpPr>
            <a:spLocks noGrp="1"/>
          </p:cNvSpPr>
          <p:nvPr>
            <p:ph type="ftr" sz="quarter" idx="11"/>
          </p:nvPr>
        </p:nvSpPr>
        <p:spPr/>
        <p:txBody>
          <a:bodyPr/>
          <a:lstStyle/>
          <a:p>
            <a:r>
              <a:rPr lang="en-US"/>
              <a:t>Research Progress | Subbaiah Ravi Hariprakash</a:t>
            </a:r>
            <a:endParaRPr lang="en-JP"/>
          </a:p>
        </p:txBody>
      </p:sp>
      <p:sp>
        <p:nvSpPr>
          <p:cNvPr id="7" name="Slide Number Placeholder 6">
            <a:extLst>
              <a:ext uri="{FF2B5EF4-FFF2-40B4-BE49-F238E27FC236}">
                <a16:creationId xmlns:a16="http://schemas.microsoft.com/office/drawing/2014/main" id="{D3EDE31F-440B-0DE2-0446-AEB17DE27406}"/>
              </a:ext>
            </a:extLst>
          </p:cNvPr>
          <p:cNvSpPr>
            <a:spLocks noGrp="1"/>
          </p:cNvSpPr>
          <p:nvPr>
            <p:ph type="sldNum" sz="quarter" idx="12"/>
          </p:nvPr>
        </p:nvSpPr>
        <p:spPr/>
        <p:txBody>
          <a:bodyPr/>
          <a:lstStyle/>
          <a:p>
            <a:fld id="{05775D0E-D6FD-4847-A4AD-7D56F7F6616B}" type="slidenum">
              <a:rPr lang="en-JP" smtClean="0"/>
              <a:t>‹#›</a:t>
            </a:fld>
            <a:endParaRPr lang="en-JP"/>
          </a:p>
        </p:txBody>
      </p:sp>
    </p:spTree>
    <p:extLst>
      <p:ext uri="{BB962C8B-B14F-4D97-AF65-F5344CB8AC3E}">
        <p14:creationId xmlns:p14="http://schemas.microsoft.com/office/powerpoint/2010/main" val="2797350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7955C22-B12B-50BD-3F18-1A95F54E7FA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JP"/>
          </a:p>
        </p:txBody>
      </p:sp>
      <p:sp>
        <p:nvSpPr>
          <p:cNvPr id="3" name="Text Placeholder 2">
            <a:extLst>
              <a:ext uri="{FF2B5EF4-FFF2-40B4-BE49-F238E27FC236}">
                <a16:creationId xmlns:a16="http://schemas.microsoft.com/office/drawing/2014/main" id="{1E7B51C9-85A3-32E0-7BEC-9A2E9F5CC5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JP"/>
          </a:p>
        </p:txBody>
      </p:sp>
      <p:sp>
        <p:nvSpPr>
          <p:cNvPr id="4" name="Date Placeholder 3">
            <a:extLst>
              <a:ext uri="{FF2B5EF4-FFF2-40B4-BE49-F238E27FC236}">
                <a16:creationId xmlns:a16="http://schemas.microsoft.com/office/drawing/2014/main" id="{5DAE0627-0FA5-6DC1-54AB-AD9FB52B095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076005-0FDB-4D9F-AFFC-170BF036C5CD}" type="datetime2">
              <a:rPr lang="en-US" smtClean="0"/>
              <a:t>Tuesday, July 22, 2025</a:t>
            </a:fld>
            <a:endParaRPr lang="en-JP"/>
          </a:p>
        </p:txBody>
      </p:sp>
      <p:sp>
        <p:nvSpPr>
          <p:cNvPr id="5" name="Footer Placeholder 4">
            <a:extLst>
              <a:ext uri="{FF2B5EF4-FFF2-40B4-BE49-F238E27FC236}">
                <a16:creationId xmlns:a16="http://schemas.microsoft.com/office/drawing/2014/main" id="{22201A59-267F-1526-4D3E-2CE62CAB2A0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Research Progress | Subbaiah Ravi Hariprakash</a:t>
            </a:r>
            <a:endParaRPr lang="en-JP"/>
          </a:p>
        </p:txBody>
      </p:sp>
      <p:sp>
        <p:nvSpPr>
          <p:cNvPr id="6" name="Slide Number Placeholder 5">
            <a:extLst>
              <a:ext uri="{FF2B5EF4-FFF2-40B4-BE49-F238E27FC236}">
                <a16:creationId xmlns:a16="http://schemas.microsoft.com/office/drawing/2014/main" id="{745D377B-C6C8-19A0-10D1-C7D1394210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775D0E-D6FD-4847-A4AD-7D56F7F6616B}" type="slidenum">
              <a:rPr lang="en-JP" smtClean="0"/>
              <a:t>‹#›</a:t>
            </a:fld>
            <a:endParaRPr lang="en-JP"/>
          </a:p>
        </p:txBody>
      </p:sp>
    </p:spTree>
    <p:extLst>
      <p:ext uri="{BB962C8B-B14F-4D97-AF65-F5344CB8AC3E}">
        <p14:creationId xmlns:p14="http://schemas.microsoft.com/office/powerpoint/2010/main" val="7800991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1.jp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jp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BC0BF-4BFC-5EC4-6A46-3C3BEB1D8219}"/>
              </a:ext>
            </a:extLst>
          </p:cNvPr>
          <p:cNvSpPr>
            <a:spLocks noGrp="1"/>
          </p:cNvSpPr>
          <p:nvPr>
            <p:ph type="ctrTitle"/>
          </p:nvPr>
        </p:nvSpPr>
        <p:spPr/>
        <p:txBody>
          <a:bodyPr>
            <a:normAutofit fontScale="90000"/>
          </a:bodyPr>
          <a:lstStyle/>
          <a:p>
            <a:r>
              <a:rPr lang="en-SG" dirty="0"/>
              <a:t>Architectural Exploration of Stacked DRAM Memory for Efficient LIF-based SNN Implementation </a:t>
            </a:r>
            <a:endParaRPr lang="en-JP" dirty="0"/>
          </a:p>
        </p:txBody>
      </p:sp>
      <p:sp>
        <p:nvSpPr>
          <p:cNvPr id="3" name="Subtitle 2">
            <a:extLst>
              <a:ext uri="{FF2B5EF4-FFF2-40B4-BE49-F238E27FC236}">
                <a16:creationId xmlns:a16="http://schemas.microsoft.com/office/drawing/2014/main" id="{B2E582A4-61FB-712D-35C6-0ABA95022D9D}"/>
              </a:ext>
            </a:extLst>
          </p:cNvPr>
          <p:cNvSpPr>
            <a:spLocks noGrp="1"/>
          </p:cNvSpPr>
          <p:nvPr>
            <p:ph type="subTitle" idx="1"/>
          </p:nvPr>
        </p:nvSpPr>
        <p:spPr/>
        <p:txBody>
          <a:bodyPr/>
          <a:lstStyle/>
          <a:p>
            <a:pPr>
              <a:defRPr/>
            </a:pPr>
            <a:r>
              <a:rPr lang="en-US" altLang="ja-JP" dirty="0"/>
              <a:t>Subbaiah Ravi Hariprakash</a:t>
            </a:r>
          </a:p>
          <a:p>
            <a:pPr>
              <a:defRPr/>
            </a:pPr>
            <a:r>
              <a:rPr lang="en-US" altLang="ja-JP" dirty="0"/>
              <a:t>m5282026</a:t>
            </a:r>
          </a:p>
          <a:p>
            <a:pPr>
              <a:defRPr/>
            </a:pPr>
            <a:r>
              <a:rPr lang="en-US" altLang="ja-JP" dirty="0"/>
              <a:t>22/7/2025</a:t>
            </a:r>
          </a:p>
        </p:txBody>
      </p:sp>
    </p:spTree>
    <p:extLst>
      <p:ext uri="{BB962C8B-B14F-4D97-AF65-F5344CB8AC3E}">
        <p14:creationId xmlns:p14="http://schemas.microsoft.com/office/powerpoint/2010/main" val="2459526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33DBF-C451-D0FA-680E-4C0957282177}"/>
              </a:ext>
            </a:extLst>
          </p:cNvPr>
          <p:cNvSpPr>
            <a:spLocks noGrp="1"/>
          </p:cNvSpPr>
          <p:nvPr>
            <p:ph type="title"/>
          </p:nvPr>
        </p:nvSpPr>
        <p:spPr/>
        <p:txBody>
          <a:bodyPr/>
          <a:lstStyle/>
          <a:p>
            <a:r>
              <a:rPr lang="en-JP" dirty="0"/>
              <a:t>Research Progress | Completed</a:t>
            </a:r>
          </a:p>
        </p:txBody>
      </p:sp>
      <p:sp>
        <p:nvSpPr>
          <p:cNvPr id="3" name="Content Placeholder 2">
            <a:extLst>
              <a:ext uri="{FF2B5EF4-FFF2-40B4-BE49-F238E27FC236}">
                <a16:creationId xmlns:a16="http://schemas.microsoft.com/office/drawing/2014/main" id="{D4E0BAAA-94F4-26AD-2BAC-28231867E5CB}"/>
              </a:ext>
            </a:extLst>
          </p:cNvPr>
          <p:cNvSpPr>
            <a:spLocks noGrp="1"/>
          </p:cNvSpPr>
          <p:nvPr>
            <p:ph idx="1"/>
          </p:nvPr>
        </p:nvSpPr>
        <p:spPr/>
        <p:txBody>
          <a:bodyPr/>
          <a:lstStyle/>
          <a:p>
            <a:pPr>
              <a:lnSpc>
                <a:spcPct val="150000"/>
              </a:lnSpc>
            </a:pPr>
            <a:r>
              <a:rPr lang="en-SG" dirty="0"/>
              <a:t>The DRAM cell is implemented using HSPICE</a:t>
            </a:r>
          </a:p>
          <a:p>
            <a:pPr>
              <a:lnSpc>
                <a:spcPct val="150000"/>
              </a:lnSpc>
            </a:pPr>
            <a:r>
              <a:rPr lang="en-SG" dirty="0"/>
              <a:t>Capacitance: 25 </a:t>
            </a:r>
            <a:r>
              <a:rPr lang="en-SG" dirty="0" err="1"/>
              <a:t>fF</a:t>
            </a:r>
            <a:r>
              <a:rPr lang="en-SG" dirty="0"/>
              <a:t>, Refreshing frequency: 15.625 Hz</a:t>
            </a:r>
          </a:p>
          <a:p>
            <a:pPr>
              <a:lnSpc>
                <a:spcPct val="150000"/>
              </a:lnSpc>
            </a:pPr>
            <a:r>
              <a:rPr lang="en-SG" dirty="0"/>
              <a:t>Monte Carlo simulation is performed with Gaussian Variation on voltage</a:t>
            </a:r>
          </a:p>
          <a:p>
            <a:pPr>
              <a:lnSpc>
                <a:spcPct val="150000"/>
              </a:lnSpc>
            </a:pPr>
            <a:r>
              <a:rPr lang="en-SG" dirty="0"/>
              <a:t>Relation between voltage and error is found</a:t>
            </a:r>
            <a:endParaRPr lang="en-JP" dirty="0"/>
          </a:p>
        </p:txBody>
      </p:sp>
      <p:sp>
        <p:nvSpPr>
          <p:cNvPr id="4" name="Date Placeholder 3">
            <a:extLst>
              <a:ext uri="{FF2B5EF4-FFF2-40B4-BE49-F238E27FC236}">
                <a16:creationId xmlns:a16="http://schemas.microsoft.com/office/drawing/2014/main" id="{AA1D1EF3-EEB9-A244-70CE-5B39EE1BC069}"/>
              </a:ext>
            </a:extLst>
          </p:cNvPr>
          <p:cNvSpPr>
            <a:spLocks noGrp="1"/>
          </p:cNvSpPr>
          <p:nvPr>
            <p:ph type="dt" sz="half" idx="10"/>
          </p:nvPr>
        </p:nvSpPr>
        <p:spPr/>
        <p:txBody>
          <a:bodyPr/>
          <a:lstStyle/>
          <a:p>
            <a:fld id="{79A31960-7368-4415-ACF7-BF37CF497160}" type="datetime2">
              <a:rPr lang="en-US" smtClean="0"/>
              <a:t>Tuesday, July 22, 2025</a:t>
            </a:fld>
            <a:endParaRPr lang="en-JP"/>
          </a:p>
        </p:txBody>
      </p:sp>
      <p:sp>
        <p:nvSpPr>
          <p:cNvPr id="5" name="Footer Placeholder 4">
            <a:extLst>
              <a:ext uri="{FF2B5EF4-FFF2-40B4-BE49-F238E27FC236}">
                <a16:creationId xmlns:a16="http://schemas.microsoft.com/office/drawing/2014/main" id="{FC80E849-D1D0-3B69-2703-8DA8BF252CBF}"/>
              </a:ext>
            </a:extLst>
          </p:cNvPr>
          <p:cNvSpPr>
            <a:spLocks noGrp="1"/>
          </p:cNvSpPr>
          <p:nvPr>
            <p:ph type="ftr" sz="quarter" idx="11"/>
          </p:nvPr>
        </p:nvSpPr>
        <p:spPr/>
        <p:txBody>
          <a:bodyPr/>
          <a:lstStyle/>
          <a:p>
            <a:r>
              <a:rPr lang="en-US"/>
              <a:t>Research Progress | Subbaiah Ravi Hariprakash</a:t>
            </a:r>
            <a:endParaRPr lang="en-JP"/>
          </a:p>
        </p:txBody>
      </p:sp>
      <p:sp>
        <p:nvSpPr>
          <p:cNvPr id="6" name="Slide Number Placeholder 5">
            <a:extLst>
              <a:ext uri="{FF2B5EF4-FFF2-40B4-BE49-F238E27FC236}">
                <a16:creationId xmlns:a16="http://schemas.microsoft.com/office/drawing/2014/main" id="{D1B29A02-1369-6C33-D1C9-E66A6529BDC1}"/>
              </a:ext>
            </a:extLst>
          </p:cNvPr>
          <p:cNvSpPr>
            <a:spLocks noGrp="1"/>
          </p:cNvSpPr>
          <p:nvPr>
            <p:ph type="sldNum" sz="quarter" idx="12"/>
          </p:nvPr>
        </p:nvSpPr>
        <p:spPr/>
        <p:txBody>
          <a:bodyPr/>
          <a:lstStyle/>
          <a:p>
            <a:fld id="{05775D0E-D6FD-4847-A4AD-7D56F7F6616B}" type="slidenum">
              <a:rPr lang="en-JP" smtClean="0"/>
              <a:t>10</a:t>
            </a:fld>
            <a:endParaRPr lang="en-JP"/>
          </a:p>
        </p:txBody>
      </p:sp>
    </p:spTree>
    <p:extLst>
      <p:ext uri="{BB962C8B-B14F-4D97-AF65-F5344CB8AC3E}">
        <p14:creationId xmlns:p14="http://schemas.microsoft.com/office/powerpoint/2010/main" val="24288745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69DA2-B41C-BD97-332B-66E130AEA6CD}"/>
              </a:ext>
            </a:extLst>
          </p:cNvPr>
          <p:cNvSpPr>
            <a:spLocks noGrp="1"/>
          </p:cNvSpPr>
          <p:nvPr>
            <p:ph type="title"/>
          </p:nvPr>
        </p:nvSpPr>
        <p:spPr/>
        <p:txBody>
          <a:bodyPr/>
          <a:lstStyle/>
          <a:p>
            <a:r>
              <a:rPr lang="en-JP" dirty="0"/>
              <a:t>Research Progress | Completed</a:t>
            </a:r>
            <a:endParaRPr lang="en-SG" dirty="0"/>
          </a:p>
        </p:txBody>
      </p:sp>
      <p:pic>
        <p:nvPicPr>
          <p:cNvPr id="8" name="Content Placeholder 7">
            <a:extLst>
              <a:ext uri="{FF2B5EF4-FFF2-40B4-BE49-F238E27FC236}">
                <a16:creationId xmlns:a16="http://schemas.microsoft.com/office/drawing/2014/main" id="{BE750F54-A322-DEE1-CEA5-E2F642A99968}"/>
              </a:ext>
            </a:extLst>
          </p:cNvPr>
          <p:cNvPicPr>
            <a:picLocks noGrp="1" noChangeAspect="1"/>
          </p:cNvPicPr>
          <p:nvPr>
            <p:ph idx="1"/>
          </p:nvPr>
        </p:nvPicPr>
        <p:blipFill>
          <a:blip r:embed="rId2"/>
          <a:stretch>
            <a:fillRect/>
          </a:stretch>
        </p:blipFill>
        <p:spPr>
          <a:xfrm>
            <a:off x="838199" y="1844565"/>
            <a:ext cx="6266433" cy="3736428"/>
          </a:xfrm>
        </p:spPr>
      </p:pic>
      <p:sp>
        <p:nvSpPr>
          <p:cNvPr id="4" name="Date Placeholder 3">
            <a:extLst>
              <a:ext uri="{FF2B5EF4-FFF2-40B4-BE49-F238E27FC236}">
                <a16:creationId xmlns:a16="http://schemas.microsoft.com/office/drawing/2014/main" id="{6F343428-0BDD-009C-D0D5-2C7078D1BDC2}"/>
              </a:ext>
            </a:extLst>
          </p:cNvPr>
          <p:cNvSpPr>
            <a:spLocks noGrp="1"/>
          </p:cNvSpPr>
          <p:nvPr>
            <p:ph type="dt" sz="half" idx="10"/>
          </p:nvPr>
        </p:nvSpPr>
        <p:spPr/>
        <p:txBody>
          <a:bodyPr/>
          <a:lstStyle/>
          <a:p>
            <a:fld id="{C078248D-F047-4235-8757-EAEB9BD91C50}" type="datetime2">
              <a:rPr lang="en-US" smtClean="0"/>
              <a:t>Tuesday, July 22, 2025</a:t>
            </a:fld>
            <a:endParaRPr lang="en-JP"/>
          </a:p>
        </p:txBody>
      </p:sp>
      <p:sp>
        <p:nvSpPr>
          <p:cNvPr id="5" name="Footer Placeholder 4">
            <a:extLst>
              <a:ext uri="{FF2B5EF4-FFF2-40B4-BE49-F238E27FC236}">
                <a16:creationId xmlns:a16="http://schemas.microsoft.com/office/drawing/2014/main" id="{94C16FCA-7550-7387-159E-8F3263519376}"/>
              </a:ext>
            </a:extLst>
          </p:cNvPr>
          <p:cNvSpPr>
            <a:spLocks noGrp="1"/>
          </p:cNvSpPr>
          <p:nvPr>
            <p:ph type="ftr" sz="quarter" idx="11"/>
          </p:nvPr>
        </p:nvSpPr>
        <p:spPr/>
        <p:txBody>
          <a:bodyPr/>
          <a:lstStyle/>
          <a:p>
            <a:r>
              <a:rPr lang="en-US"/>
              <a:t>Research Progress | Subbaiah Ravi Hariprakash</a:t>
            </a:r>
            <a:endParaRPr lang="en-JP"/>
          </a:p>
        </p:txBody>
      </p:sp>
      <p:sp>
        <p:nvSpPr>
          <p:cNvPr id="6" name="Slide Number Placeholder 5">
            <a:extLst>
              <a:ext uri="{FF2B5EF4-FFF2-40B4-BE49-F238E27FC236}">
                <a16:creationId xmlns:a16="http://schemas.microsoft.com/office/drawing/2014/main" id="{9680CCB0-F83B-7438-16E9-C257AE2EA708}"/>
              </a:ext>
            </a:extLst>
          </p:cNvPr>
          <p:cNvSpPr>
            <a:spLocks noGrp="1"/>
          </p:cNvSpPr>
          <p:nvPr>
            <p:ph type="sldNum" sz="quarter" idx="12"/>
          </p:nvPr>
        </p:nvSpPr>
        <p:spPr/>
        <p:txBody>
          <a:bodyPr/>
          <a:lstStyle/>
          <a:p>
            <a:fld id="{05775D0E-D6FD-4847-A4AD-7D56F7F6616B}" type="slidenum">
              <a:rPr lang="en-JP" smtClean="0"/>
              <a:t>11</a:t>
            </a:fld>
            <a:endParaRPr lang="en-JP"/>
          </a:p>
        </p:txBody>
      </p:sp>
      <p:pic>
        <p:nvPicPr>
          <p:cNvPr id="9" name="Picture 8">
            <a:extLst>
              <a:ext uri="{FF2B5EF4-FFF2-40B4-BE49-F238E27FC236}">
                <a16:creationId xmlns:a16="http://schemas.microsoft.com/office/drawing/2014/main" id="{179D1145-8CBC-20DC-C680-109B6C774EDF}"/>
              </a:ext>
            </a:extLst>
          </p:cNvPr>
          <p:cNvPicPr>
            <a:picLocks noChangeAspect="1"/>
          </p:cNvPicPr>
          <p:nvPr/>
        </p:nvPicPr>
        <p:blipFill>
          <a:blip r:embed="rId3"/>
          <a:stretch>
            <a:fillRect/>
          </a:stretch>
        </p:blipFill>
        <p:spPr>
          <a:xfrm>
            <a:off x="7514896" y="2014483"/>
            <a:ext cx="4114800" cy="574861"/>
          </a:xfrm>
          <a:prstGeom prst="rect">
            <a:avLst/>
          </a:prstGeom>
        </p:spPr>
      </p:pic>
      <p:sp>
        <p:nvSpPr>
          <p:cNvPr id="10" name="TextBox 9">
            <a:extLst>
              <a:ext uri="{FF2B5EF4-FFF2-40B4-BE49-F238E27FC236}">
                <a16:creationId xmlns:a16="http://schemas.microsoft.com/office/drawing/2014/main" id="{F69509A5-DB74-28F7-8EBB-CA8934B33415}"/>
              </a:ext>
            </a:extLst>
          </p:cNvPr>
          <p:cNvSpPr txBox="1"/>
          <p:nvPr/>
        </p:nvSpPr>
        <p:spPr>
          <a:xfrm>
            <a:off x="7914290" y="2837793"/>
            <a:ext cx="2743200" cy="923330"/>
          </a:xfrm>
          <a:prstGeom prst="rect">
            <a:avLst/>
          </a:prstGeom>
          <a:noFill/>
        </p:spPr>
        <p:txBody>
          <a:bodyPr wrap="square" rtlCol="0">
            <a:spAutoFit/>
          </a:bodyPr>
          <a:lstStyle/>
          <a:p>
            <a:r>
              <a:rPr lang="en-SG" dirty="0"/>
              <a:t>Where:</a:t>
            </a:r>
          </a:p>
          <a:p>
            <a:pPr marL="285750" indent="-285750">
              <a:buFont typeface="Arial" panose="020B0604020202020204" pitchFamily="34" charset="0"/>
              <a:buChar char="•"/>
            </a:pPr>
            <a:r>
              <a:rPr lang="en-SG" dirty="0"/>
              <a:t>BER – Bit Error Rate</a:t>
            </a:r>
          </a:p>
          <a:p>
            <a:pPr marL="285750" indent="-285750">
              <a:buFont typeface="Arial" panose="020B0604020202020204" pitchFamily="34" charset="0"/>
              <a:buChar char="•"/>
            </a:pPr>
            <a:r>
              <a:rPr lang="en-SG" dirty="0"/>
              <a:t>V - Voltage</a:t>
            </a:r>
          </a:p>
        </p:txBody>
      </p:sp>
    </p:spTree>
    <p:extLst>
      <p:ext uri="{BB962C8B-B14F-4D97-AF65-F5344CB8AC3E}">
        <p14:creationId xmlns:p14="http://schemas.microsoft.com/office/powerpoint/2010/main" val="40957601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7C18A6-ED85-3A3D-ABA9-02F234131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8A3FC1C-5B3C-DDDA-3BA2-F287C7465E4A}"/>
              </a:ext>
            </a:extLst>
          </p:cNvPr>
          <p:cNvSpPr>
            <a:spLocks noGrp="1"/>
          </p:cNvSpPr>
          <p:nvPr>
            <p:ph type="title"/>
          </p:nvPr>
        </p:nvSpPr>
        <p:spPr/>
        <p:txBody>
          <a:bodyPr/>
          <a:lstStyle/>
          <a:p>
            <a:r>
              <a:rPr lang="en-JP" dirty="0"/>
              <a:t>Research Progress | Completed</a:t>
            </a:r>
          </a:p>
        </p:txBody>
      </p:sp>
      <p:sp>
        <p:nvSpPr>
          <p:cNvPr id="3" name="Content Placeholder 2">
            <a:extLst>
              <a:ext uri="{FF2B5EF4-FFF2-40B4-BE49-F238E27FC236}">
                <a16:creationId xmlns:a16="http://schemas.microsoft.com/office/drawing/2014/main" id="{A4613CEB-75B1-9FF8-0DFF-EB5CC0CFF47F}"/>
              </a:ext>
            </a:extLst>
          </p:cNvPr>
          <p:cNvSpPr>
            <a:spLocks noGrp="1"/>
          </p:cNvSpPr>
          <p:nvPr>
            <p:ph idx="1"/>
          </p:nvPr>
        </p:nvSpPr>
        <p:spPr/>
        <p:txBody>
          <a:bodyPr/>
          <a:lstStyle/>
          <a:p>
            <a:r>
              <a:rPr lang="en-SG" dirty="0"/>
              <a:t>LIF Neuron has been executed</a:t>
            </a:r>
            <a:endParaRPr lang="en-JP" dirty="0"/>
          </a:p>
        </p:txBody>
      </p:sp>
      <p:sp>
        <p:nvSpPr>
          <p:cNvPr id="4" name="Date Placeholder 3">
            <a:extLst>
              <a:ext uri="{FF2B5EF4-FFF2-40B4-BE49-F238E27FC236}">
                <a16:creationId xmlns:a16="http://schemas.microsoft.com/office/drawing/2014/main" id="{DD462671-1439-1D43-8A70-333AA63EB381}"/>
              </a:ext>
            </a:extLst>
          </p:cNvPr>
          <p:cNvSpPr>
            <a:spLocks noGrp="1"/>
          </p:cNvSpPr>
          <p:nvPr>
            <p:ph type="dt" sz="half" idx="10"/>
          </p:nvPr>
        </p:nvSpPr>
        <p:spPr/>
        <p:txBody>
          <a:bodyPr/>
          <a:lstStyle/>
          <a:p>
            <a:fld id="{79A31960-7368-4415-ACF7-BF37CF497160}" type="datetime2">
              <a:rPr lang="en-US" smtClean="0"/>
              <a:t>Tuesday, July 22, 2025</a:t>
            </a:fld>
            <a:endParaRPr lang="en-JP"/>
          </a:p>
        </p:txBody>
      </p:sp>
      <p:sp>
        <p:nvSpPr>
          <p:cNvPr id="5" name="Footer Placeholder 4">
            <a:extLst>
              <a:ext uri="{FF2B5EF4-FFF2-40B4-BE49-F238E27FC236}">
                <a16:creationId xmlns:a16="http://schemas.microsoft.com/office/drawing/2014/main" id="{9A0B8BCD-9364-A6FA-A308-C305A0F10736}"/>
              </a:ext>
            </a:extLst>
          </p:cNvPr>
          <p:cNvSpPr>
            <a:spLocks noGrp="1"/>
          </p:cNvSpPr>
          <p:nvPr>
            <p:ph type="ftr" sz="quarter" idx="11"/>
          </p:nvPr>
        </p:nvSpPr>
        <p:spPr/>
        <p:txBody>
          <a:bodyPr/>
          <a:lstStyle/>
          <a:p>
            <a:r>
              <a:rPr lang="en-US"/>
              <a:t>Research Progress | Subbaiah Ravi Hariprakash</a:t>
            </a:r>
            <a:endParaRPr lang="en-JP"/>
          </a:p>
        </p:txBody>
      </p:sp>
      <p:sp>
        <p:nvSpPr>
          <p:cNvPr id="6" name="Slide Number Placeholder 5">
            <a:extLst>
              <a:ext uri="{FF2B5EF4-FFF2-40B4-BE49-F238E27FC236}">
                <a16:creationId xmlns:a16="http://schemas.microsoft.com/office/drawing/2014/main" id="{A69E3013-444B-EB5F-01FA-69E883675A64}"/>
              </a:ext>
            </a:extLst>
          </p:cNvPr>
          <p:cNvSpPr>
            <a:spLocks noGrp="1"/>
          </p:cNvSpPr>
          <p:nvPr>
            <p:ph type="sldNum" sz="quarter" idx="12"/>
          </p:nvPr>
        </p:nvSpPr>
        <p:spPr/>
        <p:txBody>
          <a:bodyPr/>
          <a:lstStyle/>
          <a:p>
            <a:fld id="{05775D0E-D6FD-4847-A4AD-7D56F7F6616B}" type="slidenum">
              <a:rPr lang="en-JP" smtClean="0"/>
              <a:t>12</a:t>
            </a:fld>
            <a:endParaRPr lang="en-JP"/>
          </a:p>
        </p:txBody>
      </p:sp>
      <p:pic>
        <p:nvPicPr>
          <p:cNvPr id="7" name="Picture 6">
            <a:extLst>
              <a:ext uri="{FF2B5EF4-FFF2-40B4-BE49-F238E27FC236}">
                <a16:creationId xmlns:a16="http://schemas.microsoft.com/office/drawing/2014/main" id="{69504830-629E-8E44-2994-462FB62CE033}"/>
              </a:ext>
            </a:extLst>
          </p:cNvPr>
          <p:cNvPicPr>
            <a:picLocks noChangeAspect="1"/>
          </p:cNvPicPr>
          <p:nvPr/>
        </p:nvPicPr>
        <p:blipFill>
          <a:blip r:embed="rId3">
            <a:extLst>
              <a:ext uri="{28A0092B-C50C-407E-A947-70E740481C1C}">
                <a14:useLocalDpi xmlns:a14="http://schemas.microsoft.com/office/drawing/2010/main" val="0"/>
              </a:ext>
            </a:extLst>
          </a:blip>
          <a:srcRect t="7973" r="49323" b="66665"/>
          <a:stretch/>
        </p:blipFill>
        <p:spPr>
          <a:xfrm>
            <a:off x="838200" y="2973441"/>
            <a:ext cx="10515600" cy="1813566"/>
          </a:xfrm>
          <a:prstGeom prst="rect">
            <a:avLst/>
          </a:prstGeom>
        </p:spPr>
      </p:pic>
    </p:spTree>
    <p:extLst>
      <p:ext uri="{BB962C8B-B14F-4D97-AF65-F5344CB8AC3E}">
        <p14:creationId xmlns:p14="http://schemas.microsoft.com/office/powerpoint/2010/main" val="888098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33DBF-C451-D0FA-680E-4C0957282177}"/>
              </a:ext>
            </a:extLst>
          </p:cNvPr>
          <p:cNvSpPr>
            <a:spLocks noGrp="1"/>
          </p:cNvSpPr>
          <p:nvPr>
            <p:ph type="title"/>
          </p:nvPr>
        </p:nvSpPr>
        <p:spPr/>
        <p:txBody>
          <a:bodyPr/>
          <a:lstStyle/>
          <a:p>
            <a:r>
              <a:rPr lang="en-JP" dirty="0"/>
              <a:t>Research Progress | On-going</a:t>
            </a:r>
          </a:p>
        </p:txBody>
      </p:sp>
      <p:sp>
        <p:nvSpPr>
          <p:cNvPr id="3" name="Content Placeholder 2">
            <a:extLst>
              <a:ext uri="{FF2B5EF4-FFF2-40B4-BE49-F238E27FC236}">
                <a16:creationId xmlns:a16="http://schemas.microsoft.com/office/drawing/2014/main" id="{D4E0BAAA-94F4-26AD-2BAC-28231867E5CB}"/>
              </a:ext>
            </a:extLst>
          </p:cNvPr>
          <p:cNvSpPr>
            <a:spLocks noGrp="1"/>
          </p:cNvSpPr>
          <p:nvPr>
            <p:ph idx="1"/>
          </p:nvPr>
        </p:nvSpPr>
        <p:spPr/>
        <p:txBody>
          <a:bodyPr/>
          <a:lstStyle/>
          <a:p>
            <a:pPr>
              <a:lnSpc>
                <a:spcPct val="150000"/>
              </a:lnSpc>
            </a:pPr>
            <a:r>
              <a:rPr lang="en-SG" dirty="0"/>
              <a:t>Found error values are being inserted in the SNN model to find new performance metrics</a:t>
            </a:r>
          </a:p>
          <a:p>
            <a:pPr>
              <a:lnSpc>
                <a:spcPct val="150000"/>
              </a:lnSpc>
            </a:pPr>
            <a:r>
              <a:rPr lang="en-SG" dirty="0"/>
              <a:t>Architecture is being finalized</a:t>
            </a:r>
          </a:p>
          <a:p>
            <a:pPr>
              <a:lnSpc>
                <a:spcPct val="150000"/>
              </a:lnSpc>
            </a:pPr>
            <a:endParaRPr lang="en-SG" dirty="0"/>
          </a:p>
          <a:p>
            <a:endParaRPr lang="en-SG" dirty="0"/>
          </a:p>
        </p:txBody>
      </p:sp>
      <p:sp>
        <p:nvSpPr>
          <p:cNvPr id="4" name="Date Placeholder 3">
            <a:extLst>
              <a:ext uri="{FF2B5EF4-FFF2-40B4-BE49-F238E27FC236}">
                <a16:creationId xmlns:a16="http://schemas.microsoft.com/office/drawing/2014/main" id="{AA1D1EF3-EEB9-A244-70CE-5B39EE1BC069}"/>
              </a:ext>
            </a:extLst>
          </p:cNvPr>
          <p:cNvSpPr>
            <a:spLocks noGrp="1"/>
          </p:cNvSpPr>
          <p:nvPr>
            <p:ph type="dt" sz="half" idx="10"/>
          </p:nvPr>
        </p:nvSpPr>
        <p:spPr/>
        <p:txBody>
          <a:bodyPr/>
          <a:lstStyle/>
          <a:p>
            <a:fld id="{385EEEB9-E9BE-48AC-975A-C92DD837367A}" type="datetime2">
              <a:rPr lang="en-US" smtClean="0"/>
              <a:t>Tuesday, July 22, 2025</a:t>
            </a:fld>
            <a:endParaRPr lang="en-JP"/>
          </a:p>
        </p:txBody>
      </p:sp>
      <p:sp>
        <p:nvSpPr>
          <p:cNvPr id="5" name="Footer Placeholder 4">
            <a:extLst>
              <a:ext uri="{FF2B5EF4-FFF2-40B4-BE49-F238E27FC236}">
                <a16:creationId xmlns:a16="http://schemas.microsoft.com/office/drawing/2014/main" id="{FC80E849-D1D0-3B69-2703-8DA8BF252CBF}"/>
              </a:ext>
            </a:extLst>
          </p:cNvPr>
          <p:cNvSpPr>
            <a:spLocks noGrp="1"/>
          </p:cNvSpPr>
          <p:nvPr>
            <p:ph type="ftr" sz="quarter" idx="11"/>
          </p:nvPr>
        </p:nvSpPr>
        <p:spPr/>
        <p:txBody>
          <a:bodyPr/>
          <a:lstStyle/>
          <a:p>
            <a:r>
              <a:rPr lang="en-US"/>
              <a:t>Research Progress | Subbaiah Ravi Hariprakash</a:t>
            </a:r>
            <a:endParaRPr lang="en-JP"/>
          </a:p>
        </p:txBody>
      </p:sp>
      <p:sp>
        <p:nvSpPr>
          <p:cNvPr id="6" name="Slide Number Placeholder 5">
            <a:extLst>
              <a:ext uri="{FF2B5EF4-FFF2-40B4-BE49-F238E27FC236}">
                <a16:creationId xmlns:a16="http://schemas.microsoft.com/office/drawing/2014/main" id="{D1B29A02-1369-6C33-D1C9-E66A6529BDC1}"/>
              </a:ext>
            </a:extLst>
          </p:cNvPr>
          <p:cNvSpPr>
            <a:spLocks noGrp="1"/>
          </p:cNvSpPr>
          <p:nvPr>
            <p:ph type="sldNum" sz="quarter" idx="12"/>
          </p:nvPr>
        </p:nvSpPr>
        <p:spPr/>
        <p:txBody>
          <a:bodyPr/>
          <a:lstStyle/>
          <a:p>
            <a:fld id="{05775D0E-D6FD-4847-A4AD-7D56F7F6616B}" type="slidenum">
              <a:rPr lang="en-JP" smtClean="0"/>
              <a:t>13</a:t>
            </a:fld>
            <a:endParaRPr lang="en-JP"/>
          </a:p>
        </p:txBody>
      </p:sp>
    </p:spTree>
    <p:extLst>
      <p:ext uri="{BB962C8B-B14F-4D97-AF65-F5344CB8AC3E}">
        <p14:creationId xmlns:p14="http://schemas.microsoft.com/office/powerpoint/2010/main" val="2643257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33DBF-C451-D0FA-680E-4C0957282177}"/>
              </a:ext>
            </a:extLst>
          </p:cNvPr>
          <p:cNvSpPr>
            <a:spLocks noGrp="1"/>
          </p:cNvSpPr>
          <p:nvPr>
            <p:ph type="title"/>
          </p:nvPr>
        </p:nvSpPr>
        <p:spPr/>
        <p:txBody>
          <a:bodyPr/>
          <a:lstStyle/>
          <a:p>
            <a:r>
              <a:rPr lang="en-JP" dirty="0"/>
              <a:t>Research Progress | Todo</a:t>
            </a:r>
          </a:p>
        </p:txBody>
      </p:sp>
      <p:sp>
        <p:nvSpPr>
          <p:cNvPr id="3" name="Content Placeholder 2">
            <a:extLst>
              <a:ext uri="{FF2B5EF4-FFF2-40B4-BE49-F238E27FC236}">
                <a16:creationId xmlns:a16="http://schemas.microsoft.com/office/drawing/2014/main" id="{D4E0BAAA-94F4-26AD-2BAC-28231867E5CB}"/>
              </a:ext>
            </a:extLst>
          </p:cNvPr>
          <p:cNvSpPr>
            <a:spLocks noGrp="1"/>
          </p:cNvSpPr>
          <p:nvPr>
            <p:ph idx="1"/>
          </p:nvPr>
        </p:nvSpPr>
        <p:spPr/>
        <p:txBody>
          <a:bodyPr/>
          <a:lstStyle/>
          <a:p>
            <a:pPr>
              <a:lnSpc>
                <a:spcPct val="150000"/>
              </a:lnSpc>
            </a:pPr>
            <a:r>
              <a:rPr lang="en-US" dirty="0"/>
              <a:t>Combine all techniques and methods to maximize performance and minimize error rate</a:t>
            </a:r>
          </a:p>
          <a:p>
            <a:pPr>
              <a:lnSpc>
                <a:spcPct val="150000"/>
              </a:lnSpc>
            </a:pPr>
            <a:r>
              <a:rPr lang="en-US" dirty="0"/>
              <a:t>Write graduation thesis/paper</a:t>
            </a:r>
          </a:p>
        </p:txBody>
      </p:sp>
      <p:sp>
        <p:nvSpPr>
          <p:cNvPr id="4" name="Date Placeholder 3">
            <a:extLst>
              <a:ext uri="{FF2B5EF4-FFF2-40B4-BE49-F238E27FC236}">
                <a16:creationId xmlns:a16="http://schemas.microsoft.com/office/drawing/2014/main" id="{AA1D1EF3-EEB9-A244-70CE-5B39EE1BC069}"/>
              </a:ext>
            </a:extLst>
          </p:cNvPr>
          <p:cNvSpPr>
            <a:spLocks noGrp="1"/>
          </p:cNvSpPr>
          <p:nvPr>
            <p:ph type="dt" sz="half" idx="10"/>
          </p:nvPr>
        </p:nvSpPr>
        <p:spPr/>
        <p:txBody>
          <a:bodyPr/>
          <a:lstStyle/>
          <a:p>
            <a:fld id="{59F3B352-195E-4A28-B32C-62D3CA43165A}" type="datetime2">
              <a:rPr lang="en-US" smtClean="0"/>
              <a:t>Tuesday, July 22, 2025</a:t>
            </a:fld>
            <a:endParaRPr lang="en-JP"/>
          </a:p>
        </p:txBody>
      </p:sp>
      <p:sp>
        <p:nvSpPr>
          <p:cNvPr id="5" name="Footer Placeholder 4">
            <a:extLst>
              <a:ext uri="{FF2B5EF4-FFF2-40B4-BE49-F238E27FC236}">
                <a16:creationId xmlns:a16="http://schemas.microsoft.com/office/drawing/2014/main" id="{FC80E849-D1D0-3B69-2703-8DA8BF252CBF}"/>
              </a:ext>
            </a:extLst>
          </p:cNvPr>
          <p:cNvSpPr>
            <a:spLocks noGrp="1"/>
          </p:cNvSpPr>
          <p:nvPr>
            <p:ph type="ftr" sz="quarter" idx="11"/>
          </p:nvPr>
        </p:nvSpPr>
        <p:spPr/>
        <p:txBody>
          <a:bodyPr/>
          <a:lstStyle/>
          <a:p>
            <a:r>
              <a:rPr lang="en-US"/>
              <a:t>Research Progress | Subbaiah Ravi Hariprakash</a:t>
            </a:r>
            <a:endParaRPr lang="en-JP"/>
          </a:p>
        </p:txBody>
      </p:sp>
      <p:sp>
        <p:nvSpPr>
          <p:cNvPr id="6" name="Slide Number Placeholder 5">
            <a:extLst>
              <a:ext uri="{FF2B5EF4-FFF2-40B4-BE49-F238E27FC236}">
                <a16:creationId xmlns:a16="http://schemas.microsoft.com/office/drawing/2014/main" id="{D1B29A02-1369-6C33-D1C9-E66A6529BDC1}"/>
              </a:ext>
            </a:extLst>
          </p:cNvPr>
          <p:cNvSpPr>
            <a:spLocks noGrp="1"/>
          </p:cNvSpPr>
          <p:nvPr>
            <p:ph type="sldNum" sz="quarter" idx="12"/>
          </p:nvPr>
        </p:nvSpPr>
        <p:spPr/>
        <p:txBody>
          <a:bodyPr/>
          <a:lstStyle/>
          <a:p>
            <a:fld id="{05775D0E-D6FD-4847-A4AD-7D56F7F6616B}" type="slidenum">
              <a:rPr lang="en-JP" smtClean="0"/>
              <a:t>14</a:t>
            </a:fld>
            <a:endParaRPr lang="en-JP"/>
          </a:p>
        </p:txBody>
      </p:sp>
    </p:spTree>
    <p:extLst>
      <p:ext uri="{BB962C8B-B14F-4D97-AF65-F5344CB8AC3E}">
        <p14:creationId xmlns:p14="http://schemas.microsoft.com/office/powerpoint/2010/main" val="27040973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A1978E-0DA8-D77A-11A0-7219E6042F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DEF009-0A45-4F22-EFB7-127C004F32FA}"/>
              </a:ext>
            </a:extLst>
          </p:cNvPr>
          <p:cNvSpPr>
            <a:spLocks noGrp="1"/>
          </p:cNvSpPr>
          <p:nvPr>
            <p:ph type="title"/>
          </p:nvPr>
        </p:nvSpPr>
        <p:spPr/>
        <p:txBody>
          <a:bodyPr/>
          <a:lstStyle/>
          <a:p>
            <a:r>
              <a:rPr lang="en-JP" dirty="0"/>
              <a:t>Conten</a:t>
            </a:r>
            <a:r>
              <a:rPr lang="en-SG" dirty="0"/>
              <a:t>t</a:t>
            </a:r>
            <a:endParaRPr lang="en-JP" dirty="0"/>
          </a:p>
        </p:txBody>
      </p:sp>
      <p:sp>
        <p:nvSpPr>
          <p:cNvPr id="3" name="Content Placeholder 2">
            <a:extLst>
              <a:ext uri="{FF2B5EF4-FFF2-40B4-BE49-F238E27FC236}">
                <a16:creationId xmlns:a16="http://schemas.microsoft.com/office/drawing/2014/main" id="{8F02E7CF-B8C2-E796-7307-687ECF6E416C}"/>
              </a:ext>
            </a:extLst>
          </p:cNvPr>
          <p:cNvSpPr>
            <a:spLocks noGrp="1"/>
          </p:cNvSpPr>
          <p:nvPr>
            <p:ph idx="1"/>
          </p:nvPr>
        </p:nvSpPr>
        <p:spPr/>
        <p:txBody>
          <a:bodyPr/>
          <a:lstStyle/>
          <a:p>
            <a:r>
              <a:rPr lang="en-SG" dirty="0">
                <a:solidFill>
                  <a:schemeClr val="tx1">
                    <a:lumMod val="50000"/>
                    <a:lumOff val="50000"/>
                  </a:schemeClr>
                </a:solidFill>
              </a:rPr>
              <a:t>I</a:t>
            </a:r>
            <a:r>
              <a:rPr lang="en-JP" dirty="0">
                <a:solidFill>
                  <a:schemeClr val="tx1">
                    <a:lumMod val="50000"/>
                    <a:lumOff val="50000"/>
                  </a:schemeClr>
                </a:solidFill>
              </a:rPr>
              <a:t>ntroduction</a:t>
            </a:r>
            <a:endParaRPr lang="en-SG" dirty="0">
              <a:solidFill>
                <a:schemeClr val="tx1">
                  <a:lumMod val="50000"/>
                  <a:lumOff val="50000"/>
                </a:schemeClr>
              </a:solidFill>
            </a:endParaRPr>
          </a:p>
          <a:p>
            <a:r>
              <a:rPr lang="en-SG" dirty="0">
                <a:solidFill>
                  <a:schemeClr val="tx1">
                    <a:lumMod val="50000"/>
                    <a:lumOff val="50000"/>
                  </a:schemeClr>
                </a:solidFill>
              </a:rPr>
              <a:t>Proposed A</a:t>
            </a:r>
            <a:r>
              <a:rPr lang="en-JP" dirty="0">
                <a:solidFill>
                  <a:schemeClr val="tx1">
                    <a:lumMod val="50000"/>
                    <a:lumOff val="50000"/>
                  </a:schemeClr>
                </a:solidFill>
              </a:rPr>
              <a:t>rchitecture</a:t>
            </a:r>
          </a:p>
          <a:p>
            <a:r>
              <a:rPr lang="en-JP" dirty="0">
                <a:solidFill>
                  <a:schemeClr val="tx1">
                    <a:lumMod val="50000"/>
                    <a:lumOff val="50000"/>
                  </a:schemeClr>
                </a:solidFill>
              </a:rPr>
              <a:t>Research progress</a:t>
            </a:r>
          </a:p>
          <a:p>
            <a:pPr lvl="1"/>
            <a:r>
              <a:rPr lang="en-SG" dirty="0">
                <a:solidFill>
                  <a:schemeClr val="tx1">
                    <a:lumMod val="50000"/>
                    <a:lumOff val="50000"/>
                  </a:schemeClr>
                </a:solidFill>
              </a:rPr>
              <a:t>Completed</a:t>
            </a:r>
            <a:endParaRPr lang="en-JP" dirty="0">
              <a:solidFill>
                <a:schemeClr val="tx1">
                  <a:lumMod val="50000"/>
                  <a:lumOff val="50000"/>
                </a:schemeClr>
              </a:solidFill>
            </a:endParaRPr>
          </a:p>
          <a:p>
            <a:pPr lvl="1"/>
            <a:r>
              <a:rPr lang="en-JP" dirty="0">
                <a:solidFill>
                  <a:schemeClr val="tx1">
                    <a:lumMod val="50000"/>
                    <a:lumOff val="50000"/>
                  </a:schemeClr>
                </a:solidFill>
              </a:rPr>
              <a:t>Doing</a:t>
            </a:r>
          </a:p>
          <a:p>
            <a:pPr lvl="1"/>
            <a:r>
              <a:rPr lang="en-JP" dirty="0">
                <a:solidFill>
                  <a:schemeClr val="tx1">
                    <a:lumMod val="50000"/>
                    <a:lumOff val="50000"/>
                  </a:schemeClr>
                </a:solidFill>
              </a:rPr>
              <a:t>Todo</a:t>
            </a:r>
          </a:p>
          <a:p>
            <a:r>
              <a:rPr lang="en-US" dirty="0"/>
              <a:t>Schedule</a:t>
            </a:r>
          </a:p>
          <a:p>
            <a:pPr marL="0" indent="0">
              <a:buNone/>
            </a:pPr>
            <a:endParaRPr lang="en-JP" dirty="0"/>
          </a:p>
        </p:txBody>
      </p:sp>
      <p:sp>
        <p:nvSpPr>
          <p:cNvPr id="4" name="Date Placeholder 3">
            <a:extLst>
              <a:ext uri="{FF2B5EF4-FFF2-40B4-BE49-F238E27FC236}">
                <a16:creationId xmlns:a16="http://schemas.microsoft.com/office/drawing/2014/main" id="{1A39B85C-EB01-C720-26F1-862969140CA4}"/>
              </a:ext>
            </a:extLst>
          </p:cNvPr>
          <p:cNvSpPr>
            <a:spLocks noGrp="1"/>
          </p:cNvSpPr>
          <p:nvPr>
            <p:ph type="dt" sz="half" idx="10"/>
          </p:nvPr>
        </p:nvSpPr>
        <p:spPr/>
        <p:txBody>
          <a:bodyPr/>
          <a:lstStyle/>
          <a:p>
            <a:fld id="{E33FC604-7F78-4059-B093-1E27DEE8A993}" type="datetime2">
              <a:rPr lang="en-US" smtClean="0"/>
              <a:t>Tuesday, July 22, 2025</a:t>
            </a:fld>
            <a:endParaRPr lang="en-JP"/>
          </a:p>
        </p:txBody>
      </p:sp>
      <p:sp>
        <p:nvSpPr>
          <p:cNvPr id="5" name="Footer Placeholder 4">
            <a:extLst>
              <a:ext uri="{FF2B5EF4-FFF2-40B4-BE49-F238E27FC236}">
                <a16:creationId xmlns:a16="http://schemas.microsoft.com/office/drawing/2014/main" id="{CDCC9CA8-4E8E-21C4-8D92-39E581E53447}"/>
              </a:ext>
            </a:extLst>
          </p:cNvPr>
          <p:cNvSpPr>
            <a:spLocks noGrp="1"/>
          </p:cNvSpPr>
          <p:nvPr>
            <p:ph type="ftr" sz="quarter" idx="11"/>
          </p:nvPr>
        </p:nvSpPr>
        <p:spPr/>
        <p:txBody>
          <a:bodyPr/>
          <a:lstStyle/>
          <a:p>
            <a:r>
              <a:rPr lang="en-US"/>
              <a:t>Research Progress | Subbaiah Ravi Hariprakash</a:t>
            </a:r>
            <a:endParaRPr lang="en-JP" dirty="0"/>
          </a:p>
        </p:txBody>
      </p:sp>
      <p:sp>
        <p:nvSpPr>
          <p:cNvPr id="6" name="Slide Number Placeholder 5">
            <a:extLst>
              <a:ext uri="{FF2B5EF4-FFF2-40B4-BE49-F238E27FC236}">
                <a16:creationId xmlns:a16="http://schemas.microsoft.com/office/drawing/2014/main" id="{B6C78405-730D-C1F4-EF42-9D4514CEEBCE}"/>
              </a:ext>
            </a:extLst>
          </p:cNvPr>
          <p:cNvSpPr>
            <a:spLocks noGrp="1"/>
          </p:cNvSpPr>
          <p:nvPr>
            <p:ph type="sldNum" sz="quarter" idx="12"/>
          </p:nvPr>
        </p:nvSpPr>
        <p:spPr/>
        <p:txBody>
          <a:bodyPr/>
          <a:lstStyle/>
          <a:p>
            <a:fld id="{05775D0E-D6FD-4847-A4AD-7D56F7F6616B}" type="slidenum">
              <a:rPr lang="en-JP" smtClean="0"/>
              <a:t>15</a:t>
            </a:fld>
            <a:endParaRPr lang="en-JP"/>
          </a:p>
        </p:txBody>
      </p:sp>
    </p:spTree>
    <p:extLst>
      <p:ext uri="{BB962C8B-B14F-4D97-AF65-F5344CB8AC3E}">
        <p14:creationId xmlns:p14="http://schemas.microsoft.com/office/powerpoint/2010/main" val="25965999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4" name="Table 7">
            <a:extLst>
              <a:ext uri="{FF2B5EF4-FFF2-40B4-BE49-F238E27FC236}">
                <a16:creationId xmlns:a16="http://schemas.microsoft.com/office/drawing/2014/main" id="{BF88C479-8BEB-4C3D-4AD5-81705B78512E}"/>
              </a:ext>
            </a:extLst>
          </p:cNvPr>
          <p:cNvGraphicFramePr>
            <a:graphicFrameLocks/>
          </p:cNvGraphicFramePr>
          <p:nvPr>
            <p:extLst>
              <p:ext uri="{D42A27DB-BD31-4B8C-83A1-F6EECF244321}">
                <p14:modId xmlns:p14="http://schemas.microsoft.com/office/powerpoint/2010/main" val="4249964767"/>
              </p:ext>
            </p:extLst>
          </p:nvPr>
        </p:nvGraphicFramePr>
        <p:xfrm>
          <a:off x="838200" y="1825625"/>
          <a:ext cx="10515600" cy="3158172"/>
        </p:xfrm>
        <a:graphic>
          <a:graphicData uri="http://schemas.openxmlformats.org/drawingml/2006/table">
            <a:tbl>
              <a:tblPr firstRow="1" bandRow="1">
                <a:tableStyleId>{5C22544A-7EE6-4342-B048-85BDC9FD1C3A}</a:tableStyleId>
              </a:tblPr>
              <a:tblGrid>
                <a:gridCol w="2103120">
                  <a:extLst>
                    <a:ext uri="{9D8B030D-6E8A-4147-A177-3AD203B41FA5}">
                      <a16:colId xmlns:a16="http://schemas.microsoft.com/office/drawing/2014/main" val="646992097"/>
                    </a:ext>
                  </a:extLst>
                </a:gridCol>
                <a:gridCol w="2103120">
                  <a:extLst>
                    <a:ext uri="{9D8B030D-6E8A-4147-A177-3AD203B41FA5}">
                      <a16:colId xmlns:a16="http://schemas.microsoft.com/office/drawing/2014/main" val="673716580"/>
                    </a:ext>
                  </a:extLst>
                </a:gridCol>
                <a:gridCol w="2103120">
                  <a:extLst>
                    <a:ext uri="{9D8B030D-6E8A-4147-A177-3AD203B41FA5}">
                      <a16:colId xmlns:a16="http://schemas.microsoft.com/office/drawing/2014/main" val="804777755"/>
                    </a:ext>
                  </a:extLst>
                </a:gridCol>
                <a:gridCol w="2103120">
                  <a:extLst>
                    <a:ext uri="{9D8B030D-6E8A-4147-A177-3AD203B41FA5}">
                      <a16:colId xmlns:a16="http://schemas.microsoft.com/office/drawing/2014/main" val="3599122998"/>
                    </a:ext>
                  </a:extLst>
                </a:gridCol>
                <a:gridCol w="2103120">
                  <a:extLst>
                    <a:ext uri="{9D8B030D-6E8A-4147-A177-3AD203B41FA5}">
                      <a16:colId xmlns:a16="http://schemas.microsoft.com/office/drawing/2014/main" val="2764635556"/>
                    </a:ext>
                  </a:extLst>
                </a:gridCol>
              </a:tblGrid>
              <a:tr h="451167">
                <a:tc>
                  <a:txBody>
                    <a:bodyPr/>
                    <a:lstStyle/>
                    <a:p>
                      <a:r>
                        <a:rPr lang="en-JP" dirty="0"/>
                        <a:t>Time</a:t>
                      </a:r>
                    </a:p>
                  </a:txBody>
                  <a:tcPr>
                    <a:solidFill>
                      <a:srgbClr val="002060"/>
                    </a:solidFill>
                  </a:tcPr>
                </a:tc>
                <a:tc>
                  <a:txBody>
                    <a:bodyPr/>
                    <a:lstStyle/>
                    <a:p>
                      <a:r>
                        <a:rPr lang="en-SG" dirty="0"/>
                        <a:t>July</a:t>
                      </a:r>
                      <a:r>
                        <a:rPr lang="en-JP" dirty="0"/>
                        <a:t> 2025</a:t>
                      </a:r>
                    </a:p>
                  </a:txBody>
                  <a:tcPr>
                    <a:solidFill>
                      <a:srgbClr val="00206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SG" dirty="0"/>
                        <a:t>August</a:t>
                      </a:r>
                      <a:r>
                        <a:rPr lang="en-JP" dirty="0"/>
                        <a:t> 2025</a:t>
                      </a:r>
                    </a:p>
                  </a:txBody>
                  <a:tcPr>
                    <a:solidFill>
                      <a:srgbClr val="002060"/>
                    </a:solidFill>
                  </a:tcPr>
                </a:tc>
                <a:tc>
                  <a:txBody>
                    <a:bodyPr/>
                    <a:lstStyle/>
                    <a:p>
                      <a:r>
                        <a:rPr lang="en-JP" dirty="0"/>
                        <a:t>…</a:t>
                      </a:r>
                    </a:p>
                  </a:txBody>
                  <a:tcPr>
                    <a:solidFill>
                      <a:srgbClr val="002060"/>
                    </a:solidFill>
                  </a:tcPr>
                </a:tc>
                <a:tc>
                  <a:txBody>
                    <a:bodyPr/>
                    <a:lstStyle/>
                    <a:p>
                      <a:r>
                        <a:rPr lang="en-JP" dirty="0"/>
                        <a:t>Jan 2026</a:t>
                      </a:r>
                    </a:p>
                  </a:txBody>
                  <a:tcPr>
                    <a:solidFill>
                      <a:srgbClr val="002060"/>
                    </a:solidFill>
                  </a:tcPr>
                </a:tc>
                <a:extLst>
                  <a:ext uri="{0D108BD9-81ED-4DB2-BD59-A6C34878D82A}">
                    <a16:rowId xmlns:a16="http://schemas.microsoft.com/office/drawing/2014/main" val="2588950687"/>
                  </a:ext>
                </a:extLst>
              </a:tr>
              <a:tr h="1127919">
                <a:tc>
                  <a:txBody>
                    <a:bodyPr/>
                    <a:lstStyle/>
                    <a:p>
                      <a:r>
                        <a:rPr lang="en-SG" dirty="0"/>
                        <a:t>Inset new error values into SNN model</a:t>
                      </a:r>
                      <a:endParaRPr lang="en-JP" dirty="0"/>
                    </a:p>
                  </a:txBody>
                  <a:tcPr>
                    <a:solidFill>
                      <a:srgbClr val="C6C7FE"/>
                    </a:solidFill>
                  </a:tcPr>
                </a:tc>
                <a:tc>
                  <a:txBody>
                    <a:bodyPr/>
                    <a:lstStyle/>
                    <a:p>
                      <a:endParaRPr lang="en-JP" dirty="0"/>
                    </a:p>
                  </a:txBody>
                  <a:tcPr>
                    <a:solidFill>
                      <a:srgbClr val="C6C7FE"/>
                    </a:solidFill>
                  </a:tcPr>
                </a:tc>
                <a:tc>
                  <a:txBody>
                    <a:bodyPr/>
                    <a:lstStyle/>
                    <a:p>
                      <a:endParaRPr lang="en-JP" dirty="0"/>
                    </a:p>
                  </a:txBody>
                  <a:tcPr>
                    <a:solidFill>
                      <a:srgbClr val="C6C7FE"/>
                    </a:solidFill>
                  </a:tcPr>
                </a:tc>
                <a:tc>
                  <a:txBody>
                    <a:bodyPr/>
                    <a:lstStyle/>
                    <a:p>
                      <a:endParaRPr lang="en-JP" dirty="0"/>
                    </a:p>
                  </a:txBody>
                  <a:tcPr>
                    <a:solidFill>
                      <a:srgbClr val="C6C7FE"/>
                    </a:solidFill>
                  </a:tcPr>
                </a:tc>
                <a:tc>
                  <a:txBody>
                    <a:bodyPr/>
                    <a:lstStyle/>
                    <a:p>
                      <a:endParaRPr lang="en-JP" dirty="0"/>
                    </a:p>
                  </a:txBody>
                  <a:tcPr>
                    <a:solidFill>
                      <a:srgbClr val="C6C7FE"/>
                    </a:solidFill>
                  </a:tcPr>
                </a:tc>
                <a:extLst>
                  <a:ext uri="{0D108BD9-81ED-4DB2-BD59-A6C34878D82A}">
                    <a16:rowId xmlns:a16="http://schemas.microsoft.com/office/drawing/2014/main" val="2743879582"/>
                  </a:ext>
                </a:extLst>
              </a:tr>
              <a:tr h="789543">
                <a:tc>
                  <a:txBody>
                    <a:bodyPr/>
                    <a:lstStyle/>
                    <a:p>
                      <a:r>
                        <a:rPr lang="en-SG" dirty="0"/>
                        <a:t>Finalize architecture</a:t>
                      </a:r>
                      <a:endParaRPr lang="en-JP" dirty="0"/>
                    </a:p>
                  </a:txBody>
                  <a:tcPr>
                    <a:solidFill>
                      <a:srgbClr val="E5E1FF"/>
                    </a:solidFill>
                  </a:tcPr>
                </a:tc>
                <a:tc>
                  <a:txBody>
                    <a:bodyPr/>
                    <a:lstStyle/>
                    <a:p>
                      <a:endParaRPr lang="en-JP" dirty="0"/>
                    </a:p>
                  </a:txBody>
                  <a:tcPr>
                    <a:solidFill>
                      <a:srgbClr val="E5E1FF"/>
                    </a:solidFill>
                  </a:tcPr>
                </a:tc>
                <a:tc>
                  <a:txBody>
                    <a:bodyPr/>
                    <a:lstStyle/>
                    <a:p>
                      <a:endParaRPr lang="en-JP" dirty="0"/>
                    </a:p>
                  </a:txBody>
                  <a:tcPr>
                    <a:solidFill>
                      <a:srgbClr val="E5E1FF"/>
                    </a:solidFill>
                  </a:tcPr>
                </a:tc>
                <a:tc>
                  <a:txBody>
                    <a:bodyPr/>
                    <a:lstStyle/>
                    <a:p>
                      <a:endParaRPr lang="en-JP" dirty="0"/>
                    </a:p>
                  </a:txBody>
                  <a:tcPr>
                    <a:solidFill>
                      <a:srgbClr val="E5E1FF"/>
                    </a:solidFill>
                  </a:tcPr>
                </a:tc>
                <a:tc>
                  <a:txBody>
                    <a:bodyPr/>
                    <a:lstStyle/>
                    <a:p>
                      <a:endParaRPr lang="en-JP" dirty="0"/>
                    </a:p>
                  </a:txBody>
                  <a:tcPr>
                    <a:solidFill>
                      <a:srgbClr val="E5E1FF"/>
                    </a:solidFill>
                  </a:tcPr>
                </a:tc>
                <a:extLst>
                  <a:ext uri="{0D108BD9-81ED-4DB2-BD59-A6C34878D82A}">
                    <a16:rowId xmlns:a16="http://schemas.microsoft.com/office/drawing/2014/main" val="1833401907"/>
                  </a:ext>
                </a:extLst>
              </a:tr>
              <a:tr h="789543">
                <a:tc>
                  <a:txBody>
                    <a:bodyPr/>
                    <a:lstStyle/>
                    <a:p>
                      <a:r>
                        <a:rPr lang="en-SG" dirty="0"/>
                        <a:t>Write graduation thesis and paper</a:t>
                      </a:r>
                      <a:endParaRPr lang="en-JP" dirty="0"/>
                    </a:p>
                  </a:txBody>
                  <a:tcPr>
                    <a:solidFill>
                      <a:srgbClr val="C6C7FE"/>
                    </a:solidFill>
                  </a:tcPr>
                </a:tc>
                <a:tc>
                  <a:txBody>
                    <a:bodyPr/>
                    <a:lstStyle/>
                    <a:p>
                      <a:endParaRPr lang="en-JP" dirty="0"/>
                    </a:p>
                  </a:txBody>
                  <a:tcPr>
                    <a:solidFill>
                      <a:srgbClr val="C6C7FE"/>
                    </a:solidFill>
                  </a:tcPr>
                </a:tc>
                <a:tc>
                  <a:txBody>
                    <a:bodyPr/>
                    <a:lstStyle/>
                    <a:p>
                      <a:endParaRPr lang="en-JP" dirty="0"/>
                    </a:p>
                  </a:txBody>
                  <a:tcPr>
                    <a:solidFill>
                      <a:srgbClr val="C6C7FE"/>
                    </a:solidFill>
                  </a:tcPr>
                </a:tc>
                <a:tc>
                  <a:txBody>
                    <a:bodyPr/>
                    <a:lstStyle/>
                    <a:p>
                      <a:endParaRPr lang="en-JP" dirty="0"/>
                    </a:p>
                  </a:txBody>
                  <a:tcPr>
                    <a:solidFill>
                      <a:srgbClr val="C6C7FE"/>
                    </a:solidFill>
                  </a:tcPr>
                </a:tc>
                <a:tc>
                  <a:txBody>
                    <a:bodyPr/>
                    <a:lstStyle/>
                    <a:p>
                      <a:endParaRPr lang="en-JP" dirty="0"/>
                    </a:p>
                  </a:txBody>
                  <a:tcPr>
                    <a:solidFill>
                      <a:srgbClr val="C6C7FE"/>
                    </a:solidFill>
                  </a:tcPr>
                </a:tc>
                <a:extLst>
                  <a:ext uri="{0D108BD9-81ED-4DB2-BD59-A6C34878D82A}">
                    <a16:rowId xmlns:a16="http://schemas.microsoft.com/office/drawing/2014/main" val="3579852187"/>
                  </a:ext>
                </a:extLst>
              </a:tr>
            </a:tbl>
          </a:graphicData>
        </a:graphic>
      </p:graphicFrame>
      <p:sp>
        <p:nvSpPr>
          <p:cNvPr id="2" name="Title 1">
            <a:extLst>
              <a:ext uri="{FF2B5EF4-FFF2-40B4-BE49-F238E27FC236}">
                <a16:creationId xmlns:a16="http://schemas.microsoft.com/office/drawing/2014/main" id="{3BC99140-6409-1D71-CE53-160A9E9C607B}"/>
              </a:ext>
            </a:extLst>
          </p:cNvPr>
          <p:cNvSpPr>
            <a:spLocks noGrp="1"/>
          </p:cNvSpPr>
          <p:nvPr>
            <p:ph type="title"/>
          </p:nvPr>
        </p:nvSpPr>
        <p:spPr/>
        <p:txBody>
          <a:bodyPr/>
          <a:lstStyle/>
          <a:p>
            <a:r>
              <a:rPr lang="en-JP" dirty="0"/>
              <a:t>Schedule</a:t>
            </a:r>
          </a:p>
        </p:txBody>
      </p:sp>
      <p:sp>
        <p:nvSpPr>
          <p:cNvPr id="4" name="Date Placeholder 3">
            <a:extLst>
              <a:ext uri="{FF2B5EF4-FFF2-40B4-BE49-F238E27FC236}">
                <a16:creationId xmlns:a16="http://schemas.microsoft.com/office/drawing/2014/main" id="{754FAA81-CFCC-B206-97F8-A7D2D467E6A4}"/>
              </a:ext>
            </a:extLst>
          </p:cNvPr>
          <p:cNvSpPr>
            <a:spLocks noGrp="1"/>
          </p:cNvSpPr>
          <p:nvPr>
            <p:ph type="dt" sz="half" idx="10"/>
          </p:nvPr>
        </p:nvSpPr>
        <p:spPr/>
        <p:txBody>
          <a:bodyPr/>
          <a:lstStyle/>
          <a:p>
            <a:fld id="{EEBD923D-EAED-4BE7-BFFA-165D8E4EFD00}" type="datetime2">
              <a:rPr lang="en-US" smtClean="0"/>
              <a:t>Tuesday, July 22, 2025</a:t>
            </a:fld>
            <a:endParaRPr lang="en-JP"/>
          </a:p>
        </p:txBody>
      </p:sp>
      <p:sp>
        <p:nvSpPr>
          <p:cNvPr id="5" name="Footer Placeholder 4">
            <a:extLst>
              <a:ext uri="{FF2B5EF4-FFF2-40B4-BE49-F238E27FC236}">
                <a16:creationId xmlns:a16="http://schemas.microsoft.com/office/drawing/2014/main" id="{6709AD50-773F-7844-8D80-7A449EC2CCA3}"/>
              </a:ext>
            </a:extLst>
          </p:cNvPr>
          <p:cNvSpPr>
            <a:spLocks noGrp="1"/>
          </p:cNvSpPr>
          <p:nvPr>
            <p:ph type="ftr" sz="quarter" idx="11"/>
          </p:nvPr>
        </p:nvSpPr>
        <p:spPr/>
        <p:txBody>
          <a:bodyPr/>
          <a:lstStyle/>
          <a:p>
            <a:r>
              <a:rPr lang="en-US"/>
              <a:t>Research Progress | Subbaiah Ravi Hariprakash</a:t>
            </a:r>
            <a:endParaRPr lang="en-JP"/>
          </a:p>
        </p:txBody>
      </p:sp>
      <p:sp>
        <p:nvSpPr>
          <p:cNvPr id="6" name="Slide Number Placeholder 5">
            <a:extLst>
              <a:ext uri="{FF2B5EF4-FFF2-40B4-BE49-F238E27FC236}">
                <a16:creationId xmlns:a16="http://schemas.microsoft.com/office/drawing/2014/main" id="{400E2CD1-1C04-76A8-EC2F-DC0002440435}"/>
              </a:ext>
            </a:extLst>
          </p:cNvPr>
          <p:cNvSpPr>
            <a:spLocks noGrp="1"/>
          </p:cNvSpPr>
          <p:nvPr>
            <p:ph type="sldNum" sz="quarter" idx="12"/>
          </p:nvPr>
        </p:nvSpPr>
        <p:spPr/>
        <p:txBody>
          <a:bodyPr/>
          <a:lstStyle/>
          <a:p>
            <a:fld id="{05775D0E-D6FD-4847-A4AD-7D56F7F6616B}" type="slidenum">
              <a:rPr lang="en-JP" smtClean="0"/>
              <a:t>16</a:t>
            </a:fld>
            <a:endParaRPr lang="en-JP"/>
          </a:p>
        </p:txBody>
      </p:sp>
      <p:sp>
        <p:nvSpPr>
          <p:cNvPr id="8" name="Right Arrow 7">
            <a:extLst>
              <a:ext uri="{FF2B5EF4-FFF2-40B4-BE49-F238E27FC236}">
                <a16:creationId xmlns:a16="http://schemas.microsoft.com/office/drawing/2014/main" id="{415ABC5F-A45F-62EC-43A6-20F12FBE4DD6}"/>
              </a:ext>
            </a:extLst>
          </p:cNvPr>
          <p:cNvSpPr/>
          <p:nvPr/>
        </p:nvSpPr>
        <p:spPr>
          <a:xfrm>
            <a:off x="2945099" y="2662546"/>
            <a:ext cx="2105722" cy="26762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9" name="Right Arrow 8">
            <a:extLst>
              <a:ext uri="{FF2B5EF4-FFF2-40B4-BE49-F238E27FC236}">
                <a16:creationId xmlns:a16="http://schemas.microsoft.com/office/drawing/2014/main" id="{2251DA28-B13A-C16E-B5D1-206A12380214}"/>
              </a:ext>
            </a:extLst>
          </p:cNvPr>
          <p:cNvSpPr/>
          <p:nvPr/>
        </p:nvSpPr>
        <p:spPr>
          <a:xfrm>
            <a:off x="5058103" y="3649859"/>
            <a:ext cx="2105722" cy="26762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0" name="Right Arrow 9">
            <a:extLst>
              <a:ext uri="{FF2B5EF4-FFF2-40B4-BE49-F238E27FC236}">
                <a16:creationId xmlns:a16="http://schemas.microsoft.com/office/drawing/2014/main" id="{B7A02834-9828-AB26-B2E9-1050F764B894}"/>
              </a:ext>
            </a:extLst>
          </p:cNvPr>
          <p:cNvSpPr/>
          <p:nvPr/>
        </p:nvSpPr>
        <p:spPr>
          <a:xfrm>
            <a:off x="7163825" y="4461048"/>
            <a:ext cx="4189975" cy="267629"/>
          </a:xfrm>
          <a:prstGeom prst="rightArrow">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JP"/>
          </a:p>
        </p:txBody>
      </p:sp>
      <p:sp>
        <p:nvSpPr>
          <p:cNvPr id="12" name="Content Placeholder 11">
            <a:extLst>
              <a:ext uri="{FF2B5EF4-FFF2-40B4-BE49-F238E27FC236}">
                <a16:creationId xmlns:a16="http://schemas.microsoft.com/office/drawing/2014/main" id="{DAFBF675-7D8B-7ADB-A4BE-74F898FFABDE}"/>
              </a:ext>
            </a:extLst>
          </p:cNvPr>
          <p:cNvSpPr>
            <a:spLocks noGrp="1"/>
          </p:cNvSpPr>
          <p:nvPr>
            <p:ph idx="1"/>
          </p:nvPr>
        </p:nvSpPr>
        <p:spPr>
          <a:xfrm>
            <a:off x="838200" y="5163185"/>
            <a:ext cx="10515600" cy="1013777"/>
          </a:xfrm>
        </p:spPr>
        <p:txBody>
          <a:bodyPr>
            <a:normAutofit fontScale="70000" lnSpcReduction="20000"/>
          </a:bodyPr>
          <a:lstStyle/>
          <a:p>
            <a:r>
              <a:rPr lang="en-JP" dirty="0"/>
              <a:t>Task 1: </a:t>
            </a:r>
            <a:r>
              <a:rPr lang="en-SG" dirty="0"/>
              <a:t>Inset new error values into SNN model</a:t>
            </a:r>
            <a:endParaRPr lang="en-JP" dirty="0"/>
          </a:p>
          <a:p>
            <a:r>
              <a:rPr lang="en-JP" dirty="0"/>
              <a:t>Task 2: </a:t>
            </a:r>
            <a:r>
              <a:rPr lang="en-SG" dirty="0"/>
              <a:t>Finalize architecture</a:t>
            </a:r>
            <a:endParaRPr lang="en-JP" dirty="0"/>
          </a:p>
          <a:p>
            <a:r>
              <a:rPr lang="en-JP" dirty="0"/>
              <a:t>Task 3: </a:t>
            </a:r>
            <a:r>
              <a:rPr lang="en-SG" dirty="0"/>
              <a:t>Write graduation thesis and paper</a:t>
            </a:r>
            <a:endParaRPr lang="en-JP" dirty="0"/>
          </a:p>
          <a:p>
            <a:endParaRPr lang="en-JP" dirty="0"/>
          </a:p>
        </p:txBody>
      </p:sp>
    </p:spTree>
    <p:extLst>
      <p:ext uri="{BB962C8B-B14F-4D97-AF65-F5344CB8AC3E}">
        <p14:creationId xmlns:p14="http://schemas.microsoft.com/office/powerpoint/2010/main" val="27827577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871C-9E25-C876-886A-46DEF1743681}"/>
              </a:ext>
            </a:extLst>
          </p:cNvPr>
          <p:cNvSpPr>
            <a:spLocks noGrp="1"/>
          </p:cNvSpPr>
          <p:nvPr>
            <p:ph type="title"/>
          </p:nvPr>
        </p:nvSpPr>
        <p:spPr/>
        <p:txBody>
          <a:bodyPr/>
          <a:lstStyle/>
          <a:p>
            <a:r>
              <a:rPr lang="en-JP" dirty="0"/>
              <a:t>Reference</a:t>
            </a:r>
          </a:p>
        </p:txBody>
      </p:sp>
      <p:sp>
        <p:nvSpPr>
          <p:cNvPr id="3" name="Content Placeholder 2">
            <a:extLst>
              <a:ext uri="{FF2B5EF4-FFF2-40B4-BE49-F238E27FC236}">
                <a16:creationId xmlns:a16="http://schemas.microsoft.com/office/drawing/2014/main" id="{C0C63494-487F-2041-C57C-FE981D0EE1D6}"/>
              </a:ext>
            </a:extLst>
          </p:cNvPr>
          <p:cNvSpPr>
            <a:spLocks noGrp="1"/>
          </p:cNvSpPr>
          <p:nvPr>
            <p:ph idx="1"/>
          </p:nvPr>
        </p:nvSpPr>
        <p:spPr/>
        <p:txBody>
          <a:bodyPr>
            <a:normAutofit fontScale="92500" lnSpcReduction="10000"/>
          </a:bodyPr>
          <a:lstStyle/>
          <a:p>
            <a:pPr algn="just">
              <a:lnSpc>
                <a:spcPct val="150000"/>
              </a:lnSpc>
            </a:pPr>
            <a:r>
              <a:rPr lang="en-US" sz="1200" dirty="0"/>
              <a:t>[1] R. Kobayashi and K. N. Dang, "An Efficient Hardware Implementation of Spiking Neural Network Using Approximate </a:t>
            </a:r>
            <a:r>
              <a:rPr lang="en-US" sz="1200" dirty="0" err="1"/>
              <a:t>Izhikevich</a:t>
            </a:r>
            <a:r>
              <a:rPr lang="en-US" sz="1200" dirty="0"/>
              <a:t> Neuron," 2024 9th International Conference on Integrated Circuits, Design, and Verification (ICDV), Hanoi, Vietnam, 2024, pp. 13-18, </a:t>
            </a:r>
            <a:r>
              <a:rPr lang="en-US" sz="1200" dirty="0" err="1"/>
              <a:t>doi</a:t>
            </a:r>
            <a:r>
              <a:rPr lang="en-US" sz="1200" dirty="0"/>
              <a:t>: 10.1109/ICDV61346.2024.10616602. </a:t>
            </a:r>
          </a:p>
          <a:p>
            <a:pPr algn="just">
              <a:lnSpc>
                <a:spcPct val="150000"/>
              </a:lnSpc>
            </a:pPr>
            <a:r>
              <a:rPr lang="en-US" sz="1200" dirty="0"/>
              <a:t>[2] Ryoji Kobayashi, Ngo-Doanh Nguyen, Nguyen Anh Vu Doan and Khanh N. Dang, '’Energy-Efficient Spiking Neural Networks Using Approximate Neuron Circuits and 3D Stacking Memory’‘, 2024 IEEE 17th International Symposium on Embedded Multicore/Many-core Systems-on-Chip (</a:t>
            </a:r>
            <a:r>
              <a:rPr lang="en-US" sz="1200" dirty="0" err="1"/>
              <a:t>MCSoC</a:t>
            </a:r>
            <a:r>
              <a:rPr lang="en-US" sz="1200" dirty="0"/>
              <a:t>), Dec. 16-19, 2024.</a:t>
            </a:r>
          </a:p>
          <a:p>
            <a:pPr algn="just">
              <a:lnSpc>
                <a:spcPct val="150000"/>
              </a:lnSpc>
            </a:pPr>
            <a:r>
              <a:rPr lang="en-US" sz="1200" dirty="0"/>
              <a:t>[3] Du, Y. Decentralized Smart IoT. Encyclopedia. Available online:  https://encyclopedia.pub/entry/8977 (accessed on 22 November 2022).</a:t>
            </a:r>
          </a:p>
          <a:p>
            <a:pPr algn="just">
              <a:lnSpc>
                <a:spcPct val="150000"/>
              </a:lnSpc>
            </a:pPr>
            <a:r>
              <a:rPr lang="en-US" sz="1200" dirty="0"/>
              <a:t>[4] S. H. Tsang, https://towardsdatascience.com/review-refinenet-multi-path-refinement-  network-semantic-segmentation-5763d9da47c1</a:t>
            </a:r>
          </a:p>
          <a:p>
            <a:pPr algn="just">
              <a:lnSpc>
                <a:spcPct val="150000"/>
              </a:lnSpc>
            </a:pPr>
            <a:r>
              <a:rPr lang="en-US" sz="1200" dirty="0"/>
              <a:t>[5] John L. Hennessy, David A. Patterson, A New Golden Age for Computer Architecture,  Communications of the ACM, February 2019, Vol. 62 No. 2, Pages 48-60, 10.1145/3282307</a:t>
            </a:r>
          </a:p>
          <a:p>
            <a:pPr>
              <a:lnSpc>
                <a:spcPct val="150000"/>
              </a:lnSpc>
            </a:pPr>
            <a:r>
              <a:rPr lang="en-SG" sz="1200" dirty="0"/>
              <a:t>[6] J. Wuu et al., "3D V-Cache: the Implementation of a Hybrid-Bonded 64MB Stacked Cache for a 7nm x86-64 CPU," 2022 IEEE International Solid-State Circuits Conference (ISSCC), San Francisco, CA, USA, 2022, pp. 428-429, </a:t>
            </a:r>
            <a:r>
              <a:rPr lang="en-SG" sz="1200" dirty="0" err="1"/>
              <a:t>doi</a:t>
            </a:r>
            <a:r>
              <a:rPr lang="en-SG" sz="1200" dirty="0"/>
              <a:t>: 10.1109/ISSCC42614.2022.9731565. keywords: {Three-dimensional </a:t>
            </a:r>
            <a:r>
              <a:rPr lang="en-SG" sz="1200" dirty="0" err="1"/>
              <a:t>displays;Conferences;Discrete</a:t>
            </a:r>
            <a:r>
              <a:rPr lang="en-SG" sz="1200" dirty="0"/>
              <a:t> Fourier </a:t>
            </a:r>
            <a:r>
              <a:rPr lang="en-SG" sz="1200" dirty="0" err="1"/>
              <a:t>transforms;Bandwidth;Hybrid</a:t>
            </a:r>
            <a:r>
              <a:rPr lang="en-SG" sz="1200" dirty="0"/>
              <a:t> power </a:t>
            </a:r>
            <a:r>
              <a:rPr lang="en-SG" sz="1200" dirty="0" err="1"/>
              <a:t>systems;Central</a:t>
            </a:r>
            <a:r>
              <a:rPr lang="en-SG" sz="1200" dirty="0"/>
              <a:t> Processing </a:t>
            </a:r>
            <a:r>
              <a:rPr lang="en-SG" sz="1200" dirty="0" err="1"/>
              <a:t>Unit;Bonding</a:t>
            </a:r>
            <a:r>
              <a:rPr lang="en-SG" sz="1200" dirty="0"/>
              <a:t>},</a:t>
            </a:r>
          </a:p>
          <a:p>
            <a:pPr>
              <a:lnSpc>
                <a:spcPct val="150000"/>
              </a:lnSpc>
            </a:pPr>
            <a:r>
              <a:rPr lang="en-SG" sz="1200" dirty="0"/>
              <a:t>[7] H. </a:t>
            </a:r>
            <a:r>
              <a:rPr lang="en-SG" sz="1200" dirty="0" err="1"/>
              <a:t>Songara</a:t>
            </a:r>
            <a:r>
              <a:rPr lang="en-SG" sz="1200" dirty="0"/>
              <a:t> and A. </a:t>
            </a:r>
            <a:r>
              <a:rPr lang="en-SG" sz="1200" dirty="0" err="1"/>
              <a:t>Deshwal</a:t>
            </a:r>
            <a:r>
              <a:rPr lang="en-SG" sz="1200" dirty="0"/>
              <a:t>, "Towards Tackling Capacity-Bound Models Using DRAMs Over SRAMs," 2024 IEEE 21st India Council International Conference (INDICON), Kharagpur, India, 2024, pp. 1-6, </a:t>
            </a:r>
            <a:r>
              <a:rPr lang="en-SG" sz="1200" dirty="0" err="1"/>
              <a:t>doi</a:t>
            </a:r>
            <a:r>
              <a:rPr lang="en-SG" sz="1200" dirty="0"/>
              <a:t>: 10.1109/INDICON63790.2024.10958400. </a:t>
            </a:r>
          </a:p>
          <a:p>
            <a:pPr>
              <a:lnSpc>
                <a:spcPct val="150000"/>
              </a:lnSpc>
            </a:pPr>
            <a:r>
              <a:rPr lang="en-US" sz="1200" dirty="0"/>
              <a:t>[8] Meng, Y., &amp; Noman, H. (2022). Predicting CO</a:t>
            </a:r>
            <a:r>
              <a:rPr lang="en-US" sz="1200" baseline="-25000" dirty="0"/>
              <a:t>2</a:t>
            </a:r>
            <a:r>
              <a:rPr lang="en-US" sz="1200" dirty="0"/>
              <a:t> Emission Footprint Using AI through Machine Learning. </a:t>
            </a:r>
            <a:r>
              <a:rPr lang="en-US" sz="1200" i="1" dirty="0"/>
              <a:t>Atmosphere</a:t>
            </a:r>
            <a:r>
              <a:rPr lang="en-US" sz="1200" dirty="0"/>
              <a:t>, </a:t>
            </a:r>
            <a:r>
              <a:rPr lang="en-US" sz="1200" i="1" dirty="0"/>
              <a:t>13</a:t>
            </a:r>
            <a:r>
              <a:rPr lang="en-US" sz="1200" dirty="0"/>
              <a:t>(11), 1871</a:t>
            </a:r>
            <a:endParaRPr lang="en-SG" sz="1200" dirty="0"/>
          </a:p>
          <a:p>
            <a:pPr>
              <a:lnSpc>
                <a:spcPct val="150000"/>
              </a:lnSpc>
            </a:pPr>
            <a:endParaRPr lang="en-SG" sz="1200" dirty="0"/>
          </a:p>
          <a:p>
            <a:pPr marL="0" indent="0">
              <a:buNone/>
            </a:pPr>
            <a:endParaRPr lang="en-JP" sz="1200" dirty="0"/>
          </a:p>
        </p:txBody>
      </p:sp>
      <p:sp>
        <p:nvSpPr>
          <p:cNvPr id="4" name="Date Placeholder 3">
            <a:extLst>
              <a:ext uri="{FF2B5EF4-FFF2-40B4-BE49-F238E27FC236}">
                <a16:creationId xmlns:a16="http://schemas.microsoft.com/office/drawing/2014/main" id="{F4148F8F-EF3A-D5B1-4748-765AE87B58B0}"/>
              </a:ext>
            </a:extLst>
          </p:cNvPr>
          <p:cNvSpPr>
            <a:spLocks noGrp="1"/>
          </p:cNvSpPr>
          <p:nvPr>
            <p:ph type="dt" sz="half" idx="10"/>
          </p:nvPr>
        </p:nvSpPr>
        <p:spPr/>
        <p:txBody>
          <a:bodyPr/>
          <a:lstStyle/>
          <a:p>
            <a:fld id="{197771AB-D4B9-4E38-8C43-F72CA56675ED}" type="datetime2">
              <a:rPr lang="en-US" smtClean="0"/>
              <a:t>Tuesday, July 22, 2025</a:t>
            </a:fld>
            <a:endParaRPr lang="en-JP"/>
          </a:p>
        </p:txBody>
      </p:sp>
      <p:sp>
        <p:nvSpPr>
          <p:cNvPr id="5" name="Footer Placeholder 4">
            <a:extLst>
              <a:ext uri="{FF2B5EF4-FFF2-40B4-BE49-F238E27FC236}">
                <a16:creationId xmlns:a16="http://schemas.microsoft.com/office/drawing/2014/main" id="{CD32654D-2AFD-F4EA-0A34-FEE75B128800}"/>
              </a:ext>
            </a:extLst>
          </p:cNvPr>
          <p:cNvSpPr>
            <a:spLocks noGrp="1"/>
          </p:cNvSpPr>
          <p:nvPr>
            <p:ph type="ftr" sz="quarter" idx="11"/>
          </p:nvPr>
        </p:nvSpPr>
        <p:spPr/>
        <p:txBody>
          <a:bodyPr/>
          <a:lstStyle/>
          <a:p>
            <a:r>
              <a:rPr lang="en-US"/>
              <a:t>Research Progress | Subbaiah Ravi Hariprakash</a:t>
            </a:r>
            <a:endParaRPr lang="en-JP"/>
          </a:p>
        </p:txBody>
      </p:sp>
      <p:sp>
        <p:nvSpPr>
          <p:cNvPr id="6" name="Slide Number Placeholder 5">
            <a:extLst>
              <a:ext uri="{FF2B5EF4-FFF2-40B4-BE49-F238E27FC236}">
                <a16:creationId xmlns:a16="http://schemas.microsoft.com/office/drawing/2014/main" id="{C97E8F3B-57FC-FEDA-F55E-5FAA6944A640}"/>
              </a:ext>
            </a:extLst>
          </p:cNvPr>
          <p:cNvSpPr>
            <a:spLocks noGrp="1"/>
          </p:cNvSpPr>
          <p:nvPr>
            <p:ph type="sldNum" sz="quarter" idx="12"/>
          </p:nvPr>
        </p:nvSpPr>
        <p:spPr/>
        <p:txBody>
          <a:bodyPr/>
          <a:lstStyle/>
          <a:p>
            <a:fld id="{05775D0E-D6FD-4847-A4AD-7D56F7F6616B}" type="slidenum">
              <a:rPr lang="en-JP" smtClean="0"/>
              <a:t>17</a:t>
            </a:fld>
            <a:endParaRPr lang="en-JP"/>
          </a:p>
        </p:txBody>
      </p:sp>
    </p:spTree>
    <p:extLst>
      <p:ext uri="{BB962C8B-B14F-4D97-AF65-F5344CB8AC3E}">
        <p14:creationId xmlns:p14="http://schemas.microsoft.com/office/powerpoint/2010/main" val="548271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327C5A-C9B0-2766-567F-3194F7208E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A5B4A2-3C17-9294-C939-05AB1BA25B07}"/>
              </a:ext>
            </a:extLst>
          </p:cNvPr>
          <p:cNvSpPr>
            <a:spLocks noGrp="1"/>
          </p:cNvSpPr>
          <p:nvPr>
            <p:ph type="title"/>
          </p:nvPr>
        </p:nvSpPr>
        <p:spPr/>
        <p:txBody>
          <a:bodyPr/>
          <a:lstStyle/>
          <a:p>
            <a:r>
              <a:rPr lang="en-JP" dirty="0"/>
              <a:t>Reference</a:t>
            </a:r>
          </a:p>
        </p:txBody>
      </p:sp>
      <p:sp>
        <p:nvSpPr>
          <p:cNvPr id="3" name="Content Placeholder 2">
            <a:extLst>
              <a:ext uri="{FF2B5EF4-FFF2-40B4-BE49-F238E27FC236}">
                <a16:creationId xmlns:a16="http://schemas.microsoft.com/office/drawing/2014/main" id="{B114CF15-1418-4090-C32E-B09E2E38BA7C}"/>
              </a:ext>
            </a:extLst>
          </p:cNvPr>
          <p:cNvSpPr>
            <a:spLocks noGrp="1"/>
          </p:cNvSpPr>
          <p:nvPr>
            <p:ph idx="1"/>
          </p:nvPr>
        </p:nvSpPr>
        <p:spPr/>
        <p:txBody>
          <a:bodyPr>
            <a:normAutofit fontScale="92500" lnSpcReduction="20000"/>
          </a:bodyPr>
          <a:lstStyle/>
          <a:p>
            <a:pPr algn="just">
              <a:lnSpc>
                <a:spcPct val="150000"/>
              </a:lnSpc>
            </a:pPr>
            <a:r>
              <a:rPr lang="en-US" sz="1200" dirty="0"/>
              <a:t>[9] A. Ben, K. N, Dang, Neuromorphic Computing Principles and Organization, Springer, 2022</a:t>
            </a:r>
          </a:p>
          <a:p>
            <a:pPr algn="just">
              <a:lnSpc>
                <a:spcPct val="150000"/>
              </a:lnSpc>
            </a:pPr>
            <a:r>
              <a:rPr lang="en-US" sz="1200" dirty="0"/>
              <a:t>[10] F. Akopyan et al., "</a:t>
            </a:r>
            <a:r>
              <a:rPr lang="en-US" sz="1200" dirty="0" err="1"/>
              <a:t>TrueNorth</a:t>
            </a:r>
            <a:r>
              <a:rPr lang="en-US" sz="1200" dirty="0"/>
              <a:t>: Design and Tool Flow of a 65 </a:t>
            </a:r>
            <a:r>
              <a:rPr lang="en-US" sz="1200" dirty="0" err="1"/>
              <a:t>mW</a:t>
            </a:r>
            <a:r>
              <a:rPr lang="en-US" sz="1200" dirty="0"/>
              <a:t> 1 Million Neuron  Programmable Neurosynaptic Chip," in IEEE Transactions on Computer-Aided Design of  Integrated Circuits and Systems, vol. 34, no. 10, pp. 1537-1557, Oct. 2015, </a:t>
            </a:r>
            <a:r>
              <a:rPr lang="en-US" sz="1200" dirty="0" err="1"/>
              <a:t>doi</a:t>
            </a:r>
            <a:r>
              <a:rPr lang="en-US" sz="1200" dirty="0"/>
              <a:t>:  10.1109/TCAD.2015.2474396.</a:t>
            </a:r>
          </a:p>
          <a:p>
            <a:pPr algn="just">
              <a:lnSpc>
                <a:spcPct val="150000"/>
              </a:lnSpc>
            </a:pPr>
            <a:r>
              <a:rPr lang="en-US" sz="1200" dirty="0"/>
              <a:t>[11] M. Davies et al., "</a:t>
            </a:r>
            <a:r>
              <a:rPr lang="en-US" sz="1200" dirty="0" err="1"/>
              <a:t>Loihi</a:t>
            </a:r>
            <a:r>
              <a:rPr lang="en-US" sz="1200" dirty="0"/>
              <a:t>: A Neuromorphic Manycore Processor with On-Chip Learning," in  IEEE Micro, vol. 38, no. 1, pp. 82-99, January/February 2018, </a:t>
            </a:r>
            <a:r>
              <a:rPr lang="en-US" sz="1200" dirty="0" err="1"/>
              <a:t>doi</a:t>
            </a:r>
            <a:r>
              <a:rPr lang="en-US" sz="1200" dirty="0"/>
              <a:t>:  10.1109/MM.2018.112130359.</a:t>
            </a:r>
          </a:p>
          <a:p>
            <a:pPr algn="just">
              <a:lnSpc>
                <a:spcPct val="150000"/>
              </a:lnSpc>
            </a:pPr>
            <a:r>
              <a:rPr lang="en-US" sz="1200" dirty="0"/>
              <a:t>[12] B. V. Benjamin et al., "</a:t>
            </a:r>
            <a:r>
              <a:rPr lang="en-US" sz="1200" dirty="0" err="1"/>
              <a:t>Neurogrid</a:t>
            </a:r>
            <a:r>
              <a:rPr lang="en-US" sz="1200" dirty="0"/>
              <a:t>: A Mixed-Analog-Digital Multichip System for Large-Scale  Neural Simulations," in Proceedings of the IEEE, vol. 102, no. 5, pp. 699-716, May 2014,  </a:t>
            </a:r>
            <a:r>
              <a:rPr lang="en-US" sz="1200" dirty="0" err="1"/>
              <a:t>doi</a:t>
            </a:r>
            <a:r>
              <a:rPr lang="en-US" sz="1200" dirty="0"/>
              <a:t>: 10.1109/JPROC.2014.2313565.</a:t>
            </a:r>
          </a:p>
          <a:p>
            <a:pPr algn="just">
              <a:lnSpc>
                <a:spcPct val="150000"/>
              </a:lnSpc>
            </a:pPr>
            <a:r>
              <a:rPr lang="en-US" sz="1200" dirty="0"/>
              <a:t>[13] B. Vaidyanathan, W.-L. Hung, F. Wang, Y. Xie, V. Narayanan, and M. J. Irwin, “Architecting  microprocessor components in 3d design space,” in 20th International Conference on VLSI  Design, 2007. Held Jointly with 6th International Conference on Embedded Systems., pp.  103–108, IEEE, 2007.</a:t>
            </a:r>
          </a:p>
          <a:p>
            <a:pPr algn="just">
              <a:lnSpc>
                <a:spcPct val="150000"/>
              </a:lnSpc>
            </a:pPr>
            <a:r>
              <a:rPr lang="en-US" sz="1200" dirty="0"/>
              <a:t>[14] N. -D. Nguyen, A. B. Ahmed, A. B. Abdallah and K. N. Dang, "Power-Aware Neuromorphic Architecture With Partial Voltage Scaling 3-D Stacking Synaptic Memory," in IEEE Transactions on Very Large Scale Integration (VLSI) Systems, vol. 31, no. 12, pp. 2016-2029, Dec. 2023, </a:t>
            </a:r>
            <a:r>
              <a:rPr lang="en-US" sz="1200" dirty="0" err="1"/>
              <a:t>doi</a:t>
            </a:r>
            <a:r>
              <a:rPr lang="en-US" sz="1200" dirty="0"/>
              <a:t>: 10.1109/TVLSI.2023.3318231</a:t>
            </a:r>
          </a:p>
          <a:p>
            <a:pPr algn="just">
              <a:lnSpc>
                <a:spcPct val="150000"/>
              </a:lnSpc>
            </a:pPr>
            <a:r>
              <a:rPr lang="en-US" sz="1200" dirty="0"/>
              <a:t>[15] </a:t>
            </a:r>
            <a:r>
              <a:rPr lang="en-SG" sz="1200" dirty="0"/>
              <a:t>Li, Y., Hu, Z., </a:t>
            </a:r>
            <a:r>
              <a:rPr lang="en-SG" sz="1200" dirty="0" err="1"/>
              <a:t>Choukse</a:t>
            </a:r>
            <a:r>
              <a:rPr lang="en-SG" sz="1200" dirty="0"/>
              <a:t>, E., Fonseca, R., Suh, G. E., &amp; Gupta, U. (2025, February 7). </a:t>
            </a:r>
            <a:r>
              <a:rPr lang="en-SG" sz="1200" dirty="0" err="1"/>
              <a:t>EcoServe</a:t>
            </a:r>
            <a:r>
              <a:rPr lang="en-SG" sz="1200" dirty="0"/>
              <a:t>: Designing Carbon-Aware AI Inference Systems (</a:t>
            </a:r>
            <a:r>
              <a:rPr lang="en-SG" sz="1200" dirty="0" err="1"/>
              <a:t>arXiv</a:t>
            </a:r>
            <a:r>
              <a:rPr lang="en-SG" sz="1200" dirty="0"/>
              <a:t> preprint arXiv:2502.05043)</a:t>
            </a:r>
          </a:p>
          <a:p>
            <a:pPr algn="just">
              <a:lnSpc>
                <a:spcPct val="150000"/>
              </a:lnSpc>
            </a:pPr>
            <a:r>
              <a:rPr lang="en-SG" sz="1200" dirty="0"/>
              <a:t>[16] C. Torres-Huitzil and B. Girau, "Fault and Error Tolerance in Neural Networks: A Review," in IEEE Access, vol. 5, pp. 17322-17341, 2017, </a:t>
            </a:r>
            <a:r>
              <a:rPr lang="en-SG" sz="1200" dirty="0" err="1"/>
              <a:t>doi</a:t>
            </a:r>
            <a:r>
              <a:rPr lang="en-SG" sz="1200" dirty="0"/>
              <a:t>: 10.1109/ACCESS.2017.2742698.</a:t>
            </a:r>
          </a:p>
          <a:p>
            <a:pPr algn="just"/>
            <a:endParaRPr lang="en-US" sz="1600" dirty="0"/>
          </a:p>
        </p:txBody>
      </p:sp>
      <p:sp>
        <p:nvSpPr>
          <p:cNvPr id="4" name="Date Placeholder 3">
            <a:extLst>
              <a:ext uri="{FF2B5EF4-FFF2-40B4-BE49-F238E27FC236}">
                <a16:creationId xmlns:a16="http://schemas.microsoft.com/office/drawing/2014/main" id="{FF2C5B19-46F3-923F-F297-8F38DEC9B0A9}"/>
              </a:ext>
            </a:extLst>
          </p:cNvPr>
          <p:cNvSpPr>
            <a:spLocks noGrp="1"/>
          </p:cNvSpPr>
          <p:nvPr>
            <p:ph type="dt" sz="half" idx="10"/>
          </p:nvPr>
        </p:nvSpPr>
        <p:spPr/>
        <p:txBody>
          <a:bodyPr/>
          <a:lstStyle/>
          <a:p>
            <a:fld id="{197771AB-D4B9-4E38-8C43-F72CA56675ED}" type="datetime2">
              <a:rPr lang="en-US" smtClean="0"/>
              <a:t>Tuesday, July 22, 2025</a:t>
            </a:fld>
            <a:endParaRPr lang="en-JP"/>
          </a:p>
        </p:txBody>
      </p:sp>
      <p:sp>
        <p:nvSpPr>
          <p:cNvPr id="5" name="Footer Placeholder 4">
            <a:extLst>
              <a:ext uri="{FF2B5EF4-FFF2-40B4-BE49-F238E27FC236}">
                <a16:creationId xmlns:a16="http://schemas.microsoft.com/office/drawing/2014/main" id="{681B0D11-D703-ED9B-5E75-630E14B4116C}"/>
              </a:ext>
            </a:extLst>
          </p:cNvPr>
          <p:cNvSpPr>
            <a:spLocks noGrp="1"/>
          </p:cNvSpPr>
          <p:nvPr>
            <p:ph type="ftr" sz="quarter" idx="11"/>
          </p:nvPr>
        </p:nvSpPr>
        <p:spPr/>
        <p:txBody>
          <a:bodyPr/>
          <a:lstStyle/>
          <a:p>
            <a:r>
              <a:rPr lang="en-US"/>
              <a:t>Research Progress | Subbaiah Ravi Hariprakash</a:t>
            </a:r>
            <a:endParaRPr lang="en-JP"/>
          </a:p>
        </p:txBody>
      </p:sp>
      <p:sp>
        <p:nvSpPr>
          <p:cNvPr id="6" name="Slide Number Placeholder 5">
            <a:extLst>
              <a:ext uri="{FF2B5EF4-FFF2-40B4-BE49-F238E27FC236}">
                <a16:creationId xmlns:a16="http://schemas.microsoft.com/office/drawing/2014/main" id="{00097271-66E1-D53E-673E-C937DA0CCF40}"/>
              </a:ext>
            </a:extLst>
          </p:cNvPr>
          <p:cNvSpPr>
            <a:spLocks noGrp="1"/>
          </p:cNvSpPr>
          <p:nvPr>
            <p:ph type="sldNum" sz="quarter" idx="12"/>
          </p:nvPr>
        </p:nvSpPr>
        <p:spPr/>
        <p:txBody>
          <a:bodyPr/>
          <a:lstStyle/>
          <a:p>
            <a:fld id="{05775D0E-D6FD-4847-A4AD-7D56F7F6616B}" type="slidenum">
              <a:rPr lang="en-JP" smtClean="0"/>
              <a:t>18</a:t>
            </a:fld>
            <a:endParaRPr lang="en-JP"/>
          </a:p>
        </p:txBody>
      </p:sp>
    </p:spTree>
    <p:extLst>
      <p:ext uri="{BB962C8B-B14F-4D97-AF65-F5344CB8AC3E}">
        <p14:creationId xmlns:p14="http://schemas.microsoft.com/office/powerpoint/2010/main" val="10091636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231FF281-5B05-803B-9D91-1291BE0ECF3B}"/>
              </a:ext>
            </a:extLst>
          </p:cNvPr>
          <p:cNvSpPr>
            <a:spLocks noGrp="1"/>
          </p:cNvSpPr>
          <p:nvPr>
            <p:ph type="title"/>
          </p:nvPr>
        </p:nvSpPr>
        <p:spPr>
          <a:xfrm>
            <a:off x="838200" y="2766218"/>
            <a:ext cx="10515600" cy="1325563"/>
          </a:xfrm>
        </p:spPr>
        <p:txBody>
          <a:bodyPr/>
          <a:lstStyle/>
          <a:p>
            <a:pPr algn="ctr"/>
            <a:r>
              <a:rPr lang="en-JP" dirty="0"/>
              <a:t>Thank you for your attention!</a:t>
            </a:r>
          </a:p>
        </p:txBody>
      </p:sp>
      <p:sp>
        <p:nvSpPr>
          <p:cNvPr id="4" name="Date Placeholder 3">
            <a:extLst>
              <a:ext uri="{FF2B5EF4-FFF2-40B4-BE49-F238E27FC236}">
                <a16:creationId xmlns:a16="http://schemas.microsoft.com/office/drawing/2014/main" id="{D7C2169F-7D98-25B3-38A4-4F4068730FD0}"/>
              </a:ext>
            </a:extLst>
          </p:cNvPr>
          <p:cNvSpPr>
            <a:spLocks noGrp="1"/>
          </p:cNvSpPr>
          <p:nvPr>
            <p:ph type="dt" sz="half" idx="10"/>
          </p:nvPr>
        </p:nvSpPr>
        <p:spPr/>
        <p:txBody>
          <a:bodyPr/>
          <a:lstStyle/>
          <a:p>
            <a:fld id="{16EF1C10-4386-43C5-A8B1-410A9137FBA5}" type="datetime2">
              <a:rPr lang="en-US" smtClean="0"/>
              <a:t>Tuesday, July 22, 2025</a:t>
            </a:fld>
            <a:endParaRPr lang="en-JP"/>
          </a:p>
        </p:txBody>
      </p:sp>
      <p:sp>
        <p:nvSpPr>
          <p:cNvPr id="5" name="Footer Placeholder 4">
            <a:extLst>
              <a:ext uri="{FF2B5EF4-FFF2-40B4-BE49-F238E27FC236}">
                <a16:creationId xmlns:a16="http://schemas.microsoft.com/office/drawing/2014/main" id="{5CAB6AAD-BCFF-F9E4-58DD-D9E9B379AF56}"/>
              </a:ext>
            </a:extLst>
          </p:cNvPr>
          <p:cNvSpPr>
            <a:spLocks noGrp="1"/>
          </p:cNvSpPr>
          <p:nvPr>
            <p:ph type="ftr" sz="quarter" idx="11"/>
          </p:nvPr>
        </p:nvSpPr>
        <p:spPr/>
        <p:txBody>
          <a:bodyPr/>
          <a:lstStyle/>
          <a:p>
            <a:r>
              <a:rPr lang="en-US"/>
              <a:t>Research Progress | Subbaiah Ravi Hariprakash</a:t>
            </a:r>
            <a:endParaRPr lang="en-JP"/>
          </a:p>
        </p:txBody>
      </p:sp>
      <p:sp>
        <p:nvSpPr>
          <p:cNvPr id="6" name="Slide Number Placeholder 5">
            <a:extLst>
              <a:ext uri="{FF2B5EF4-FFF2-40B4-BE49-F238E27FC236}">
                <a16:creationId xmlns:a16="http://schemas.microsoft.com/office/drawing/2014/main" id="{552449F6-B889-9F51-E2EB-3565EB40C6A9}"/>
              </a:ext>
            </a:extLst>
          </p:cNvPr>
          <p:cNvSpPr>
            <a:spLocks noGrp="1"/>
          </p:cNvSpPr>
          <p:nvPr>
            <p:ph type="sldNum" sz="quarter" idx="12"/>
          </p:nvPr>
        </p:nvSpPr>
        <p:spPr/>
        <p:txBody>
          <a:bodyPr/>
          <a:lstStyle/>
          <a:p>
            <a:fld id="{05775D0E-D6FD-4847-A4AD-7D56F7F6616B}" type="slidenum">
              <a:rPr lang="en-JP" smtClean="0"/>
              <a:t>19</a:t>
            </a:fld>
            <a:endParaRPr lang="en-JP"/>
          </a:p>
        </p:txBody>
      </p:sp>
    </p:spTree>
    <p:extLst>
      <p:ext uri="{BB962C8B-B14F-4D97-AF65-F5344CB8AC3E}">
        <p14:creationId xmlns:p14="http://schemas.microsoft.com/office/powerpoint/2010/main" val="8962285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284454-BF93-F2C9-C005-7D3C5700C683}"/>
              </a:ext>
            </a:extLst>
          </p:cNvPr>
          <p:cNvSpPr>
            <a:spLocks noGrp="1"/>
          </p:cNvSpPr>
          <p:nvPr>
            <p:ph type="title"/>
          </p:nvPr>
        </p:nvSpPr>
        <p:spPr/>
        <p:txBody>
          <a:bodyPr/>
          <a:lstStyle/>
          <a:p>
            <a:r>
              <a:rPr lang="en-JP" dirty="0"/>
              <a:t>Conten</a:t>
            </a:r>
            <a:r>
              <a:rPr lang="en-SG" dirty="0"/>
              <a:t>t</a:t>
            </a:r>
            <a:endParaRPr lang="en-JP" dirty="0"/>
          </a:p>
        </p:txBody>
      </p:sp>
      <p:sp>
        <p:nvSpPr>
          <p:cNvPr id="3" name="Content Placeholder 2">
            <a:extLst>
              <a:ext uri="{FF2B5EF4-FFF2-40B4-BE49-F238E27FC236}">
                <a16:creationId xmlns:a16="http://schemas.microsoft.com/office/drawing/2014/main" id="{CD246A95-CE2F-123C-DCE6-09D079CF5366}"/>
              </a:ext>
            </a:extLst>
          </p:cNvPr>
          <p:cNvSpPr>
            <a:spLocks noGrp="1"/>
          </p:cNvSpPr>
          <p:nvPr>
            <p:ph idx="1"/>
          </p:nvPr>
        </p:nvSpPr>
        <p:spPr/>
        <p:txBody>
          <a:bodyPr/>
          <a:lstStyle/>
          <a:p>
            <a:r>
              <a:rPr lang="en-SG" dirty="0"/>
              <a:t>I</a:t>
            </a:r>
            <a:r>
              <a:rPr lang="en-JP" dirty="0"/>
              <a:t>ntroduction</a:t>
            </a:r>
            <a:endParaRPr lang="en-SG" dirty="0"/>
          </a:p>
          <a:p>
            <a:r>
              <a:rPr lang="en-SG" dirty="0"/>
              <a:t>Proposed A</a:t>
            </a:r>
            <a:r>
              <a:rPr lang="en-JP" dirty="0"/>
              <a:t>rchitecture</a:t>
            </a:r>
          </a:p>
          <a:p>
            <a:r>
              <a:rPr lang="en-JP" dirty="0"/>
              <a:t>Research progress</a:t>
            </a:r>
          </a:p>
          <a:p>
            <a:pPr lvl="1"/>
            <a:r>
              <a:rPr lang="en-SG" dirty="0"/>
              <a:t>Completed</a:t>
            </a:r>
            <a:endParaRPr lang="en-JP" dirty="0"/>
          </a:p>
          <a:p>
            <a:pPr lvl="1"/>
            <a:r>
              <a:rPr lang="en-JP" dirty="0"/>
              <a:t>Doing</a:t>
            </a:r>
          </a:p>
          <a:p>
            <a:pPr lvl="1"/>
            <a:r>
              <a:rPr lang="en-JP" dirty="0"/>
              <a:t>Todo</a:t>
            </a:r>
          </a:p>
          <a:p>
            <a:r>
              <a:rPr lang="en-US" dirty="0"/>
              <a:t>Schedule</a:t>
            </a:r>
          </a:p>
          <a:p>
            <a:pPr marL="0" indent="0">
              <a:buNone/>
            </a:pPr>
            <a:endParaRPr lang="en-JP" dirty="0"/>
          </a:p>
        </p:txBody>
      </p:sp>
      <p:sp>
        <p:nvSpPr>
          <p:cNvPr id="4" name="Date Placeholder 3">
            <a:extLst>
              <a:ext uri="{FF2B5EF4-FFF2-40B4-BE49-F238E27FC236}">
                <a16:creationId xmlns:a16="http://schemas.microsoft.com/office/drawing/2014/main" id="{89C058A7-2B15-E28B-1B48-47BD0C2211BB}"/>
              </a:ext>
            </a:extLst>
          </p:cNvPr>
          <p:cNvSpPr>
            <a:spLocks noGrp="1"/>
          </p:cNvSpPr>
          <p:nvPr>
            <p:ph type="dt" sz="half" idx="10"/>
          </p:nvPr>
        </p:nvSpPr>
        <p:spPr/>
        <p:txBody>
          <a:bodyPr/>
          <a:lstStyle/>
          <a:p>
            <a:fld id="{E33FC604-7F78-4059-B093-1E27DEE8A993}" type="datetime2">
              <a:rPr lang="en-US" smtClean="0"/>
              <a:t>Tuesday, July 22, 2025</a:t>
            </a:fld>
            <a:endParaRPr lang="en-JP"/>
          </a:p>
        </p:txBody>
      </p:sp>
      <p:sp>
        <p:nvSpPr>
          <p:cNvPr id="5" name="Footer Placeholder 4">
            <a:extLst>
              <a:ext uri="{FF2B5EF4-FFF2-40B4-BE49-F238E27FC236}">
                <a16:creationId xmlns:a16="http://schemas.microsoft.com/office/drawing/2014/main" id="{5FD56384-B34A-B4C8-F772-A2AB23FDFC6F}"/>
              </a:ext>
            </a:extLst>
          </p:cNvPr>
          <p:cNvSpPr>
            <a:spLocks noGrp="1"/>
          </p:cNvSpPr>
          <p:nvPr>
            <p:ph type="ftr" sz="quarter" idx="11"/>
          </p:nvPr>
        </p:nvSpPr>
        <p:spPr/>
        <p:txBody>
          <a:bodyPr/>
          <a:lstStyle/>
          <a:p>
            <a:r>
              <a:rPr lang="en-US"/>
              <a:t>Research Progress | Subbaiah Ravi Hariprakash</a:t>
            </a:r>
            <a:endParaRPr lang="en-JP" dirty="0"/>
          </a:p>
        </p:txBody>
      </p:sp>
      <p:sp>
        <p:nvSpPr>
          <p:cNvPr id="6" name="Slide Number Placeholder 5">
            <a:extLst>
              <a:ext uri="{FF2B5EF4-FFF2-40B4-BE49-F238E27FC236}">
                <a16:creationId xmlns:a16="http://schemas.microsoft.com/office/drawing/2014/main" id="{38C56E66-B2D7-A584-ABB3-783CCFED810F}"/>
              </a:ext>
            </a:extLst>
          </p:cNvPr>
          <p:cNvSpPr>
            <a:spLocks noGrp="1"/>
          </p:cNvSpPr>
          <p:nvPr>
            <p:ph type="sldNum" sz="quarter" idx="12"/>
          </p:nvPr>
        </p:nvSpPr>
        <p:spPr/>
        <p:txBody>
          <a:bodyPr/>
          <a:lstStyle/>
          <a:p>
            <a:fld id="{05775D0E-D6FD-4847-A4AD-7D56F7F6616B}" type="slidenum">
              <a:rPr lang="en-JP" smtClean="0"/>
              <a:t>2</a:t>
            </a:fld>
            <a:endParaRPr lang="en-JP"/>
          </a:p>
        </p:txBody>
      </p:sp>
    </p:spTree>
    <p:extLst>
      <p:ext uri="{BB962C8B-B14F-4D97-AF65-F5344CB8AC3E}">
        <p14:creationId xmlns:p14="http://schemas.microsoft.com/office/powerpoint/2010/main" val="356374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DFDE58-74AF-3C1F-2723-692B2593F2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782D048-6784-C68E-832B-B90642E23AE3}"/>
              </a:ext>
            </a:extLst>
          </p:cNvPr>
          <p:cNvSpPr>
            <a:spLocks noGrp="1"/>
          </p:cNvSpPr>
          <p:nvPr>
            <p:ph type="title"/>
          </p:nvPr>
        </p:nvSpPr>
        <p:spPr/>
        <p:txBody>
          <a:bodyPr/>
          <a:lstStyle/>
          <a:p>
            <a:r>
              <a:rPr lang="en-JP" dirty="0"/>
              <a:t>Conten</a:t>
            </a:r>
            <a:r>
              <a:rPr lang="en-SG" dirty="0"/>
              <a:t>t</a:t>
            </a:r>
            <a:endParaRPr lang="en-JP" dirty="0"/>
          </a:p>
        </p:txBody>
      </p:sp>
      <p:sp>
        <p:nvSpPr>
          <p:cNvPr id="3" name="Content Placeholder 2">
            <a:extLst>
              <a:ext uri="{FF2B5EF4-FFF2-40B4-BE49-F238E27FC236}">
                <a16:creationId xmlns:a16="http://schemas.microsoft.com/office/drawing/2014/main" id="{40B0374E-8E2A-3077-4921-01BE7BD8272B}"/>
              </a:ext>
            </a:extLst>
          </p:cNvPr>
          <p:cNvSpPr>
            <a:spLocks noGrp="1"/>
          </p:cNvSpPr>
          <p:nvPr>
            <p:ph idx="1"/>
          </p:nvPr>
        </p:nvSpPr>
        <p:spPr/>
        <p:txBody>
          <a:bodyPr/>
          <a:lstStyle/>
          <a:p>
            <a:r>
              <a:rPr lang="en-SG" dirty="0"/>
              <a:t>I</a:t>
            </a:r>
            <a:r>
              <a:rPr lang="en-JP" dirty="0"/>
              <a:t>ntroduction</a:t>
            </a:r>
            <a:endParaRPr lang="en-SG" dirty="0"/>
          </a:p>
          <a:p>
            <a:r>
              <a:rPr lang="en-SG" dirty="0">
                <a:solidFill>
                  <a:schemeClr val="tx1">
                    <a:lumMod val="50000"/>
                    <a:lumOff val="50000"/>
                  </a:schemeClr>
                </a:solidFill>
              </a:rPr>
              <a:t>Proposed A</a:t>
            </a:r>
            <a:r>
              <a:rPr lang="en-JP" dirty="0">
                <a:solidFill>
                  <a:schemeClr val="tx1">
                    <a:lumMod val="50000"/>
                    <a:lumOff val="50000"/>
                  </a:schemeClr>
                </a:solidFill>
              </a:rPr>
              <a:t>rchitecture</a:t>
            </a:r>
          </a:p>
          <a:p>
            <a:r>
              <a:rPr lang="en-JP" dirty="0">
                <a:solidFill>
                  <a:schemeClr val="tx1">
                    <a:lumMod val="50000"/>
                    <a:lumOff val="50000"/>
                  </a:schemeClr>
                </a:solidFill>
              </a:rPr>
              <a:t>Research progress</a:t>
            </a:r>
          </a:p>
          <a:p>
            <a:pPr lvl="1"/>
            <a:r>
              <a:rPr lang="en-SG" dirty="0">
                <a:solidFill>
                  <a:schemeClr val="tx1">
                    <a:lumMod val="50000"/>
                    <a:lumOff val="50000"/>
                  </a:schemeClr>
                </a:solidFill>
              </a:rPr>
              <a:t>Completed</a:t>
            </a:r>
            <a:endParaRPr lang="en-JP" dirty="0">
              <a:solidFill>
                <a:schemeClr val="tx1">
                  <a:lumMod val="50000"/>
                  <a:lumOff val="50000"/>
                </a:schemeClr>
              </a:solidFill>
            </a:endParaRPr>
          </a:p>
          <a:p>
            <a:pPr lvl="1"/>
            <a:r>
              <a:rPr lang="en-JP" dirty="0">
                <a:solidFill>
                  <a:schemeClr val="tx1">
                    <a:lumMod val="50000"/>
                    <a:lumOff val="50000"/>
                  </a:schemeClr>
                </a:solidFill>
              </a:rPr>
              <a:t>Doing</a:t>
            </a:r>
          </a:p>
          <a:p>
            <a:pPr lvl="1"/>
            <a:r>
              <a:rPr lang="en-JP" dirty="0">
                <a:solidFill>
                  <a:schemeClr val="tx1">
                    <a:lumMod val="50000"/>
                    <a:lumOff val="50000"/>
                  </a:schemeClr>
                </a:solidFill>
              </a:rPr>
              <a:t>Todo</a:t>
            </a:r>
          </a:p>
          <a:p>
            <a:r>
              <a:rPr lang="en-US" dirty="0">
                <a:solidFill>
                  <a:schemeClr val="tx1">
                    <a:lumMod val="50000"/>
                    <a:lumOff val="50000"/>
                  </a:schemeClr>
                </a:solidFill>
              </a:rPr>
              <a:t>Schedule</a:t>
            </a:r>
          </a:p>
          <a:p>
            <a:pPr marL="0" indent="0">
              <a:buNone/>
            </a:pPr>
            <a:endParaRPr lang="en-JP" dirty="0"/>
          </a:p>
        </p:txBody>
      </p:sp>
      <p:sp>
        <p:nvSpPr>
          <p:cNvPr id="4" name="Date Placeholder 3">
            <a:extLst>
              <a:ext uri="{FF2B5EF4-FFF2-40B4-BE49-F238E27FC236}">
                <a16:creationId xmlns:a16="http://schemas.microsoft.com/office/drawing/2014/main" id="{3B4D5DD8-6297-D575-B8C1-70F0FF94B46A}"/>
              </a:ext>
            </a:extLst>
          </p:cNvPr>
          <p:cNvSpPr>
            <a:spLocks noGrp="1"/>
          </p:cNvSpPr>
          <p:nvPr>
            <p:ph type="dt" sz="half" idx="10"/>
          </p:nvPr>
        </p:nvSpPr>
        <p:spPr/>
        <p:txBody>
          <a:bodyPr/>
          <a:lstStyle/>
          <a:p>
            <a:fld id="{E33FC604-7F78-4059-B093-1E27DEE8A993}" type="datetime2">
              <a:rPr lang="en-US" smtClean="0"/>
              <a:t>Tuesday, July 22, 2025</a:t>
            </a:fld>
            <a:endParaRPr lang="en-JP"/>
          </a:p>
        </p:txBody>
      </p:sp>
      <p:sp>
        <p:nvSpPr>
          <p:cNvPr id="5" name="Footer Placeholder 4">
            <a:extLst>
              <a:ext uri="{FF2B5EF4-FFF2-40B4-BE49-F238E27FC236}">
                <a16:creationId xmlns:a16="http://schemas.microsoft.com/office/drawing/2014/main" id="{99267B2C-3111-123C-6896-A5F4B524939E}"/>
              </a:ext>
            </a:extLst>
          </p:cNvPr>
          <p:cNvSpPr>
            <a:spLocks noGrp="1"/>
          </p:cNvSpPr>
          <p:nvPr>
            <p:ph type="ftr" sz="quarter" idx="11"/>
          </p:nvPr>
        </p:nvSpPr>
        <p:spPr/>
        <p:txBody>
          <a:bodyPr/>
          <a:lstStyle/>
          <a:p>
            <a:r>
              <a:rPr lang="en-US"/>
              <a:t>Research Progress | Subbaiah Ravi Hariprakash</a:t>
            </a:r>
            <a:endParaRPr lang="en-JP" dirty="0"/>
          </a:p>
        </p:txBody>
      </p:sp>
      <p:sp>
        <p:nvSpPr>
          <p:cNvPr id="6" name="Slide Number Placeholder 5">
            <a:extLst>
              <a:ext uri="{FF2B5EF4-FFF2-40B4-BE49-F238E27FC236}">
                <a16:creationId xmlns:a16="http://schemas.microsoft.com/office/drawing/2014/main" id="{AEF03BC1-9D46-7B1B-9710-B33041B35058}"/>
              </a:ext>
            </a:extLst>
          </p:cNvPr>
          <p:cNvSpPr>
            <a:spLocks noGrp="1"/>
          </p:cNvSpPr>
          <p:nvPr>
            <p:ph type="sldNum" sz="quarter" idx="12"/>
          </p:nvPr>
        </p:nvSpPr>
        <p:spPr/>
        <p:txBody>
          <a:bodyPr/>
          <a:lstStyle/>
          <a:p>
            <a:fld id="{05775D0E-D6FD-4847-A4AD-7D56F7F6616B}" type="slidenum">
              <a:rPr lang="en-JP" smtClean="0"/>
              <a:t>3</a:t>
            </a:fld>
            <a:endParaRPr lang="en-JP"/>
          </a:p>
        </p:txBody>
      </p:sp>
    </p:spTree>
    <p:extLst>
      <p:ext uri="{BB962C8B-B14F-4D97-AF65-F5344CB8AC3E}">
        <p14:creationId xmlns:p14="http://schemas.microsoft.com/office/powerpoint/2010/main" val="3567429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C6721-7CD9-2415-D7FE-62030D3CE1A4}"/>
              </a:ext>
            </a:extLst>
          </p:cNvPr>
          <p:cNvSpPr>
            <a:spLocks noGrp="1"/>
          </p:cNvSpPr>
          <p:nvPr>
            <p:ph type="title"/>
          </p:nvPr>
        </p:nvSpPr>
        <p:spPr/>
        <p:txBody>
          <a:bodyPr/>
          <a:lstStyle/>
          <a:p>
            <a:r>
              <a:rPr lang="en-SG" dirty="0"/>
              <a:t>I</a:t>
            </a:r>
            <a:r>
              <a:rPr lang="en-JP" dirty="0"/>
              <a:t>ntroduction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DBB5005-BADA-8881-86B3-45E57045E61E}"/>
                  </a:ext>
                </a:extLst>
              </p:cNvPr>
              <p:cNvSpPr>
                <a:spLocks noGrp="1"/>
              </p:cNvSpPr>
              <p:nvPr>
                <p:ph idx="1"/>
              </p:nvPr>
            </p:nvSpPr>
            <p:spPr/>
            <p:txBody>
              <a:bodyPr/>
              <a:lstStyle/>
              <a:p>
                <a:r>
                  <a:rPr lang="en-SG" dirty="0"/>
                  <a:t>Carbon emissions are increasing due to increased use of electronics, especially Artificial Intelligence</a:t>
                </a:r>
                <a14:m>
                  <m:oMath xmlns:m="http://schemas.openxmlformats.org/officeDocument/2006/math">
                    <m:sSup>
                      <m:sSupPr>
                        <m:ctrlPr>
                          <a:rPr lang="en-SG" i="1">
                            <a:latin typeface="Cambria Math" panose="02040503050406030204" pitchFamily="18" charset="0"/>
                          </a:rPr>
                        </m:ctrlPr>
                      </m:sSupPr>
                      <m:e>
                        <m:r>
                          <a:rPr lang="en-SG" i="1">
                            <a:latin typeface="Cambria Math" panose="02040503050406030204" pitchFamily="18" charset="0"/>
                          </a:rPr>
                          <m:t> </m:t>
                        </m:r>
                      </m:e>
                      <m:sup>
                        <m:d>
                          <m:dPr>
                            <m:begChr m:val="["/>
                            <m:endChr m:val="]"/>
                            <m:ctrlPr>
                              <a:rPr lang="en-SG" i="1">
                                <a:latin typeface="Cambria Math" panose="02040503050406030204" pitchFamily="18" charset="0"/>
                              </a:rPr>
                            </m:ctrlPr>
                          </m:dPr>
                          <m:e>
                            <m:r>
                              <a:rPr lang="en-SG" i="1">
                                <a:latin typeface="Cambria Math" panose="02040503050406030204" pitchFamily="18" charset="0"/>
                              </a:rPr>
                              <m:t>8</m:t>
                            </m:r>
                          </m:e>
                        </m:d>
                      </m:sup>
                    </m:sSup>
                  </m:oMath>
                </a14:m>
                <a:endParaRPr lang="en-SG" dirty="0"/>
              </a:p>
              <a:p>
                <a:endParaRPr lang="en-JP" dirty="0"/>
              </a:p>
            </p:txBody>
          </p:sp>
        </mc:Choice>
        <mc:Fallback xmlns="">
          <p:sp>
            <p:nvSpPr>
              <p:cNvPr id="3" name="Content Placeholder 2">
                <a:extLst>
                  <a:ext uri="{FF2B5EF4-FFF2-40B4-BE49-F238E27FC236}">
                    <a16:creationId xmlns:a16="http://schemas.microsoft.com/office/drawing/2014/main" id="{4DBB5005-BADA-8881-86B3-45E57045E61E}"/>
                  </a:ext>
                </a:extLst>
              </p:cNvPr>
              <p:cNvSpPr>
                <a:spLocks noGrp="1" noRot="1" noChangeAspect="1" noMove="1" noResize="1" noEditPoints="1" noAdjustHandles="1" noChangeArrowheads="1" noChangeShapeType="1" noTextEdit="1"/>
              </p:cNvSpPr>
              <p:nvPr>
                <p:ph idx="1"/>
              </p:nvPr>
            </p:nvSpPr>
            <p:spPr>
              <a:blipFill>
                <a:blip r:embed="rId3"/>
                <a:stretch>
                  <a:fillRect l="-1043" t="-2381"/>
                </a:stretch>
              </a:blipFill>
            </p:spPr>
            <p:txBody>
              <a:bodyPr/>
              <a:lstStyle/>
              <a:p>
                <a:r>
                  <a:rPr lang="en-SG">
                    <a:noFill/>
                  </a:rPr>
                  <a:t> </a:t>
                </a:r>
              </a:p>
            </p:txBody>
          </p:sp>
        </mc:Fallback>
      </mc:AlternateContent>
      <p:sp>
        <p:nvSpPr>
          <p:cNvPr id="4" name="Date Placeholder 3">
            <a:extLst>
              <a:ext uri="{FF2B5EF4-FFF2-40B4-BE49-F238E27FC236}">
                <a16:creationId xmlns:a16="http://schemas.microsoft.com/office/drawing/2014/main" id="{B496BFDF-B1F0-FB2A-A0C1-EC474B682B7D}"/>
              </a:ext>
            </a:extLst>
          </p:cNvPr>
          <p:cNvSpPr>
            <a:spLocks noGrp="1"/>
          </p:cNvSpPr>
          <p:nvPr>
            <p:ph type="dt" sz="half" idx="10"/>
          </p:nvPr>
        </p:nvSpPr>
        <p:spPr/>
        <p:txBody>
          <a:bodyPr/>
          <a:lstStyle/>
          <a:p>
            <a:fld id="{9A9BB542-E9FD-4438-8CCB-B4FD5CE33B68}" type="datetime2">
              <a:rPr lang="en-US" smtClean="0"/>
              <a:t>Tuesday, July 22, 2025</a:t>
            </a:fld>
            <a:endParaRPr lang="en-JP"/>
          </a:p>
        </p:txBody>
      </p:sp>
      <p:sp>
        <p:nvSpPr>
          <p:cNvPr id="5" name="Footer Placeholder 4">
            <a:extLst>
              <a:ext uri="{FF2B5EF4-FFF2-40B4-BE49-F238E27FC236}">
                <a16:creationId xmlns:a16="http://schemas.microsoft.com/office/drawing/2014/main" id="{60E1AD7B-BF88-AD58-1978-57BAC111C5BD}"/>
              </a:ext>
            </a:extLst>
          </p:cNvPr>
          <p:cNvSpPr>
            <a:spLocks noGrp="1"/>
          </p:cNvSpPr>
          <p:nvPr>
            <p:ph type="ftr" sz="quarter" idx="11"/>
          </p:nvPr>
        </p:nvSpPr>
        <p:spPr/>
        <p:txBody>
          <a:bodyPr/>
          <a:lstStyle/>
          <a:p>
            <a:r>
              <a:rPr lang="en-US"/>
              <a:t>Research Progress | Subbaiah Ravi Hariprakash</a:t>
            </a:r>
            <a:endParaRPr lang="en-JP"/>
          </a:p>
        </p:txBody>
      </p:sp>
      <p:sp>
        <p:nvSpPr>
          <p:cNvPr id="6" name="Slide Number Placeholder 5">
            <a:extLst>
              <a:ext uri="{FF2B5EF4-FFF2-40B4-BE49-F238E27FC236}">
                <a16:creationId xmlns:a16="http://schemas.microsoft.com/office/drawing/2014/main" id="{D4BCA448-6FBA-2123-5C8A-E8D04293626A}"/>
              </a:ext>
            </a:extLst>
          </p:cNvPr>
          <p:cNvSpPr>
            <a:spLocks noGrp="1"/>
          </p:cNvSpPr>
          <p:nvPr>
            <p:ph type="sldNum" sz="quarter" idx="12"/>
          </p:nvPr>
        </p:nvSpPr>
        <p:spPr/>
        <p:txBody>
          <a:bodyPr/>
          <a:lstStyle/>
          <a:p>
            <a:fld id="{05775D0E-D6FD-4847-A4AD-7D56F7F6616B}" type="slidenum">
              <a:rPr lang="en-JP" smtClean="0"/>
              <a:t>4</a:t>
            </a:fld>
            <a:endParaRPr lang="en-JP"/>
          </a:p>
        </p:txBody>
      </p:sp>
      <p:pic>
        <p:nvPicPr>
          <p:cNvPr id="7" name="Picture 6">
            <a:extLst>
              <a:ext uri="{FF2B5EF4-FFF2-40B4-BE49-F238E27FC236}">
                <a16:creationId xmlns:a16="http://schemas.microsoft.com/office/drawing/2014/main" id="{EEC722E4-EA21-0DCE-EC38-342AF46AA5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801307" y="2777729"/>
            <a:ext cx="4352094" cy="3277672"/>
          </a:xfrm>
          <a:prstGeom prst="rect">
            <a:avLst/>
          </a:prstGeom>
        </p:spPr>
      </p:pic>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7A8A234-08F5-8B13-B2D5-276B00F5D7FF}"/>
                  </a:ext>
                </a:extLst>
              </p:cNvPr>
              <p:cNvSpPr txBox="1"/>
              <p:nvPr/>
            </p:nvSpPr>
            <p:spPr>
              <a:xfrm>
                <a:off x="4967176" y="6048573"/>
                <a:ext cx="3534931" cy="307777"/>
              </a:xfrm>
              <a:prstGeom prst="rect">
                <a:avLst/>
              </a:prstGeom>
              <a:noFill/>
            </p:spPr>
            <p:txBody>
              <a:bodyPr wrap="square" rtlCol="0">
                <a:spAutoFit/>
              </a:bodyPr>
              <a:lstStyle/>
              <a:p>
                <a:r>
                  <a:rPr lang="en-SG" sz="1400" dirty="0"/>
                  <a:t>Fig. Predicted </a:t>
                </a:r>
                <a14:m>
                  <m:oMath xmlns:m="http://schemas.openxmlformats.org/officeDocument/2006/math">
                    <m:sSub>
                      <m:sSubPr>
                        <m:ctrlPr>
                          <a:rPr lang="en-SG" sz="1400" i="1" smtClean="0">
                            <a:latin typeface="Cambria Math" panose="02040503050406030204" pitchFamily="18" charset="0"/>
                          </a:rPr>
                        </m:ctrlPr>
                      </m:sSubPr>
                      <m:e>
                        <m:r>
                          <a:rPr lang="en-SG" sz="1400" b="0" i="1" smtClean="0">
                            <a:latin typeface="Cambria Math" panose="02040503050406030204" pitchFamily="18" charset="0"/>
                          </a:rPr>
                          <m:t>𝐶𝑂</m:t>
                        </m:r>
                      </m:e>
                      <m:sub>
                        <m:r>
                          <a:rPr lang="en-SG" sz="1400" b="0" i="1" smtClean="0">
                            <a:latin typeface="Cambria Math" panose="02040503050406030204" pitchFamily="18" charset="0"/>
                          </a:rPr>
                          <m:t>2</m:t>
                        </m:r>
                      </m:sub>
                    </m:sSub>
                  </m:oMath>
                </a14:m>
                <a:r>
                  <a:rPr lang="en-SG" sz="1400" dirty="0"/>
                  <a:t> levels</a:t>
                </a:r>
              </a:p>
            </p:txBody>
          </p:sp>
        </mc:Choice>
        <mc:Fallback xmlns="">
          <p:sp>
            <p:nvSpPr>
              <p:cNvPr id="8" name="TextBox 7">
                <a:extLst>
                  <a:ext uri="{FF2B5EF4-FFF2-40B4-BE49-F238E27FC236}">
                    <a16:creationId xmlns:a16="http://schemas.microsoft.com/office/drawing/2014/main" id="{C7A8A234-08F5-8B13-B2D5-276B00F5D7FF}"/>
                  </a:ext>
                </a:extLst>
              </p:cNvPr>
              <p:cNvSpPr txBox="1">
                <a:spLocks noRot="1" noChangeAspect="1" noMove="1" noResize="1" noEditPoints="1" noAdjustHandles="1" noChangeArrowheads="1" noChangeShapeType="1" noTextEdit="1"/>
              </p:cNvSpPr>
              <p:nvPr/>
            </p:nvSpPr>
            <p:spPr>
              <a:xfrm>
                <a:off x="4967176" y="6048573"/>
                <a:ext cx="3534931" cy="307777"/>
              </a:xfrm>
              <a:prstGeom prst="rect">
                <a:avLst/>
              </a:prstGeom>
              <a:blipFill>
                <a:blip r:embed="rId5"/>
                <a:stretch>
                  <a:fillRect l="-517" t="-3922" b="-19608"/>
                </a:stretch>
              </a:blipFill>
            </p:spPr>
            <p:txBody>
              <a:bodyPr/>
              <a:lstStyle/>
              <a:p>
                <a:r>
                  <a:rPr lang="en-SG">
                    <a:noFill/>
                  </a:rPr>
                  <a:t> </a:t>
                </a:r>
              </a:p>
            </p:txBody>
          </p:sp>
        </mc:Fallback>
      </mc:AlternateContent>
    </p:spTree>
    <p:extLst>
      <p:ext uri="{BB962C8B-B14F-4D97-AF65-F5344CB8AC3E}">
        <p14:creationId xmlns:p14="http://schemas.microsoft.com/office/powerpoint/2010/main" val="6393262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FA3C29-CD67-CF1C-01EE-D79BFE5C1E5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191AC0-B24A-5E10-3113-B1372B907AB4}"/>
              </a:ext>
            </a:extLst>
          </p:cNvPr>
          <p:cNvSpPr>
            <a:spLocks noGrp="1"/>
          </p:cNvSpPr>
          <p:nvPr>
            <p:ph type="title"/>
          </p:nvPr>
        </p:nvSpPr>
        <p:spPr/>
        <p:txBody>
          <a:bodyPr/>
          <a:lstStyle/>
          <a:p>
            <a:r>
              <a:rPr lang="en-JP" dirty="0"/>
              <a:t>Conten</a:t>
            </a:r>
            <a:r>
              <a:rPr lang="en-SG" dirty="0"/>
              <a:t>t</a:t>
            </a:r>
            <a:endParaRPr lang="en-JP" dirty="0"/>
          </a:p>
        </p:txBody>
      </p:sp>
      <p:sp>
        <p:nvSpPr>
          <p:cNvPr id="3" name="Content Placeholder 2">
            <a:extLst>
              <a:ext uri="{FF2B5EF4-FFF2-40B4-BE49-F238E27FC236}">
                <a16:creationId xmlns:a16="http://schemas.microsoft.com/office/drawing/2014/main" id="{DE48B4E5-70FA-B397-27E5-2477D6A011F4}"/>
              </a:ext>
            </a:extLst>
          </p:cNvPr>
          <p:cNvSpPr>
            <a:spLocks noGrp="1"/>
          </p:cNvSpPr>
          <p:nvPr>
            <p:ph idx="1"/>
          </p:nvPr>
        </p:nvSpPr>
        <p:spPr/>
        <p:txBody>
          <a:bodyPr/>
          <a:lstStyle/>
          <a:p>
            <a:r>
              <a:rPr lang="en-SG" dirty="0">
                <a:solidFill>
                  <a:schemeClr val="tx1">
                    <a:lumMod val="50000"/>
                    <a:lumOff val="50000"/>
                  </a:schemeClr>
                </a:solidFill>
              </a:rPr>
              <a:t>I</a:t>
            </a:r>
            <a:r>
              <a:rPr lang="en-JP" dirty="0">
                <a:solidFill>
                  <a:schemeClr val="tx1">
                    <a:lumMod val="50000"/>
                    <a:lumOff val="50000"/>
                  </a:schemeClr>
                </a:solidFill>
              </a:rPr>
              <a:t>ntroduction</a:t>
            </a:r>
            <a:endParaRPr lang="en-SG" dirty="0">
              <a:solidFill>
                <a:schemeClr val="tx1">
                  <a:lumMod val="50000"/>
                  <a:lumOff val="50000"/>
                </a:schemeClr>
              </a:solidFill>
            </a:endParaRPr>
          </a:p>
          <a:p>
            <a:r>
              <a:rPr lang="en-SG" dirty="0"/>
              <a:t>Proposed A</a:t>
            </a:r>
            <a:r>
              <a:rPr lang="en-JP" dirty="0"/>
              <a:t>rchitecture</a:t>
            </a:r>
          </a:p>
          <a:p>
            <a:r>
              <a:rPr lang="en-JP" dirty="0">
                <a:solidFill>
                  <a:schemeClr val="tx1">
                    <a:lumMod val="50000"/>
                    <a:lumOff val="50000"/>
                  </a:schemeClr>
                </a:solidFill>
              </a:rPr>
              <a:t>Research progress</a:t>
            </a:r>
          </a:p>
          <a:p>
            <a:pPr lvl="1"/>
            <a:r>
              <a:rPr lang="en-SG" dirty="0">
                <a:solidFill>
                  <a:schemeClr val="tx1">
                    <a:lumMod val="50000"/>
                    <a:lumOff val="50000"/>
                  </a:schemeClr>
                </a:solidFill>
              </a:rPr>
              <a:t>Completed</a:t>
            </a:r>
            <a:endParaRPr lang="en-JP" dirty="0">
              <a:solidFill>
                <a:schemeClr val="tx1">
                  <a:lumMod val="50000"/>
                  <a:lumOff val="50000"/>
                </a:schemeClr>
              </a:solidFill>
            </a:endParaRPr>
          </a:p>
          <a:p>
            <a:pPr lvl="1"/>
            <a:r>
              <a:rPr lang="en-JP" dirty="0">
                <a:solidFill>
                  <a:schemeClr val="tx1">
                    <a:lumMod val="50000"/>
                    <a:lumOff val="50000"/>
                  </a:schemeClr>
                </a:solidFill>
              </a:rPr>
              <a:t>Doing</a:t>
            </a:r>
          </a:p>
          <a:p>
            <a:pPr lvl="1"/>
            <a:r>
              <a:rPr lang="en-JP" dirty="0">
                <a:solidFill>
                  <a:schemeClr val="tx1">
                    <a:lumMod val="50000"/>
                    <a:lumOff val="50000"/>
                  </a:schemeClr>
                </a:solidFill>
              </a:rPr>
              <a:t>Todo</a:t>
            </a:r>
          </a:p>
          <a:p>
            <a:r>
              <a:rPr lang="en-US" dirty="0">
                <a:solidFill>
                  <a:schemeClr val="tx1">
                    <a:lumMod val="50000"/>
                    <a:lumOff val="50000"/>
                  </a:schemeClr>
                </a:solidFill>
              </a:rPr>
              <a:t>Schedule</a:t>
            </a:r>
          </a:p>
          <a:p>
            <a:pPr marL="0" indent="0">
              <a:buNone/>
            </a:pPr>
            <a:endParaRPr lang="en-JP" dirty="0"/>
          </a:p>
        </p:txBody>
      </p:sp>
      <p:sp>
        <p:nvSpPr>
          <p:cNvPr id="4" name="Date Placeholder 3">
            <a:extLst>
              <a:ext uri="{FF2B5EF4-FFF2-40B4-BE49-F238E27FC236}">
                <a16:creationId xmlns:a16="http://schemas.microsoft.com/office/drawing/2014/main" id="{1040EF2D-AD72-6B6A-D849-FB2F53281E71}"/>
              </a:ext>
            </a:extLst>
          </p:cNvPr>
          <p:cNvSpPr>
            <a:spLocks noGrp="1"/>
          </p:cNvSpPr>
          <p:nvPr>
            <p:ph type="dt" sz="half" idx="10"/>
          </p:nvPr>
        </p:nvSpPr>
        <p:spPr/>
        <p:txBody>
          <a:bodyPr/>
          <a:lstStyle/>
          <a:p>
            <a:fld id="{E33FC604-7F78-4059-B093-1E27DEE8A993}" type="datetime2">
              <a:rPr lang="en-US" smtClean="0"/>
              <a:t>Tuesday, July 22, 2025</a:t>
            </a:fld>
            <a:endParaRPr lang="en-JP"/>
          </a:p>
        </p:txBody>
      </p:sp>
      <p:sp>
        <p:nvSpPr>
          <p:cNvPr id="5" name="Footer Placeholder 4">
            <a:extLst>
              <a:ext uri="{FF2B5EF4-FFF2-40B4-BE49-F238E27FC236}">
                <a16:creationId xmlns:a16="http://schemas.microsoft.com/office/drawing/2014/main" id="{80E32F56-90AF-5C95-B9E9-61CDE22D1198}"/>
              </a:ext>
            </a:extLst>
          </p:cNvPr>
          <p:cNvSpPr>
            <a:spLocks noGrp="1"/>
          </p:cNvSpPr>
          <p:nvPr>
            <p:ph type="ftr" sz="quarter" idx="11"/>
          </p:nvPr>
        </p:nvSpPr>
        <p:spPr/>
        <p:txBody>
          <a:bodyPr/>
          <a:lstStyle/>
          <a:p>
            <a:r>
              <a:rPr lang="en-US"/>
              <a:t>Research Progress | Subbaiah Ravi Hariprakash</a:t>
            </a:r>
            <a:endParaRPr lang="en-JP" dirty="0"/>
          </a:p>
        </p:txBody>
      </p:sp>
      <p:sp>
        <p:nvSpPr>
          <p:cNvPr id="6" name="Slide Number Placeholder 5">
            <a:extLst>
              <a:ext uri="{FF2B5EF4-FFF2-40B4-BE49-F238E27FC236}">
                <a16:creationId xmlns:a16="http://schemas.microsoft.com/office/drawing/2014/main" id="{B0DC39A0-111A-4217-B2D8-125D26A59651}"/>
              </a:ext>
            </a:extLst>
          </p:cNvPr>
          <p:cNvSpPr>
            <a:spLocks noGrp="1"/>
          </p:cNvSpPr>
          <p:nvPr>
            <p:ph type="sldNum" sz="quarter" idx="12"/>
          </p:nvPr>
        </p:nvSpPr>
        <p:spPr/>
        <p:txBody>
          <a:bodyPr/>
          <a:lstStyle/>
          <a:p>
            <a:fld id="{05775D0E-D6FD-4847-A4AD-7D56F7F6616B}" type="slidenum">
              <a:rPr lang="en-JP" smtClean="0"/>
              <a:t>5</a:t>
            </a:fld>
            <a:endParaRPr lang="en-JP"/>
          </a:p>
        </p:txBody>
      </p:sp>
    </p:spTree>
    <p:extLst>
      <p:ext uri="{BB962C8B-B14F-4D97-AF65-F5344CB8AC3E}">
        <p14:creationId xmlns:p14="http://schemas.microsoft.com/office/powerpoint/2010/main" val="31523484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C6721-7CD9-2415-D7FE-62030D3CE1A4}"/>
              </a:ext>
            </a:extLst>
          </p:cNvPr>
          <p:cNvSpPr>
            <a:spLocks noGrp="1"/>
          </p:cNvSpPr>
          <p:nvPr>
            <p:ph type="title"/>
          </p:nvPr>
        </p:nvSpPr>
        <p:spPr>
          <a:xfrm>
            <a:off x="838200" y="69319"/>
            <a:ext cx="10515600" cy="1325563"/>
          </a:xfrm>
        </p:spPr>
        <p:txBody>
          <a:bodyPr/>
          <a:lstStyle/>
          <a:p>
            <a:r>
              <a:rPr lang="en-JP" dirty="0"/>
              <a:t>Overall </a:t>
            </a:r>
            <a:r>
              <a:rPr lang="en-SG" dirty="0"/>
              <a:t>Architecture</a:t>
            </a:r>
            <a:endParaRPr lang="en-JP" dirty="0"/>
          </a:p>
        </p:txBody>
      </p:sp>
      <p:sp>
        <p:nvSpPr>
          <p:cNvPr id="93" name="Date Placeholder 92">
            <a:extLst>
              <a:ext uri="{FF2B5EF4-FFF2-40B4-BE49-F238E27FC236}">
                <a16:creationId xmlns:a16="http://schemas.microsoft.com/office/drawing/2014/main" id="{B50BE289-1666-5622-A63D-84B062AF4FD0}"/>
              </a:ext>
            </a:extLst>
          </p:cNvPr>
          <p:cNvSpPr>
            <a:spLocks noGrp="1"/>
          </p:cNvSpPr>
          <p:nvPr>
            <p:ph type="dt" sz="half" idx="10"/>
          </p:nvPr>
        </p:nvSpPr>
        <p:spPr/>
        <p:txBody>
          <a:bodyPr/>
          <a:lstStyle/>
          <a:p>
            <a:fld id="{990602A7-2C94-4150-89B6-211203FBC17B}" type="datetime2">
              <a:rPr lang="en-US" smtClean="0"/>
              <a:t>Tuesday, July 22, 2025</a:t>
            </a:fld>
            <a:endParaRPr lang="en-JP"/>
          </a:p>
        </p:txBody>
      </p:sp>
      <p:sp>
        <p:nvSpPr>
          <p:cNvPr id="94" name="Footer Placeholder 93">
            <a:extLst>
              <a:ext uri="{FF2B5EF4-FFF2-40B4-BE49-F238E27FC236}">
                <a16:creationId xmlns:a16="http://schemas.microsoft.com/office/drawing/2014/main" id="{125B82DE-3080-1E51-3F4D-C97A5B80F3B6}"/>
              </a:ext>
            </a:extLst>
          </p:cNvPr>
          <p:cNvSpPr>
            <a:spLocks noGrp="1"/>
          </p:cNvSpPr>
          <p:nvPr>
            <p:ph type="ftr" sz="quarter" idx="11"/>
          </p:nvPr>
        </p:nvSpPr>
        <p:spPr/>
        <p:txBody>
          <a:bodyPr/>
          <a:lstStyle/>
          <a:p>
            <a:r>
              <a:rPr lang="en-US"/>
              <a:t>Research Progress | Subbaiah Ravi Hariprakash</a:t>
            </a:r>
            <a:endParaRPr lang="en-JP"/>
          </a:p>
        </p:txBody>
      </p:sp>
      <p:sp>
        <p:nvSpPr>
          <p:cNvPr id="95" name="Slide Number Placeholder 94">
            <a:extLst>
              <a:ext uri="{FF2B5EF4-FFF2-40B4-BE49-F238E27FC236}">
                <a16:creationId xmlns:a16="http://schemas.microsoft.com/office/drawing/2014/main" id="{6D9FC8C2-7F50-D23C-0BC8-F6366946A498}"/>
              </a:ext>
            </a:extLst>
          </p:cNvPr>
          <p:cNvSpPr>
            <a:spLocks noGrp="1"/>
          </p:cNvSpPr>
          <p:nvPr>
            <p:ph type="sldNum" sz="quarter" idx="12"/>
          </p:nvPr>
        </p:nvSpPr>
        <p:spPr/>
        <p:txBody>
          <a:bodyPr/>
          <a:lstStyle/>
          <a:p>
            <a:fld id="{05775D0E-D6FD-4847-A4AD-7D56F7F6616B}" type="slidenum">
              <a:rPr lang="en-JP" smtClean="0"/>
              <a:t>6</a:t>
            </a:fld>
            <a:endParaRPr lang="en-JP"/>
          </a:p>
        </p:txBody>
      </p:sp>
      <p:sp>
        <p:nvSpPr>
          <p:cNvPr id="762" name="Google Shape;1792;p19">
            <a:extLst>
              <a:ext uri="{FF2B5EF4-FFF2-40B4-BE49-F238E27FC236}">
                <a16:creationId xmlns:a16="http://schemas.microsoft.com/office/drawing/2014/main" id="{51200E08-DDE3-56FB-E723-31246944DF23}"/>
              </a:ext>
            </a:extLst>
          </p:cNvPr>
          <p:cNvSpPr/>
          <p:nvPr/>
        </p:nvSpPr>
        <p:spPr>
          <a:xfrm>
            <a:off x="5943991" y="1461565"/>
            <a:ext cx="2166457" cy="1582200"/>
          </a:xfrm>
          <a:prstGeom prst="roundRect">
            <a:avLst>
              <a:gd name="adj" fmla="val 3880"/>
            </a:avLst>
          </a:prstGeom>
          <a:noFill/>
          <a:ln w="3175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grpSp>
        <p:nvGrpSpPr>
          <p:cNvPr id="763" name="Google Shape;1793;p19">
            <a:extLst>
              <a:ext uri="{FF2B5EF4-FFF2-40B4-BE49-F238E27FC236}">
                <a16:creationId xmlns:a16="http://schemas.microsoft.com/office/drawing/2014/main" id="{2E1480FC-7A53-E61E-ED8F-755AC2ABC39D}"/>
              </a:ext>
            </a:extLst>
          </p:cNvPr>
          <p:cNvGrpSpPr/>
          <p:nvPr/>
        </p:nvGrpSpPr>
        <p:grpSpPr>
          <a:xfrm>
            <a:off x="2284338" y="1513000"/>
            <a:ext cx="3061776" cy="2494597"/>
            <a:chOff x="2209" y="2718"/>
            <a:chExt cx="5224" cy="5238"/>
          </a:xfrm>
        </p:grpSpPr>
        <p:grpSp>
          <p:nvGrpSpPr>
            <p:cNvPr id="764" name="Google Shape;1794;p19">
              <a:extLst>
                <a:ext uri="{FF2B5EF4-FFF2-40B4-BE49-F238E27FC236}">
                  <a16:creationId xmlns:a16="http://schemas.microsoft.com/office/drawing/2014/main" id="{A2C4703F-18DE-206F-513D-9544BC81FA3F}"/>
                </a:ext>
              </a:extLst>
            </p:cNvPr>
            <p:cNvGrpSpPr/>
            <p:nvPr/>
          </p:nvGrpSpPr>
          <p:grpSpPr>
            <a:xfrm>
              <a:off x="2209" y="2718"/>
              <a:ext cx="5224" cy="5238"/>
              <a:chOff x="3829" y="1698"/>
              <a:chExt cx="5224" cy="5238"/>
            </a:xfrm>
          </p:grpSpPr>
          <p:sp>
            <p:nvSpPr>
              <p:cNvPr id="766" name="Google Shape;1795;p19">
                <a:extLst>
                  <a:ext uri="{FF2B5EF4-FFF2-40B4-BE49-F238E27FC236}">
                    <a16:creationId xmlns:a16="http://schemas.microsoft.com/office/drawing/2014/main" id="{238EEE1C-4638-C1F2-0B68-EB28E0F81B6C}"/>
                  </a:ext>
                </a:extLst>
              </p:cNvPr>
              <p:cNvSpPr/>
              <p:nvPr/>
            </p:nvSpPr>
            <p:spPr>
              <a:xfrm>
                <a:off x="3829" y="5233"/>
                <a:ext cx="5100" cy="1500"/>
              </a:xfrm>
              <a:prstGeom prst="cube">
                <a:avLst>
                  <a:gd name="adj" fmla="val 85633"/>
                </a:avLst>
              </a:prstGeom>
              <a:solidFill>
                <a:srgbClr val="FDF0B9"/>
              </a:solidFill>
              <a:ln w="25400" cap="flat" cmpd="sng">
                <a:solidFill>
                  <a:schemeClr val="tx2">
                    <a:lumMod val="75000"/>
                  </a:schemeClr>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dirty="0">
                  <a:solidFill>
                    <a:schemeClr val="lt1"/>
                  </a:solidFill>
                  <a:latin typeface="Arial"/>
                  <a:ea typeface="Arial"/>
                  <a:cs typeface="Arial"/>
                  <a:sym typeface="Arial"/>
                </a:endParaRPr>
              </a:p>
            </p:txBody>
          </p:sp>
          <p:sp>
            <p:nvSpPr>
              <p:cNvPr id="767" name="Google Shape;1796;p19">
                <a:extLst>
                  <a:ext uri="{FF2B5EF4-FFF2-40B4-BE49-F238E27FC236}">
                    <a16:creationId xmlns:a16="http://schemas.microsoft.com/office/drawing/2014/main" id="{DEBC28FE-D09D-13B7-F247-02C7A9A3489B}"/>
                  </a:ext>
                </a:extLst>
              </p:cNvPr>
              <p:cNvSpPr/>
              <p:nvPr/>
            </p:nvSpPr>
            <p:spPr>
              <a:xfrm>
                <a:off x="3968" y="5134"/>
                <a:ext cx="4800" cy="1500"/>
              </a:xfrm>
              <a:prstGeom prst="cube">
                <a:avLst>
                  <a:gd name="adj" fmla="val 84693"/>
                </a:avLst>
              </a:prstGeom>
              <a:solidFill>
                <a:srgbClr val="FDF0B9"/>
              </a:solidFill>
              <a:ln w="25400" cap="flat" cmpd="sng">
                <a:solidFill>
                  <a:schemeClr val="tx2">
                    <a:lumMod val="75000"/>
                  </a:schemeClr>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dirty="0">
                  <a:solidFill>
                    <a:schemeClr val="lt1"/>
                  </a:solidFill>
                  <a:latin typeface="Arial"/>
                  <a:ea typeface="Arial"/>
                  <a:cs typeface="Arial"/>
                  <a:sym typeface="Arial"/>
                </a:endParaRPr>
              </a:p>
            </p:txBody>
          </p:sp>
          <p:sp>
            <p:nvSpPr>
              <p:cNvPr id="768" name="Google Shape;1797;p19">
                <a:extLst>
                  <a:ext uri="{FF2B5EF4-FFF2-40B4-BE49-F238E27FC236}">
                    <a16:creationId xmlns:a16="http://schemas.microsoft.com/office/drawing/2014/main" id="{B05AD0A1-CB4C-D6FE-5396-4DF82844DAE8}"/>
                  </a:ext>
                </a:extLst>
              </p:cNvPr>
              <p:cNvSpPr/>
              <p:nvPr/>
            </p:nvSpPr>
            <p:spPr>
              <a:xfrm>
                <a:off x="3968" y="6398"/>
                <a:ext cx="3600" cy="30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r>
                  <a:rPr lang="en" sz="900" b="1" dirty="0">
                    <a:solidFill>
                      <a:schemeClr val="dk1"/>
                    </a:solidFill>
                    <a:latin typeface="Arial"/>
                    <a:ea typeface="Arial"/>
                    <a:cs typeface="Arial"/>
                    <a:sym typeface="Arial"/>
                  </a:rPr>
                  <a:t>Logic Die</a:t>
                </a:r>
                <a:endParaRPr sz="1200" dirty="0"/>
              </a:p>
            </p:txBody>
          </p:sp>
          <p:sp>
            <p:nvSpPr>
              <p:cNvPr id="769" name="Google Shape;1798;p19">
                <a:extLst>
                  <a:ext uri="{FF2B5EF4-FFF2-40B4-BE49-F238E27FC236}">
                    <a16:creationId xmlns:a16="http://schemas.microsoft.com/office/drawing/2014/main" id="{FD04A6E7-6D0D-45CA-3216-56BF52F94833}"/>
                  </a:ext>
                </a:extLst>
              </p:cNvPr>
              <p:cNvSpPr/>
              <p:nvPr/>
            </p:nvSpPr>
            <p:spPr>
              <a:xfrm>
                <a:off x="3829" y="6636"/>
                <a:ext cx="3900" cy="30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r>
                  <a:rPr lang="en" sz="900" b="1" dirty="0">
                    <a:solidFill>
                      <a:schemeClr val="dk1"/>
                    </a:solidFill>
                    <a:latin typeface="Arial"/>
                    <a:ea typeface="Arial"/>
                    <a:cs typeface="Arial"/>
                    <a:sym typeface="Arial"/>
                  </a:rPr>
                  <a:t>Package Substrate</a:t>
                </a:r>
                <a:endParaRPr sz="1200" dirty="0"/>
              </a:p>
            </p:txBody>
          </p:sp>
          <p:sp>
            <p:nvSpPr>
              <p:cNvPr id="770" name="Google Shape;1799;p19">
                <a:extLst>
                  <a:ext uri="{FF2B5EF4-FFF2-40B4-BE49-F238E27FC236}">
                    <a16:creationId xmlns:a16="http://schemas.microsoft.com/office/drawing/2014/main" id="{90232582-8C4F-175D-797F-931DC6A76151}"/>
                  </a:ext>
                </a:extLst>
              </p:cNvPr>
              <p:cNvSpPr txBox="1"/>
              <p:nvPr/>
            </p:nvSpPr>
            <p:spPr>
              <a:xfrm>
                <a:off x="6353" y="1698"/>
                <a:ext cx="2700" cy="459"/>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dirty="0">
                    <a:solidFill>
                      <a:srgbClr val="000000"/>
                    </a:solidFill>
                    <a:latin typeface="Arial"/>
                    <a:ea typeface="Arial"/>
                    <a:cs typeface="Arial"/>
                    <a:sym typeface="Arial"/>
                  </a:rPr>
                  <a:t>3D Stacking Memory</a:t>
                </a:r>
                <a:endParaRPr sz="1200" dirty="0"/>
              </a:p>
            </p:txBody>
          </p:sp>
          <p:sp>
            <p:nvSpPr>
              <p:cNvPr id="771" name="Google Shape;1800;p19">
                <a:extLst>
                  <a:ext uri="{FF2B5EF4-FFF2-40B4-BE49-F238E27FC236}">
                    <a16:creationId xmlns:a16="http://schemas.microsoft.com/office/drawing/2014/main" id="{2CBB64ED-CDB3-1C86-0DE2-0E7663AE1B46}"/>
                  </a:ext>
                </a:extLst>
              </p:cNvPr>
              <p:cNvSpPr txBox="1"/>
              <p:nvPr/>
            </p:nvSpPr>
            <p:spPr>
              <a:xfrm rot="20006097">
                <a:off x="5086" y="5355"/>
                <a:ext cx="1342" cy="555"/>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1200" b="1" dirty="0">
                    <a:solidFill>
                      <a:schemeClr val="dk2"/>
                    </a:solidFill>
                    <a:latin typeface="Arial"/>
                    <a:ea typeface="Arial"/>
                    <a:cs typeface="Arial"/>
                    <a:sym typeface="Arial"/>
                  </a:rPr>
                  <a:t>.........</a:t>
                </a:r>
                <a:endParaRPr sz="1200" dirty="0"/>
              </a:p>
            </p:txBody>
          </p:sp>
          <p:sp>
            <p:nvSpPr>
              <p:cNvPr id="772" name="Google Shape;1801;p19">
                <a:extLst>
                  <a:ext uri="{FF2B5EF4-FFF2-40B4-BE49-F238E27FC236}">
                    <a16:creationId xmlns:a16="http://schemas.microsoft.com/office/drawing/2014/main" id="{240749BB-6C05-6625-EC48-EF3E3AF5CD98}"/>
                  </a:ext>
                </a:extLst>
              </p:cNvPr>
              <p:cNvSpPr txBox="1"/>
              <p:nvPr/>
            </p:nvSpPr>
            <p:spPr>
              <a:xfrm rot="8100000">
                <a:off x="7610" y="5465"/>
                <a:ext cx="849" cy="555"/>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1200" b="1" dirty="0">
                    <a:solidFill>
                      <a:schemeClr val="dk2"/>
                    </a:solidFill>
                    <a:latin typeface="Arial"/>
                    <a:ea typeface="Arial"/>
                    <a:cs typeface="Arial"/>
                    <a:sym typeface="Arial"/>
                  </a:rPr>
                  <a:t>.....</a:t>
                </a:r>
                <a:endParaRPr sz="1200" dirty="0"/>
              </a:p>
            </p:txBody>
          </p:sp>
          <p:sp>
            <p:nvSpPr>
              <p:cNvPr id="773" name="Google Shape;1802;p19">
                <a:extLst>
                  <a:ext uri="{FF2B5EF4-FFF2-40B4-BE49-F238E27FC236}">
                    <a16:creationId xmlns:a16="http://schemas.microsoft.com/office/drawing/2014/main" id="{F1E1B091-4CB5-72B0-A99E-1C1EA8FB3DE7}"/>
                  </a:ext>
                </a:extLst>
              </p:cNvPr>
              <p:cNvSpPr/>
              <p:nvPr/>
            </p:nvSpPr>
            <p:spPr>
              <a:xfrm>
                <a:off x="7018" y="5233"/>
                <a:ext cx="0" cy="900"/>
              </a:xfrm>
              <a:prstGeom prst="can">
                <a:avLst>
                  <a:gd name="adj" fmla="val 25000"/>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774" name="Google Shape;1803;p19">
                <a:extLst>
                  <a:ext uri="{FF2B5EF4-FFF2-40B4-BE49-F238E27FC236}">
                    <a16:creationId xmlns:a16="http://schemas.microsoft.com/office/drawing/2014/main" id="{E97A9FE4-5648-3414-74F7-1C3934CBD46E}"/>
                  </a:ext>
                </a:extLst>
              </p:cNvPr>
              <p:cNvSpPr/>
              <p:nvPr/>
            </p:nvSpPr>
            <p:spPr>
              <a:xfrm>
                <a:off x="8268" y="4439"/>
                <a:ext cx="0" cy="900"/>
              </a:xfrm>
              <a:prstGeom prst="can">
                <a:avLst>
                  <a:gd name="adj" fmla="val 25000"/>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775" name="Google Shape;1804;p19">
                <a:extLst>
                  <a:ext uri="{FF2B5EF4-FFF2-40B4-BE49-F238E27FC236}">
                    <a16:creationId xmlns:a16="http://schemas.microsoft.com/office/drawing/2014/main" id="{02348921-4929-92BC-8BBC-161FEC25F8E6}"/>
                  </a:ext>
                </a:extLst>
              </p:cNvPr>
              <p:cNvSpPr/>
              <p:nvPr/>
            </p:nvSpPr>
            <p:spPr>
              <a:xfrm>
                <a:off x="7568" y="5084"/>
                <a:ext cx="0" cy="900"/>
              </a:xfrm>
              <a:prstGeom prst="can">
                <a:avLst>
                  <a:gd name="adj" fmla="val 25000"/>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776" name="Google Shape;1805;p19">
                <a:extLst>
                  <a:ext uri="{FF2B5EF4-FFF2-40B4-BE49-F238E27FC236}">
                    <a16:creationId xmlns:a16="http://schemas.microsoft.com/office/drawing/2014/main" id="{56508AF1-F7D5-4CC8-D163-1ACCE847D34F}"/>
                  </a:ext>
                </a:extLst>
              </p:cNvPr>
              <p:cNvSpPr/>
              <p:nvPr/>
            </p:nvSpPr>
            <p:spPr>
              <a:xfrm>
                <a:off x="3968" y="3888"/>
                <a:ext cx="4800" cy="1500"/>
              </a:xfrm>
              <a:prstGeom prst="cube">
                <a:avLst>
                  <a:gd name="adj" fmla="val 84693"/>
                </a:avLst>
              </a:prstGeom>
              <a:solidFill>
                <a:srgbClr val="E6E0EC"/>
              </a:solidFill>
              <a:ln w="25400" cap="flat" cmpd="sng">
                <a:solidFill>
                  <a:schemeClr val="tx2">
                    <a:lumMod val="75000"/>
                  </a:schemeClr>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dirty="0">
                  <a:solidFill>
                    <a:schemeClr val="lt1"/>
                  </a:solidFill>
                  <a:latin typeface="Arial"/>
                  <a:ea typeface="Arial"/>
                  <a:cs typeface="Arial"/>
                  <a:sym typeface="Arial"/>
                </a:endParaRPr>
              </a:p>
            </p:txBody>
          </p:sp>
          <p:sp>
            <p:nvSpPr>
              <p:cNvPr id="777" name="Google Shape;1806;p19">
                <a:extLst>
                  <a:ext uri="{FF2B5EF4-FFF2-40B4-BE49-F238E27FC236}">
                    <a16:creationId xmlns:a16="http://schemas.microsoft.com/office/drawing/2014/main" id="{B799A5FE-20DD-02D6-D449-BE1EE8681511}"/>
                  </a:ext>
                </a:extLst>
              </p:cNvPr>
              <p:cNvSpPr/>
              <p:nvPr/>
            </p:nvSpPr>
            <p:spPr>
              <a:xfrm>
                <a:off x="3968" y="3541"/>
                <a:ext cx="4800" cy="1500"/>
              </a:xfrm>
              <a:prstGeom prst="cube">
                <a:avLst>
                  <a:gd name="adj" fmla="val 84693"/>
                </a:avLst>
              </a:prstGeom>
              <a:solidFill>
                <a:srgbClr val="E6E0EC"/>
              </a:solidFill>
              <a:ln w="25400" cap="flat" cmpd="sng">
                <a:solidFill>
                  <a:schemeClr val="tx2">
                    <a:lumMod val="75000"/>
                  </a:schemeClr>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dirty="0">
                  <a:solidFill>
                    <a:schemeClr val="lt1"/>
                  </a:solidFill>
                  <a:latin typeface="Arial"/>
                  <a:ea typeface="Arial"/>
                  <a:cs typeface="Arial"/>
                  <a:sym typeface="Arial"/>
                </a:endParaRPr>
              </a:p>
            </p:txBody>
          </p:sp>
          <p:sp>
            <p:nvSpPr>
              <p:cNvPr id="778" name="Google Shape;1807;p19">
                <a:extLst>
                  <a:ext uri="{FF2B5EF4-FFF2-40B4-BE49-F238E27FC236}">
                    <a16:creationId xmlns:a16="http://schemas.microsoft.com/office/drawing/2014/main" id="{BE07D795-680A-35B8-BA56-B758B7D7E4A6}"/>
                  </a:ext>
                </a:extLst>
              </p:cNvPr>
              <p:cNvSpPr/>
              <p:nvPr/>
            </p:nvSpPr>
            <p:spPr>
              <a:xfrm>
                <a:off x="4663" y="5004"/>
                <a:ext cx="0" cy="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779" name="Google Shape;1808;p19">
                <a:extLst>
                  <a:ext uri="{FF2B5EF4-FFF2-40B4-BE49-F238E27FC236}">
                    <a16:creationId xmlns:a16="http://schemas.microsoft.com/office/drawing/2014/main" id="{87D309E4-FE0B-17D1-5904-FC6124448FFA}"/>
                  </a:ext>
                </a:extLst>
              </p:cNvPr>
              <p:cNvSpPr/>
              <p:nvPr/>
            </p:nvSpPr>
            <p:spPr>
              <a:xfrm>
                <a:off x="5178" y="5004"/>
                <a:ext cx="0" cy="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780" name="Google Shape;1809;p19">
                <a:extLst>
                  <a:ext uri="{FF2B5EF4-FFF2-40B4-BE49-F238E27FC236}">
                    <a16:creationId xmlns:a16="http://schemas.microsoft.com/office/drawing/2014/main" id="{9C8AA189-E4C7-8766-153C-7B894A56941D}"/>
                  </a:ext>
                </a:extLst>
              </p:cNvPr>
              <p:cNvSpPr/>
              <p:nvPr/>
            </p:nvSpPr>
            <p:spPr>
              <a:xfrm>
                <a:off x="5693" y="5004"/>
                <a:ext cx="0" cy="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781" name="Google Shape;1810;p19">
                <a:extLst>
                  <a:ext uri="{FF2B5EF4-FFF2-40B4-BE49-F238E27FC236}">
                    <a16:creationId xmlns:a16="http://schemas.microsoft.com/office/drawing/2014/main" id="{4111D3D3-4372-FC8F-50CD-8E6B0EF5EAFF}"/>
                  </a:ext>
                </a:extLst>
              </p:cNvPr>
              <p:cNvSpPr/>
              <p:nvPr/>
            </p:nvSpPr>
            <p:spPr>
              <a:xfrm>
                <a:off x="6203" y="5004"/>
                <a:ext cx="0" cy="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782" name="Google Shape;1811;p19">
                <a:extLst>
                  <a:ext uri="{FF2B5EF4-FFF2-40B4-BE49-F238E27FC236}">
                    <a16:creationId xmlns:a16="http://schemas.microsoft.com/office/drawing/2014/main" id="{9B2E08AB-6E5E-4151-9BE8-D0ACE44B2257}"/>
                  </a:ext>
                </a:extLst>
              </p:cNvPr>
              <p:cNvSpPr/>
              <p:nvPr/>
            </p:nvSpPr>
            <p:spPr>
              <a:xfrm>
                <a:off x="6718" y="5004"/>
                <a:ext cx="0" cy="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783" name="Google Shape;1812;p19">
                <a:extLst>
                  <a:ext uri="{FF2B5EF4-FFF2-40B4-BE49-F238E27FC236}">
                    <a16:creationId xmlns:a16="http://schemas.microsoft.com/office/drawing/2014/main" id="{47CFB472-29E5-9DE2-D42C-3F251F97F063}"/>
                  </a:ext>
                </a:extLst>
              </p:cNvPr>
              <p:cNvSpPr/>
              <p:nvPr/>
            </p:nvSpPr>
            <p:spPr>
              <a:xfrm>
                <a:off x="7228" y="5004"/>
                <a:ext cx="0" cy="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784" name="Google Shape;1813;p19">
                <a:extLst>
                  <a:ext uri="{FF2B5EF4-FFF2-40B4-BE49-F238E27FC236}">
                    <a16:creationId xmlns:a16="http://schemas.microsoft.com/office/drawing/2014/main" id="{70000177-3E64-4046-6C05-119AE335BE85}"/>
                  </a:ext>
                </a:extLst>
              </p:cNvPr>
              <p:cNvSpPr txBox="1"/>
              <p:nvPr/>
            </p:nvSpPr>
            <p:spPr>
              <a:xfrm>
                <a:off x="5166" y="5890"/>
                <a:ext cx="900" cy="555"/>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1200" b="1">
                    <a:solidFill>
                      <a:schemeClr val="dk2"/>
                    </a:solidFill>
                    <a:latin typeface="Arial"/>
                    <a:ea typeface="Arial"/>
                    <a:cs typeface="Arial"/>
                    <a:sym typeface="Arial"/>
                  </a:rPr>
                  <a:t>.......</a:t>
                </a:r>
                <a:endParaRPr sz="1200"/>
              </a:p>
            </p:txBody>
          </p:sp>
          <p:sp>
            <p:nvSpPr>
              <p:cNvPr id="785" name="Google Shape;1814;p19">
                <a:extLst>
                  <a:ext uri="{FF2B5EF4-FFF2-40B4-BE49-F238E27FC236}">
                    <a16:creationId xmlns:a16="http://schemas.microsoft.com/office/drawing/2014/main" id="{E3866669-B47E-6ED6-A233-C2F5BD5DA3FB}"/>
                  </a:ext>
                </a:extLst>
              </p:cNvPr>
              <p:cNvSpPr/>
              <p:nvPr/>
            </p:nvSpPr>
            <p:spPr>
              <a:xfrm>
                <a:off x="6503" y="4152"/>
                <a:ext cx="0" cy="900"/>
              </a:xfrm>
              <a:prstGeom prst="can">
                <a:avLst>
                  <a:gd name="adj" fmla="val 25000"/>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786" name="Google Shape;1815;p19">
                <a:extLst>
                  <a:ext uri="{FF2B5EF4-FFF2-40B4-BE49-F238E27FC236}">
                    <a16:creationId xmlns:a16="http://schemas.microsoft.com/office/drawing/2014/main" id="{F7147E67-978A-86BE-64D0-98E09DFEB229}"/>
                  </a:ext>
                </a:extLst>
              </p:cNvPr>
              <p:cNvSpPr/>
              <p:nvPr/>
            </p:nvSpPr>
            <p:spPr>
              <a:xfrm>
                <a:off x="3968" y="3187"/>
                <a:ext cx="4800" cy="1500"/>
              </a:xfrm>
              <a:prstGeom prst="cube">
                <a:avLst>
                  <a:gd name="adj" fmla="val 84693"/>
                </a:avLst>
              </a:prstGeom>
              <a:solidFill>
                <a:srgbClr val="E6E0EC"/>
              </a:solidFill>
              <a:ln w="25400" cap="flat" cmpd="sng">
                <a:solidFill>
                  <a:schemeClr val="tx2">
                    <a:lumMod val="75000"/>
                  </a:schemeClr>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dirty="0">
                  <a:solidFill>
                    <a:schemeClr val="lt1"/>
                  </a:solidFill>
                  <a:latin typeface="Arial"/>
                  <a:ea typeface="Arial"/>
                  <a:cs typeface="Arial"/>
                  <a:sym typeface="Arial"/>
                </a:endParaRPr>
              </a:p>
            </p:txBody>
          </p:sp>
          <p:sp>
            <p:nvSpPr>
              <p:cNvPr id="787" name="Google Shape;1816;p19">
                <a:extLst>
                  <a:ext uri="{FF2B5EF4-FFF2-40B4-BE49-F238E27FC236}">
                    <a16:creationId xmlns:a16="http://schemas.microsoft.com/office/drawing/2014/main" id="{C121F482-F8F8-9116-A70E-A286A617AE07}"/>
                  </a:ext>
                </a:extLst>
              </p:cNvPr>
              <p:cNvSpPr/>
              <p:nvPr/>
            </p:nvSpPr>
            <p:spPr>
              <a:xfrm>
                <a:off x="4963" y="4650"/>
                <a:ext cx="0" cy="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788" name="Google Shape;1817;p19">
                <a:extLst>
                  <a:ext uri="{FF2B5EF4-FFF2-40B4-BE49-F238E27FC236}">
                    <a16:creationId xmlns:a16="http://schemas.microsoft.com/office/drawing/2014/main" id="{89B9468F-FEBF-EF2C-5DE8-2F1307E01709}"/>
                  </a:ext>
                </a:extLst>
              </p:cNvPr>
              <p:cNvSpPr/>
              <p:nvPr/>
            </p:nvSpPr>
            <p:spPr>
              <a:xfrm>
                <a:off x="5478" y="4650"/>
                <a:ext cx="0" cy="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789" name="Google Shape;1818;p19">
                <a:extLst>
                  <a:ext uri="{FF2B5EF4-FFF2-40B4-BE49-F238E27FC236}">
                    <a16:creationId xmlns:a16="http://schemas.microsoft.com/office/drawing/2014/main" id="{EBD46644-6812-AE69-2E1B-F959AC98B454}"/>
                  </a:ext>
                </a:extLst>
              </p:cNvPr>
              <p:cNvSpPr/>
              <p:nvPr/>
            </p:nvSpPr>
            <p:spPr>
              <a:xfrm>
                <a:off x="5988" y="4650"/>
                <a:ext cx="0" cy="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790" name="Google Shape;1819;p19">
                <a:extLst>
                  <a:ext uri="{FF2B5EF4-FFF2-40B4-BE49-F238E27FC236}">
                    <a16:creationId xmlns:a16="http://schemas.microsoft.com/office/drawing/2014/main" id="{42425030-1BF1-3565-DF24-2DE06EEA24EF}"/>
                  </a:ext>
                </a:extLst>
              </p:cNvPr>
              <p:cNvSpPr/>
              <p:nvPr/>
            </p:nvSpPr>
            <p:spPr>
              <a:xfrm>
                <a:off x="6503" y="4650"/>
                <a:ext cx="0" cy="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791" name="Google Shape;1820;p19">
                <a:extLst>
                  <a:ext uri="{FF2B5EF4-FFF2-40B4-BE49-F238E27FC236}">
                    <a16:creationId xmlns:a16="http://schemas.microsoft.com/office/drawing/2014/main" id="{67E8D4A1-F414-B477-6EDC-4AF4BFBD9888}"/>
                  </a:ext>
                </a:extLst>
              </p:cNvPr>
              <p:cNvSpPr/>
              <p:nvPr/>
            </p:nvSpPr>
            <p:spPr>
              <a:xfrm>
                <a:off x="7018" y="4650"/>
                <a:ext cx="0" cy="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792" name="Google Shape;1821;p19">
                <a:extLst>
                  <a:ext uri="{FF2B5EF4-FFF2-40B4-BE49-F238E27FC236}">
                    <a16:creationId xmlns:a16="http://schemas.microsoft.com/office/drawing/2014/main" id="{51C380A7-400A-5450-14B3-84AD39918A03}"/>
                  </a:ext>
                </a:extLst>
              </p:cNvPr>
              <p:cNvSpPr/>
              <p:nvPr/>
            </p:nvSpPr>
            <p:spPr>
              <a:xfrm>
                <a:off x="7018" y="4540"/>
                <a:ext cx="0" cy="600"/>
              </a:xfrm>
              <a:prstGeom prst="can">
                <a:avLst>
                  <a:gd name="adj" fmla="val 25000"/>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793" name="Google Shape;1822;p19">
                <a:extLst>
                  <a:ext uri="{FF2B5EF4-FFF2-40B4-BE49-F238E27FC236}">
                    <a16:creationId xmlns:a16="http://schemas.microsoft.com/office/drawing/2014/main" id="{6D17CFE3-2884-3B16-860B-A9B6345A733F}"/>
                  </a:ext>
                </a:extLst>
              </p:cNvPr>
              <p:cNvSpPr/>
              <p:nvPr/>
            </p:nvSpPr>
            <p:spPr>
              <a:xfrm>
                <a:off x="5988" y="4541"/>
                <a:ext cx="0" cy="600"/>
              </a:xfrm>
              <a:prstGeom prst="can">
                <a:avLst>
                  <a:gd name="adj" fmla="val 25000"/>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794" name="Google Shape;1823;p19">
                <a:extLst>
                  <a:ext uri="{FF2B5EF4-FFF2-40B4-BE49-F238E27FC236}">
                    <a16:creationId xmlns:a16="http://schemas.microsoft.com/office/drawing/2014/main" id="{99F7D793-9797-2849-956F-BE71C608229F}"/>
                  </a:ext>
                </a:extLst>
              </p:cNvPr>
              <p:cNvSpPr/>
              <p:nvPr/>
            </p:nvSpPr>
            <p:spPr>
              <a:xfrm>
                <a:off x="5473" y="4432"/>
                <a:ext cx="0" cy="600"/>
              </a:xfrm>
              <a:prstGeom prst="can">
                <a:avLst>
                  <a:gd name="adj" fmla="val 25000"/>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795" name="Google Shape;1824;p19">
                <a:extLst>
                  <a:ext uri="{FF2B5EF4-FFF2-40B4-BE49-F238E27FC236}">
                    <a16:creationId xmlns:a16="http://schemas.microsoft.com/office/drawing/2014/main" id="{F58AC774-1321-0CC0-0F46-4BC7F0B5B7E3}"/>
                  </a:ext>
                </a:extLst>
              </p:cNvPr>
              <p:cNvSpPr/>
              <p:nvPr/>
            </p:nvSpPr>
            <p:spPr>
              <a:xfrm>
                <a:off x="4958" y="4541"/>
                <a:ext cx="0" cy="600"/>
              </a:xfrm>
              <a:prstGeom prst="can">
                <a:avLst>
                  <a:gd name="adj" fmla="val 25000"/>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796" name="Google Shape;1825;p19">
                <a:extLst>
                  <a:ext uri="{FF2B5EF4-FFF2-40B4-BE49-F238E27FC236}">
                    <a16:creationId xmlns:a16="http://schemas.microsoft.com/office/drawing/2014/main" id="{940F79EE-E084-9EFF-902B-ED09BE8EA761}"/>
                  </a:ext>
                </a:extLst>
              </p:cNvPr>
              <p:cNvSpPr/>
              <p:nvPr/>
            </p:nvSpPr>
            <p:spPr>
              <a:xfrm>
                <a:off x="4420" y="4432"/>
                <a:ext cx="0" cy="600"/>
              </a:xfrm>
              <a:prstGeom prst="can">
                <a:avLst>
                  <a:gd name="adj" fmla="val 25000"/>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797" name="Google Shape;1826;p19">
                <a:extLst>
                  <a:ext uri="{FF2B5EF4-FFF2-40B4-BE49-F238E27FC236}">
                    <a16:creationId xmlns:a16="http://schemas.microsoft.com/office/drawing/2014/main" id="{CC6930FE-EF79-C8C9-ED3F-39BC40F49CD1}"/>
                  </a:ext>
                </a:extLst>
              </p:cNvPr>
              <p:cNvSpPr/>
              <p:nvPr/>
            </p:nvSpPr>
            <p:spPr>
              <a:xfrm>
                <a:off x="3968" y="4779"/>
                <a:ext cx="3600" cy="300"/>
              </a:xfrm>
              <a:prstGeom prst="rect">
                <a:avLst/>
              </a:prstGeom>
              <a:solidFill>
                <a:schemeClr val="lt1"/>
              </a:solidFill>
              <a:ln w="25400" cap="flat" cmpd="sng">
                <a:solidFill>
                  <a:schemeClr val="tx2">
                    <a:lumMod val="75000"/>
                  </a:schemeClr>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r>
                  <a:rPr lang="en" sz="900" b="1">
                    <a:solidFill>
                      <a:schemeClr val="dk1"/>
                    </a:solidFill>
                    <a:latin typeface="Arial"/>
                    <a:ea typeface="Arial"/>
                    <a:cs typeface="Arial"/>
                    <a:sym typeface="Arial"/>
                  </a:rPr>
                  <a:t>2</a:t>
                </a:r>
                <a:r>
                  <a:rPr lang="en" sz="900" b="1" baseline="30000">
                    <a:solidFill>
                      <a:schemeClr val="dk1"/>
                    </a:solidFill>
                    <a:latin typeface="Arial"/>
                    <a:ea typeface="Arial"/>
                    <a:cs typeface="Arial"/>
                    <a:sym typeface="Arial"/>
                  </a:rPr>
                  <a:t>nd </a:t>
                </a:r>
                <a:r>
                  <a:rPr lang="en" sz="900" b="1">
                    <a:solidFill>
                      <a:schemeClr val="dk1"/>
                    </a:solidFill>
                    <a:latin typeface="Arial"/>
                    <a:ea typeface="Arial"/>
                    <a:cs typeface="Arial"/>
                    <a:sym typeface="Arial"/>
                  </a:rPr>
                  <a:t>Memory Die</a:t>
                </a:r>
                <a:endParaRPr sz="1200"/>
              </a:p>
            </p:txBody>
          </p:sp>
          <p:sp>
            <p:nvSpPr>
              <p:cNvPr id="798" name="Google Shape;1827;p19">
                <a:extLst>
                  <a:ext uri="{FF2B5EF4-FFF2-40B4-BE49-F238E27FC236}">
                    <a16:creationId xmlns:a16="http://schemas.microsoft.com/office/drawing/2014/main" id="{B2AF8550-F756-6011-41A4-DC3422E26DE8}"/>
                  </a:ext>
                </a:extLst>
              </p:cNvPr>
              <p:cNvSpPr/>
              <p:nvPr/>
            </p:nvSpPr>
            <p:spPr>
              <a:xfrm>
                <a:off x="3968" y="4425"/>
                <a:ext cx="3600" cy="300"/>
              </a:xfrm>
              <a:prstGeom prst="rect">
                <a:avLst/>
              </a:prstGeom>
              <a:solidFill>
                <a:schemeClr val="lt1"/>
              </a:solidFill>
              <a:ln w="25400" cap="flat" cmpd="sng">
                <a:solidFill>
                  <a:schemeClr val="tx2">
                    <a:lumMod val="75000"/>
                  </a:schemeClr>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r>
                  <a:rPr lang="en" sz="900" b="1" dirty="0">
                    <a:solidFill>
                      <a:schemeClr val="dk1"/>
                    </a:solidFill>
                    <a:latin typeface="Arial"/>
                    <a:ea typeface="Arial"/>
                    <a:cs typeface="Arial"/>
                    <a:sym typeface="Arial"/>
                  </a:rPr>
                  <a:t>3</a:t>
                </a:r>
                <a:r>
                  <a:rPr lang="en" sz="900" b="1" baseline="30000" dirty="0">
                    <a:solidFill>
                      <a:schemeClr val="dk1"/>
                    </a:solidFill>
                    <a:latin typeface="Arial"/>
                    <a:ea typeface="Arial"/>
                    <a:cs typeface="Arial"/>
                    <a:sym typeface="Arial"/>
                  </a:rPr>
                  <a:t>rd</a:t>
                </a:r>
                <a:r>
                  <a:rPr lang="en" sz="900" b="1" dirty="0">
                    <a:solidFill>
                      <a:schemeClr val="dk1"/>
                    </a:solidFill>
                    <a:latin typeface="Arial"/>
                    <a:ea typeface="Arial"/>
                    <a:cs typeface="Arial"/>
                    <a:sym typeface="Arial"/>
                  </a:rPr>
                  <a:t> Memory Die</a:t>
                </a:r>
                <a:endParaRPr sz="1200" dirty="0"/>
              </a:p>
            </p:txBody>
          </p:sp>
          <p:sp>
            <p:nvSpPr>
              <p:cNvPr id="799" name="Google Shape;1828;p19">
                <a:extLst>
                  <a:ext uri="{FF2B5EF4-FFF2-40B4-BE49-F238E27FC236}">
                    <a16:creationId xmlns:a16="http://schemas.microsoft.com/office/drawing/2014/main" id="{EA59B4C1-AA90-C875-86F8-2C445DFCD2A1}"/>
                  </a:ext>
                </a:extLst>
              </p:cNvPr>
              <p:cNvSpPr/>
              <p:nvPr/>
            </p:nvSpPr>
            <p:spPr>
              <a:xfrm>
                <a:off x="4408" y="5244"/>
                <a:ext cx="0" cy="900"/>
              </a:xfrm>
              <a:prstGeom prst="can">
                <a:avLst>
                  <a:gd name="adj" fmla="val 25000"/>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800" name="Google Shape;1829;p19">
                <a:extLst>
                  <a:ext uri="{FF2B5EF4-FFF2-40B4-BE49-F238E27FC236}">
                    <a16:creationId xmlns:a16="http://schemas.microsoft.com/office/drawing/2014/main" id="{6B809543-184A-FB79-F083-AF14A1F75D0C}"/>
                  </a:ext>
                </a:extLst>
              </p:cNvPr>
              <p:cNvSpPr/>
              <p:nvPr/>
            </p:nvSpPr>
            <p:spPr>
              <a:xfrm>
                <a:off x="3968" y="5126"/>
                <a:ext cx="3600" cy="300"/>
              </a:xfrm>
              <a:prstGeom prst="rect">
                <a:avLst/>
              </a:prstGeom>
              <a:solidFill>
                <a:schemeClr val="lt1"/>
              </a:solidFill>
              <a:ln w="25400" cap="flat" cmpd="sng">
                <a:solidFill>
                  <a:schemeClr val="tx2">
                    <a:lumMod val="75000"/>
                  </a:schemeClr>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r>
                  <a:rPr lang="en" sz="900" b="1">
                    <a:solidFill>
                      <a:schemeClr val="dk1"/>
                    </a:solidFill>
                    <a:latin typeface="Arial"/>
                    <a:ea typeface="Arial"/>
                    <a:cs typeface="Arial"/>
                    <a:sym typeface="Arial"/>
                  </a:rPr>
                  <a:t>1</a:t>
                </a:r>
                <a:r>
                  <a:rPr lang="en" sz="900" b="1" baseline="30000">
                    <a:solidFill>
                      <a:schemeClr val="dk1"/>
                    </a:solidFill>
                    <a:latin typeface="Arial"/>
                    <a:ea typeface="Arial"/>
                    <a:cs typeface="Arial"/>
                    <a:sym typeface="Arial"/>
                  </a:rPr>
                  <a:t>st</a:t>
                </a:r>
                <a:r>
                  <a:rPr lang="en" sz="900" b="1">
                    <a:solidFill>
                      <a:schemeClr val="dk1"/>
                    </a:solidFill>
                    <a:latin typeface="Arial"/>
                    <a:ea typeface="Arial"/>
                    <a:cs typeface="Arial"/>
                    <a:sym typeface="Arial"/>
                  </a:rPr>
                  <a:t> Memory Die</a:t>
                </a:r>
                <a:endParaRPr sz="1200"/>
              </a:p>
            </p:txBody>
          </p:sp>
          <p:sp>
            <p:nvSpPr>
              <p:cNvPr id="801" name="Google Shape;1830;p19">
                <a:extLst>
                  <a:ext uri="{FF2B5EF4-FFF2-40B4-BE49-F238E27FC236}">
                    <a16:creationId xmlns:a16="http://schemas.microsoft.com/office/drawing/2014/main" id="{12E1246C-53C8-F23B-3A52-884E248EF465}"/>
                  </a:ext>
                </a:extLst>
              </p:cNvPr>
              <p:cNvSpPr/>
              <p:nvPr/>
            </p:nvSpPr>
            <p:spPr>
              <a:xfrm>
                <a:off x="6718" y="4421"/>
                <a:ext cx="0" cy="180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79125" rIns="79125" bIns="79125" anchor="ctr" anchorCtr="0">
                <a:noAutofit/>
              </a:bodyPr>
              <a:lstStyle/>
              <a:p>
                <a:pPr>
                  <a:spcBef>
                    <a:spcPts val="0"/>
                  </a:spcBef>
                  <a:spcAft>
                    <a:spcPts val="0"/>
                  </a:spcAft>
                </a:pPr>
                <a:endParaRPr/>
              </a:p>
            </p:txBody>
          </p:sp>
          <p:sp>
            <p:nvSpPr>
              <p:cNvPr id="802" name="Google Shape;1831;p19">
                <a:extLst>
                  <a:ext uri="{FF2B5EF4-FFF2-40B4-BE49-F238E27FC236}">
                    <a16:creationId xmlns:a16="http://schemas.microsoft.com/office/drawing/2014/main" id="{67525BBE-27DF-3F91-C6E6-5ABA24855920}"/>
                  </a:ext>
                </a:extLst>
              </p:cNvPr>
              <p:cNvSpPr txBox="1"/>
              <p:nvPr/>
            </p:nvSpPr>
            <p:spPr>
              <a:xfrm rot="-5400000">
                <a:off x="5800" y="5440"/>
                <a:ext cx="1800" cy="0"/>
              </a:xfrm>
              <a:prstGeom prst="rect">
                <a:avLst/>
              </a:prstGeom>
              <a:noFill/>
              <a:ln>
                <a:noFill/>
              </a:ln>
            </p:spPr>
            <p:txBody>
              <a:bodyPr spcFirstLastPara="1" wrap="square" lIns="79125" tIns="39550" rIns="79125" bIns="39550" anchor="ctr" anchorCtr="0">
                <a:noAutofit/>
              </a:bodyPr>
              <a:lstStyle/>
              <a:p>
                <a:pPr algn="ctr">
                  <a:spcBef>
                    <a:spcPts val="0"/>
                  </a:spcBef>
                  <a:spcAft>
                    <a:spcPts val="0"/>
                  </a:spcAft>
                </a:pPr>
                <a:endParaRPr sz="400" b="1">
                  <a:solidFill>
                    <a:schemeClr val="dk1"/>
                  </a:solidFill>
                  <a:latin typeface="Arial"/>
                  <a:ea typeface="Arial"/>
                  <a:cs typeface="Arial"/>
                  <a:sym typeface="Arial"/>
                </a:endParaRPr>
              </a:p>
            </p:txBody>
          </p:sp>
          <p:sp>
            <p:nvSpPr>
              <p:cNvPr id="803" name="Google Shape;1832;p19">
                <a:extLst>
                  <a:ext uri="{FF2B5EF4-FFF2-40B4-BE49-F238E27FC236}">
                    <a16:creationId xmlns:a16="http://schemas.microsoft.com/office/drawing/2014/main" id="{D25FB3C8-952A-1434-5B7C-2BB8916C2C44}"/>
                  </a:ext>
                </a:extLst>
              </p:cNvPr>
              <p:cNvSpPr/>
              <p:nvPr/>
            </p:nvSpPr>
            <p:spPr>
              <a:xfrm>
                <a:off x="4664" y="4779"/>
                <a:ext cx="0" cy="150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79125" rIns="79125" bIns="79125" anchor="ctr" anchorCtr="0">
                <a:noAutofit/>
              </a:bodyPr>
              <a:lstStyle/>
              <a:p>
                <a:pPr>
                  <a:spcBef>
                    <a:spcPts val="0"/>
                  </a:spcBef>
                  <a:spcAft>
                    <a:spcPts val="0"/>
                  </a:spcAft>
                </a:pPr>
                <a:endParaRPr/>
              </a:p>
            </p:txBody>
          </p:sp>
          <p:sp>
            <p:nvSpPr>
              <p:cNvPr id="804" name="Google Shape;1833;p19">
                <a:extLst>
                  <a:ext uri="{FF2B5EF4-FFF2-40B4-BE49-F238E27FC236}">
                    <a16:creationId xmlns:a16="http://schemas.microsoft.com/office/drawing/2014/main" id="{13685655-85A0-25ED-683D-59872D535195}"/>
                  </a:ext>
                </a:extLst>
              </p:cNvPr>
              <p:cNvSpPr txBox="1"/>
              <p:nvPr/>
            </p:nvSpPr>
            <p:spPr>
              <a:xfrm rot="-5400000">
                <a:off x="3900" y="5611"/>
                <a:ext cx="1500" cy="0"/>
              </a:xfrm>
              <a:prstGeom prst="rect">
                <a:avLst/>
              </a:prstGeom>
              <a:noFill/>
              <a:ln>
                <a:noFill/>
              </a:ln>
            </p:spPr>
            <p:txBody>
              <a:bodyPr spcFirstLastPara="1" wrap="square" lIns="79125" tIns="39550" rIns="79125" bIns="39550" anchor="ctr" anchorCtr="0">
                <a:noAutofit/>
              </a:bodyPr>
              <a:lstStyle/>
              <a:p>
                <a:pPr algn="ctr">
                  <a:spcBef>
                    <a:spcPts val="0"/>
                  </a:spcBef>
                  <a:spcAft>
                    <a:spcPts val="0"/>
                  </a:spcAft>
                </a:pPr>
                <a:endParaRPr sz="400" b="1">
                  <a:solidFill>
                    <a:schemeClr val="dk1"/>
                  </a:solidFill>
                  <a:latin typeface="Arial"/>
                  <a:ea typeface="Arial"/>
                  <a:cs typeface="Arial"/>
                  <a:sym typeface="Arial"/>
                </a:endParaRPr>
              </a:p>
            </p:txBody>
          </p:sp>
          <p:sp>
            <p:nvSpPr>
              <p:cNvPr id="805" name="Google Shape;1834;p19">
                <a:extLst>
                  <a:ext uri="{FF2B5EF4-FFF2-40B4-BE49-F238E27FC236}">
                    <a16:creationId xmlns:a16="http://schemas.microsoft.com/office/drawing/2014/main" id="{B7100D89-F7D9-E4AE-0C71-BBBA2D1EA0A4}"/>
                  </a:ext>
                </a:extLst>
              </p:cNvPr>
              <p:cNvSpPr/>
              <p:nvPr/>
            </p:nvSpPr>
            <p:spPr>
              <a:xfrm>
                <a:off x="4158" y="5134"/>
                <a:ext cx="0" cy="120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79125" rIns="79125" bIns="79125" anchor="ctr" anchorCtr="0">
                <a:noAutofit/>
              </a:bodyPr>
              <a:lstStyle/>
              <a:p>
                <a:pPr>
                  <a:spcBef>
                    <a:spcPts val="0"/>
                  </a:spcBef>
                  <a:spcAft>
                    <a:spcPts val="0"/>
                  </a:spcAft>
                </a:pPr>
                <a:endParaRPr/>
              </a:p>
            </p:txBody>
          </p:sp>
          <p:sp>
            <p:nvSpPr>
              <p:cNvPr id="806" name="Google Shape;1835;p19">
                <a:extLst>
                  <a:ext uri="{FF2B5EF4-FFF2-40B4-BE49-F238E27FC236}">
                    <a16:creationId xmlns:a16="http://schemas.microsoft.com/office/drawing/2014/main" id="{FAA3968C-737B-1225-C2A7-D7AEE0518430}"/>
                  </a:ext>
                </a:extLst>
              </p:cNvPr>
              <p:cNvSpPr txBox="1"/>
              <p:nvPr/>
            </p:nvSpPr>
            <p:spPr>
              <a:xfrm rot="-5400000">
                <a:off x="3550" y="5764"/>
                <a:ext cx="1200" cy="0"/>
              </a:xfrm>
              <a:prstGeom prst="rect">
                <a:avLst/>
              </a:prstGeom>
              <a:noFill/>
              <a:ln>
                <a:noFill/>
              </a:ln>
            </p:spPr>
            <p:txBody>
              <a:bodyPr spcFirstLastPara="1" wrap="square" lIns="79125" tIns="39550" rIns="79125" bIns="39550" anchor="ctr" anchorCtr="0">
                <a:noAutofit/>
              </a:bodyPr>
              <a:lstStyle/>
              <a:p>
                <a:pPr algn="ctr">
                  <a:spcBef>
                    <a:spcPts val="0"/>
                  </a:spcBef>
                  <a:spcAft>
                    <a:spcPts val="0"/>
                  </a:spcAft>
                </a:pPr>
                <a:endParaRPr sz="400" b="1">
                  <a:solidFill>
                    <a:schemeClr val="dk1"/>
                  </a:solidFill>
                  <a:latin typeface="Arial"/>
                  <a:ea typeface="Arial"/>
                  <a:cs typeface="Arial"/>
                  <a:sym typeface="Arial"/>
                </a:endParaRPr>
              </a:p>
            </p:txBody>
          </p:sp>
          <p:sp>
            <p:nvSpPr>
              <p:cNvPr id="807" name="Google Shape;1836;p19">
                <a:extLst>
                  <a:ext uri="{FF2B5EF4-FFF2-40B4-BE49-F238E27FC236}">
                    <a16:creationId xmlns:a16="http://schemas.microsoft.com/office/drawing/2014/main" id="{84EC6B32-A148-2422-1333-8BFF8E6C7274}"/>
                  </a:ext>
                </a:extLst>
              </p:cNvPr>
              <p:cNvSpPr txBox="1"/>
              <p:nvPr/>
            </p:nvSpPr>
            <p:spPr>
              <a:xfrm rot="16200000">
                <a:off x="3958" y="5430"/>
                <a:ext cx="600" cy="845"/>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a:solidFill>
                      <a:srgbClr val="000000"/>
                    </a:solidFill>
                    <a:latin typeface="Arial"/>
                    <a:ea typeface="Arial"/>
                    <a:cs typeface="Arial"/>
                    <a:sym typeface="Arial"/>
                  </a:rPr>
                  <a:t>TSV</a:t>
                </a:r>
                <a:endParaRPr sz="1200"/>
              </a:p>
            </p:txBody>
          </p:sp>
          <p:sp>
            <p:nvSpPr>
              <p:cNvPr id="808" name="Google Shape;1837;p19">
                <a:extLst>
                  <a:ext uri="{FF2B5EF4-FFF2-40B4-BE49-F238E27FC236}">
                    <a16:creationId xmlns:a16="http://schemas.microsoft.com/office/drawing/2014/main" id="{1DC54895-686F-2EBD-CDEA-2F95D84B1FC4}"/>
                  </a:ext>
                </a:extLst>
              </p:cNvPr>
              <p:cNvSpPr txBox="1"/>
              <p:nvPr/>
            </p:nvSpPr>
            <p:spPr>
              <a:xfrm rot="16200000">
                <a:off x="6552" y="5430"/>
                <a:ext cx="600" cy="845"/>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a:solidFill>
                      <a:srgbClr val="000000"/>
                    </a:solidFill>
                    <a:latin typeface="Arial"/>
                    <a:ea typeface="Arial"/>
                    <a:cs typeface="Arial"/>
                    <a:sym typeface="Arial"/>
                  </a:rPr>
                  <a:t>TSV</a:t>
                </a:r>
                <a:endParaRPr sz="1200"/>
              </a:p>
            </p:txBody>
          </p:sp>
          <p:sp>
            <p:nvSpPr>
              <p:cNvPr id="809" name="Google Shape;1838;p19">
                <a:extLst>
                  <a:ext uri="{FF2B5EF4-FFF2-40B4-BE49-F238E27FC236}">
                    <a16:creationId xmlns:a16="http://schemas.microsoft.com/office/drawing/2014/main" id="{AB997254-6891-F718-8AE5-167CBCBC7DA3}"/>
                  </a:ext>
                </a:extLst>
              </p:cNvPr>
              <p:cNvSpPr txBox="1"/>
              <p:nvPr/>
            </p:nvSpPr>
            <p:spPr>
              <a:xfrm rot="8100000">
                <a:off x="4888" y="5476"/>
                <a:ext cx="849" cy="555"/>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1200" b="1">
                    <a:solidFill>
                      <a:schemeClr val="dk2"/>
                    </a:solidFill>
                    <a:latin typeface="Arial"/>
                    <a:ea typeface="Arial"/>
                    <a:cs typeface="Arial"/>
                    <a:sym typeface="Arial"/>
                  </a:rPr>
                  <a:t>.....</a:t>
                </a:r>
                <a:endParaRPr sz="1200"/>
              </a:p>
            </p:txBody>
          </p:sp>
          <p:sp>
            <p:nvSpPr>
              <p:cNvPr id="810" name="Google Shape;1839;p19">
                <a:extLst>
                  <a:ext uri="{FF2B5EF4-FFF2-40B4-BE49-F238E27FC236}">
                    <a16:creationId xmlns:a16="http://schemas.microsoft.com/office/drawing/2014/main" id="{08DD5717-9CD2-EE01-B812-9553811A4880}"/>
                  </a:ext>
                </a:extLst>
              </p:cNvPr>
              <p:cNvSpPr txBox="1"/>
              <p:nvPr/>
            </p:nvSpPr>
            <p:spPr>
              <a:xfrm>
                <a:off x="5314" y="3961"/>
                <a:ext cx="1500" cy="555"/>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1200" b="1" dirty="0">
                    <a:solidFill>
                      <a:schemeClr val="dk2"/>
                    </a:solidFill>
                    <a:latin typeface="Arial"/>
                    <a:ea typeface="Arial"/>
                    <a:cs typeface="Arial"/>
                    <a:sym typeface="Arial"/>
                  </a:rPr>
                  <a:t>............</a:t>
                </a:r>
                <a:endParaRPr sz="1200" dirty="0"/>
              </a:p>
            </p:txBody>
          </p:sp>
          <p:sp>
            <p:nvSpPr>
              <p:cNvPr id="811" name="Google Shape;1840;p19">
                <a:extLst>
                  <a:ext uri="{FF2B5EF4-FFF2-40B4-BE49-F238E27FC236}">
                    <a16:creationId xmlns:a16="http://schemas.microsoft.com/office/drawing/2014/main" id="{3BB2EAF7-24C1-3AA1-53B3-063A03504DD6}"/>
                  </a:ext>
                </a:extLst>
              </p:cNvPr>
              <p:cNvSpPr txBox="1"/>
              <p:nvPr/>
            </p:nvSpPr>
            <p:spPr>
              <a:xfrm rot="16200000">
                <a:off x="8051" y="2771"/>
                <a:ext cx="900" cy="451"/>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1200" b="1">
                    <a:solidFill>
                      <a:schemeClr val="dk2"/>
                    </a:solidFill>
                    <a:latin typeface="Arial"/>
                    <a:ea typeface="Arial"/>
                    <a:cs typeface="Arial"/>
                    <a:sym typeface="Arial"/>
                  </a:rPr>
                  <a:t>.....</a:t>
                </a:r>
                <a:endParaRPr sz="1200"/>
              </a:p>
            </p:txBody>
          </p:sp>
          <p:sp>
            <p:nvSpPr>
              <p:cNvPr id="812" name="Google Shape;1841;p19">
                <a:extLst>
                  <a:ext uri="{FF2B5EF4-FFF2-40B4-BE49-F238E27FC236}">
                    <a16:creationId xmlns:a16="http://schemas.microsoft.com/office/drawing/2014/main" id="{065B97C5-BC4E-392E-6908-5D29CC702499}"/>
                  </a:ext>
                </a:extLst>
              </p:cNvPr>
              <p:cNvSpPr txBox="1"/>
              <p:nvPr/>
            </p:nvSpPr>
            <p:spPr>
              <a:xfrm rot="16200000">
                <a:off x="4352" y="3651"/>
                <a:ext cx="900" cy="451"/>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1200" b="1">
                    <a:solidFill>
                      <a:schemeClr val="dk2"/>
                    </a:solidFill>
                    <a:latin typeface="Arial"/>
                    <a:ea typeface="Arial"/>
                    <a:cs typeface="Arial"/>
                    <a:sym typeface="Arial"/>
                  </a:rPr>
                  <a:t>.....</a:t>
                </a:r>
                <a:endParaRPr sz="1200"/>
              </a:p>
            </p:txBody>
          </p:sp>
          <p:sp>
            <p:nvSpPr>
              <p:cNvPr id="813" name="Google Shape;1842;p19">
                <a:extLst>
                  <a:ext uri="{FF2B5EF4-FFF2-40B4-BE49-F238E27FC236}">
                    <a16:creationId xmlns:a16="http://schemas.microsoft.com/office/drawing/2014/main" id="{BDCD2113-CEFF-9D33-7FB7-E7FF6CDD86A7}"/>
                  </a:ext>
                </a:extLst>
              </p:cNvPr>
              <p:cNvSpPr/>
              <p:nvPr/>
            </p:nvSpPr>
            <p:spPr>
              <a:xfrm>
                <a:off x="4436" y="3446"/>
                <a:ext cx="0" cy="900"/>
              </a:xfrm>
              <a:prstGeom prst="can">
                <a:avLst>
                  <a:gd name="adj" fmla="val 25000"/>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814" name="Google Shape;1843;p19">
                <a:extLst>
                  <a:ext uri="{FF2B5EF4-FFF2-40B4-BE49-F238E27FC236}">
                    <a16:creationId xmlns:a16="http://schemas.microsoft.com/office/drawing/2014/main" id="{2084B88B-DE4E-F7E1-F320-00B3616FC363}"/>
                  </a:ext>
                </a:extLst>
              </p:cNvPr>
              <p:cNvSpPr/>
              <p:nvPr/>
            </p:nvSpPr>
            <p:spPr>
              <a:xfrm>
                <a:off x="8268" y="2629"/>
                <a:ext cx="0" cy="900"/>
              </a:xfrm>
              <a:prstGeom prst="can">
                <a:avLst>
                  <a:gd name="adj" fmla="val 25000"/>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815" name="Google Shape;1844;p19">
                <a:extLst>
                  <a:ext uri="{FF2B5EF4-FFF2-40B4-BE49-F238E27FC236}">
                    <a16:creationId xmlns:a16="http://schemas.microsoft.com/office/drawing/2014/main" id="{CA4618D4-F6D5-1A94-5C39-69DD34E70EA3}"/>
                  </a:ext>
                </a:extLst>
              </p:cNvPr>
              <p:cNvSpPr/>
              <p:nvPr/>
            </p:nvSpPr>
            <p:spPr>
              <a:xfrm>
                <a:off x="3961" y="2084"/>
                <a:ext cx="4800" cy="1500"/>
              </a:xfrm>
              <a:prstGeom prst="cube">
                <a:avLst>
                  <a:gd name="adj" fmla="val 84693"/>
                </a:avLst>
              </a:prstGeom>
              <a:solidFill>
                <a:srgbClr val="E6E0EC"/>
              </a:solidFill>
              <a:ln w="25400" cap="flat" cmpd="sng">
                <a:solidFill>
                  <a:schemeClr val="tx2">
                    <a:lumMod val="75000"/>
                  </a:schemeClr>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dirty="0">
                  <a:solidFill>
                    <a:schemeClr val="lt1"/>
                  </a:solidFill>
                  <a:latin typeface="Arial"/>
                  <a:ea typeface="Arial"/>
                  <a:cs typeface="Arial"/>
                  <a:sym typeface="Arial"/>
                </a:endParaRPr>
              </a:p>
            </p:txBody>
          </p:sp>
          <p:sp>
            <p:nvSpPr>
              <p:cNvPr id="816" name="Google Shape;1845;p19">
                <a:extLst>
                  <a:ext uri="{FF2B5EF4-FFF2-40B4-BE49-F238E27FC236}">
                    <a16:creationId xmlns:a16="http://schemas.microsoft.com/office/drawing/2014/main" id="{F35FB285-183D-4F4B-2988-002D8A577FE0}"/>
                  </a:ext>
                </a:extLst>
              </p:cNvPr>
              <p:cNvSpPr/>
              <p:nvPr/>
            </p:nvSpPr>
            <p:spPr>
              <a:xfrm>
                <a:off x="3958" y="3322"/>
                <a:ext cx="3600" cy="300"/>
              </a:xfrm>
              <a:prstGeom prst="rect">
                <a:avLst/>
              </a:prstGeom>
              <a:solidFill>
                <a:schemeClr val="lt1"/>
              </a:solidFill>
              <a:ln w="25400" cap="flat" cmpd="sng">
                <a:solidFill>
                  <a:schemeClr val="tx2">
                    <a:lumMod val="75000"/>
                  </a:schemeClr>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r>
                  <a:rPr lang="en" sz="900" b="1" dirty="0">
                    <a:solidFill>
                      <a:schemeClr val="dk1"/>
                    </a:solidFill>
                    <a:latin typeface="Arial"/>
                    <a:ea typeface="Arial"/>
                    <a:cs typeface="Arial"/>
                    <a:sym typeface="Arial"/>
                  </a:rPr>
                  <a:t>k</a:t>
                </a:r>
                <a:r>
                  <a:rPr lang="en" sz="900" b="1" baseline="30000" dirty="0">
                    <a:solidFill>
                      <a:schemeClr val="dk1"/>
                    </a:solidFill>
                    <a:latin typeface="Arial"/>
                    <a:ea typeface="Arial"/>
                    <a:cs typeface="Arial"/>
                    <a:sym typeface="Arial"/>
                  </a:rPr>
                  <a:t>th </a:t>
                </a:r>
                <a:r>
                  <a:rPr lang="en" sz="900" b="1" dirty="0">
                    <a:solidFill>
                      <a:schemeClr val="dk1"/>
                    </a:solidFill>
                    <a:latin typeface="Arial"/>
                    <a:ea typeface="Arial"/>
                    <a:cs typeface="Arial"/>
                    <a:sym typeface="Arial"/>
                  </a:rPr>
                  <a:t>Memory Die</a:t>
                </a:r>
                <a:endParaRPr sz="1200" dirty="0"/>
              </a:p>
            </p:txBody>
          </p:sp>
          <p:sp>
            <p:nvSpPr>
              <p:cNvPr id="817" name="Google Shape;1846;p19">
                <a:extLst>
                  <a:ext uri="{FF2B5EF4-FFF2-40B4-BE49-F238E27FC236}">
                    <a16:creationId xmlns:a16="http://schemas.microsoft.com/office/drawing/2014/main" id="{D427D005-2D19-2C46-6A81-BFB3D3BFA61A}"/>
                  </a:ext>
                </a:extLst>
              </p:cNvPr>
              <p:cNvSpPr/>
              <p:nvPr/>
            </p:nvSpPr>
            <p:spPr>
              <a:xfrm>
                <a:off x="7228" y="3321"/>
                <a:ext cx="0" cy="300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79125" rIns="79125" bIns="79125" anchor="ctr" anchorCtr="0">
                <a:noAutofit/>
              </a:bodyPr>
              <a:lstStyle/>
              <a:p>
                <a:pPr>
                  <a:spcBef>
                    <a:spcPts val="0"/>
                  </a:spcBef>
                  <a:spcAft>
                    <a:spcPts val="0"/>
                  </a:spcAft>
                </a:pPr>
                <a:endParaRPr/>
              </a:p>
            </p:txBody>
          </p:sp>
          <p:sp>
            <p:nvSpPr>
              <p:cNvPr id="818" name="Google Shape;1847;p19">
                <a:extLst>
                  <a:ext uri="{FF2B5EF4-FFF2-40B4-BE49-F238E27FC236}">
                    <a16:creationId xmlns:a16="http://schemas.microsoft.com/office/drawing/2014/main" id="{12621EC2-74E0-C46A-59E8-009F18B5C009}"/>
                  </a:ext>
                </a:extLst>
              </p:cNvPr>
              <p:cNvSpPr txBox="1"/>
              <p:nvPr/>
            </p:nvSpPr>
            <p:spPr>
              <a:xfrm rot="-5400000">
                <a:off x="5725" y="4844"/>
                <a:ext cx="3000" cy="0"/>
              </a:xfrm>
              <a:prstGeom prst="rect">
                <a:avLst/>
              </a:prstGeom>
              <a:noFill/>
              <a:ln>
                <a:noFill/>
              </a:ln>
            </p:spPr>
            <p:txBody>
              <a:bodyPr spcFirstLastPara="1" wrap="square" lIns="79125" tIns="39550" rIns="79125" bIns="39550" anchor="ctr" anchorCtr="0">
                <a:noAutofit/>
              </a:bodyPr>
              <a:lstStyle/>
              <a:p>
                <a:pPr algn="ctr">
                  <a:spcBef>
                    <a:spcPts val="0"/>
                  </a:spcBef>
                  <a:spcAft>
                    <a:spcPts val="0"/>
                  </a:spcAft>
                </a:pPr>
                <a:endParaRPr sz="400" b="1">
                  <a:solidFill>
                    <a:schemeClr val="dk1"/>
                  </a:solidFill>
                  <a:latin typeface="Arial"/>
                  <a:ea typeface="Arial"/>
                  <a:cs typeface="Arial"/>
                  <a:sym typeface="Arial"/>
                </a:endParaRPr>
              </a:p>
            </p:txBody>
          </p:sp>
          <p:sp>
            <p:nvSpPr>
              <p:cNvPr id="819" name="Google Shape;1848;p19">
                <a:extLst>
                  <a:ext uri="{FF2B5EF4-FFF2-40B4-BE49-F238E27FC236}">
                    <a16:creationId xmlns:a16="http://schemas.microsoft.com/office/drawing/2014/main" id="{8B719C12-2142-B234-44A0-7D7ABD2525FF}"/>
                  </a:ext>
                </a:extLst>
              </p:cNvPr>
              <p:cNvSpPr txBox="1"/>
              <p:nvPr/>
            </p:nvSpPr>
            <p:spPr>
              <a:xfrm rot="20006097">
                <a:off x="4917" y="3545"/>
                <a:ext cx="1342" cy="555"/>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1200" b="1">
                    <a:solidFill>
                      <a:schemeClr val="dk2"/>
                    </a:solidFill>
                    <a:latin typeface="Arial"/>
                    <a:ea typeface="Arial"/>
                    <a:cs typeface="Arial"/>
                    <a:sym typeface="Arial"/>
                  </a:rPr>
                  <a:t>.........</a:t>
                </a:r>
                <a:endParaRPr sz="1200"/>
              </a:p>
            </p:txBody>
          </p:sp>
          <p:sp>
            <p:nvSpPr>
              <p:cNvPr id="820" name="Google Shape;1849;p19">
                <a:extLst>
                  <a:ext uri="{FF2B5EF4-FFF2-40B4-BE49-F238E27FC236}">
                    <a16:creationId xmlns:a16="http://schemas.microsoft.com/office/drawing/2014/main" id="{F1AB6450-14E4-6C72-E7BD-F8B10D33D50C}"/>
                  </a:ext>
                </a:extLst>
              </p:cNvPr>
              <p:cNvSpPr txBox="1"/>
              <p:nvPr/>
            </p:nvSpPr>
            <p:spPr>
              <a:xfrm rot="16200000">
                <a:off x="7038" y="3611"/>
                <a:ext cx="600" cy="845"/>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dirty="0">
                    <a:solidFill>
                      <a:srgbClr val="000000"/>
                    </a:solidFill>
                    <a:latin typeface="Arial"/>
                    <a:ea typeface="Arial"/>
                    <a:cs typeface="Arial"/>
                    <a:sym typeface="Arial"/>
                  </a:rPr>
                  <a:t>TSV</a:t>
                </a:r>
                <a:endParaRPr sz="1200" dirty="0"/>
              </a:p>
            </p:txBody>
          </p:sp>
          <p:sp>
            <p:nvSpPr>
              <p:cNvPr id="821" name="Google Shape;1850;p19">
                <a:extLst>
                  <a:ext uri="{FF2B5EF4-FFF2-40B4-BE49-F238E27FC236}">
                    <a16:creationId xmlns:a16="http://schemas.microsoft.com/office/drawing/2014/main" id="{C050CA0F-B023-0D1D-ECA6-2F4F7E308F4E}"/>
                  </a:ext>
                </a:extLst>
              </p:cNvPr>
              <p:cNvSpPr txBox="1"/>
              <p:nvPr/>
            </p:nvSpPr>
            <p:spPr>
              <a:xfrm rot="16200000">
                <a:off x="4228" y="3617"/>
                <a:ext cx="600" cy="845"/>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a:solidFill>
                      <a:srgbClr val="000000"/>
                    </a:solidFill>
                    <a:latin typeface="Arial"/>
                    <a:ea typeface="Arial"/>
                    <a:cs typeface="Arial"/>
                    <a:sym typeface="Arial"/>
                  </a:rPr>
                  <a:t>TSV</a:t>
                </a:r>
                <a:endParaRPr sz="1200"/>
              </a:p>
            </p:txBody>
          </p:sp>
        </p:grpSp>
        <p:sp>
          <p:nvSpPr>
            <p:cNvPr id="765" name="Google Shape;1851;p19">
              <a:extLst>
                <a:ext uri="{FF2B5EF4-FFF2-40B4-BE49-F238E27FC236}">
                  <a16:creationId xmlns:a16="http://schemas.microsoft.com/office/drawing/2014/main" id="{80CA0183-449E-D317-B096-FFA148F2B1D6}"/>
                </a:ext>
              </a:extLst>
            </p:cNvPr>
            <p:cNvSpPr/>
            <p:nvPr/>
          </p:nvSpPr>
          <p:spPr>
            <a:xfrm>
              <a:off x="7336" y="3119"/>
              <a:ext cx="0" cy="2100"/>
            </a:xfrm>
            <a:prstGeom prst="rightBrace">
              <a:avLst>
                <a:gd name="adj1" fmla="val 8333"/>
                <a:gd name="adj2" fmla="val 50000"/>
              </a:avLst>
            </a:prstGeom>
            <a:noFill/>
            <a:ln w="31750" cap="flat" cmpd="sng">
              <a:solidFill>
                <a:schemeClr val="tx2">
                  <a:lumMod val="75000"/>
                </a:schemeClr>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dk1"/>
                </a:solidFill>
                <a:latin typeface="Arial"/>
                <a:ea typeface="Arial"/>
                <a:cs typeface="Arial"/>
                <a:sym typeface="Arial"/>
              </a:endParaRPr>
            </a:p>
          </p:txBody>
        </p:sp>
      </p:grpSp>
      <p:cxnSp>
        <p:nvCxnSpPr>
          <p:cNvPr id="822" name="Google Shape;1852;p19">
            <a:extLst>
              <a:ext uri="{FF2B5EF4-FFF2-40B4-BE49-F238E27FC236}">
                <a16:creationId xmlns:a16="http://schemas.microsoft.com/office/drawing/2014/main" id="{D104169F-989B-87E5-7012-2C97A99ADB69}"/>
              </a:ext>
            </a:extLst>
          </p:cNvPr>
          <p:cNvCxnSpPr/>
          <p:nvPr/>
        </p:nvCxnSpPr>
        <p:spPr>
          <a:xfrm rot="10800000" flipH="1">
            <a:off x="5207782" y="3118735"/>
            <a:ext cx="800700" cy="84000"/>
          </a:xfrm>
          <a:prstGeom prst="straightConnector1">
            <a:avLst/>
          </a:prstGeom>
          <a:noFill/>
          <a:ln w="31750" cap="flat" cmpd="sng">
            <a:solidFill>
              <a:srgbClr val="A50021"/>
            </a:solidFill>
            <a:prstDash val="dash"/>
            <a:round/>
            <a:headEnd type="none" w="sm" len="sm"/>
            <a:tailEnd type="none" w="sm" len="sm"/>
          </a:ln>
        </p:spPr>
      </p:cxnSp>
      <p:cxnSp>
        <p:nvCxnSpPr>
          <p:cNvPr id="823" name="Google Shape;1854;p19">
            <a:extLst>
              <a:ext uri="{FF2B5EF4-FFF2-40B4-BE49-F238E27FC236}">
                <a16:creationId xmlns:a16="http://schemas.microsoft.com/office/drawing/2014/main" id="{F2068165-D6C6-C436-84BB-A8636F63124A}"/>
              </a:ext>
            </a:extLst>
          </p:cNvPr>
          <p:cNvCxnSpPr/>
          <p:nvPr/>
        </p:nvCxnSpPr>
        <p:spPr>
          <a:xfrm rot="10800000" flipH="1">
            <a:off x="5271086" y="1467273"/>
            <a:ext cx="690300" cy="244800"/>
          </a:xfrm>
          <a:prstGeom prst="straightConnector1">
            <a:avLst/>
          </a:prstGeom>
          <a:noFill/>
          <a:ln w="31750" cap="flat" cmpd="sng">
            <a:solidFill>
              <a:srgbClr val="A50021"/>
            </a:solidFill>
            <a:prstDash val="dash"/>
            <a:round/>
            <a:headEnd type="none" w="sm" len="sm"/>
            <a:tailEnd type="none" w="sm" len="sm"/>
          </a:ln>
        </p:spPr>
      </p:cxnSp>
      <p:cxnSp>
        <p:nvCxnSpPr>
          <p:cNvPr id="824" name="Google Shape;1855;p19">
            <a:extLst>
              <a:ext uri="{FF2B5EF4-FFF2-40B4-BE49-F238E27FC236}">
                <a16:creationId xmlns:a16="http://schemas.microsoft.com/office/drawing/2014/main" id="{A3E788AB-D75B-77D7-CA21-EA6AB009184A}"/>
              </a:ext>
            </a:extLst>
          </p:cNvPr>
          <p:cNvCxnSpPr/>
          <p:nvPr/>
        </p:nvCxnSpPr>
        <p:spPr>
          <a:xfrm>
            <a:off x="5289843" y="2646952"/>
            <a:ext cx="645300" cy="382800"/>
          </a:xfrm>
          <a:prstGeom prst="straightConnector1">
            <a:avLst/>
          </a:prstGeom>
          <a:noFill/>
          <a:ln w="31750" cap="flat" cmpd="sng">
            <a:solidFill>
              <a:srgbClr val="A50021"/>
            </a:solidFill>
            <a:prstDash val="dash"/>
            <a:round/>
            <a:headEnd type="none" w="sm" len="sm"/>
            <a:tailEnd type="none" w="sm" len="sm"/>
          </a:ln>
        </p:spPr>
      </p:cxnSp>
      <p:sp>
        <p:nvSpPr>
          <p:cNvPr id="825" name="Google Shape;1856;p19">
            <a:extLst>
              <a:ext uri="{FF2B5EF4-FFF2-40B4-BE49-F238E27FC236}">
                <a16:creationId xmlns:a16="http://schemas.microsoft.com/office/drawing/2014/main" id="{05248DCB-7CD7-E96F-4319-73839B2ED9D7}"/>
              </a:ext>
            </a:extLst>
          </p:cNvPr>
          <p:cNvSpPr/>
          <p:nvPr/>
        </p:nvSpPr>
        <p:spPr>
          <a:xfrm>
            <a:off x="2056776" y="4200501"/>
            <a:ext cx="3447600" cy="2155849"/>
          </a:xfrm>
          <a:prstGeom prst="roundRect">
            <a:avLst>
              <a:gd name="adj" fmla="val 7443"/>
            </a:avLst>
          </a:prstGeom>
          <a:noFill/>
          <a:ln w="3175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826" name="Google Shape;1857;p19">
            <a:extLst>
              <a:ext uri="{FF2B5EF4-FFF2-40B4-BE49-F238E27FC236}">
                <a16:creationId xmlns:a16="http://schemas.microsoft.com/office/drawing/2014/main" id="{D898D8B7-6BEB-3E8E-DE49-A8C7691E168B}"/>
              </a:ext>
            </a:extLst>
          </p:cNvPr>
          <p:cNvSpPr/>
          <p:nvPr/>
        </p:nvSpPr>
        <p:spPr>
          <a:xfrm>
            <a:off x="2117578" y="1461565"/>
            <a:ext cx="3447600" cy="2686200"/>
          </a:xfrm>
          <a:prstGeom prst="roundRect">
            <a:avLst>
              <a:gd name="adj" fmla="val 3880"/>
            </a:avLst>
          </a:prstGeom>
          <a:noFill/>
          <a:ln w="3175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827" name="Google Shape;1858;p19">
            <a:extLst>
              <a:ext uri="{FF2B5EF4-FFF2-40B4-BE49-F238E27FC236}">
                <a16:creationId xmlns:a16="http://schemas.microsoft.com/office/drawing/2014/main" id="{99440F89-FF07-173E-602E-26C82E4218E2}"/>
              </a:ext>
            </a:extLst>
          </p:cNvPr>
          <p:cNvSpPr/>
          <p:nvPr/>
        </p:nvSpPr>
        <p:spPr>
          <a:xfrm>
            <a:off x="5943991" y="3117010"/>
            <a:ext cx="4602000" cy="2705100"/>
          </a:xfrm>
          <a:prstGeom prst="roundRect">
            <a:avLst>
              <a:gd name="adj" fmla="val 3880"/>
            </a:avLst>
          </a:prstGeom>
          <a:noFill/>
          <a:ln w="3175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828" name="Google Shape;1859;p19">
            <a:extLst>
              <a:ext uri="{FF2B5EF4-FFF2-40B4-BE49-F238E27FC236}">
                <a16:creationId xmlns:a16="http://schemas.microsoft.com/office/drawing/2014/main" id="{628D1B8D-856B-D2AD-191D-9FD106A02CAA}"/>
              </a:ext>
            </a:extLst>
          </p:cNvPr>
          <p:cNvSpPr/>
          <p:nvPr/>
        </p:nvSpPr>
        <p:spPr>
          <a:xfrm>
            <a:off x="6330852" y="3288937"/>
            <a:ext cx="382200" cy="12444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79125" rIns="79125" bIns="79125" anchor="ctr" anchorCtr="0">
            <a:noAutofit/>
          </a:bodyPr>
          <a:lstStyle/>
          <a:p>
            <a:pPr>
              <a:spcBef>
                <a:spcPts val="0"/>
              </a:spcBef>
              <a:spcAft>
                <a:spcPts val="0"/>
              </a:spcAft>
            </a:pPr>
            <a:endParaRPr/>
          </a:p>
        </p:txBody>
      </p:sp>
      <p:sp>
        <p:nvSpPr>
          <p:cNvPr id="829" name="Google Shape;1860;p19">
            <a:extLst>
              <a:ext uri="{FF2B5EF4-FFF2-40B4-BE49-F238E27FC236}">
                <a16:creationId xmlns:a16="http://schemas.microsoft.com/office/drawing/2014/main" id="{B8706F24-5461-90D3-1F0F-6CCBE8B7A6A0}"/>
              </a:ext>
            </a:extLst>
          </p:cNvPr>
          <p:cNvSpPr txBox="1"/>
          <p:nvPr/>
        </p:nvSpPr>
        <p:spPr>
          <a:xfrm rot="16200000">
            <a:off x="5899748" y="3720078"/>
            <a:ext cx="1244400" cy="382200"/>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900" b="1">
                <a:solidFill>
                  <a:schemeClr val="dk1"/>
                </a:solidFill>
                <a:latin typeface="Arial"/>
                <a:ea typeface="Arial"/>
                <a:cs typeface="Arial"/>
                <a:sym typeface="Arial"/>
              </a:rPr>
              <a:t>Decoder</a:t>
            </a:r>
            <a:endParaRPr sz="1200"/>
          </a:p>
        </p:txBody>
      </p:sp>
      <p:sp>
        <p:nvSpPr>
          <p:cNvPr id="830" name="Google Shape;1861;p19">
            <a:extLst>
              <a:ext uri="{FF2B5EF4-FFF2-40B4-BE49-F238E27FC236}">
                <a16:creationId xmlns:a16="http://schemas.microsoft.com/office/drawing/2014/main" id="{A4E33C1F-508A-FA1E-CF05-D708D7EF9475}"/>
              </a:ext>
            </a:extLst>
          </p:cNvPr>
          <p:cNvSpPr/>
          <p:nvPr/>
        </p:nvSpPr>
        <p:spPr>
          <a:xfrm>
            <a:off x="9576386" y="3288937"/>
            <a:ext cx="417900" cy="12354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79125" rIns="79125" bIns="79125" anchor="ctr" anchorCtr="0">
            <a:noAutofit/>
          </a:bodyPr>
          <a:lstStyle/>
          <a:p>
            <a:pPr>
              <a:spcBef>
                <a:spcPts val="0"/>
              </a:spcBef>
              <a:spcAft>
                <a:spcPts val="0"/>
              </a:spcAft>
            </a:pPr>
            <a:endParaRPr/>
          </a:p>
        </p:txBody>
      </p:sp>
      <p:sp>
        <p:nvSpPr>
          <p:cNvPr id="831" name="Google Shape;1862;p19">
            <a:extLst>
              <a:ext uri="{FF2B5EF4-FFF2-40B4-BE49-F238E27FC236}">
                <a16:creationId xmlns:a16="http://schemas.microsoft.com/office/drawing/2014/main" id="{E846C8C2-E78A-18F5-BB22-2B4D7B0987EB}"/>
              </a:ext>
            </a:extLst>
          </p:cNvPr>
          <p:cNvSpPr txBox="1"/>
          <p:nvPr/>
        </p:nvSpPr>
        <p:spPr>
          <a:xfrm rot="16200000">
            <a:off x="9167636" y="3697679"/>
            <a:ext cx="1235400" cy="417900"/>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900" b="1">
                <a:solidFill>
                  <a:schemeClr val="dk1"/>
                </a:solidFill>
                <a:latin typeface="Arial"/>
                <a:ea typeface="Arial"/>
                <a:cs typeface="Arial"/>
                <a:sym typeface="Arial"/>
              </a:rPr>
              <a:t>Encoder</a:t>
            </a:r>
            <a:endParaRPr sz="1200"/>
          </a:p>
        </p:txBody>
      </p:sp>
      <p:sp>
        <p:nvSpPr>
          <p:cNvPr id="832" name="Google Shape;1863;p19">
            <a:extLst>
              <a:ext uri="{FF2B5EF4-FFF2-40B4-BE49-F238E27FC236}">
                <a16:creationId xmlns:a16="http://schemas.microsoft.com/office/drawing/2014/main" id="{621810AD-7C27-8450-B08F-68C8A1643513}"/>
              </a:ext>
            </a:extLst>
          </p:cNvPr>
          <p:cNvSpPr/>
          <p:nvPr/>
        </p:nvSpPr>
        <p:spPr>
          <a:xfrm>
            <a:off x="6886526" y="3288937"/>
            <a:ext cx="2507100" cy="1244400"/>
          </a:xfrm>
          <a:prstGeom prst="rect">
            <a:avLst/>
          </a:prstGeom>
          <a:solidFill>
            <a:srgbClr val="E6E0EC"/>
          </a:solidFill>
          <a:ln w="31750" cap="flat" cmpd="sng">
            <a:solidFill>
              <a:schemeClr val="tx2">
                <a:lumMod val="75000"/>
              </a:schemeClr>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b="1">
              <a:solidFill>
                <a:schemeClr val="lt1"/>
              </a:solidFill>
              <a:latin typeface="Arial"/>
              <a:ea typeface="Arial"/>
              <a:cs typeface="Arial"/>
              <a:sym typeface="Arial"/>
            </a:endParaRPr>
          </a:p>
        </p:txBody>
      </p:sp>
      <p:sp>
        <p:nvSpPr>
          <p:cNvPr id="833" name="Google Shape;1864;p19">
            <a:extLst>
              <a:ext uri="{FF2B5EF4-FFF2-40B4-BE49-F238E27FC236}">
                <a16:creationId xmlns:a16="http://schemas.microsoft.com/office/drawing/2014/main" id="{3D686133-28B4-D2FA-5E15-D1CE0FAA666D}"/>
              </a:ext>
            </a:extLst>
          </p:cNvPr>
          <p:cNvSpPr/>
          <p:nvPr/>
        </p:nvSpPr>
        <p:spPr>
          <a:xfrm rot="16200000">
            <a:off x="6638632" y="3759333"/>
            <a:ext cx="869100" cy="149400"/>
          </a:xfrm>
          <a:prstGeom prst="trapezoid">
            <a:avLst>
              <a:gd name="adj" fmla="val 57058"/>
            </a:avLst>
          </a:prstGeom>
          <a:solidFill>
            <a:schemeClr val="lt1"/>
          </a:solidFill>
          <a:ln w="2540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r>
              <a:rPr lang="en" sz="900" b="1">
                <a:solidFill>
                  <a:schemeClr val="dk1"/>
                </a:solidFill>
                <a:latin typeface="Arial"/>
                <a:ea typeface="Arial"/>
                <a:cs typeface="Arial"/>
                <a:sym typeface="Arial"/>
              </a:rPr>
              <a:t>In. Spike</a:t>
            </a:r>
            <a:endParaRPr sz="1200"/>
          </a:p>
        </p:txBody>
      </p:sp>
      <p:cxnSp>
        <p:nvCxnSpPr>
          <p:cNvPr id="834" name="Google Shape;1865;p19">
            <a:extLst>
              <a:ext uri="{FF2B5EF4-FFF2-40B4-BE49-F238E27FC236}">
                <a16:creationId xmlns:a16="http://schemas.microsoft.com/office/drawing/2014/main" id="{41B62EB4-0D99-D652-1DFC-35A39A2B25E2}"/>
              </a:ext>
            </a:extLst>
          </p:cNvPr>
          <p:cNvCxnSpPr/>
          <p:nvPr/>
        </p:nvCxnSpPr>
        <p:spPr>
          <a:xfrm>
            <a:off x="7147951" y="3459434"/>
            <a:ext cx="1913400" cy="4800"/>
          </a:xfrm>
          <a:prstGeom prst="straightConnector1">
            <a:avLst/>
          </a:prstGeom>
          <a:noFill/>
          <a:ln w="31750" cap="flat" cmpd="sng">
            <a:solidFill>
              <a:schemeClr val="dk1"/>
            </a:solidFill>
            <a:prstDash val="solid"/>
            <a:round/>
            <a:headEnd type="none" w="sm" len="sm"/>
            <a:tailEnd type="none" w="sm" len="sm"/>
          </a:ln>
        </p:spPr>
      </p:cxnSp>
      <p:cxnSp>
        <p:nvCxnSpPr>
          <p:cNvPr id="835" name="Google Shape;1866;p19">
            <a:extLst>
              <a:ext uri="{FF2B5EF4-FFF2-40B4-BE49-F238E27FC236}">
                <a16:creationId xmlns:a16="http://schemas.microsoft.com/office/drawing/2014/main" id="{DD84FA76-9B13-CDC1-45BA-969C86384ADC}"/>
              </a:ext>
            </a:extLst>
          </p:cNvPr>
          <p:cNvCxnSpPr/>
          <p:nvPr/>
        </p:nvCxnSpPr>
        <p:spPr>
          <a:xfrm>
            <a:off x="7147951" y="3678509"/>
            <a:ext cx="1913400" cy="4800"/>
          </a:xfrm>
          <a:prstGeom prst="straightConnector1">
            <a:avLst/>
          </a:prstGeom>
          <a:noFill/>
          <a:ln w="31750" cap="flat" cmpd="sng">
            <a:solidFill>
              <a:srgbClr val="A50021"/>
            </a:solidFill>
            <a:prstDash val="solid"/>
            <a:round/>
            <a:headEnd type="none" w="sm" len="sm"/>
            <a:tailEnd type="none" w="sm" len="sm"/>
          </a:ln>
        </p:spPr>
      </p:cxnSp>
      <p:cxnSp>
        <p:nvCxnSpPr>
          <p:cNvPr id="836" name="Google Shape;1867;p19">
            <a:extLst>
              <a:ext uri="{FF2B5EF4-FFF2-40B4-BE49-F238E27FC236}">
                <a16:creationId xmlns:a16="http://schemas.microsoft.com/office/drawing/2014/main" id="{C0D743DD-0DDC-0799-4CEF-B8C0F837C845}"/>
              </a:ext>
            </a:extLst>
          </p:cNvPr>
          <p:cNvCxnSpPr/>
          <p:nvPr/>
        </p:nvCxnSpPr>
        <p:spPr>
          <a:xfrm>
            <a:off x="7147951" y="3890917"/>
            <a:ext cx="1913400" cy="4800"/>
          </a:xfrm>
          <a:prstGeom prst="straightConnector1">
            <a:avLst/>
          </a:prstGeom>
          <a:noFill/>
          <a:ln w="31750" cap="flat" cmpd="sng">
            <a:solidFill>
              <a:schemeClr val="dk1"/>
            </a:solidFill>
            <a:prstDash val="solid"/>
            <a:round/>
            <a:headEnd type="none" w="sm" len="sm"/>
            <a:tailEnd type="none" w="sm" len="sm"/>
          </a:ln>
        </p:spPr>
      </p:cxnSp>
      <p:cxnSp>
        <p:nvCxnSpPr>
          <p:cNvPr id="837" name="Google Shape;1868;p19">
            <a:extLst>
              <a:ext uri="{FF2B5EF4-FFF2-40B4-BE49-F238E27FC236}">
                <a16:creationId xmlns:a16="http://schemas.microsoft.com/office/drawing/2014/main" id="{7046C0DA-FA08-C9E7-C9F0-2F55045D0295}"/>
              </a:ext>
            </a:extLst>
          </p:cNvPr>
          <p:cNvCxnSpPr/>
          <p:nvPr/>
        </p:nvCxnSpPr>
        <p:spPr>
          <a:xfrm>
            <a:off x="7147951" y="4180477"/>
            <a:ext cx="1913400" cy="4800"/>
          </a:xfrm>
          <a:prstGeom prst="straightConnector1">
            <a:avLst/>
          </a:prstGeom>
          <a:noFill/>
          <a:ln w="31750" cap="flat" cmpd="sng">
            <a:solidFill>
              <a:schemeClr val="dk1"/>
            </a:solidFill>
            <a:prstDash val="solid"/>
            <a:round/>
            <a:headEnd type="none" w="sm" len="sm"/>
            <a:tailEnd type="none" w="sm" len="sm"/>
          </a:ln>
        </p:spPr>
      </p:cxnSp>
      <p:cxnSp>
        <p:nvCxnSpPr>
          <p:cNvPr id="838" name="Google Shape;1869;p19">
            <a:extLst>
              <a:ext uri="{FF2B5EF4-FFF2-40B4-BE49-F238E27FC236}">
                <a16:creationId xmlns:a16="http://schemas.microsoft.com/office/drawing/2014/main" id="{B263313D-F13B-5C28-AEC9-CE2B35B4C7D0}"/>
              </a:ext>
            </a:extLst>
          </p:cNvPr>
          <p:cNvCxnSpPr/>
          <p:nvPr/>
        </p:nvCxnSpPr>
        <p:spPr>
          <a:xfrm>
            <a:off x="7507849" y="3415143"/>
            <a:ext cx="0" cy="960000"/>
          </a:xfrm>
          <a:prstGeom prst="straightConnector1">
            <a:avLst/>
          </a:prstGeom>
          <a:noFill/>
          <a:ln w="31750" cap="flat" cmpd="sng">
            <a:solidFill>
              <a:schemeClr val="dk1"/>
            </a:solidFill>
            <a:prstDash val="solid"/>
            <a:round/>
            <a:headEnd type="none" w="sm" len="sm"/>
            <a:tailEnd type="none" w="sm" len="sm"/>
          </a:ln>
        </p:spPr>
      </p:cxnSp>
      <p:cxnSp>
        <p:nvCxnSpPr>
          <p:cNvPr id="839" name="Google Shape;1870;p19">
            <a:extLst>
              <a:ext uri="{FF2B5EF4-FFF2-40B4-BE49-F238E27FC236}">
                <a16:creationId xmlns:a16="http://schemas.microsoft.com/office/drawing/2014/main" id="{0B905AD0-2E33-8F0F-991F-96EC18B7F5F5}"/>
              </a:ext>
            </a:extLst>
          </p:cNvPr>
          <p:cNvCxnSpPr/>
          <p:nvPr/>
        </p:nvCxnSpPr>
        <p:spPr>
          <a:xfrm>
            <a:off x="7947465" y="3399427"/>
            <a:ext cx="0" cy="960000"/>
          </a:xfrm>
          <a:prstGeom prst="straightConnector1">
            <a:avLst/>
          </a:prstGeom>
          <a:noFill/>
          <a:ln w="31750" cap="flat" cmpd="sng">
            <a:solidFill>
              <a:srgbClr val="A50021"/>
            </a:solidFill>
            <a:prstDash val="solid"/>
            <a:round/>
            <a:headEnd type="none" w="sm" len="sm"/>
            <a:tailEnd type="none" w="sm" len="sm"/>
          </a:ln>
        </p:spPr>
      </p:cxnSp>
      <p:cxnSp>
        <p:nvCxnSpPr>
          <p:cNvPr id="840" name="Google Shape;1871;p19">
            <a:extLst>
              <a:ext uri="{FF2B5EF4-FFF2-40B4-BE49-F238E27FC236}">
                <a16:creationId xmlns:a16="http://schemas.microsoft.com/office/drawing/2014/main" id="{232B24E8-E71A-CB84-F684-9124D269F3B4}"/>
              </a:ext>
            </a:extLst>
          </p:cNvPr>
          <p:cNvCxnSpPr/>
          <p:nvPr/>
        </p:nvCxnSpPr>
        <p:spPr>
          <a:xfrm>
            <a:off x="8375357" y="3410380"/>
            <a:ext cx="0" cy="960000"/>
          </a:xfrm>
          <a:prstGeom prst="straightConnector1">
            <a:avLst/>
          </a:prstGeom>
          <a:noFill/>
          <a:ln w="31750" cap="flat" cmpd="sng">
            <a:solidFill>
              <a:schemeClr val="dk1"/>
            </a:solidFill>
            <a:prstDash val="solid"/>
            <a:round/>
            <a:headEnd type="none" w="sm" len="sm"/>
            <a:tailEnd type="none" w="sm" len="sm"/>
          </a:ln>
        </p:spPr>
      </p:cxnSp>
      <p:cxnSp>
        <p:nvCxnSpPr>
          <p:cNvPr id="841" name="Google Shape;1872;p19">
            <a:extLst>
              <a:ext uri="{FF2B5EF4-FFF2-40B4-BE49-F238E27FC236}">
                <a16:creationId xmlns:a16="http://schemas.microsoft.com/office/drawing/2014/main" id="{48652D20-E560-C226-F3E2-B6A2E74F37DE}"/>
              </a:ext>
            </a:extLst>
          </p:cNvPr>
          <p:cNvCxnSpPr/>
          <p:nvPr/>
        </p:nvCxnSpPr>
        <p:spPr>
          <a:xfrm>
            <a:off x="8926342" y="3406570"/>
            <a:ext cx="0" cy="960000"/>
          </a:xfrm>
          <a:prstGeom prst="straightConnector1">
            <a:avLst/>
          </a:prstGeom>
          <a:noFill/>
          <a:ln w="31750" cap="flat" cmpd="sng">
            <a:solidFill>
              <a:schemeClr val="dk1"/>
            </a:solidFill>
            <a:prstDash val="solid"/>
            <a:round/>
            <a:headEnd type="none" w="sm" len="sm"/>
            <a:tailEnd type="none" w="sm" len="sm"/>
          </a:ln>
        </p:spPr>
      </p:cxnSp>
      <p:sp>
        <p:nvSpPr>
          <p:cNvPr id="842" name="Google Shape;1873;p19">
            <a:extLst>
              <a:ext uri="{FF2B5EF4-FFF2-40B4-BE49-F238E27FC236}">
                <a16:creationId xmlns:a16="http://schemas.microsoft.com/office/drawing/2014/main" id="{305A525E-189D-3479-68D3-CDE13A6CE6F8}"/>
              </a:ext>
            </a:extLst>
          </p:cNvPr>
          <p:cNvSpPr txBox="1"/>
          <p:nvPr/>
        </p:nvSpPr>
        <p:spPr>
          <a:xfrm>
            <a:off x="7970325" y="3141775"/>
            <a:ext cx="1351200" cy="218400"/>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a:solidFill>
                  <a:srgbClr val="000000"/>
                </a:solidFill>
                <a:latin typeface="Arial"/>
                <a:ea typeface="Arial"/>
                <a:cs typeface="Arial"/>
                <a:sym typeface="Arial"/>
              </a:rPr>
              <a:t>Synapse Crossbar</a:t>
            </a:r>
            <a:endParaRPr sz="1200"/>
          </a:p>
        </p:txBody>
      </p:sp>
      <p:grpSp>
        <p:nvGrpSpPr>
          <p:cNvPr id="843" name="Google Shape;1874;p19">
            <a:extLst>
              <a:ext uri="{FF2B5EF4-FFF2-40B4-BE49-F238E27FC236}">
                <a16:creationId xmlns:a16="http://schemas.microsoft.com/office/drawing/2014/main" id="{06632C14-DE46-C537-A119-389CE8A43361}"/>
              </a:ext>
            </a:extLst>
          </p:cNvPr>
          <p:cNvGrpSpPr/>
          <p:nvPr/>
        </p:nvGrpSpPr>
        <p:grpSpPr>
          <a:xfrm>
            <a:off x="7266354" y="4340025"/>
            <a:ext cx="1758461" cy="218599"/>
            <a:chOff x="9676" y="6793"/>
            <a:chExt cx="3000" cy="459"/>
          </a:xfrm>
        </p:grpSpPr>
        <p:sp>
          <p:nvSpPr>
            <p:cNvPr id="844" name="Google Shape;1875;p19">
              <a:extLst>
                <a:ext uri="{FF2B5EF4-FFF2-40B4-BE49-F238E27FC236}">
                  <a16:creationId xmlns:a16="http://schemas.microsoft.com/office/drawing/2014/main" id="{6436467C-5CDC-9AFE-8E2E-9BB531DA7588}"/>
                </a:ext>
              </a:extLst>
            </p:cNvPr>
            <p:cNvSpPr/>
            <p:nvPr/>
          </p:nvSpPr>
          <p:spPr>
            <a:xfrm rot="10800000">
              <a:off x="9676" y="6818"/>
              <a:ext cx="3000" cy="300"/>
            </a:xfrm>
            <a:prstGeom prst="trapezoid">
              <a:avLst>
                <a:gd name="adj" fmla="val 57058"/>
              </a:avLst>
            </a:prstGeom>
            <a:solidFill>
              <a:schemeClr val="lt1"/>
            </a:solidFill>
            <a:ln w="2540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900" b="1">
                <a:solidFill>
                  <a:schemeClr val="dk1"/>
                </a:solidFill>
                <a:latin typeface="Arial"/>
                <a:ea typeface="Arial"/>
                <a:cs typeface="Arial"/>
                <a:sym typeface="Arial"/>
              </a:endParaRPr>
            </a:p>
          </p:txBody>
        </p:sp>
        <p:sp>
          <p:nvSpPr>
            <p:cNvPr id="845" name="Google Shape;1876;p19">
              <a:extLst>
                <a:ext uri="{FF2B5EF4-FFF2-40B4-BE49-F238E27FC236}">
                  <a16:creationId xmlns:a16="http://schemas.microsoft.com/office/drawing/2014/main" id="{CDE90731-CBFE-45AD-C5D4-1EBFB831BB82}"/>
                </a:ext>
              </a:extLst>
            </p:cNvPr>
            <p:cNvSpPr txBox="1"/>
            <p:nvPr/>
          </p:nvSpPr>
          <p:spPr>
            <a:xfrm>
              <a:off x="10368" y="6793"/>
              <a:ext cx="1800" cy="459"/>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a:solidFill>
                    <a:srgbClr val="000000"/>
                  </a:solidFill>
                  <a:latin typeface="Arial"/>
                  <a:ea typeface="Arial"/>
                  <a:cs typeface="Arial"/>
                  <a:sym typeface="Arial"/>
                </a:rPr>
                <a:t>Address Out.</a:t>
              </a:r>
              <a:endParaRPr sz="1200"/>
            </a:p>
          </p:txBody>
        </p:sp>
      </p:grpSp>
      <p:cxnSp>
        <p:nvCxnSpPr>
          <p:cNvPr id="846" name="Google Shape;1877;p19">
            <a:extLst>
              <a:ext uri="{FF2B5EF4-FFF2-40B4-BE49-F238E27FC236}">
                <a16:creationId xmlns:a16="http://schemas.microsoft.com/office/drawing/2014/main" id="{075F6B6D-3911-AC5D-0DF7-C50061585AEB}"/>
              </a:ext>
            </a:extLst>
          </p:cNvPr>
          <p:cNvCxnSpPr/>
          <p:nvPr/>
        </p:nvCxnSpPr>
        <p:spPr>
          <a:xfrm>
            <a:off x="6080565" y="3887583"/>
            <a:ext cx="253200" cy="0"/>
          </a:xfrm>
          <a:prstGeom prst="straightConnector1">
            <a:avLst/>
          </a:prstGeom>
          <a:noFill/>
          <a:ln w="38100" cap="flat" cmpd="sng">
            <a:solidFill>
              <a:schemeClr val="dk1"/>
            </a:solidFill>
            <a:prstDash val="solid"/>
            <a:round/>
            <a:headEnd type="none" w="sm" len="sm"/>
            <a:tailEnd type="triangle" w="med" len="med"/>
          </a:ln>
        </p:spPr>
      </p:cxnSp>
      <p:cxnSp>
        <p:nvCxnSpPr>
          <p:cNvPr id="847" name="Google Shape;1878;p19">
            <a:extLst>
              <a:ext uri="{FF2B5EF4-FFF2-40B4-BE49-F238E27FC236}">
                <a16:creationId xmlns:a16="http://schemas.microsoft.com/office/drawing/2014/main" id="{BCD7D6DD-4C59-AD85-5178-17511BE97C01}"/>
              </a:ext>
            </a:extLst>
          </p:cNvPr>
          <p:cNvCxnSpPr/>
          <p:nvPr/>
        </p:nvCxnSpPr>
        <p:spPr>
          <a:xfrm>
            <a:off x="9994314" y="3887583"/>
            <a:ext cx="253200" cy="0"/>
          </a:xfrm>
          <a:prstGeom prst="straightConnector1">
            <a:avLst/>
          </a:prstGeom>
          <a:noFill/>
          <a:ln w="38100" cap="flat" cmpd="sng">
            <a:solidFill>
              <a:schemeClr val="dk1"/>
            </a:solidFill>
            <a:prstDash val="solid"/>
            <a:round/>
            <a:headEnd type="none" w="sm" len="sm"/>
            <a:tailEnd type="triangle" w="med" len="med"/>
          </a:ln>
        </p:spPr>
      </p:cxnSp>
      <p:sp>
        <p:nvSpPr>
          <p:cNvPr id="848" name="Google Shape;1879;p19">
            <a:extLst>
              <a:ext uri="{FF2B5EF4-FFF2-40B4-BE49-F238E27FC236}">
                <a16:creationId xmlns:a16="http://schemas.microsoft.com/office/drawing/2014/main" id="{073E1004-6D8B-075A-637C-ADD61C0322A5}"/>
              </a:ext>
            </a:extLst>
          </p:cNvPr>
          <p:cNvSpPr txBox="1"/>
          <p:nvPr/>
        </p:nvSpPr>
        <p:spPr>
          <a:xfrm rot="8512020">
            <a:off x="4372245" y="2465796"/>
            <a:ext cx="438226" cy="270416"/>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1200" b="1" dirty="0">
                <a:solidFill>
                  <a:schemeClr val="dk2"/>
                </a:solidFill>
                <a:latin typeface="Arial"/>
                <a:ea typeface="Arial"/>
                <a:cs typeface="Arial"/>
                <a:sym typeface="Arial"/>
              </a:rPr>
              <a:t>.....</a:t>
            </a:r>
            <a:endParaRPr sz="1200" dirty="0"/>
          </a:p>
        </p:txBody>
      </p:sp>
      <p:sp>
        <p:nvSpPr>
          <p:cNvPr id="849" name="Google Shape;1880;p19">
            <a:extLst>
              <a:ext uri="{FF2B5EF4-FFF2-40B4-BE49-F238E27FC236}">
                <a16:creationId xmlns:a16="http://schemas.microsoft.com/office/drawing/2014/main" id="{653408E2-EEFE-8C74-51B4-90B3B7195E9A}"/>
              </a:ext>
            </a:extLst>
          </p:cNvPr>
          <p:cNvSpPr/>
          <p:nvPr/>
        </p:nvSpPr>
        <p:spPr>
          <a:xfrm>
            <a:off x="7308557" y="3529443"/>
            <a:ext cx="100800" cy="81900"/>
          </a:xfrm>
          <a:prstGeom prst="rect">
            <a:avLst/>
          </a:prstGeom>
          <a:solidFill>
            <a:schemeClr val="accen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850" name="Google Shape;1881;p19">
            <a:extLst>
              <a:ext uri="{FF2B5EF4-FFF2-40B4-BE49-F238E27FC236}">
                <a16:creationId xmlns:a16="http://schemas.microsoft.com/office/drawing/2014/main" id="{92BE1AFF-2967-5B8C-5A68-086D684A381D}"/>
              </a:ext>
            </a:extLst>
          </p:cNvPr>
          <p:cNvSpPr/>
          <p:nvPr/>
        </p:nvSpPr>
        <p:spPr>
          <a:xfrm>
            <a:off x="7742311" y="3533253"/>
            <a:ext cx="100800" cy="8190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851" name="Google Shape;1882;p19">
            <a:extLst>
              <a:ext uri="{FF2B5EF4-FFF2-40B4-BE49-F238E27FC236}">
                <a16:creationId xmlns:a16="http://schemas.microsoft.com/office/drawing/2014/main" id="{A99E1135-7198-5E76-959D-A040265AA582}"/>
              </a:ext>
            </a:extLst>
          </p:cNvPr>
          <p:cNvSpPr/>
          <p:nvPr/>
        </p:nvSpPr>
        <p:spPr>
          <a:xfrm>
            <a:off x="8180168" y="3533253"/>
            <a:ext cx="100800" cy="8190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852" name="Google Shape;1883;p19">
            <a:extLst>
              <a:ext uri="{FF2B5EF4-FFF2-40B4-BE49-F238E27FC236}">
                <a16:creationId xmlns:a16="http://schemas.microsoft.com/office/drawing/2014/main" id="{E8315929-A694-F962-C403-CBB44CBE1595}"/>
              </a:ext>
            </a:extLst>
          </p:cNvPr>
          <p:cNvSpPr/>
          <p:nvPr/>
        </p:nvSpPr>
        <p:spPr>
          <a:xfrm>
            <a:off x="7308557" y="3533253"/>
            <a:ext cx="100800" cy="8190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853" name="Google Shape;1884;p19">
            <a:extLst>
              <a:ext uri="{FF2B5EF4-FFF2-40B4-BE49-F238E27FC236}">
                <a16:creationId xmlns:a16="http://schemas.microsoft.com/office/drawing/2014/main" id="{52189379-6CE3-9DE7-0140-68300146DCD2}"/>
              </a:ext>
            </a:extLst>
          </p:cNvPr>
          <p:cNvSpPr/>
          <p:nvPr/>
        </p:nvSpPr>
        <p:spPr>
          <a:xfrm>
            <a:off x="7742311" y="3744232"/>
            <a:ext cx="100800" cy="81900"/>
          </a:xfrm>
          <a:prstGeom prst="rect">
            <a:avLst/>
          </a:prstGeom>
          <a:solidFill>
            <a:srgbClr val="C00000"/>
          </a:solidFill>
          <a:ln w="25400" cap="flat" cmpd="sng">
            <a:solidFill>
              <a:srgbClr val="00729E"/>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854" name="Google Shape;1885;p19">
            <a:extLst>
              <a:ext uri="{FF2B5EF4-FFF2-40B4-BE49-F238E27FC236}">
                <a16:creationId xmlns:a16="http://schemas.microsoft.com/office/drawing/2014/main" id="{E1919645-6578-F210-B9C3-0E285F59E8ED}"/>
              </a:ext>
            </a:extLst>
          </p:cNvPr>
          <p:cNvSpPr/>
          <p:nvPr/>
        </p:nvSpPr>
        <p:spPr>
          <a:xfrm>
            <a:off x="8180168" y="3744232"/>
            <a:ext cx="100800" cy="8190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855" name="Google Shape;1886;p19">
            <a:extLst>
              <a:ext uri="{FF2B5EF4-FFF2-40B4-BE49-F238E27FC236}">
                <a16:creationId xmlns:a16="http://schemas.microsoft.com/office/drawing/2014/main" id="{38072D87-3460-2A5C-A0AA-B43F73412E55}"/>
              </a:ext>
            </a:extLst>
          </p:cNvPr>
          <p:cNvSpPr/>
          <p:nvPr/>
        </p:nvSpPr>
        <p:spPr>
          <a:xfrm>
            <a:off x="7308557" y="3744232"/>
            <a:ext cx="100800" cy="8190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856" name="Google Shape;1887;p19">
            <a:extLst>
              <a:ext uri="{FF2B5EF4-FFF2-40B4-BE49-F238E27FC236}">
                <a16:creationId xmlns:a16="http://schemas.microsoft.com/office/drawing/2014/main" id="{47DC39FF-97AC-E94D-7C11-10C6FB7A74E4}"/>
              </a:ext>
            </a:extLst>
          </p:cNvPr>
          <p:cNvSpPr/>
          <p:nvPr/>
        </p:nvSpPr>
        <p:spPr>
          <a:xfrm>
            <a:off x="7742311" y="3960449"/>
            <a:ext cx="100800" cy="8190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857" name="Google Shape;1888;p19">
            <a:extLst>
              <a:ext uri="{FF2B5EF4-FFF2-40B4-BE49-F238E27FC236}">
                <a16:creationId xmlns:a16="http://schemas.microsoft.com/office/drawing/2014/main" id="{B9FA458A-9745-503C-837F-87A7ED43512F}"/>
              </a:ext>
            </a:extLst>
          </p:cNvPr>
          <p:cNvSpPr/>
          <p:nvPr/>
        </p:nvSpPr>
        <p:spPr>
          <a:xfrm>
            <a:off x="8180168" y="3960449"/>
            <a:ext cx="100800" cy="8190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858" name="Google Shape;1889;p19">
            <a:extLst>
              <a:ext uri="{FF2B5EF4-FFF2-40B4-BE49-F238E27FC236}">
                <a16:creationId xmlns:a16="http://schemas.microsoft.com/office/drawing/2014/main" id="{7022CCBB-F40A-6CCF-17B5-658F1D76058A}"/>
              </a:ext>
            </a:extLst>
          </p:cNvPr>
          <p:cNvSpPr/>
          <p:nvPr/>
        </p:nvSpPr>
        <p:spPr>
          <a:xfrm>
            <a:off x="7308557" y="3960449"/>
            <a:ext cx="100800" cy="8190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859" name="Google Shape;1890;p19">
            <a:extLst>
              <a:ext uri="{FF2B5EF4-FFF2-40B4-BE49-F238E27FC236}">
                <a16:creationId xmlns:a16="http://schemas.microsoft.com/office/drawing/2014/main" id="{973E73A8-93B6-DB55-EFD5-DA5CF659F039}"/>
              </a:ext>
            </a:extLst>
          </p:cNvPr>
          <p:cNvSpPr/>
          <p:nvPr/>
        </p:nvSpPr>
        <p:spPr>
          <a:xfrm>
            <a:off x="7742311" y="4237627"/>
            <a:ext cx="100800" cy="8190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860" name="Google Shape;1891;p19">
            <a:extLst>
              <a:ext uri="{FF2B5EF4-FFF2-40B4-BE49-F238E27FC236}">
                <a16:creationId xmlns:a16="http://schemas.microsoft.com/office/drawing/2014/main" id="{B98ADECE-E9F4-58CA-55C3-AD1661F0B377}"/>
              </a:ext>
            </a:extLst>
          </p:cNvPr>
          <p:cNvSpPr/>
          <p:nvPr/>
        </p:nvSpPr>
        <p:spPr>
          <a:xfrm>
            <a:off x="8180168" y="4237627"/>
            <a:ext cx="100800" cy="8190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861" name="Google Shape;1892;p19">
            <a:extLst>
              <a:ext uri="{FF2B5EF4-FFF2-40B4-BE49-F238E27FC236}">
                <a16:creationId xmlns:a16="http://schemas.microsoft.com/office/drawing/2014/main" id="{0C768E8B-84B3-C391-C465-C6868AA9C116}"/>
              </a:ext>
            </a:extLst>
          </p:cNvPr>
          <p:cNvSpPr/>
          <p:nvPr/>
        </p:nvSpPr>
        <p:spPr>
          <a:xfrm>
            <a:off x="7308557" y="4237627"/>
            <a:ext cx="100800" cy="8190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cxnSp>
        <p:nvCxnSpPr>
          <p:cNvPr id="862" name="Google Shape;1893;p19">
            <a:extLst>
              <a:ext uri="{FF2B5EF4-FFF2-40B4-BE49-F238E27FC236}">
                <a16:creationId xmlns:a16="http://schemas.microsoft.com/office/drawing/2014/main" id="{76BFF89C-49BE-E278-EE8C-85A32E1FB07B}"/>
              </a:ext>
            </a:extLst>
          </p:cNvPr>
          <p:cNvCxnSpPr/>
          <p:nvPr/>
        </p:nvCxnSpPr>
        <p:spPr>
          <a:xfrm>
            <a:off x="7358966" y="3451814"/>
            <a:ext cx="0" cy="68700"/>
          </a:xfrm>
          <a:prstGeom prst="straightConnector1">
            <a:avLst/>
          </a:prstGeom>
          <a:noFill/>
          <a:ln w="19050" cap="flat" cmpd="sng">
            <a:solidFill>
              <a:schemeClr val="dk1"/>
            </a:solidFill>
            <a:prstDash val="solid"/>
            <a:round/>
            <a:headEnd type="none" w="sm" len="sm"/>
            <a:tailEnd type="none" w="sm" len="sm"/>
          </a:ln>
        </p:spPr>
      </p:cxnSp>
      <p:cxnSp>
        <p:nvCxnSpPr>
          <p:cNvPr id="863" name="Google Shape;1894;p19">
            <a:extLst>
              <a:ext uri="{FF2B5EF4-FFF2-40B4-BE49-F238E27FC236}">
                <a16:creationId xmlns:a16="http://schemas.microsoft.com/office/drawing/2014/main" id="{468E224F-100A-1C45-011A-5A59B4B8A972}"/>
              </a:ext>
            </a:extLst>
          </p:cNvPr>
          <p:cNvCxnSpPr/>
          <p:nvPr/>
        </p:nvCxnSpPr>
        <p:spPr>
          <a:xfrm>
            <a:off x="7792720" y="3459434"/>
            <a:ext cx="0" cy="68700"/>
          </a:xfrm>
          <a:prstGeom prst="straightConnector1">
            <a:avLst/>
          </a:prstGeom>
          <a:noFill/>
          <a:ln w="19050" cap="flat" cmpd="sng">
            <a:solidFill>
              <a:schemeClr val="dk1"/>
            </a:solidFill>
            <a:prstDash val="solid"/>
            <a:round/>
            <a:headEnd type="none" w="sm" len="sm"/>
            <a:tailEnd type="none" w="sm" len="sm"/>
          </a:ln>
        </p:spPr>
      </p:cxnSp>
      <p:cxnSp>
        <p:nvCxnSpPr>
          <p:cNvPr id="864" name="Google Shape;1895;p19">
            <a:extLst>
              <a:ext uri="{FF2B5EF4-FFF2-40B4-BE49-F238E27FC236}">
                <a16:creationId xmlns:a16="http://schemas.microsoft.com/office/drawing/2014/main" id="{64D7A97B-4038-DB0E-8BDB-21D5F2EDBFD1}"/>
              </a:ext>
            </a:extLst>
          </p:cNvPr>
          <p:cNvCxnSpPr/>
          <p:nvPr/>
        </p:nvCxnSpPr>
        <p:spPr>
          <a:xfrm>
            <a:off x="8230577" y="3459434"/>
            <a:ext cx="0" cy="68700"/>
          </a:xfrm>
          <a:prstGeom prst="straightConnector1">
            <a:avLst/>
          </a:prstGeom>
          <a:noFill/>
          <a:ln w="19050" cap="flat" cmpd="sng">
            <a:solidFill>
              <a:schemeClr val="dk1"/>
            </a:solidFill>
            <a:prstDash val="solid"/>
            <a:round/>
            <a:headEnd type="none" w="sm" len="sm"/>
            <a:tailEnd type="none" w="sm" len="sm"/>
          </a:ln>
        </p:spPr>
      </p:cxnSp>
      <p:cxnSp>
        <p:nvCxnSpPr>
          <p:cNvPr id="865" name="Google Shape;1896;p19">
            <a:extLst>
              <a:ext uri="{FF2B5EF4-FFF2-40B4-BE49-F238E27FC236}">
                <a16:creationId xmlns:a16="http://schemas.microsoft.com/office/drawing/2014/main" id="{5E26881F-63BD-8E88-E45F-991F389EB608}"/>
              </a:ext>
            </a:extLst>
          </p:cNvPr>
          <p:cNvCxnSpPr/>
          <p:nvPr/>
        </p:nvCxnSpPr>
        <p:spPr>
          <a:xfrm>
            <a:off x="7358966" y="3668032"/>
            <a:ext cx="0" cy="68700"/>
          </a:xfrm>
          <a:prstGeom prst="straightConnector1">
            <a:avLst/>
          </a:prstGeom>
          <a:noFill/>
          <a:ln w="19050" cap="flat" cmpd="sng">
            <a:solidFill>
              <a:schemeClr val="dk1"/>
            </a:solidFill>
            <a:prstDash val="solid"/>
            <a:round/>
            <a:headEnd type="none" w="sm" len="sm"/>
            <a:tailEnd type="none" w="sm" len="sm"/>
          </a:ln>
        </p:spPr>
      </p:cxnSp>
      <p:cxnSp>
        <p:nvCxnSpPr>
          <p:cNvPr id="866" name="Google Shape;1897;p19">
            <a:extLst>
              <a:ext uri="{FF2B5EF4-FFF2-40B4-BE49-F238E27FC236}">
                <a16:creationId xmlns:a16="http://schemas.microsoft.com/office/drawing/2014/main" id="{BE41F0A2-5ADE-F7E7-3796-C0A6AF151A56}"/>
              </a:ext>
            </a:extLst>
          </p:cNvPr>
          <p:cNvCxnSpPr/>
          <p:nvPr/>
        </p:nvCxnSpPr>
        <p:spPr>
          <a:xfrm>
            <a:off x="7792720" y="3675652"/>
            <a:ext cx="0" cy="68700"/>
          </a:xfrm>
          <a:prstGeom prst="straightConnector1">
            <a:avLst/>
          </a:prstGeom>
          <a:noFill/>
          <a:ln w="19050" cap="flat" cmpd="sng">
            <a:solidFill>
              <a:srgbClr val="A50021"/>
            </a:solidFill>
            <a:prstDash val="solid"/>
            <a:round/>
            <a:headEnd type="none" w="sm" len="sm"/>
            <a:tailEnd type="none" w="sm" len="sm"/>
          </a:ln>
        </p:spPr>
      </p:cxnSp>
      <p:cxnSp>
        <p:nvCxnSpPr>
          <p:cNvPr id="867" name="Google Shape;1898;p19">
            <a:extLst>
              <a:ext uri="{FF2B5EF4-FFF2-40B4-BE49-F238E27FC236}">
                <a16:creationId xmlns:a16="http://schemas.microsoft.com/office/drawing/2014/main" id="{84275E55-9A7C-AB95-D4C8-177D12503C40}"/>
              </a:ext>
            </a:extLst>
          </p:cNvPr>
          <p:cNvCxnSpPr/>
          <p:nvPr/>
        </p:nvCxnSpPr>
        <p:spPr>
          <a:xfrm>
            <a:off x="8230577" y="3675652"/>
            <a:ext cx="0" cy="68700"/>
          </a:xfrm>
          <a:prstGeom prst="straightConnector1">
            <a:avLst/>
          </a:prstGeom>
          <a:noFill/>
          <a:ln w="19050" cap="flat" cmpd="sng">
            <a:solidFill>
              <a:schemeClr val="dk1"/>
            </a:solidFill>
            <a:prstDash val="solid"/>
            <a:round/>
            <a:headEnd type="none" w="sm" len="sm"/>
            <a:tailEnd type="none" w="sm" len="sm"/>
          </a:ln>
        </p:spPr>
      </p:cxnSp>
      <p:cxnSp>
        <p:nvCxnSpPr>
          <p:cNvPr id="868" name="Google Shape;1899;p19">
            <a:extLst>
              <a:ext uri="{FF2B5EF4-FFF2-40B4-BE49-F238E27FC236}">
                <a16:creationId xmlns:a16="http://schemas.microsoft.com/office/drawing/2014/main" id="{65EEE3D1-8563-61C0-ABC6-4D83A4BD00B1}"/>
              </a:ext>
            </a:extLst>
          </p:cNvPr>
          <p:cNvCxnSpPr/>
          <p:nvPr/>
        </p:nvCxnSpPr>
        <p:spPr>
          <a:xfrm>
            <a:off x="7358966" y="3889488"/>
            <a:ext cx="0" cy="68700"/>
          </a:xfrm>
          <a:prstGeom prst="straightConnector1">
            <a:avLst/>
          </a:prstGeom>
          <a:noFill/>
          <a:ln w="19050" cap="flat" cmpd="sng">
            <a:solidFill>
              <a:schemeClr val="dk1"/>
            </a:solidFill>
            <a:prstDash val="solid"/>
            <a:round/>
            <a:headEnd type="none" w="sm" len="sm"/>
            <a:tailEnd type="none" w="sm" len="sm"/>
          </a:ln>
        </p:spPr>
      </p:cxnSp>
      <p:cxnSp>
        <p:nvCxnSpPr>
          <p:cNvPr id="869" name="Google Shape;1900;p19">
            <a:extLst>
              <a:ext uri="{FF2B5EF4-FFF2-40B4-BE49-F238E27FC236}">
                <a16:creationId xmlns:a16="http://schemas.microsoft.com/office/drawing/2014/main" id="{CF34CD4C-943B-BABB-FF2B-3E4C4A775584}"/>
              </a:ext>
            </a:extLst>
          </p:cNvPr>
          <p:cNvCxnSpPr/>
          <p:nvPr/>
        </p:nvCxnSpPr>
        <p:spPr>
          <a:xfrm>
            <a:off x="7792720" y="3897108"/>
            <a:ext cx="0" cy="68700"/>
          </a:xfrm>
          <a:prstGeom prst="straightConnector1">
            <a:avLst/>
          </a:prstGeom>
          <a:noFill/>
          <a:ln w="19050" cap="flat" cmpd="sng">
            <a:solidFill>
              <a:schemeClr val="dk1"/>
            </a:solidFill>
            <a:prstDash val="solid"/>
            <a:round/>
            <a:headEnd type="none" w="sm" len="sm"/>
            <a:tailEnd type="none" w="sm" len="sm"/>
          </a:ln>
        </p:spPr>
      </p:cxnSp>
      <p:cxnSp>
        <p:nvCxnSpPr>
          <p:cNvPr id="870" name="Google Shape;1901;p19">
            <a:extLst>
              <a:ext uri="{FF2B5EF4-FFF2-40B4-BE49-F238E27FC236}">
                <a16:creationId xmlns:a16="http://schemas.microsoft.com/office/drawing/2014/main" id="{B204ADD5-279F-5CA6-DA3D-BBC41EDF261B}"/>
              </a:ext>
            </a:extLst>
          </p:cNvPr>
          <p:cNvCxnSpPr/>
          <p:nvPr/>
        </p:nvCxnSpPr>
        <p:spPr>
          <a:xfrm>
            <a:off x="8230577" y="3897108"/>
            <a:ext cx="0" cy="68700"/>
          </a:xfrm>
          <a:prstGeom prst="straightConnector1">
            <a:avLst/>
          </a:prstGeom>
          <a:noFill/>
          <a:ln w="19050" cap="flat" cmpd="sng">
            <a:solidFill>
              <a:schemeClr val="dk1"/>
            </a:solidFill>
            <a:prstDash val="solid"/>
            <a:round/>
            <a:headEnd type="none" w="sm" len="sm"/>
            <a:tailEnd type="none" w="sm" len="sm"/>
          </a:ln>
        </p:spPr>
      </p:cxnSp>
      <p:cxnSp>
        <p:nvCxnSpPr>
          <p:cNvPr id="871" name="Google Shape;1902;p19">
            <a:extLst>
              <a:ext uri="{FF2B5EF4-FFF2-40B4-BE49-F238E27FC236}">
                <a16:creationId xmlns:a16="http://schemas.microsoft.com/office/drawing/2014/main" id="{EF6CD1B9-943C-2AF9-F8CB-F9D603454A33}"/>
              </a:ext>
            </a:extLst>
          </p:cNvPr>
          <p:cNvCxnSpPr/>
          <p:nvPr/>
        </p:nvCxnSpPr>
        <p:spPr>
          <a:xfrm>
            <a:off x="7358966" y="4177619"/>
            <a:ext cx="0" cy="68700"/>
          </a:xfrm>
          <a:prstGeom prst="straightConnector1">
            <a:avLst/>
          </a:prstGeom>
          <a:noFill/>
          <a:ln w="19050" cap="flat" cmpd="sng">
            <a:solidFill>
              <a:schemeClr val="dk1"/>
            </a:solidFill>
            <a:prstDash val="solid"/>
            <a:round/>
            <a:headEnd type="none" w="sm" len="sm"/>
            <a:tailEnd type="none" w="sm" len="sm"/>
          </a:ln>
        </p:spPr>
      </p:cxnSp>
      <p:cxnSp>
        <p:nvCxnSpPr>
          <p:cNvPr id="872" name="Google Shape;1903;p19">
            <a:extLst>
              <a:ext uri="{FF2B5EF4-FFF2-40B4-BE49-F238E27FC236}">
                <a16:creationId xmlns:a16="http://schemas.microsoft.com/office/drawing/2014/main" id="{D1AB54C8-788A-252D-7540-D9238EF42BA7}"/>
              </a:ext>
            </a:extLst>
          </p:cNvPr>
          <p:cNvCxnSpPr/>
          <p:nvPr/>
        </p:nvCxnSpPr>
        <p:spPr>
          <a:xfrm>
            <a:off x="7792720" y="4175714"/>
            <a:ext cx="0" cy="68700"/>
          </a:xfrm>
          <a:prstGeom prst="straightConnector1">
            <a:avLst/>
          </a:prstGeom>
          <a:noFill/>
          <a:ln w="19050" cap="flat" cmpd="sng">
            <a:solidFill>
              <a:schemeClr val="dk1"/>
            </a:solidFill>
            <a:prstDash val="solid"/>
            <a:round/>
            <a:headEnd type="none" w="sm" len="sm"/>
            <a:tailEnd type="none" w="sm" len="sm"/>
          </a:ln>
        </p:spPr>
      </p:cxnSp>
      <p:cxnSp>
        <p:nvCxnSpPr>
          <p:cNvPr id="873" name="Google Shape;1904;p19">
            <a:extLst>
              <a:ext uri="{FF2B5EF4-FFF2-40B4-BE49-F238E27FC236}">
                <a16:creationId xmlns:a16="http://schemas.microsoft.com/office/drawing/2014/main" id="{4E2930AD-7564-F138-2B32-37D790FFFE19}"/>
              </a:ext>
            </a:extLst>
          </p:cNvPr>
          <p:cNvCxnSpPr/>
          <p:nvPr/>
        </p:nvCxnSpPr>
        <p:spPr>
          <a:xfrm>
            <a:off x="8230577" y="4175714"/>
            <a:ext cx="0" cy="68700"/>
          </a:xfrm>
          <a:prstGeom prst="straightConnector1">
            <a:avLst/>
          </a:prstGeom>
          <a:noFill/>
          <a:ln w="19050" cap="flat" cmpd="sng">
            <a:solidFill>
              <a:schemeClr val="dk1"/>
            </a:solidFill>
            <a:prstDash val="solid"/>
            <a:round/>
            <a:headEnd type="none" w="sm" len="sm"/>
            <a:tailEnd type="none" w="sm" len="sm"/>
          </a:ln>
        </p:spPr>
      </p:cxnSp>
      <p:cxnSp>
        <p:nvCxnSpPr>
          <p:cNvPr id="874" name="Google Shape;1905;p19">
            <a:extLst>
              <a:ext uri="{FF2B5EF4-FFF2-40B4-BE49-F238E27FC236}">
                <a16:creationId xmlns:a16="http://schemas.microsoft.com/office/drawing/2014/main" id="{122EA0E0-5D3F-EDBF-824D-890D4E211F8B}"/>
              </a:ext>
            </a:extLst>
          </p:cNvPr>
          <p:cNvCxnSpPr/>
          <p:nvPr/>
        </p:nvCxnSpPr>
        <p:spPr>
          <a:xfrm>
            <a:off x="7409375" y="3570400"/>
            <a:ext cx="100800" cy="0"/>
          </a:xfrm>
          <a:prstGeom prst="straightConnector1">
            <a:avLst/>
          </a:prstGeom>
          <a:noFill/>
          <a:ln w="19050" cap="flat" cmpd="sng">
            <a:solidFill>
              <a:schemeClr val="dk1"/>
            </a:solidFill>
            <a:prstDash val="solid"/>
            <a:round/>
            <a:headEnd type="none" w="sm" len="sm"/>
            <a:tailEnd type="none" w="sm" len="sm"/>
          </a:ln>
        </p:spPr>
      </p:cxnSp>
      <p:cxnSp>
        <p:nvCxnSpPr>
          <p:cNvPr id="875" name="Google Shape;1906;p19">
            <a:extLst>
              <a:ext uri="{FF2B5EF4-FFF2-40B4-BE49-F238E27FC236}">
                <a16:creationId xmlns:a16="http://schemas.microsoft.com/office/drawing/2014/main" id="{DEF4A48E-898A-9260-24B5-97C4CA83B5DE}"/>
              </a:ext>
            </a:extLst>
          </p:cNvPr>
          <p:cNvCxnSpPr/>
          <p:nvPr/>
        </p:nvCxnSpPr>
        <p:spPr>
          <a:xfrm>
            <a:off x="7846646" y="3570400"/>
            <a:ext cx="100800" cy="0"/>
          </a:xfrm>
          <a:prstGeom prst="straightConnector1">
            <a:avLst/>
          </a:prstGeom>
          <a:noFill/>
          <a:ln w="19050" cap="flat" cmpd="sng">
            <a:solidFill>
              <a:schemeClr val="dk1"/>
            </a:solidFill>
            <a:prstDash val="solid"/>
            <a:round/>
            <a:headEnd type="none" w="sm" len="sm"/>
            <a:tailEnd type="none" w="sm" len="sm"/>
          </a:ln>
        </p:spPr>
      </p:cxnSp>
      <p:cxnSp>
        <p:nvCxnSpPr>
          <p:cNvPr id="876" name="Google Shape;1907;p19">
            <a:extLst>
              <a:ext uri="{FF2B5EF4-FFF2-40B4-BE49-F238E27FC236}">
                <a16:creationId xmlns:a16="http://schemas.microsoft.com/office/drawing/2014/main" id="{C696C34A-782A-2CB9-028A-081B9087FF06}"/>
              </a:ext>
            </a:extLst>
          </p:cNvPr>
          <p:cNvCxnSpPr/>
          <p:nvPr/>
        </p:nvCxnSpPr>
        <p:spPr>
          <a:xfrm>
            <a:off x="8280986" y="3574210"/>
            <a:ext cx="100800" cy="0"/>
          </a:xfrm>
          <a:prstGeom prst="straightConnector1">
            <a:avLst/>
          </a:prstGeom>
          <a:noFill/>
          <a:ln w="19050" cap="flat" cmpd="sng">
            <a:solidFill>
              <a:schemeClr val="dk1"/>
            </a:solidFill>
            <a:prstDash val="solid"/>
            <a:round/>
            <a:headEnd type="none" w="sm" len="sm"/>
            <a:tailEnd type="none" w="sm" len="sm"/>
          </a:ln>
        </p:spPr>
      </p:cxnSp>
      <p:cxnSp>
        <p:nvCxnSpPr>
          <p:cNvPr id="877" name="Google Shape;1908;p19">
            <a:extLst>
              <a:ext uri="{FF2B5EF4-FFF2-40B4-BE49-F238E27FC236}">
                <a16:creationId xmlns:a16="http://schemas.microsoft.com/office/drawing/2014/main" id="{7651F1DD-C4E2-A5D9-5029-40BD60D158AE}"/>
              </a:ext>
            </a:extLst>
          </p:cNvPr>
          <p:cNvCxnSpPr/>
          <p:nvPr/>
        </p:nvCxnSpPr>
        <p:spPr>
          <a:xfrm>
            <a:off x="7411720" y="3784237"/>
            <a:ext cx="100800" cy="0"/>
          </a:xfrm>
          <a:prstGeom prst="straightConnector1">
            <a:avLst/>
          </a:prstGeom>
          <a:noFill/>
          <a:ln w="19050" cap="flat" cmpd="sng">
            <a:solidFill>
              <a:schemeClr val="dk1"/>
            </a:solidFill>
            <a:prstDash val="solid"/>
            <a:round/>
            <a:headEnd type="none" w="sm" len="sm"/>
            <a:tailEnd type="none" w="sm" len="sm"/>
          </a:ln>
        </p:spPr>
      </p:cxnSp>
      <p:cxnSp>
        <p:nvCxnSpPr>
          <p:cNvPr id="878" name="Google Shape;1909;p19">
            <a:extLst>
              <a:ext uri="{FF2B5EF4-FFF2-40B4-BE49-F238E27FC236}">
                <a16:creationId xmlns:a16="http://schemas.microsoft.com/office/drawing/2014/main" id="{127F17A4-C906-B965-2B77-0514D217E1EE}"/>
              </a:ext>
            </a:extLst>
          </p:cNvPr>
          <p:cNvCxnSpPr/>
          <p:nvPr/>
        </p:nvCxnSpPr>
        <p:spPr>
          <a:xfrm>
            <a:off x="7848991" y="3784237"/>
            <a:ext cx="100800" cy="0"/>
          </a:xfrm>
          <a:prstGeom prst="straightConnector1">
            <a:avLst/>
          </a:prstGeom>
          <a:noFill/>
          <a:ln w="19050" cap="flat" cmpd="sng">
            <a:solidFill>
              <a:srgbClr val="A50021"/>
            </a:solidFill>
            <a:prstDash val="solid"/>
            <a:round/>
            <a:headEnd type="none" w="sm" len="sm"/>
            <a:tailEnd type="none" w="sm" len="sm"/>
          </a:ln>
        </p:spPr>
      </p:cxnSp>
      <p:cxnSp>
        <p:nvCxnSpPr>
          <p:cNvPr id="879" name="Google Shape;1910;p19">
            <a:extLst>
              <a:ext uri="{FF2B5EF4-FFF2-40B4-BE49-F238E27FC236}">
                <a16:creationId xmlns:a16="http://schemas.microsoft.com/office/drawing/2014/main" id="{8DAD90B2-2758-13C1-6547-59AF628650C2}"/>
              </a:ext>
            </a:extLst>
          </p:cNvPr>
          <p:cNvCxnSpPr/>
          <p:nvPr/>
        </p:nvCxnSpPr>
        <p:spPr>
          <a:xfrm>
            <a:off x="8283331" y="3788047"/>
            <a:ext cx="100800" cy="0"/>
          </a:xfrm>
          <a:prstGeom prst="straightConnector1">
            <a:avLst/>
          </a:prstGeom>
          <a:noFill/>
          <a:ln w="19050" cap="flat" cmpd="sng">
            <a:solidFill>
              <a:schemeClr val="dk1"/>
            </a:solidFill>
            <a:prstDash val="solid"/>
            <a:round/>
            <a:headEnd type="none" w="sm" len="sm"/>
            <a:tailEnd type="none" w="sm" len="sm"/>
          </a:ln>
        </p:spPr>
      </p:cxnSp>
      <p:cxnSp>
        <p:nvCxnSpPr>
          <p:cNvPr id="880" name="Google Shape;1911;p19">
            <a:extLst>
              <a:ext uri="{FF2B5EF4-FFF2-40B4-BE49-F238E27FC236}">
                <a16:creationId xmlns:a16="http://schemas.microsoft.com/office/drawing/2014/main" id="{1B5F2E8E-86FC-2E09-83CD-9F6C5C8A2A29}"/>
              </a:ext>
            </a:extLst>
          </p:cNvPr>
          <p:cNvCxnSpPr/>
          <p:nvPr/>
        </p:nvCxnSpPr>
        <p:spPr>
          <a:xfrm>
            <a:off x="7405858" y="4001407"/>
            <a:ext cx="100800" cy="0"/>
          </a:xfrm>
          <a:prstGeom prst="straightConnector1">
            <a:avLst/>
          </a:prstGeom>
          <a:noFill/>
          <a:ln w="19050" cap="flat" cmpd="sng">
            <a:solidFill>
              <a:schemeClr val="dk1"/>
            </a:solidFill>
            <a:prstDash val="solid"/>
            <a:round/>
            <a:headEnd type="none" w="sm" len="sm"/>
            <a:tailEnd type="none" w="sm" len="sm"/>
          </a:ln>
        </p:spPr>
      </p:cxnSp>
      <p:cxnSp>
        <p:nvCxnSpPr>
          <p:cNvPr id="881" name="Google Shape;1912;p19">
            <a:extLst>
              <a:ext uri="{FF2B5EF4-FFF2-40B4-BE49-F238E27FC236}">
                <a16:creationId xmlns:a16="http://schemas.microsoft.com/office/drawing/2014/main" id="{010F21FB-3CED-C3C9-D9A7-C46583A73358}"/>
              </a:ext>
            </a:extLst>
          </p:cNvPr>
          <p:cNvCxnSpPr/>
          <p:nvPr/>
        </p:nvCxnSpPr>
        <p:spPr>
          <a:xfrm>
            <a:off x="7843129" y="4001407"/>
            <a:ext cx="100800" cy="0"/>
          </a:xfrm>
          <a:prstGeom prst="straightConnector1">
            <a:avLst/>
          </a:prstGeom>
          <a:noFill/>
          <a:ln w="19050" cap="flat" cmpd="sng">
            <a:solidFill>
              <a:schemeClr val="dk1"/>
            </a:solidFill>
            <a:prstDash val="solid"/>
            <a:round/>
            <a:headEnd type="none" w="sm" len="sm"/>
            <a:tailEnd type="none" w="sm" len="sm"/>
          </a:ln>
        </p:spPr>
      </p:cxnSp>
      <p:cxnSp>
        <p:nvCxnSpPr>
          <p:cNvPr id="882" name="Google Shape;1913;p19">
            <a:extLst>
              <a:ext uri="{FF2B5EF4-FFF2-40B4-BE49-F238E27FC236}">
                <a16:creationId xmlns:a16="http://schemas.microsoft.com/office/drawing/2014/main" id="{2F6754F2-B082-951A-F131-181A13DFE084}"/>
              </a:ext>
            </a:extLst>
          </p:cNvPr>
          <p:cNvCxnSpPr/>
          <p:nvPr/>
        </p:nvCxnSpPr>
        <p:spPr>
          <a:xfrm>
            <a:off x="8277469" y="4005217"/>
            <a:ext cx="100800" cy="0"/>
          </a:xfrm>
          <a:prstGeom prst="straightConnector1">
            <a:avLst/>
          </a:prstGeom>
          <a:noFill/>
          <a:ln w="19050" cap="flat" cmpd="sng">
            <a:solidFill>
              <a:schemeClr val="dk1"/>
            </a:solidFill>
            <a:prstDash val="solid"/>
            <a:round/>
            <a:headEnd type="none" w="sm" len="sm"/>
            <a:tailEnd type="none" w="sm" len="sm"/>
          </a:ln>
        </p:spPr>
      </p:cxnSp>
      <p:cxnSp>
        <p:nvCxnSpPr>
          <p:cNvPr id="883" name="Google Shape;1914;p19">
            <a:extLst>
              <a:ext uri="{FF2B5EF4-FFF2-40B4-BE49-F238E27FC236}">
                <a16:creationId xmlns:a16="http://schemas.microsoft.com/office/drawing/2014/main" id="{D43777EB-456B-7D8B-8ED0-4A2CB0BB52E8}"/>
              </a:ext>
            </a:extLst>
          </p:cNvPr>
          <p:cNvCxnSpPr/>
          <p:nvPr/>
        </p:nvCxnSpPr>
        <p:spPr>
          <a:xfrm>
            <a:off x="7411720" y="4278584"/>
            <a:ext cx="100800" cy="0"/>
          </a:xfrm>
          <a:prstGeom prst="straightConnector1">
            <a:avLst/>
          </a:prstGeom>
          <a:noFill/>
          <a:ln w="19050" cap="flat" cmpd="sng">
            <a:solidFill>
              <a:schemeClr val="dk1"/>
            </a:solidFill>
            <a:prstDash val="solid"/>
            <a:round/>
            <a:headEnd type="none" w="sm" len="sm"/>
            <a:tailEnd type="none" w="sm" len="sm"/>
          </a:ln>
        </p:spPr>
      </p:cxnSp>
      <p:cxnSp>
        <p:nvCxnSpPr>
          <p:cNvPr id="884" name="Google Shape;1915;p19">
            <a:extLst>
              <a:ext uri="{FF2B5EF4-FFF2-40B4-BE49-F238E27FC236}">
                <a16:creationId xmlns:a16="http://schemas.microsoft.com/office/drawing/2014/main" id="{DF69570E-10EE-BEB8-FB4C-8777153F78DC}"/>
              </a:ext>
            </a:extLst>
          </p:cNvPr>
          <p:cNvCxnSpPr/>
          <p:nvPr/>
        </p:nvCxnSpPr>
        <p:spPr>
          <a:xfrm>
            <a:off x="7848991" y="4278584"/>
            <a:ext cx="100800" cy="0"/>
          </a:xfrm>
          <a:prstGeom prst="straightConnector1">
            <a:avLst/>
          </a:prstGeom>
          <a:noFill/>
          <a:ln w="19050" cap="flat" cmpd="sng">
            <a:solidFill>
              <a:schemeClr val="dk1"/>
            </a:solidFill>
            <a:prstDash val="solid"/>
            <a:round/>
            <a:headEnd type="none" w="sm" len="sm"/>
            <a:tailEnd type="none" w="sm" len="sm"/>
          </a:ln>
        </p:spPr>
      </p:cxnSp>
      <p:cxnSp>
        <p:nvCxnSpPr>
          <p:cNvPr id="885" name="Google Shape;1916;p19">
            <a:extLst>
              <a:ext uri="{FF2B5EF4-FFF2-40B4-BE49-F238E27FC236}">
                <a16:creationId xmlns:a16="http://schemas.microsoft.com/office/drawing/2014/main" id="{E374B73F-4AC2-8526-30E8-9019E5FBD4D2}"/>
              </a:ext>
            </a:extLst>
          </p:cNvPr>
          <p:cNvCxnSpPr/>
          <p:nvPr/>
        </p:nvCxnSpPr>
        <p:spPr>
          <a:xfrm>
            <a:off x="8283331" y="4282394"/>
            <a:ext cx="100800" cy="0"/>
          </a:xfrm>
          <a:prstGeom prst="straightConnector1">
            <a:avLst/>
          </a:prstGeom>
          <a:noFill/>
          <a:ln w="19050" cap="flat" cmpd="sng">
            <a:solidFill>
              <a:schemeClr val="dk1"/>
            </a:solidFill>
            <a:prstDash val="solid"/>
            <a:round/>
            <a:headEnd type="none" w="sm" len="sm"/>
            <a:tailEnd type="none" w="sm" len="sm"/>
          </a:ln>
        </p:spPr>
      </p:cxnSp>
      <p:sp>
        <p:nvSpPr>
          <p:cNvPr id="886" name="Google Shape;1917;p19">
            <a:extLst>
              <a:ext uri="{FF2B5EF4-FFF2-40B4-BE49-F238E27FC236}">
                <a16:creationId xmlns:a16="http://schemas.microsoft.com/office/drawing/2014/main" id="{54145853-2DEF-5EF9-8715-5CF08B1848A8}"/>
              </a:ext>
            </a:extLst>
          </p:cNvPr>
          <p:cNvSpPr/>
          <p:nvPr/>
        </p:nvSpPr>
        <p:spPr>
          <a:xfrm>
            <a:off x="8737014" y="3536110"/>
            <a:ext cx="100800" cy="8190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887" name="Google Shape;1918;p19">
            <a:extLst>
              <a:ext uri="{FF2B5EF4-FFF2-40B4-BE49-F238E27FC236}">
                <a16:creationId xmlns:a16="http://schemas.microsoft.com/office/drawing/2014/main" id="{8C6D33A3-66A7-4B49-CCCE-4CE9FB9D7E60}"/>
              </a:ext>
            </a:extLst>
          </p:cNvPr>
          <p:cNvSpPr/>
          <p:nvPr/>
        </p:nvSpPr>
        <p:spPr>
          <a:xfrm>
            <a:off x="8737014" y="3747089"/>
            <a:ext cx="100800" cy="8190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888" name="Google Shape;1919;p19">
            <a:extLst>
              <a:ext uri="{FF2B5EF4-FFF2-40B4-BE49-F238E27FC236}">
                <a16:creationId xmlns:a16="http://schemas.microsoft.com/office/drawing/2014/main" id="{499A4060-9BE4-5ECF-D910-AC6F8E7623C2}"/>
              </a:ext>
            </a:extLst>
          </p:cNvPr>
          <p:cNvSpPr/>
          <p:nvPr/>
        </p:nvSpPr>
        <p:spPr>
          <a:xfrm>
            <a:off x="8737014" y="3963307"/>
            <a:ext cx="100800" cy="8190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889" name="Google Shape;1920;p19">
            <a:extLst>
              <a:ext uri="{FF2B5EF4-FFF2-40B4-BE49-F238E27FC236}">
                <a16:creationId xmlns:a16="http://schemas.microsoft.com/office/drawing/2014/main" id="{D604ACCC-1053-8AAC-4A4A-11D2424C45E3}"/>
              </a:ext>
            </a:extLst>
          </p:cNvPr>
          <p:cNvSpPr/>
          <p:nvPr/>
        </p:nvSpPr>
        <p:spPr>
          <a:xfrm>
            <a:off x="8737014" y="4240484"/>
            <a:ext cx="100800" cy="8190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cxnSp>
        <p:nvCxnSpPr>
          <p:cNvPr id="890" name="Google Shape;1921;p19">
            <a:extLst>
              <a:ext uri="{FF2B5EF4-FFF2-40B4-BE49-F238E27FC236}">
                <a16:creationId xmlns:a16="http://schemas.microsoft.com/office/drawing/2014/main" id="{A5DF4234-B67E-6B9E-F036-33CB22EADCC9}"/>
              </a:ext>
            </a:extLst>
          </p:cNvPr>
          <p:cNvCxnSpPr/>
          <p:nvPr/>
        </p:nvCxnSpPr>
        <p:spPr>
          <a:xfrm>
            <a:off x="8787423" y="3462292"/>
            <a:ext cx="0" cy="68700"/>
          </a:xfrm>
          <a:prstGeom prst="straightConnector1">
            <a:avLst/>
          </a:prstGeom>
          <a:noFill/>
          <a:ln w="19050" cap="flat" cmpd="sng">
            <a:solidFill>
              <a:schemeClr val="dk1"/>
            </a:solidFill>
            <a:prstDash val="solid"/>
            <a:round/>
            <a:headEnd type="none" w="sm" len="sm"/>
            <a:tailEnd type="none" w="sm" len="sm"/>
          </a:ln>
        </p:spPr>
      </p:cxnSp>
      <p:cxnSp>
        <p:nvCxnSpPr>
          <p:cNvPr id="891" name="Google Shape;1922;p19">
            <a:extLst>
              <a:ext uri="{FF2B5EF4-FFF2-40B4-BE49-F238E27FC236}">
                <a16:creationId xmlns:a16="http://schemas.microsoft.com/office/drawing/2014/main" id="{8683408D-1CA3-8130-33F0-A8B29983EF96}"/>
              </a:ext>
            </a:extLst>
          </p:cNvPr>
          <p:cNvCxnSpPr/>
          <p:nvPr/>
        </p:nvCxnSpPr>
        <p:spPr>
          <a:xfrm>
            <a:off x="8787423" y="3678509"/>
            <a:ext cx="0" cy="68700"/>
          </a:xfrm>
          <a:prstGeom prst="straightConnector1">
            <a:avLst/>
          </a:prstGeom>
          <a:noFill/>
          <a:ln w="19050" cap="flat" cmpd="sng">
            <a:solidFill>
              <a:schemeClr val="dk1"/>
            </a:solidFill>
            <a:prstDash val="solid"/>
            <a:round/>
            <a:headEnd type="none" w="sm" len="sm"/>
            <a:tailEnd type="none" w="sm" len="sm"/>
          </a:ln>
        </p:spPr>
      </p:cxnSp>
      <p:cxnSp>
        <p:nvCxnSpPr>
          <p:cNvPr id="892" name="Google Shape;1923;p19">
            <a:extLst>
              <a:ext uri="{FF2B5EF4-FFF2-40B4-BE49-F238E27FC236}">
                <a16:creationId xmlns:a16="http://schemas.microsoft.com/office/drawing/2014/main" id="{19FC0770-A107-650E-99C0-B471A2B454FA}"/>
              </a:ext>
            </a:extLst>
          </p:cNvPr>
          <p:cNvCxnSpPr/>
          <p:nvPr/>
        </p:nvCxnSpPr>
        <p:spPr>
          <a:xfrm>
            <a:off x="8787423" y="3899965"/>
            <a:ext cx="0" cy="68700"/>
          </a:xfrm>
          <a:prstGeom prst="straightConnector1">
            <a:avLst/>
          </a:prstGeom>
          <a:noFill/>
          <a:ln w="19050" cap="flat" cmpd="sng">
            <a:solidFill>
              <a:schemeClr val="dk1"/>
            </a:solidFill>
            <a:prstDash val="solid"/>
            <a:round/>
            <a:headEnd type="none" w="sm" len="sm"/>
            <a:tailEnd type="none" w="sm" len="sm"/>
          </a:ln>
        </p:spPr>
      </p:cxnSp>
      <p:cxnSp>
        <p:nvCxnSpPr>
          <p:cNvPr id="893" name="Google Shape;1924;p19">
            <a:extLst>
              <a:ext uri="{FF2B5EF4-FFF2-40B4-BE49-F238E27FC236}">
                <a16:creationId xmlns:a16="http://schemas.microsoft.com/office/drawing/2014/main" id="{2628C78B-2FBE-E1AE-0950-9392358F91FD}"/>
              </a:ext>
            </a:extLst>
          </p:cNvPr>
          <p:cNvCxnSpPr/>
          <p:nvPr/>
        </p:nvCxnSpPr>
        <p:spPr>
          <a:xfrm>
            <a:off x="8787423" y="4178572"/>
            <a:ext cx="0" cy="68700"/>
          </a:xfrm>
          <a:prstGeom prst="straightConnector1">
            <a:avLst/>
          </a:prstGeom>
          <a:noFill/>
          <a:ln w="19050" cap="flat" cmpd="sng">
            <a:solidFill>
              <a:schemeClr val="dk1"/>
            </a:solidFill>
            <a:prstDash val="solid"/>
            <a:round/>
            <a:headEnd type="none" w="sm" len="sm"/>
            <a:tailEnd type="none" w="sm" len="sm"/>
          </a:ln>
        </p:spPr>
      </p:cxnSp>
      <p:cxnSp>
        <p:nvCxnSpPr>
          <p:cNvPr id="894" name="Google Shape;1925;p19">
            <a:extLst>
              <a:ext uri="{FF2B5EF4-FFF2-40B4-BE49-F238E27FC236}">
                <a16:creationId xmlns:a16="http://schemas.microsoft.com/office/drawing/2014/main" id="{9642FDC6-041F-9FF0-6076-839432F5F873}"/>
              </a:ext>
            </a:extLst>
          </p:cNvPr>
          <p:cNvCxnSpPr/>
          <p:nvPr/>
        </p:nvCxnSpPr>
        <p:spPr>
          <a:xfrm>
            <a:off x="8837832" y="3577068"/>
            <a:ext cx="100800" cy="0"/>
          </a:xfrm>
          <a:prstGeom prst="straightConnector1">
            <a:avLst/>
          </a:prstGeom>
          <a:noFill/>
          <a:ln w="19050" cap="flat" cmpd="sng">
            <a:solidFill>
              <a:schemeClr val="dk1"/>
            </a:solidFill>
            <a:prstDash val="solid"/>
            <a:round/>
            <a:headEnd type="none" w="sm" len="sm"/>
            <a:tailEnd type="none" w="sm" len="sm"/>
          </a:ln>
        </p:spPr>
      </p:cxnSp>
      <p:cxnSp>
        <p:nvCxnSpPr>
          <p:cNvPr id="895" name="Google Shape;1926;p19">
            <a:extLst>
              <a:ext uri="{FF2B5EF4-FFF2-40B4-BE49-F238E27FC236}">
                <a16:creationId xmlns:a16="http://schemas.microsoft.com/office/drawing/2014/main" id="{646A41EB-D51C-9713-1921-A1193BD89E9E}"/>
              </a:ext>
            </a:extLst>
          </p:cNvPr>
          <p:cNvCxnSpPr/>
          <p:nvPr/>
        </p:nvCxnSpPr>
        <p:spPr>
          <a:xfrm>
            <a:off x="8840177" y="3790904"/>
            <a:ext cx="100800" cy="0"/>
          </a:xfrm>
          <a:prstGeom prst="straightConnector1">
            <a:avLst/>
          </a:prstGeom>
          <a:noFill/>
          <a:ln w="19050" cap="flat" cmpd="sng">
            <a:solidFill>
              <a:schemeClr val="dk1"/>
            </a:solidFill>
            <a:prstDash val="solid"/>
            <a:round/>
            <a:headEnd type="none" w="sm" len="sm"/>
            <a:tailEnd type="none" w="sm" len="sm"/>
          </a:ln>
        </p:spPr>
      </p:cxnSp>
      <p:cxnSp>
        <p:nvCxnSpPr>
          <p:cNvPr id="896" name="Google Shape;1927;p19">
            <a:extLst>
              <a:ext uri="{FF2B5EF4-FFF2-40B4-BE49-F238E27FC236}">
                <a16:creationId xmlns:a16="http://schemas.microsoft.com/office/drawing/2014/main" id="{C4468D54-1C36-DBD2-408D-16BE77ECF7D6}"/>
              </a:ext>
            </a:extLst>
          </p:cNvPr>
          <p:cNvCxnSpPr/>
          <p:nvPr/>
        </p:nvCxnSpPr>
        <p:spPr>
          <a:xfrm>
            <a:off x="8834315" y="4008074"/>
            <a:ext cx="100800" cy="0"/>
          </a:xfrm>
          <a:prstGeom prst="straightConnector1">
            <a:avLst/>
          </a:prstGeom>
          <a:noFill/>
          <a:ln w="19050" cap="flat" cmpd="sng">
            <a:solidFill>
              <a:schemeClr val="dk1"/>
            </a:solidFill>
            <a:prstDash val="solid"/>
            <a:round/>
            <a:headEnd type="none" w="sm" len="sm"/>
            <a:tailEnd type="none" w="sm" len="sm"/>
          </a:ln>
        </p:spPr>
      </p:cxnSp>
      <p:cxnSp>
        <p:nvCxnSpPr>
          <p:cNvPr id="897" name="Google Shape;1928;p19">
            <a:extLst>
              <a:ext uri="{FF2B5EF4-FFF2-40B4-BE49-F238E27FC236}">
                <a16:creationId xmlns:a16="http://schemas.microsoft.com/office/drawing/2014/main" id="{38B37C64-B4F7-164B-DE11-9563CF27FD65}"/>
              </a:ext>
            </a:extLst>
          </p:cNvPr>
          <p:cNvCxnSpPr/>
          <p:nvPr/>
        </p:nvCxnSpPr>
        <p:spPr>
          <a:xfrm>
            <a:off x="8840177" y="4285252"/>
            <a:ext cx="100800" cy="0"/>
          </a:xfrm>
          <a:prstGeom prst="straightConnector1">
            <a:avLst/>
          </a:prstGeom>
          <a:noFill/>
          <a:ln w="19050" cap="flat" cmpd="sng">
            <a:solidFill>
              <a:schemeClr val="dk1"/>
            </a:solidFill>
            <a:prstDash val="solid"/>
            <a:round/>
            <a:headEnd type="none" w="sm" len="sm"/>
            <a:tailEnd type="none" w="sm" len="sm"/>
          </a:ln>
        </p:spPr>
      </p:cxnSp>
      <p:sp>
        <p:nvSpPr>
          <p:cNvPr id="898" name="Google Shape;1929;p19">
            <a:extLst>
              <a:ext uri="{FF2B5EF4-FFF2-40B4-BE49-F238E27FC236}">
                <a16:creationId xmlns:a16="http://schemas.microsoft.com/office/drawing/2014/main" id="{70EBA3AC-380F-84C0-CB1A-A2E7EB0AB972}"/>
              </a:ext>
            </a:extLst>
          </p:cNvPr>
          <p:cNvSpPr txBox="1"/>
          <p:nvPr/>
        </p:nvSpPr>
        <p:spPr>
          <a:xfrm>
            <a:off x="7354863" y="3266553"/>
            <a:ext cx="305400" cy="218400"/>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i="1">
                <a:solidFill>
                  <a:srgbClr val="000000"/>
                </a:solidFill>
                <a:latin typeface="Arial"/>
                <a:ea typeface="Arial"/>
                <a:cs typeface="Arial"/>
                <a:sym typeface="Arial"/>
              </a:rPr>
              <a:t>d</a:t>
            </a:r>
            <a:r>
              <a:rPr lang="en" sz="900" b="1" i="1" baseline="-25000">
                <a:solidFill>
                  <a:srgbClr val="000000"/>
                </a:solidFill>
                <a:latin typeface="Arial"/>
                <a:ea typeface="Arial"/>
                <a:cs typeface="Arial"/>
                <a:sym typeface="Arial"/>
              </a:rPr>
              <a:t>0</a:t>
            </a:r>
            <a:endParaRPr sz="1200"/>
          </a:p>
        </p:txBody>
      </p:sp>
      <p:sp>
        <p:nvSpPr>
          <p:cNvPr id="899" name="Google Shape;1930;p19">
            <a:extLst>
              <a:ext uri="{FF2B5EF4-FFF2-40B4-BE49-F238E27FC236}">
                <a16:creationId xmlns:a16="http://schemas.microsoft.com/office/drawing/2014/main" id="{C69FEA8B-C3AA-8C36-B62E-EB1221A10B8E}"/>
              </a:ext>
            </a:extLst>
          </p:cNvPr>
          <p:cNvSpPr txBox="1"/>
          <p:nvPr/>
        </p:nvSpPr>
        <p:spPr>
          <a:xfrm>
            <a:off x="7795065" y="3266553"/>
            <a:ext cx="305400" cy="218400"/>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i="1">
                <a:solidFill>
                  <a:srgbClr val="000000"/>
                </a:solidFill>
                <a:latin typeface="Arial"/>
                <a:ea typeface="Arial"/>
                <a:cs typeface="Arial"/>
                <a:sym typeface="Arial"/>
              </a:rPr>
              <a:t>d</a:t>
            </a:r>
            <a:r>
              <a:rPr lang="en" sz="900" b="1" i="1" baseline="-25000">
                <a:solidFill>
                  <a:srgbClr val="000000"/>
                </a:solidFill>
                <a:latin typeface="Arial"/>
                <a:ea typeface="Arial"/>
                <a:cs typeface="Arial"/>
                <a:sym typeface="Arial"/>
              </a:rPr>
              <a:t>1</a:t>
            </a:r>
            <a:endParaRPr sz="1200"/>
          </a:p>
        </p:txBody>
      </p:sp>
      <p:sp>
        <p:nvSpPr>
          <p:cNvPr id="900" name="Google Shape;1931;p19">
            <a:extLst>
              <a:ext uri="{FF2B5EF4-FFF2-40B4-BE49-F238E27FC236}">
                <a16:creationId xmlns:a16="http://schemas.microsoft.com/office/drawing/2014/main" id="{DD4B4668-9684-12C6-BD52-B5B0FA4A8EB9}"/>
              </a:ext>
            </a:extLst>
          </p:cNvPr>
          <p:cNvSpPr txBox="1"/>
          <p:nvPr/>
        </p:nvSpPr>
        <p:spPr>
          <a:xfrm>
            <a:off x="8235266" y="3266553"/>
            <a:ext cx="305400" cy="218400"/>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i="1">
                <a:solidFill>
                  <a:srgbClr val="000000"/>
                </a:solidFill>
                <a:latin typeface="Arial"/>
                <a:ea typeface="Arial"/>
                <a:cs typeface="Arial"/>
                <a:sym typeface="Arial"/>
              </a:rPr>
              <a:t>d</a:t>
            </a:r>
            <a:r>
              <a:rPr lang="en" sz="900" b="1" i="1" baseline="-25000">
                <a:solidFill>
                  <a:srgbClr val="000000"/>
                </a:solidFill>
                <a:latin typeface="Arial"/>
                <a:ea typeface="Arial"/>
                <a:cs typeface="Arial"/>
                <a:sym typeface="Arial"/>
              </a:rPr>
              <a:t>2</a:t>
            </a:r>
            <a:endParaRPr sz="1200"/>
          </a:p>
        </p:txBody>
      </p:sp>
      <p:sp>
        <p:nvSpPr>
          <p:cNvPr id="901" name="Google Shape;1932;p19">
            <a:extLst>
              <a:ext uri="{FF2B5EF4-FFF2-40B4-BE49-F238E27FC236}">
                <a16:creationId xmlns:a16="http://schemas.microsoft.com/office/drawing/2014/main" id="{106E5439-1AF9-B3E7-A5A4-ACD00B805C41}"/>
              </a:ext>
            </a:extLst>
          </p:cNvPr>
          <p:cNvSpPr txBox="1"/>
          <p:nvPr/>
        </p:nvSpPr>
        <p:spPr>
          <a:xfrm>
            <a:off x="8773942" y="3266553"/>
            <a:ext cx="391500" cy="218400"/>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i="1">
                <a:solidFill>
                  <a:srgbClr val="000000"/>
                </a:solidFill>
                <a:latin typeface="Arial"/>
                <a:ea typeface="Arial"/>
                <a:cs typeface="Arial"/>
                <a:sym typeface="Arial"/>
              </a:rPr>
              <a:t>d</a:t>
            </a:r>
            <a:r>
              <a:rPr lang="en" sz="900" b="1" i="1" baseline="-25000">
                <a:solidFill>
                  <a:srgbClr val="000000"/>
                </a:solidFill>
                <a:latin typeface="Arial"/>
                <a:ea typeface="Arial"/>
                <a:cs typeface="Arial"/>
                <a:sym typeface="Arial"/>
              </a:rPr>
              <a:t>n-1</a:t>
            </a:r>
            <a:endParaRPr sz="1200"/>
          </a:p>
        </p:txBody>
      </p:sp>
      <p:sp>
        <p:nvSpPr>
          <p:cNvPr id="902" name="Google Shape;1933;p19">
            <a:extLst>
              <a:ext uri="{FF2B5EF4-FFF2-40B4-BE49-F238E27FC236}">
                <a16:creationId xmlns:a16="http://schemas.microsoft.com/office/drawing/2014/main" id="{9E0DF896-164A-59D6-AAD6-31F3A4571AC9}"/>
              </a:ext>
            </a:extLst>
          </p:cNvPr>
          <p:cNvSpPr txBox="1"/>
          <p:nvPr/>
        </p:nvSpPr>
        <p:spPr>
          <a:xfrm>
            <a:off x="9028918" y="3362755"/>
            <a:ext cx="300600" cy="218400"/>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i="1">
                <a:solidFill>
                  <a:srgbClr val="000000"/>
                </a:solidFill>
                <a:latin typeface="Arial"/>
                <a:ea typeface="Arial"/>
                <a:cs typeface="Arial"/>
                <a:sym typeface="Arial"/>
              </a:rPr>
              <a:t>a</a:t>
            </a:r>
            <a:r>
              <a:rPr lang="en" sz="900" b="1" i="1" baseline="-25000">
                <a:solidFill>
                  <a:srgbClr val="000000"/>
                </a:solidFill>
                <a:latin typeface="Arial"/>
                <a:ea typeface="Arial"/>
                <a:cs typeface="Arial"/>
                <a:sym typeface="Arial"/>
              </a:rPr>
              <a:t>0</a:t>
            </a:r>
            <a:endParaRPr sz="1200"/>
          </a:p>
        </p:txBody>
      </p:sp>
      <p:sp>
        <p:nvSpPr>
          <p:cNvPr id="903" name="Google Shape;1934;p19">
            <a:extLst>
              <a:ext uri="{FF2B5EF4-FFF2-40B4-BE49-F238E27FC236}">
                <a16:creationId xmlns:a16="http://schemas.microsoft.com/office/drawing/2014/main" id="{750E9805-083D-033F-F9BE-9B714F590FD8}"/>
              </a:ext>
            </a:extLst>
          </p:cNvPr>
          <p:cNvSpPr txBox="1"/>
          <p:nvPr/>
        </p:nvSpPr>
        <p:spPr>
          <a:xfrm>
            <a:off x="9028918" y="3583259"/>
            <a:ext cx="300600" cy="218400"/>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i="1">
                <a:solidFill>
                  <a:srgbClr val="000000"/>
                </a:solidFill>
                <a:latin typeface="Arial"/>
                <a:ea typeface="Arial"/>
                <a:cs typeface="Arial"/>
                <a:sym typeface="Arial"/>
              </a:rPr>
              <a:t>a</a:t>
            </a:r>
            <a:r>
              <a:rPr lang="en" sz="900" b="1" i="1" baseline="-25000">
                <a:solidFill>
                  <a:srgbClr val="000000"/>
                </a:solidFill>
                <a:latin typeface="Arial"/>
                <a:ea typeface="Arial"/>
                <a:cs typeface="Arial"/>
                <a:sym typeface="Arial"/>
              </a:rPr>
              <a:t>1</a:t>
            </a:r>
            <a:endParaRPr sz="1200"/>
          </a:p>
        </p:txBody>
      </p:sp>
      <p:sp>
        <p:nvSpPr>
          <p:cNvPr id="904" name="Google Shape;1935;p19">
            <a:extLst>
              <a:ext uri="{FF2B5EF4-FFF2-40B4-BE49-F238E27FC236}">
                <a16:creationId xmlns:a16="http://schemas.microsoft.com/office/drawing/2014/main" id="{F727F303-EB1D-F9F6-A599-7524D0281760}"/>
              </a:ext>
            </a:extLst>
          </p:cNvPr>
          <p:cNvSpPr txBox="1"/>
          <p:nvPr/>
        </p:nvSpPr>
        <p:spPr>
          <a:xfrm>
            <a:off x="9028918" y="3793285"/>
            <a:ext cx="300600" cy="218400"/>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i="1">
                <a:solidFill>
                  <a:srgbClr val="000000"/>
                </a:solidFill>
                <a:latin typeface="Arial"/>
                <a:ea typeface="Arial"/>
                <a:cs typeface="Arial"/>
                <a:sym typeface="Arial"/>
              </a:rPr>
              <a:t>a</a:t>
            </a:r>
            <a:r>
              <a:rPr lang="en" sz="900" b="1" i="1" baseline="-25000">
                <a:solidFill>
                  <a:srgbClr val="000000"/>
                </a:solidFill>
                <a:latin typeface="Arial"/>
                <a:ea typeface="Arial"/>
                <a:cs typeface="Arial"/>
                <a:sym typeface="Arial"/>
              </a:rPr>
              <a:t>2</a:t>
            </a:r>
            <a:endParaRPr sz="1200"/>
          </a:p>
        </p:txBody>
      </p:sp>
      <p:sp>
        <p:nvSpPr>
          <p:cNvPr id="905" name="Google Shape;1936;p19">
            <a:extLst>
              <a:ext uri="{FF2B5EF4-FFF2-40B4-BE49-F238E27FC236}">
                <a16:creationId xmlns:a16="http://schemas.microsoft.com/office/drawing/2014/main" id="{D507B10F-8E74-C8EB-9789-A0AB35B03CA4}"/>
              </a:ext>
            </a:extLst>
          </p:cNvPr>
          <p:cNvSpPr txBox="1"/>
          <p:nvPr/>
        </p:nvSpPr>
        <p:spPr>
          <a:xfrm>
            <a:off x="9028918" y="4101419"/>
            <a:ext cx="387000" cy="218400"/>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i="1">
                <a:solidFill>
                  <a:srgbClr val="000000"/>
                </a:solidFill>
                <a:latin typeface="Arial"/>
                <a:ea typeface="Arial"/>
                <a:cs typeface="Arial"/>
                <a:sym typeface="Arial"/>
              </a:rPr>
              <a:t>a</a:t>
            </a:r>
            <a:r>
              <a:rPr lang="en" sz="900" b="1" i="1" baseline="-25000">
                <a:solidFill>
                  <a:srgbClr val="000000"/>
                </a:solidFill>
                <a:latin typeface="Arial"/>
                <a:ea typeface="Arial"/>
                <a:cs typeface="Arial"/>
                <a:sym typeface="Arial"/>
              </a:rPr>
              <a:t>n-1</a:t>
            </a:r>
            <a:endParaRPr sz="1200"/>
          </a:p>
        </p:txBody>
      </p:sp>
      <p:sp>
        <p:nvSpPr>
          <p:cNvPr id="906" name="Google Shape;1937;p19">
            <a:extLst>
              <a:ext uri="{FF2B5EF4-FFF2-40B4-BE49-F238E27FC236}">
                <a16:creationId xmlns:a16="http://schemas.microsoft.com/office/drawing/2014/main" id="{98EDCE63-C59F-4B1C-089A-C1C620990D5E}"/>
              </a:ext>
            </a:extLst>
          </p:cNvPr>
          <p:cNvSpPr txBox="1"/>
          <p:nvPr/>
        </p:nvSpPr>
        <p:spPr>
          <a:xfrm>
            <a:off x="8434558" y="3889012"/>
            <a:ext cx="302400" cy="218400"/>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a:solidFill>
                  <a:srgbClr val="000000"/>
                </a:solidFill>
                <a:latin typeface="Arial"/>
                <a:ea typeface="Arial"/>
                <a:cs typeface="Arial"/>
                <a:sym typeface="Arial"/>
              </a:rPr>
              <a:t>...</a:t>
            </a:r>
            <a:endParaRPr sz="1200"/>
          </a:p>
        </p:txBody>
      </p:sp>
      <p:sp>
        <p:nvSpPr>
          <p:cNvPr id="907" name="Google Shape;1938;p19">
            <a:extLst>
              <a:ext uri="{FF2B5EF4-FFF2-40B4-BE49-F238E27FC236}">
                <a16:creationId xmlns:a16="http://schemas.microsoft.com/office/drawing/2014/main" id="{B69DAC1D-031F-C906-9632-12DE48713B73}"/>
              </a:ext>
            </a:extLst>
          </p:cNvPr>
          <p:cNvSpPr txBox="1"/>
          <p:nvPr/>
        </p:nvSpPr>
        <p:spPr>
          <a:xfrm rot="5177572">
            <a:off x="7440299" y="3929074"/>
            <a:ext cx="245915" cy="357028"/>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a:solidFill>
                  <a:srgbClr val="000000"/>
                </a:solidFill>
                <a:latin typeface="Arial"/>
                <a:ea typeface="Arial"/>
                <a:cs typeface="Arial"/>
                <a:sym typeface="Arial"/>
              </a:rPr>
              <a:t>...</a:t>
            </a:r>
            <a:endParaRPr sz="1200"/>
          </a:p>
        </p:txBody>
      </p:sp>
      <p:cxnSp>
        <p:nvCxnSpPr>
          <p:cNvPr id="908" name="Google Shape;1939;p19">
            <a:extLst>
              <a:ext uri="{FF2B5EF4-FFF2-40B4-BE49-F238E27FC236}">
                <a16:creationId xmlns:a16="http://schemas.microsoft.com/office/drawing/2014/main" id="{CCEAC0DB-7E87-D553-0863-ADBEC631C68F}"/>
              </a:ext>
            </a:extLst>
          </p:cNvPr>
          <p:cNvCxnSpPr/>
          <p:nvPr/>
        </p:nvCxnSpPr>
        <p:spPr>
          <a:xfrm>
            <a:off x="6728265" y="3879487"/>
            <a:ext cx="253200" cy="0"/>
          </a:xfrm>
          <a:prstGeom prst="straightConnector1">
            <a:avLst/>
          </a:prstGeom>
          <a:noFill/>
          <a:ln w="38100" cap="flat" cmpd="sng">
            <a:solidFill>
              <a:schemeClr val="dk1"/>
            </a:solidFill>
            <a:prstDash val="solid"/>
            <a:round/>
            <a:headEnd type="none" w="sm" len="sm"/>
            <a:tailEnd type="triangle" w="med" len="med"/>
          </a:ln>
        </p:spPr>
      </p:cxnSp>
      <p:grpSp>
        <p:nvGrpSpPr>
          <p:cNvPr id="909" name="Google Shape;1940;p19">
            <a:extLst>
              <a:ext uri="{FF2B5EF4-FFF2-40B4-BE49-F238E27FC236}">
                <a16:creationId xmlns:a16="http://schemas.microsoft.com/office/drawing/2014/main" id="{92651554-6035-3F03-A3C3-DC0BC0CE124B}"/>
              </a:ext>
            </a:extLst>
          </p:cNvPr>
          <p:cNvGrpSpPr/>
          <p:nvPr/>
        </p:nvGrpSpPr>
        <p:grpSpPr>
          <a:xfrm>
            <a:off x="6144162" y="4771029"/>
            <a:ext cx="1956875" cy="1026557"/>
            <a:chOff x="11020" y="8273"/>
            <a:chExt cx="3338" cy="2155"/>
          </a:xfrm>
        </p:grpSpPr>
        <p:sp>
          <p:nvSpPr>
            <p:cNvPr id="910" name="Google Shape;1941;p19">
              <a:extLst>
                <a:ext uri="{FF2B5EF4-FFF2-40B4-BE49-F238E27FC236}">
                  <a16:creationId xmlns:a16="http://schemas.microsoft.com/office/drawing/2014/main" id="{88974967-095F-BD08-8203-1BA96F47D7AA}"/>
                </a:ext>
              </a:extLst>
            </p:cNvPr>
            <p:cNvSpPr/>
            <p:nvPr/>
          </p:nvSpPr>
          <p:spPr>
            <a:xfrm>
              <a:off x="11358" y="8273"/>
              <a:ext cx="3000" cy="2100"/>
            </a:xfrm>
            <a:prstGeom prst="rect">
              <a:avLst/>
            </a:prstGeom>
            <a:solidFill>
              <a:srgbClr val="E6E0EC"/>
            </a:solidFill>
            <a:ln w="31750" cap="flat" cmpd="sng">
              <a:solidFill>
                <a:schemeClr val="tx2">
                  <a:lumMod val="75000"/>
                </a:schemeClr>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dirty="0">
                <a:solidFill>
                  <a:schemeClr val="lt1"/>
                </a:solidFill>
                <a:latin typeface="Arial"/>
                <a:ea typeface="Arial"/>
                <a:cs typeface="Arial"/>
                <a:sym typeface="Arial"/>
              </a:endParaRPr>
            </a:p>
          </p:txBody>
        </p:sp>
        <p:sp>
          <p:nvSpPr>
            <p:cNvPr id="911" name="Google Shape;1942;p19">
              <a:extLst>
                <a:ext uri="{FF2B5EF4-FFF2-40B4-BE49-F238E27FC236}">
                  <a16:creationId xmlns:a16="http://schemas.microsoft.com/office/drawing/2014/main" id="{928B2730-78B3-90C0-7111-D6EE327C30BF}"/>
                </a:ext>
              </a:extLst>
            </p:cNvPr>
            <p:cNvSpPr txBox="1"/>
            <p:nvPr/>
          </p:nvSpPr>
          <p:spPr>
            <a:xfrm rot="16200000">
              <a:off x="10875" y="9673"/>
              <a:ext cx="900" cy="609"/>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dirty="0">
                  <a:solidFill>
                    <a:srgbClr val="000000"/>
                  </a:solidFill>
                  <a:latin typeface="Arial"/>
                  <a:ea typeface="Arial"/>
                  <a:cs typeface="Arial"/>
                  <a:sym typeface="Arial"/>
                </a:rPr>
                <a:t>STDP</a:t>
              </a:r>
              <a:endParaRPr sz="1200" dirty="0"/>
            </a:p>
          </p:txBody>
        </p:sp>
        <p:sp>
          <p:nvSpPr>
            <p:cNvPr id="912" name="Google Shape;1943;p19">
              <a:extLst>
                <a:ext uri="{FF2B5EF4-FFF2-40B4-BE49-F238E27FC236}">
                  <a16:creationId xmlns:a16="http://schemas.microsoft.com/office/drawing/2014/main" id="{EE236F1A-6A5A-1DA3-45D5-B39BF0971272}"/>
                </a:ext>
              </a:extLst>
            </p:cNvPr>
            <p:cNvSpPr/>
            <p:nvPr/>
          </p:nvSpPr>
          <p:spPr>
            <a:xfrm>
              <a:off x="11547" y="8443"/>
              <a:ext cx="600" cy="18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79125" rIns="79125" bIns="79125" anchor="ctr" anchorCtr="0">
              <a:noAutofit/>
            </a:bodyPr>
            <a:lstStyle/>
            <a:p>
              <a:pPr>
                <a:spcBef>
                  <a:spcPts val="0"/>
                </a:spcBef>
                <a:spcAft>
                  <a:spcPts val="0"/>
                </a:spcAft>
              </a:pPr>
              <a:endParaRPr/>
            </a:p>
          </p:txBody>
        </p:sp>
        <p:sp>
          <p:nvSpPr>
            <p:cNvPr id="913" name="Google Shape;1944;p19">
              <a:extLst>
                <a:ext uri="{FF2B5EF4-FFF2-40B4-BE49-F238E27FC236}">
                  <a16:creationId xmlns:a16="http://schemas.microsoft.com/office/drawing/2014/main" id="{92BA9EBD-F50B-C5B8-C8A9-7941B408526B}"/>
                </a:ext>
              </a:extLst>
            </p:cNvPr>
            <p:cNvSpPr txBox="1"/>
            <p:nvPr/>
          </p:nvSpPr>
          <p:spPr>
            <a:xfrm rot="-5400000">
              <a:off x="10925" y="8938"/>
              <a:ext cx="1800" cy="600"/>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900" b="1">
                  <a:solidFill>
                    <a:schemeClr val="dk1"/>
                  </a:solidFill>
                  <a:latin typeface="Arial"/>
                  <a:ea typeface="Arial"/>
                  <a:cs typeface="Arial"/>
                  <a:sym typeface="Arial"/>
                </a:rPr>
                <a:t>Controller </a:t>
              </a:r>
              <a:endParaRPr sz="1200"/>
            </a:p>
            <a:p>
              <a:pPr algn="ctr">
                <a:spcBef>
                  <a:spcPts val="0"/>
                </a:spcBef>
                <a:spcAft>
                  <a:spcPts val="0"/>
                </a:spcAft>
              </a:pPr>
              <a:r>
                <a:rPr lang="en" sz="900" b="1">
                  <a:solidFill>
                    <a:schemeClr val="dk1"/>
                  </a:solidFill>
                  <a:latin typeface="Arial"/>
                  <a:ea typeface="Arial"/>
                  <a:cs typeface="Arial"/>
                  <a:sym typeface="Arial"/>
                </a:rPr>
                <a:t>Interface</a:t>
              </a:r>
              <a:endParaRPr sz="1200"/>
            </a:p>
          </p:txBody>
        </p:sp>
        <p:sp>
          <p:nvSpPr>
            <p:cNvPr id="914" name="Google Shape;1945;p19">
              <a:extLst>
                <a:ext uri="{FF2B5EF4-FFF2-40B4-BE49-F238E27FC236}">
                  <a16:creationId xmlns:a16="http://schemas.microsoft.com/office/drawing/2014/main" id="{F1ECFEA4-C687-D9D8-5B10-A1CB36344C4D}"/>
                </a:ext>
              </a:extLst>
            </p:cNvPr>
            <p:cNvSpPr/>
            <p:nvPr/>
          </p:nvSpPr>
          <p:spPr>
            <a:xfrm>
              <a:off x="12585" y="8443"/>
              <a:ext cx="300" cy="3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915" name="Google Shape;1946;p19">
              <a:extLst>
                <a:ext uri="{FF2B5EF4-FFF2-40B4-BE49-F238E27FC236}">
                  <a16:creationId xmlns:a16="http://schemas.microsoft.com/office/drawing/2014/main" id="{28C07A76-CCF0-9BF5-E470-66D892805A75}"/>
                </a:ext>
              </a:extLst>
            </p:cNvPr>
            <p:cNvSpPr/>
            <p:nvPr/>
          </p:nvSpPr>
          <p:spPr>
            <a:xfrm>
              <a:off x="12757" y="8443"/>
              <a:ext cx="300" cy="3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916" name="Google Shape;1947;p19">
              <a:extLst>
                <a:ext uri="{FF2B5EF4-FFF2-40B4-BE49-F238E27FC236}">
                  <a16:creationId xmlns:a16="http://schemas.microsoft.com/office/drawing/2014/main" id="{95F58BF2-A13E-6C1F-380B-5B7563273C94}"/>
                </a:ext>
              </a:extLst>
            </p:cNvPr>
            <p:cNvSpPr/>
            <p:nvPr/>
          </p:nvSpPr>
          <p:spPr>
            <a:xfrm>
              <a:off x="12935" y="8443"/>
              <a:ext cx="300" cy="3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917" name="Google Shape;1948;p19">
              <a:extLst>
                <a:ext uri="{FF2B5EF4-FFF2-40B4-BE49-F238E27FC236}">
                  <a16:creationId xmlns:a16="http://schemas.microsoft.com/office/drawing/2014/main" id="{BBA60C4B-41B2-6414-0500-1CF037907BD2}"/>
                </a:ext>
              </a:extLst>
            </p:cNvPr>
            <p:cNvSpPr/>
            <p:nvPr/>
          </p:nvSpPr>
          <p:spPr>
            <a:xfrm>
              <a:off x="13107" y="8443"/>
              <a:ext cx="300" cy="3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918" name="Google Shape;1949;p19">
              <a:extLst>
                <a:ext uri="{FF2B5EF4-FFF2-40B4-BE49-F238E27FC236}">
                  <a16:creationId xmlns:a16="http://schemas.microsoft.com/office/drawing/2014/main" id="{88128BE5-7FF2-72FB-4954-4C7A334D6F7D}"/>
                </a:ext>
              </a:extLst>
            </p:cNvPr>
            <p:cNvSpPr/>
            <p:nvPr/>
          </p:nvSpPr>
          <p:spPr>
            <a:xfrm>
              <a:off x="13283" y="8443"/>
              <a:ext cx="300" cy="3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919" name="Google Shape;1950;p19">
              <a:extLst>
                <a:ext uri="{FF2B5EF4-FFF2-40B4-BE49-F238E27FC236}">
                  <a16:creationId xmlns:a16="http://schemas.microsoft.com/office/drawing/2014/main" id="{173B6891-6237-120F-F5F9-550E1FD9B174}"/>
                </a:ext>
              </a:extLst>
            </p:cNvPr>
            <p:cNvSpPr/>
            <p:nvPr/>
          </p:nvSpPr>
          <p:spPr>
            <a:xfrm>
              <a:off x="13455" y="8443"/>
              <a:ext cx="300" cy="3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920" name="Google Shape;1951;p19">
              <a:extLst>
                <a:ext uri="{FF2B5EF4-FFF2-40B4-BE49-F238E27FC236}">
                  <a16:creationId xmlns:a16="http://schemas.microsoft.com/office/drawing/2014/main" id="{F066E058-A65B-1FC2-EB0A-2E6DBC9EC9BA}"/>
                </a:ext>
              </a:extLst>
            </p:cNvPr>
            <p:cNvSpPr/>
            <p:nvPr/>
          </p:nvSpPr>
          <p:spPr>
            <a:xfrm>
              <a:off x="13633" y="8443"/>
              <a:ext cx="300" cy="3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921" name="Google Shape;1952;p19">
              <a:extLst>
                <a:ext uri="{FF2B5EF4-FFF2-40B4-BE49-F238E27FC236}">
                  <a16:creationId xmlns:a16="http://schemas.microsoft.com/office/drawing/2014/main" id="{6AC8F3C2-3FB6-73C1-CB91-984E89D49721}"/>
                </a:ext>
              </a:extLst>
            </p:cNvPr>
            <p:cNvSpPr/>
            <p:nvPr/>
          </p:nvSpPr>
          <p:spPr>
            <a:xfrm>
              <a:off x="13805" y="8443"/>
              <a:ext cx="300" cy="3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922" name="Google Shape;1953;p19">
              <a:extLst>
                <a:ext uri="{FF2B5EF4-FFF2-40B4-BE49-F238E27FC236}">
                  <a16:creationId xmlns:a16="http://schemas.microsoft.com/office/drawing/2014/main" id="{3D16EBD9-6408-8E66-3D43-45886CCC4954}"/>
                </a:ext>
              </a:extLst>
            </p:cNvPr>
            <p:cNvSpPr/>
            <p:nvPr/>
          </p:nvSpPr>
          <p:spPr>
            <a:xfrm rot="5400000">
              <a:off x="13083" y="8117"/>
              <a:ext cx="300" cy="1500"/>
            </a:xfrm>
            <a:prstGeom prst="flowChartDelay">
              <a:avLst/>
            </a:prstGeom>
            <a:solidFill>
              <a:schemeClr val="lt1"/>
            </a:solidFill>
            <a:ln w="2540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cxnSp>
          <p:nvCxnSpPr>
            <p:cNvPr id="923" name="Google Shape;1954;p19">
              <a:extLst>
                <a:ext uri="{FF2B5EF4-FFF2-40B4-BE49-F238E27FC236}">
                  <a16:creationId xmlns:a16="http://schemas.microsoft.com/office/drawing/2014/main" id="{F9B34584-210B-1039-E9AB-B4975F28CB14}"/>
                </a:ext>
              </a:extLst>
            </p:cNvPr>
            <p:cNvCxnSpPr/>
            <p:nvPr/>
          </p:nvCxnSpPr>
          <p:spPr>
            <a:xfrm>
              <a:off x="12015" y="8529"/>
              <a:ext cx="600" cy="0"/>
            </a:xfrm>
            <a:prstGeom prst="straightConnector1">
              <a:avLst/>
            </a:prstGeom>
            <a:noFill/>
            <a:ln w="25400" cap="flat" cmpd="sng">
              <a:solidFill>
                <a:schemeClr val="dk1"/>
              </a:solidFill>
              <a:prstDash val="solid"/>
              <a:round/>
              <a:headEnd type="none" w="sm" len="sm"/>
              <a:tailEnd type="triangle" w="med" len="med"/>
            </a:ln>
          </p:spPr>
        </p:cxnSp>
        <p:cxnSp>
          <p:nvCxnSpPr>
            <p:cNvPr id="924" name="Google Shape;1955;p19">
              <a:extLst>
                <a:ext uri="{FF2B5EF4-FFF2-40B4-BE49-F238E27FC236}">
                  <a16:creationId xmlns:a16="http://schemas.microsoft.com/office/drawing/2014/main" id="{638D0280-A6D3-306B-1020-BC8E0D144AE9}"/>
                </a:ext>
              </a:extLst>
            </p:cNvPr>
            <p:cNvCxnSpPr/>
            <p:nvPr/>
          </p:nvCxnSpPr>
          <p:spPr>
            <a:xfrm>
              <a:off x="12029" y="9446"/>
              <a:ext cx="600" cy="0"/>
            </a:xfrm>
            <a:prstGeom prst="straightConnector1">
              <a:avLst/>
            </a:prstGeom>
            <a:noFill/>
            <a:ln w="25400" cap="flat" cmpd="sng">
              <a:solidFill>
                <a:schemeClr val="dk1"/>
              </a:solidFill>
              <a:prstDash val="solid"/>
              <a:round/>
              <a:headEnd type="none" w="sm" len="sm"/>
              <a:tailEnd type="triangle" w="med" len="med"/>
            </a:ln>
          </p:spPr>
        </p:cxnSp>
        <p:grpSp>
          <p:nvGrpSpPr>
            <p:cNvPr id="925" name="Google Shape;1956;p19">
              <a:extLst>
                <a:ext uri="{FF2B5EF4-FFF2-40B4-BE49-F238E27FC236}">
                  <a16:creationId xmlns:a16="http://schemas.microsoft.com/office/drawing/2014/main" id="{DC3B63DF-057F-0233-74EC-8CB32F912F9C}"/>
                </a:ext>
              </a:extLst>
            </p:cNvPr>
            <p:cNvGrpSpPr/>
            <p:nvPr/>
          </p:nvGrpSpPr>
          <p:grpSpPr>
            <a:xfrm>
              <a:off x="12491" y="9364"/>
              <a:ext cx="1622" cy="738"/>
              <a:chOff x="12327" y="8979"/>
              <a:chExt cx="1622" cy="738"/>
            </a:xfrm>
          </p:grpSpPr>
          <p:sp>
            <p:nvSpPr>
              <p:cNvPr id="947" name="Google Shape;1957;p19">
                <a:extLst>
                  <a:ext uri="{FF2B5EF4-FFF2-40B4-BE49-F238E27FC236}">
                    <a16:creationId xmlns:a16="http://schemas.microsoft.com/office/drawing/2014/main" id="{07AF6647-3D45-51CC-5BFF-5EB0158DC606}"/>
                  </a:ext>
                </a:extLst>
              </p:cNvPr>
              <p:cNvSpPr/>
              <p:nvPr/>
            </p:nvSpPr>
            <p:spPr>
              <a:xfrm>
                <a:off x="12429" y="8979"/>
                <a:ext cx="300" cy="3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948" name="Google Shape;1958;p19">
                <a:extLst>
                  <a:ext uri="{FF2B5EF4-FFF2-40B4-BE49-F238E27FC236}">
                    <a16:creationId xmlns:a16="http://schemas.microsoft.com/office/drawing/2014/main" id="{7B8A4267-EE1D-FCF0-13AB-7C5571FE2D5E}"/>
                  </a:ext>
                </a:extLst>
              </p:cNvPr>
              <p:cNvSpPr/>
              <p:nvPr/>
            </p:nvSpPr>
            <p:spPr>
              <a:xfrm>
                <a:off x="12601" y="8979"/>
                <a:ext cx="300" cy="3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949" name="Google Shape;1959;p19">
                <a:extLst>
                  <a:ext uri="{FF2B5EF4-FFF2-40B4-BE49-F238E27FC236}">
                    <a16:creationId xmlns:a16="http://schemas.microsoft.com/office/drawing/2014/main" id="{9BFF4D14-572E-DFD6-125E-999080F6EBBF}"/>
                  </a:ext>
                </a:extLst>
              </p:cNvPr>
              <p:cNvSpPr/>
              <p:nvPr/>
            </p:nvSpPr>
            <p:spPr>
              <a:xfrm>
                <a:off x="12779" y="8979"/>
                <a:ext cx="300" cy="3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950" name="Google Shape;1960;p19">
                <a:extLst>
                  <a:ext uri="{FF2B5EF4-FFF2-40B4-BE49-F238E27FC236}">
                    <a16:creationId xmlns:a16="http://schemas.microsoft.com/office/drawing/2014/main" id="{1DAB42E3-CD36-10D3-852B-F32293E6F7AA}"/>
                  </a:ext>
                </a:extLst>
              </p:cNvPr>
              <p:cNvSpPr/>
              <p:nvPr/>
            </p:nvSpPr>
            <p:spPr>
              <a:xfrm>
                <a:off x="12951" y="8979"/>
                <a:ext cx="300" cy="3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951" name="Google Shape;1961;p19">
                <a:extLst>
                  <a:ext uri="{FF2B5EF4-FFF2-40B4-BE49-F238E27FC236}">
                    <a16:creationId xmlns:a16="http://schemas.microsoft.com/office/drawing/2014/main" id="{22530303-3BE4-A0B6-8EEC-3D949FA4FA02}"/>
                  </a:ext>
                </a:extLst>
              </p:cNvPr>
              <p:cNvSpPr/>
              <p:nvPr/>
            </p:nvSpPr>
            <p:spPr>
              <a:xfrm>
                <a:off x="13127" y="8979"/>
                <a:ext cx="300" cy="3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952" name="Google Shape;1962;p19">
                <a:extLst>
                  <a:ext uri="{FF2B5EF4-FFF2-40B4-BE49-F238E27FC236}">
                    <a16:creationId xmlns:a16="http://schemas.microsoft.com/office/drawing/2014/main" id="{D59B2383-4D99-E630-3484-BF7D361BE6A6}"/>
                  </a:ext>
                </a:extLst>
              </p:cNvPr>
              <p:cNvSpPr/>
              <p:nvPr/>
            </p:nvSpPr>
            <p:spPr>
              <a:xfrm>
                <a:off x="13299" y="8979"/>
                <a:ext cx="300" cy="3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953" name="Google Shape;1963;p19">
                <a:extLst>
                  <a:ext uri="{FF2B5EF4-FFF2-40B4-BE49-F238E27FC236}">
                    <a16:creationId xmlns:a16="http://schemas.microsoft.com/office/drawing/2014/main" id="{C82D0D8B-5819-0498-9F48-C5EA6E43C714}"/>
                  </a:ext>
                </a:extLst>
              </p:cNvPr>
              <p:cNvSpPr/>
              <p:nvPr/>
            </p:nvSpPr>
            <p:spPr>
              <a:xfrm>
                <a:off x="13477" y="8979"/>
                <a:ext cx="300" cy="3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954" name="Google Shape;1964;p19">
                <a:extLst>
                  <a:ext uri="{FF2B5EF4-FFF2-40B4-BE49-F238E27FC236}">
                    <a16:creationId xmlns:a16="http://schemas.microsoft.com/office/drawing/2014/main" id="{8D65E827-5E63-100F-B7DC-BCF48319F803}"/>
                  </a:ext>
                </a:extLst>
              </p:cNvPr>
              <p:cNvSpPr/>
              <p:nvPr/>
            </p:nvSpPr>
            <p:spPr>
              <a:xfrm>
                <a:off x="13649" y="8979"/>
                <a:ext cx="300" cy="3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955" name="Google Shape;1965;p19">
                <a:extLst>
                  <a:ext uri="{FF2B5EF4-FFF2-40B4-BE49-F238E27FC236}">
                    <a16:creationId xmlns:a16="http://schemas.microsoft.com/office/drawing/2014/main" id="{498942CB-89B2-1BEB-6627-13FEB7A260F3}"/>
                  </a:ext>
                </a:extLst>
              </p:cNvPr>
              <p:cNvSpPr/>
              <p:nvPr/>
            </p:nvSpPr>
            <p:spPr>
              <a:xfrm rot="5400000">
                <a:off x="12927" y="8653"/>
                <a:ext cx="300" cy="1500"/>
              </a:xfrm>
              <a:prstGeom prst="flowChartDelay">
                <a:avLst/>
              </a:prstGeom>
              <a:solidFill>
                <a:schemeClr val="lt1"/>
              </a:solidFill>
              <a:ln w="2540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956" name="Google Shape;1966;p19">
                <a:extLst>
                  <a:ext uri="{FF2B5EF4-FFF2-40B4-BE49-F238E27FC236}">
                    <a16:creationId xmlns:a16="http://schemas.microsoft.com/office/drawing/2014/main" id="{7C7872AE-14A6-5287-5497-2325E6BFABE4}"/>
                  </a:ext>
                </a:extLst>
              </p:cNvPr>
              <p:cNvSpPr/>
              <p:nvPr/>
            </p:nvSpPr>
            <p:spPr>
              <a:xfrm rot="10800000">
                <a:off x="13175" y="8968"/>
                <a:ext cx="0" cy="1500"/>
              </a:xfrm>
              <a:prstGeom prst="rect">
                <a:avLst/>
              </a:prstGeom>
              <a:solidFill>
                <a:schemeClr val="accen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grpSp>
        <p:cxnSp>
          <p:nvCxnSpPr>
            <p:cNvPr id="926" name="Google Shape;1967;p19">
              <a:extLst>
                <a:ext uri="{FF2B5EF4-FFF2-40B4-BE49-F238E27FC236}">
                  <a16:creationId xmlns:a16="http://schemas.microsoft.com/office/drawing/2014/main" id="{A98BD2AF-7C07-B586-2EEB-CD5626F190D5}"/>
                </a:ext>
              </a:extLst>
            </p:cNvPr>
            <p:cNvCxnSpPr/>
            <p:nvPr/>
          </p:nvCxnSpPr>
          <p:spPr>
            <a:xfrm>
              <a:off x="12010" y="9114"/>
              <a:ext cx="600" cy="0"/>
            </a:xfrm>
            <a:prstGeom prst="straightConnector1">
              <a:avLst/>
            </a:prstGeom>
            <a:noFill/>
            <a:ln w="25400" cap="flat" cmpd="sng">
              <a:solidFill>
                <a:schemeClr val="dk1"/>
              </a:solidFill>
              <a:prstDash val="solid"/>
              <a:round/>
              <a:headEnd type="triangle" w="med" len="med"/>
              <a:tailEnd type="none" w="sm" len="sm"/>
            </a:ln>
          </p:spPr>
        </p:cxnSp>
        <p:sp>
          <p:nvSpPr>
            <p:cNvPr id="927" name="Google Shape;1968;p19">
              <a:extLst>
                <a:ext uri="{FF2B5EF4-FFF2-40B4-BE49-F238E27FC236}">
                  <a16:creationId xmlns:a16="http://schemas.microsoft.com/office/drawing/2014/main" id="{FD16861F-FBE8-AE0C-7393-1D92E91C355C}"/>
                </a:ext>
              </a:extLst>
            </p:cNvPr>
            <p:cNvSpPr/>
            <p:nvPr/>
          </p:nvSpPr>
          <p:spPr>
            <a:xfrm rot="10800000">
              <a:off x="13331" y="8432"/>
              <a:ext cx="0" cy="1500"/>
            </a:xfrm>
            <a:prstGeom prst="rect">
              <a:avLst/>
            </a:prstGeom>
            <a:solidFill>
              <a:schemeClr val="accen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cxnSp>
          <p:nvCxnSpPr>
            <p:cNvPr id="928" name="Google Shape;1969;p19">
              <a:extLst>
                <a:ext uri="{FF2B5EF4-FFF2-40B4-BE49-F238E27FC236}">
                  <a16:creationId xmlns:a16="http://schemas.microsoft.com/office/drawing/2014/main" id="{12B9CE49-69B5-5A73-D6C2-3EF3ECE3DA76}"/>
                </a:ext>
              </a:extLst>
            </p:cNvPr>
            <p:cNvCxnSpPr/>
            <p:nvPr/>
          </p:nvCxnSpPr>
          <p:spPr>
            <a:xfrm>
              <a:off x="12017" y="10035"/>
              <a:ext cx="600" cy="0"/>
            </a:xfrm>
            <a:prstGeom prst="straightConnector1">
              <a:avLst/>
            </a:prstGeom>
            <a:noFill/>
            <a:ln w="25400" cap="flat" cmpd="sng">
              <a:solidFill>
                <a:schemeClr val="dk1"/>
              </a:solidFill>
              <a:prstDash val="solid"/>
              <a:round/>
              <a:headEnd type="triangle" w="med" len="med"/>
              <a:tailEnd type="none" w="sm" len="sm"/>
            </a:ln>
          </p:spPr>
        </p:cxnSp>
        <p:cxnSp>
          <p:nvCxnSpPr>
            <p:cNvPr id="929" name="Google Shape;1970;p19">
              <a:extLst>
                <a:ext uri="{FF2B5EF4-FFF2-40B4-BE49-F238E27FC236}">
                  <a16:creationId xmlns:a16="http://schemas.microsoft.com/office/drawing/2014/main" id="{22302696-8DC1-8AF4-C6D9-4FF1D60EB786}"/>
                </a:ext>
              </a:extLst>
            </p:cNvPr>
            <p:cNvCxnSpPr/>
            <p:nvPr/>
          </p:nvCxnSpPr>
          <p:spPr>
            <a:xfrm>
              <a:off x="12676" y="8589"/>
              <a:ext cx="0" cy="300"/>
            </a:xfrm>
            <a:prstGeom prst="straightConnector1">
              <a:avLst/>
            </a:prstGeom>
            <a:noFill/>
            <a:ln w="25400" cap="flat" cmpd="sng">
              <a:solidFill>
                <a:schemeClr val="dk1"/>
              </a:solidFill>
              <a:prstDash val="solid"/>
              <a:round/>
              <a:headEnd type="none" w="sm" len="sm"/>
              <a:tailEnd type="triangle" w="med" len="med"/>
            </a:ln>
          </p:spPr>
        </p:cxnSp>
        <p:cxnSp>
          <p:nvCxnSpPr>
            <p:cNvPr id="930" name="Google Shape;1971;p19">
              <a:extLst>
                <a:ext uri="{FF2B5EF4-FFF2-40B4-BE49-F238E27FC236}">
                  <a16:creationId xmlns:a16="http://schemas.microsoft.com/office/drawing/2014/main" id="{404630E2-1764-AC05-4FB4-5AA9DDB37FE8}"/>
                </a:ext>
              </a:extLst>
            </p:cNvPr>
            <p:cNvCxnSpPr/>
            <p:nvPr/>
          </p:nvCxnSpPr>
          <p:spPr>
            <a:xfrm>
              <a:off x="12843" y="8589"/>
              <a:ext cx="0" cy="300"/>
            </a:xfrm>
            <a:prstGeom prst="straightConnector1">
              <a:avLst/>
            </a:prstGeom>
            <a:noFill/>
            <a:ln w="25400" cap="flat" cmpd="sng">
              <a:solidFill>
                <a:schemeClr val="dk1"/>
              </a:solidFill>
              <a:prstDash val="solid"/>
              <a:round/>
              <a:headEnd type="none" w="sm" len="sm"/>
              <a:tailEnd type="triangle" w="med" len="med"/>
            </a:ln>
          </p:spPr>
        </p:cxnSp>
        <p:cxnSp>
          <p:nvCxnSpPr>
            <p:cNvPr id="931" name="Google Shape;1972;p19">
              <a:extLst>
                <a:ext uri="{FF2B5EF4-FFF2-40B4-BE49-F238E27FC236}">
                  <a16:creationId xmlns:a16="http://schemas.microsoft.com/office/drawing/2014/main" id="{68DAF78C-C4B1-F3F1-6699-2F81C2C5CC1E}"/>
                </a:ext>
              </a:extLst>
            </p:cNvPr>
            <p:cNvCxnSpPr/>
            <p:nvPr/>
          </p:nvCxnSpPr>
          <p:spPr>
            <a:xfrm>
              <a:off x="13029" y="8589"/>
              <a:ext cx="0" cy="300"/>
            </a:xfrm>
            <a:prstGeom prst="straightConnector1">
              <a:avLst/>
            </a:prstGeom>
            <a:noFill/>
            <a:ln w="25400" cap="flat" cmpd="sng">
              <a:solidFill>
                <a:schemeClr val="dk1"/>
              </a:solidFill>
              <a:prstDash val="solid"/>
              <a:round/>
              <a:headEnd type="none" w="sm" len="sm"/>
              <a:tailEnd type="triangle" w="med" len="med"/>
            </a:ln>
          </p:spPr>
        </p:cxnSp>
        <p:cxnSp>
          <p:nvCxnSpPr>
            <p:cNvPr id="932" name="Google Shape;1973;p19">
              <a:extLst>
                <a:ext uri="{FF2B5EF4-FFF2-40B4-BE49-F238E27FC236}">
                  <a16:creationId xmlns:a16="http://schemas.microsoft.com/office/drawing/2014/main" id="{103D8261-CEDA-5E1E-1B9B-0D9B04A8E633}"/>
                </a:ext>
              </a:extLst>
            </p:cNvPr>
            <p:cNvCxnSpPr/>
            <p:nvPr/>
          </p:nvCxnSpPr>
          <p:spPr>
            <a:xfrm>
              <a:off x="13202" y="8589"/>
              <a:ext cx="0" cy="300"/>
            </a:xfrm>
            <a:prstGeom prst="straightConnector1">
              <a:avLst/>
            </a:prstGeom>
            <a:noFill/>
            <a:ln w="25400" cap="flat" cmpd="sng">
              <a:solidFill>
                <a:schemeClr val="dk1"/>
              </a:solidFill>
              <a:prstDash val="solid"/>
              <a:round/>
              <a:headEnd type="none" w="sm" len="sm"/>
              <a:tailEnd type="triangle" w="med" len="med"/>
            </a:ln>
          </p:spPr>
        </p:cxnSp>
        <p:cxnSp>
          <p:nvCxnSpPr>
            <p:cNvPr id="933" name="Google Shape;1974;p19">
              <a:extLst>
                <a:ext uri="{FF2B5EF4-FFF2-40B4-BE49-F238E27FC236}">
                  <a16:creationId xmlns:a16="http://schemas.microsoft.com/office/drawing/2014/main" id="{5C56B86A-E726-769D-BCDB-F57F01B8AA9E}"/>
                </a:ext>
              </a:extLst>
            </p:cNvPr>
            <p:cNvCxnSpPr/>
            <p:nvPr/>
          </p:nvCxnSpPr>
          <p:spPr>
            <a:xfrm>
              <a:off x="13369" y="8589"/>
              <a:ext cx="0" cy="300"/>
            </a:xfrm>
            <a:prstGeom prst="straightConnector1">
              <a:avLst/>
            </a:prstGeom>
            <a:noFill/>
            <a:ln w="25400" cap="flat" cmpd="sng">
              <a:solidFill>
                <a:schemeClr val="dk1"/>
              </a:solidFill>
              <a:prstDash val="solid"/>
              <a:round/>
              <a:headEnd type="none" w="sm" len="sm"/>
              <a:tailEnd type="triangle" w="med" len="med"/>
            </a:ln>
          </p:spPr>
        </p:cxnSp>
        <p:cxnSp>
          <p:nvCxnSpPr>
            <p:cNvPr id="934" name="Google Shape;1975;p19">
              <a:extLst>
                <a:ext uri="{FF2B5EF4-FFF2-40B4-BE49-F238E27FC236}">
                  <a16:creationId xmlns:a16="http://schemas.microsoft.com/office/drawing/2014/main" id="{22A4F779-500A-C21A-C27C-8F2C04AA9B5F}"/>
                </a:ext>
              </a:extLst>
            </p:cNvPr>
            <p:cNvCxnSpPr/>
            <p:nvPr/>
          </p:nvCxnSpPr>
          <p:spPr>
            <a:xfrm>
              <a:off x="13555" y="8589"/>
              <a:ext cx="0" cy="300"/>
            </a:xfrm>
            <a:prstGeom prst="straightConnector1">
              <a:avLst/>
            </a:prstGeom>
            <a:noFill/>
            <a:ln w="25400" cap="flat" cmpd="sng">
              <a:solidFill>
                <a:schemeClr val="dk1"/>
              </a:solidFill>
              <a:prstDash val="solid"/>
              <a:round/>
              <a:headEnd type="none" w="sm" len="sm"/>
              <a:tailEnd type="triangle" w="med" len="med"/>
            </a:ln>
          </p:spPr>
        </p:cxnSp>
        <p:cxnSp>
          <p:nvCxnSpPr>
            <p:cNvPr id="935" name="Google Shape;1976;p19">
              <a:extLst>
                <a:ext uri="{FF2B5EF4-FFF2-40B4-BE49-F238E27FC236}">
                  <a16:creationId xmlns:a16="http://schemas.microsoft.com/office/drawing/2014/main" id="{2761D394-6D07-FC80-7BD8-8143AD448F53}"/>
                </a:ext>
              </a:extLst>
            </p:cNvPr>
            <p:cNvCxnSpPr/>
            <p:nvPr/>
          </p:nvCxnSpPr>
          <p:spPr>
            <a:xfrm>
              <a:off x="13724" y="8589"/>
              <a:ext cx="0" cy="300"/>
            </a:xfrm>
            <a:prstGeom prst="straightConnector1">
              <a:avLst/>
            </a:prstGeom>
            <a:noFill/>
            <a:ln w="25400" cap="flat" cmpd="sng">
              <a:solidFill>
                <a:schemeClr val="dk1"/>
              </a:solidFill>
              <a:prstDash val="solid"/>
              <a:round/>
              <a:headEnd type="none" w="sm" len="sm"/>
              <a:tailEnd type="triangle" w="med" len="med"/>
            </a:ln>
          </p:spPr>
        </p:cxnSp>
        <p:cxnSp>
          <p:nvCxnSpPr>
            <p:cNvPr id="936" name="Google Shape;1977;p19">
              <a:extLst>
                <a:ext uri="{FF2B5EF4-FFF2-40B4-BE49-F238E27FC236}">
                  <a16:creationId xmlns:a16="http://schemas.microsoft.com/office/drawing/2014/main" id="{D14491E0-CBCA-035B-F520-F6190DC1B081}"/>
                </a:ext>
              </a:extLst>
            </p:cNvPr>
            <p:cNvCxnSpPr/>
            <p:nvPr/>
          </p:nvCxnSpPr>
          <p:spPr>
            <a:xfrm>
              <a:off x="13891" y="8589"/>
              <a:ext cx="0" cy="300"/>
            </a:xfrm>
            <a:prstGeom prst="straightConnector1">
              <a:avLst/>
            </a:prstGeom>
            <a:noFill/>
            <a:ln w="25400" cap="flat" cmpd="sng">
              <a:solidFill>
                <a:schemeClr val="dk1"/>
              </a:solidFill>
              <a:prstDash val="solid"/>
              <a:round/>
              <a:headEnd type="none" w="sm" len="sm"/>
              <a:tailEnd type="triangle" w="med" len="med"/>
            </a:ln>
          </p:spPr>
        </p:cxnSp>
        <p:cxnSp>
          <p:nvCxnSpPr>
            <p:cNvPr id="937" name="Google Shape;1978;p19">
              <a:extLst>
                <a:ext uri="{FF2B5EF4-FFF2-40B4-BE49-F238E27FC236}">
                  <a16:creationId xmlns:a16="http://schemas.microsoft.com/office/drawing/2014/main" id="{4F0C024F-BBA5-BB4B-CA90-84E51BD26570}"/>
                </a:ext>
              </a:extLst>
            </p:cNvPr>
            <p:cNvCxnSpPr/>
            <p:nvPr/>
          </p:nvCxnSpPr>
          <p:spPr>
            <a:xfrm>
              <a:off x="13291" y="8927"/>
              <a:ext cx="0" cy="300"/>
            </a:xfrm>
            <a:prstGeom prst="straightConnector1">
              <a:avLst/>
            </a:prstGeom>
            <a:noFill/>
            <a:ln w="25400" cap="flat" cmpd="sng">
              <a:solidFill>
                <a:schemeClr val="dk1"/>
              </a:solidFill>
              <a:prstDash val="solid"/>
              <a:round/>
              <a:headEnd type="none" w="sm" len="sm"/>
              <a:tailEnd type="triangle" w="med" len="med"/>
            </a:ln>
          </p:spPr>
        </p:cxnSp>
        <p:cxnSp>
          <p:nvCxnSpPr>
            <p:cNvPr id="938" name="Google Shape;1979;p19">
              <a:extLst>
                <a:ext uri="{FF2B5EF4-FFF2-40B4-BE49-F238E27FC236}">
                  <a16:creationId xmlns:a16="http://schemas.microsoft.com/office/drawing/2014/main" id="{9E99CEDE-479C-BF48-68DC-2F42AA524216}"/>
                </a:ext>
              </a:extLst>
            </p:cNvPr>
            <p:cNvCxnSpPr/>
            <p:nvPr/>
          </p:nvCxnSpPr>
          <p:spPr>
            <a:xfrm>
              <a:off x="12683" y="9502"/>
              <a:ext cx="0" cy="300"/>
            </a:xfrm>
            <a:prstGeom prst="straightConnector1">
              <a:avLst/>
            </a:prstGeom>
            <a:noFill/>
            <a:ln w="25400" cap="flat" cmpd="sng">
              <a:solidFill>
                <a:schemeClr val="dk1"/>
              </a:solidFill>
              <a:prstDash val="solid"/>
              <a:round/>
              <a:headEnd type="none" w="sm" len="sm"/>
              <a:tailEnd type="triangle" w="med" len="med"/>
            </a:ln>
          </p:spPr>
        </p:cxnSp>
        <p:cxnSp>
          <p:nvCxnSpPr>
            <p:cNvPr id="939" name="Google Shape;1980;p19">
              <a:extLst>
                <a:ext uri="{FF2B5EF4-FFF2-40B4-BE49-F238E27FC236}">
                  <a16:creationId xmlns:a16="http://schemas.microsoft.com/office/drawing/2014/main" id="{8327FE66-6436-681C-9AFD-CD7FDDF0896D}"/>
                </a:ext>
              </a:extLst>
            </p:cNvPr>
            <p:cNvCxnSpPr/>
            <p:nvPr/>
          </p:nvCxnSpPr>
          <p:spPr>
            <a:xfrm>
              <a:off x="12850" y="9502"/>
              <a:ext cx="0" cy="300"/>
            </a:xfrm>
            <a:prstGeom prst="straightConnector1">
              <a:avLst/>
            </a:prstGeom>
            <a:noFill/>
            <a:ln w="25400" cap="flat" cmpd="sng">
              <a:solidFill>
                <a:schemeClr val="dk1"/>
              </a:solidFill>
              <a:prstDash val="solid"/>
              <a:round/>
              <a:headEnd type="none" w="sm" len="sm"/>
              <a:tailEnd type="triangle" w="med" len="med"/>
            </a:ln>
          </p:spPr>
        </p:cxnSp>
        <p:cxnSp>
          <p:nvCxnSpPr>
            <p:cNvPr id="940" name="Google Shape;1981;p19">
              <a:extLst>
                <a:ext uri="{FF2B5EF4-FFF2-40B4-BE49-F238E27FC236}">
                  <a16:creationId xmlns:a16="http://schemas.microsoft.com/office/drawing/2014/main" id="{B2E3CEF4-98CC-C439-80A6-AD2A7935FEC2}"/>
                </a:ext>
              </a:extLst>
            </p:cNvPr>
            <p:cNvCxnSpPr/>
            <p:nvPr/>
          </p:nvCxnSpPr>
          <p:spPr>
            <a:xfrm>
              <a:off x="13036" y="9502"/>
              <a:ext cx="0" cy="300"/>
            </a:xfrm>
            <a:prstGeom prst="straightConnector1">
              <a:avLst/>
            </a:prstGeom>
            <a:noFill/>
            <a:ln w="25400" cap="flat" cmpd="sng">
              <a:solidFill>
                <a:schemeClr val="dk1"/>
              </a:solidFill>
              <a:prstDash val="solid"/>
              <a:round/>
              <a:headEnd type="none" w="sm" len="sm"/>
              <a:tailEnd type="triangle" w="med" len="med"/>
            </a:ln>
          </p:spPr>
        </p:cxnSp>
        <p:cxnSp>
          <p:nvCxnSpPr>
            <p:cNvPr id="941" name="Google Shape;1982;p19">
              <a:extLst>
                <a:ext uri="{FF2B5EF4-FFF2-40B4-BE49-F238E27FC236}">
                  <a16:creationId xmlns:a16="http://schemas.microsoft.com/office/drawing/2014/main" id="{97298A61-2789-353C-5A04-28C205C9ECBE}"/>
                </a:ext>
              </a:extLst>
            </p:cNvPr>
            <p:cNvCxnSpPr/>
            <p:nvPr/>
          </p:nvCxnSpPr>
          <p:spPr>
            <a:xfrm>
              <a:off x="13209" y="9502"/>
              <a:ext cx="0" cy="300"/>
            </a:xfrm>
            <a:prstGeom prst="straightConnector1">
              <a:avLst/>
            </a:prstGeom>
            <a:noFill/>
            <a:ln w="25400" cap="flat" cmpd="sng">
              <a:solidFill>
                <a:schemeClr val="dk1"/>
              </a:solidFill>
              <a:prstDash val="solid"/>
              <a:round/>
              <a:headEnd type="none" w="sm" len="sm"/>
              <a:tailEnd type="triangle" w="med" len="med"/>
            </a:ln>
          </p:spPr>
        </p:cxnSp>
        <p:cxnSp>
          <p:nvCxnSpPr>
            <p:cNvPr id="942" name="Google Shape;1983;p19">
              <a:extLst>
                <a:ext uri="{FF2B5EF4-FFF2-40B4-BE49-F238E27FC236}">
                  <a16:creationId xmlns:a16="http://schemas.microsoft.com/office/drawing/2014/main" id="{15A37009-48A8-06DA-35CC-99490BB1C6D5}"/>
                </a:ext>
              </a:extLst>
            </p:cNvPr>
            <p:cNvCxnSpPr/>
            <p:nvPr/>
          </p:nvCxnSpPr>
          <p:spPr>
            <a:xfrm>
              <a:off x="13376" y="9502"/>
              <a:ext cx="0" cy="300"/>
            </a:xfrm>
            <a:prstGeom prst="straightConnector1">
              <a:avLst/>
            </a:prstGeom>
            <a:noFill/>
            <a:ln w="25400" cap="flat" cmpd="sng">
              <a:solidFill>
                <a:schemeClr val="dk1"/>
              </a:solidFill>
              <a:prstDash val="solid"/>
              <a:round/>
              <a:headEnd type="none" w="sm" len="sm"/>
              <a:tailEnd type="triangle" w="med" len="med"/>
            </a:ln>
          </p:spPr>
        </p:cxnSp>
        <p:cxnSp>
          <p:nvCxnSpPr>
            <p:cNvPr id="943" name="Google Shape;1984;p19">
              <a:extLst>
                <a:ext uri="{FF2B5EF4-FFF2-40B4-BE49-F238E27FC236}">
                  <a16:creationId xmlns:a16="http://schemas.microsoft.com/office/drawing/2014/main" id="{72FAE640-3E54-07CC-01D4-E3C10AF866E8}"/>
                </a:ext>
              </a:extLst>
            </p:cNvPr>
            <p:cNvCxnSpPr/>
            <p:nvPr/>
          </p:nvCxnSpPr>
          <p:spPr>
            <a:xfrm>
              <a:off x="13562" y="9502"/>
              <a:ext cx="0" cy="300"/>
            </a:xfrm>
            <a:prstGeom prst="straightConnector1">
              <a:avLst/>
            </a:prstGeom>
            <a:noFill/>
            <a:ln w="25400" cap="flat" cmpd="sng">
              <a:solidFill>
                <a:schemeClr val="dk1"/>
              </a:solidFill>
              <a:prstDash val="solid"/>
              <a:round/>
              <a:headEnd type="none" w="sm" len="sm"/>
              <a:tailEnd type="triangle" w="med" len="med"/>
            </a:ln>
          </p:spPr>
        </p:cxnSp>
        <p:cxnSp>
          <p:nvCxnSpPr>
            <p:cNvPr id="944" name="Google Shape;1985;p19">
              <a:extLst>
                <a:ext uri="{FF2B5EF4-FFF2-40B4-BE49-F238E27FC236}">
                  <a16:creationId xmlns:a16="http://schemas.microsoft.com/office/drawing/2014/main" id="{ED7F54B2-D397-5FDF-68D5-8E5486B511F7}"/>
                </a:ext>
              </a:extLst>
            </p:cNvPr>
            <p:cNvCxnSpPr/>
            <p:nvPr/>
          </p:nvCxnSpPr>
          <p:spPr>
            <a:xfrm>
              <a:off x="13731" y="9502"/>
              <a:ext cx="0" cy="300"/>
            </a:xfrm>
            <a:prstGeom prst="straightConnector1">
              <a:avLst/>
            </a:prstGeom>
            <a:noFill/>
            <a:ln w="25400" cap="flat" cmpd="sng">
              <a:solidFill>
                <a:schemeClr val="dk1"/>
              </a:solidFill>
              <a:prstDash val="solid"/>
              <a:round/>
              <a:headEnd type="none" w="sm" len="sm"/>
              <a:tailEnd type="triangle" w="med" len="med"/>
            </a:ln>
          </p:spPr>
        </p:cxnSp>
        <p:cxnSp>
          <p:nvCxnSpPr>
            <p:cNvPr id="945" name="Google Shape;1986;p19">
              <a:extLst>
                <a:ext uri="{FF2B5EF4-FFF2-40B4-BE49-F238E27FC236}">
                  <a16:creationId xmlns:a16="http://schemas.microsoft.com/office/drawing/2014/main" id="{D66B372F-F845-61E5-47F6-45DC8967C1E6}"/>
                </a:ext>
              </a:extLst>
            </p:cNvPr>
            <p:cNvCxnSpPr/>
            <p:nvPr/>
          </p:nvCxnSpPr>
          <p:spPr>
            <a:xfrm>
              <a:off x="13898" y="9502"/>
              <a:ext cx="0" cy="300"/>
            </a:xfrm>
            <a:prstGeom prst="straightConnector1">
              <a:avLst/>
            </a:prstGeom>
            <a:noFill/>
            <a:ln w="25400" cap="flat" cmpd="sng">
              <a:solidFill>
                <a:schemeClr val="dk1"/>
              </a:solidFill>
              <a:prstDash val="solid"/>
              <a:round/>
              <a:headEnd type="none" w="sm" len="sm"/>
              <a:tailEnd type="triangle" w="med" len="med"/>
            </a:ln>
          </p:spPr>
        </p:cxnSp>
        <p:cxnSp>
          <p:nvCxnSpPr>
            <p:cNvPr id="946" name="Google Shape;1987;p19">
              <a:extLst>
                <a:ext uri="{FF2B5EF4-FFF2-40B4-BE49-F238E27FC236}">
                  <a16:creationId xmlns:a16="http://schemas.microsoft.com/office/drawing/2014/main" id="{4C2A5914-6850-9671-7320-86563BB3AF69}"/>
                </a:ext>
              </a:extLst>
            </p:cNvPr>
            <p:cNvCxnSpPr/>
            <p:nvPr/>
          </p:nvCxnSpPr>
          <p:spPr>
            <a:xfrm>
              <a:off x="13298" y="9840"/>
              <a:ext cx="0" cy="300"/>
            </a:xfrm>
            <a:prstGeom prst="straightConnector1">
              <a:avLst/>
            </a:prstGeom>
            <a:noFill/>
            <a:ln w="25400" cap="flat" cmpd="sng">
              <a:solidFill>
                <a:schemeClr val="dk1"/>
              </a:solidFill>
              <a:prstDash val="solid"/>
              <a:round/>
              <a:headEnd type="none" w="sm" len="sm"/>
              <a:tailEnd type="triangle" w="med" len="med"/>
            </a:ln>
          </p:spPr>
        </p:cxnSp>
      </p:grpSp>
      <p:cxnSp>
        <p:nvCxnSpPr>
          <p:cNvPr id="957" name="Google Shape;1988;p19">
            <a:extLst>
              <a:ext uri="{FF2B5EF4-FFF2-40B4-BE49-F238E27FC236}">
                <a16:creationId xmlns:a16="http://schemas.microsoft.com/office/drawing/2014/main" id="{598FCFD1-B5A8-E561-C8BA-08AF3882899E}"/>
              </a:ext>
            </a:extLst>
          </p:cNvPr>
          <p:cNvCxnSpPr/>
          <p:nvPr/>
        </p:nvCxnSpPr>
        <p:spPr>
          <a:xfrm>
            <a:off x="9322582" y="3879487"/>
            <a:ext cx="337500" cy="0"/>
          </a:xfrm>
          <a:prstGeom prst="straightConnector1">
            <a:avLst/>
          </a:prstGeom>
          <a:noFill/>
          <a:ln w="38100" cap="flat" cmpd="sng">
            <a:solidFill>
              <a:schemeClr val="dk1"/>
            </a:solidFill>
            <a:prstDash val="solid"/>
            <a:round/>
            <a:headEnd type="triangle" w="med" len="med"/>
            <a:tailEnd type="triangle" w="med" len="med"/>
          </a:ln>
        </p:spPr>
      </p:cxnSp>
      <p:grpSp>
        <p:nvGrpSpPr>
          <p:cNvPr id="958" name="Google Shape;1989;p19">
            <a:extLst>
              <a:ext uri="{FF2B5EF4-FFF2-40B4-BE49-F238E27FC236}">
                <a16:creationId xmlns:a16="http://schemas.microsoft.com/office/drawing/2014/main" id="{EB4A703C-CEC3-941E-EEE5-338904437FF5}"/>
              </a:ext>
            </a:extLst>
          </p:cNvPr>
          <p:cNvGrpSpPr/>
          <p:nvPr/>
        </p:nvGrpSpPr>
        <p:grpSpPr>
          <a:xfrm>
            <a:off x="9481430" y="3145111"/>
            <a:ext cx="1072661" cy="561975"/>
            <a:chOff x="12986" y="4926"/>
            <a:chExt cx="1830" cy="1180"/>
          </a:xfrm>
        </p:grpSpPr>
        <p:sp>
          <p:nvSpPr>
            <p:cNvPr id="959" name="Google Shape;1990;p19">
              <a:extLst>
                <a:ext uri="{FF2B5EF4-FFF2-40B4-BE49-F238E27FC236}">
                  <a16:creationId xmlns:a16="http://schemas.microsoft.com/office/drawing/2014/main" id="{44139E28-C13F-508E-CEAD-FEAE4E7A189A}"/>
                </a:ext>
              </a:extLst>
            </p:cNvPr>
            <p:cNvSpPr/>
            <p:nvPr/>
          </p:nvSpPr>
          <p:spPr>
            <a:xfrm>
              <a:off x="13016" y="4967"/>
              <a:ext cx="1800" cy="9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b="1">
                <a:solidFill>
                  <a:schemeClr val="dk1"/>
                </a:solidFill>
                <a:latin typeface="Arial"/>
                <a:ea typeface="Arial"/>
                <a:cs typeface="Arial"/>
                <a:sym typeface="Arial"/>
              </a:endParaRPr>
            </a:p>
          </p:txBody>
        </p:sp>
        <p:sp>
          <p:nvSpPr>
            <p:cNvPr id="960" name="Google Shape;1991;p19">
              <a:extLst>
                <a:ext uri="{FF2B5EF4-FFF2-40B4-BE49-F238E27FC236}">
                  <a16:creationId xmlns:a16="http://schemas.microsoft.com/office/drawing/2014/main" id="{E2B39323-E292-826F-D56E-32537A06D719}"/>
                </a:ext>
              </a:extLst>
            </p:cNvPr>
            <p:cNvSpPr/>
            <p:nvPr/>
          </p:nvSpPr>
          <p:spPr>
            <a:xfrm>
              <a:off x="13122" y="5033"/>
              <a:ext cx="300" cy="300"/>
            </a:xfrm>
            <a:prstGeom prst="rect">
              <a:avLst/>
            </a:prstGeom>
            <a:solidFill>
              <a:srgbClr val="C00000"/>
            </a:solidFill>
            <a:ln w="25400" cap="flat" cmpd="sng">
              <a:solidFill>
                <a:srgbClr val="00729E"/>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dirty="0">
                <a:solidFill>
                  <a:schemeClr val="lt1"/>
                </a:solidFill>
                <a:latin typeface="Arial"/>
                <a:ea typeface="Arial"/>
                <a:cs typeface="Arial"/>
                <a:sym typeface="Arial"/>
              </a:endParaRPr>
            </a:p>
          </p:txBody>
        </p:sp>
        <p:sp>
          <p:nvSpPr>
            <p:cNvPr id="961" name="Google Shape;1992;p19">
              <a:extLst>
                <a:ext uri="{FF2B5EF4-FFF2-40B4-BE49-F238E27FC236}">
                  <a16:creationId xmlns:a16="http://schemas.microsoft.com/office/drawing/2014/main" id="{0E7EF95C-1579-DBF8-39EF-5F0BF1DAB242}"/>
                </a:ext>
              </a:extLst>
            </p:cNvPr>
            <p:cNvSpPr txBox="1"/>
            <p:nvPr/>
          </p:nvSpPr>
          <p:spPr>
            <a:xfrm>
              <a:off x="13250" y="4926"/>
              <a:ext cx="1200" cy="459"/>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a:solidFill>
                    <a:srgbClr val="000000"/>
                  </a:solidFill>
                  <a:latin typeface="Arial"/>
                  <a:ea typeface="Arial"/>
                  <a:cs typeface="Arial"/>
                  <a:sym typeface="Arial"/>
                </a:rPr>
                <a:t>: Active </a:t>
              </a:r>
              <a:endParaRPr sz="1200"/>
            </a:p>
          </p:txBody>
        </p:sp>
        <p:sp>
          <p:nvSpPr>
            <p:cNvPr id="962" name="Google Shape;1993;p19">
              <a:extLst>
                <a:ext uri="{FF2B5EF4-FFF2-40B4-BE49-F238E27FC236}">
                  <a16:creationId xmlns:a16="http://schemas.microsoft.com/office/drawing/2014/main" id="{FA341B34-DE56-4B05-5FEE-FDA526B9AF06}"/>
                </a:ext>
              </a:extLst>
            </p:cNvPr>
            <p:cNvSpPr/>
            <p:nvPr/>
          </p:nvSpPr>
          <p:spPr>
            <a:xfrm>
              <a:off x="13122" y="5268"/>
              <a:ext cx="300" cy="300"/>
            </a:xfrm>
            <a:prstGeom prst="rect">
              <a:avLst/>
            </a:prstGeom>
            <a:solidFill>
              <a:schemeClr val="lt1"/>
            </a:solidFill>
            <a:ln w="25400" cap="flat" cmpd="sng">
              <a:solidFill>
                <a:srgbClr val="0A5190"/>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sp>
          <p:nvSpPr>
            <p:cNvPr id="963" name="Google Shape;1994;p19">
              <a:extLst>
                <a:ext uri="{FF2B5EF4-FFF2-40B4-BE49-F238E27FC236}">
                  <a16:creationId xmlns:a16="http://schemas.microsoft.com/office/drawing/2014/main" id="{C0C28F5A-9769-EC0C-1FB3-3A4F5880BE44}"/>
                </a:ext>
              </a:extLst>
            </p:cNvPr>
            <p:cNvSpPr txBox="1"/>
            <p:nvPr/>
          </p:nvSpPr>
          <p:spPr>
            <a:xfrm>
              <a:off x="13260" y="5163"/>
              <a:ext cx="1200" cy="459"/>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a:solidFill>
                    <a:srgbClr val="000000"/>
                  </a:solidFill>
                  <a:latin typeface="Arial"/>
                  <a:ea typeface="Arial"/>
                  <a:cs typeface="Arial"/>
                  <a:sym typeface="Arial"/>
                </a:rPr>
                <a:t>: Inactive</a:t>
              </a:r>
              <a:endParaRPr sz="1200"/>
            </a:p>
          </p:txBody>
        </p:sp>
        <p:sp>
          <p:nvSpPr>
            <p:cNvPr id="964" name="Google Shape;1995;p19">
              <a:extLst>
                <a:ext uri="{FF2B5EF4-FFF2-40B4-BE49-F238E27FC236}">
                  <a16:creationId xmlns:a16="http://schemas.microsoft.com/office/drawing/2014/main" id="{3C5C9366-270B-E586-A598-FB89308BB21C}"/>
                </a:ext>
              </a:extLst>
            </p:cNvPr>
            <p:cNvSpPr txBox="1"/>
            <p:nvPr/>
          </p:nvSpPr>
          <p:spPr>
            <a:xfrm>
              <a:off x="12986" y="5403"/>
              <a:ext cx="1200" cy="459"/>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i="1">
                  <a:solidFill>
                    <a:srgbClr val="000000"/>
                  </a:solidFill>
                  <a:latin typeface="Arial"/>
                  <a:ea typeface="Arial"/>
                  <a:cs typeface="Arial"/>
                  <a:sym typeface="Arial"/>
                </a:rPr>
                <a:t>a</a:t>
              </a:r>
              <a:r>
                <a:rPr lang="en" sz="900" b="1" i="1" baseline="-25000">
                  <a:solidFill>
                    <a:srgbClr val="000000"/>
                  </a:solidFill>
                  <a:latin typeface="Arial"/>
                  <a:ea typeface="Arial"/>
                  <a:cs typeface="Arial"/>
                  <a:sym typeface="Arial"/>
                </a:rPr>
                <a:t>n </a:t>
              </a:r>
              <a:r>
                <a:rPr lang="en" sz="900" b="1">
                  <a:solidFill>
                    <a:srgbClr val="000000"/>
                  </a:solidFill>
                  <a:latin typeface="Arial"/>
                  <a:ea typeface="Arial"/>
                  <a:cs typeface="Arial"/>
                  <a:sym typeface="Arial"/>
                </a:rPr>
                <a:t>: Axon</a:t>
              </a:r>
              <a:endParaRPr sz="1200"/>
            </a:p>
          </p:txBody>
        </p:sp>
        <p:sp>
          <p:nvSpPr>
            <p:cNvPr id="965" name="Google Shape;1996;p19">
              <a:extLst>
                <a:ext uri="{FF2B5EF4-FFF2-40B4-BE49-F238E27FC236}">
                  <a16:creationId xmlns:a16="http://schemas.microsoft.com/office/drawing/2014/main" id="{21A77E8A-F1D2-296A-0332-067A0E220A19}"/>
                </a:ext>
              </a:extLst>
            </p:cNvPr>
            <p:cNvSpPr txBox="1"/>
            <p:nvPr/>
          </p:nvSpPr>
          <p:spPr>
            <a:xfrm>
              <a:off x="12987" y="5647"/>
              <a:ext cx="1800" cy="459"/>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i="1">
                  <a:solidFill>
                    <a:srgbClr val="000000"/>
                  </a:solidFill>
                  <a:latin typeface="Arial"/>
                  <a:ea typeface="Arial"/>
                  <a:cs typeface="Arial"/>
                  <a:sym typeface="Arial"/>
                </a:rPr>
                <a:t>d</a:t>
              </a:r>
              <a:r>
                <a:rPr lang="en" sz="900" b="1" i="1" baseline="-25000">
                  <a:solidFill>
                    <a:srgbClr val="000000"/>
                  </a:solidFill>
                  <a:latin typeface="Arial"/>
                  <a:ea typeface="Arial"/>
                  <a:cs typeface="Arial"/>
                  <a:sym typeface="Arial"/>
                </a:rPr>
                <a:t>n </a:t>
              </a:r>
              <a:r>
                <a:rPr lang="en" sz="900" b="1">
                  <a:solidFill>
                    <a:srgbClr val="000000"/>
                  </a:solidFill>
                  <a:latin typeface="Arial"/>
                  <a:ea typeface="Arial"/>
                  <a:cs typeface="Arial"/>
                  <a:sym typeface="Arial"/>
                </a:rPr>
                <a:t>: Dendrite</a:t>
              </a:r>
              <a:endParaRPr sz="1200"/>
            </a:p>
          </p:txBody>
        </p:sp>
      </p:grpSp>
      <p:sp>
        <p:nvSpPr>
          <p:cNvPr id="966" name="Google Shape;1997;p19">
            <a:extLst>
              <a:ext uri="{FF2B5EF4-FFF2-40B4-BE49-F238E27FC236}">
                <a16:creationId xmlns:a16="http://schemas.microsoft.com/office/drawing/2014/main" id="{995605DC-622F-4992-E41E-89FEBB85159D}"/>
              </a:ext>
            </a:extLst>
          </p:cNvPr>
          <p:cNvSpPr txBox="1"/>
          <p:nvPr/>
        </p:nvSpPr>
        <p:spPr>
          <a:xfrm>
            <a:off x="6678442" y="3787570"/>
            <a:ext cx="252000" cy="357000"/>
          </a:xfrm>
          <a:prstGeom prst="rect">
            <a:avLst/>
          </a:prstGeom>
          <a:noFill/>
          <a:ln>
            <a:noFill/>
          </a:ln>
        </p:spPr>
        <p:txBody>
          <a:bodyPr spcFirstLastPara="1" wrap="square" lIns="79125" tIns="39550" rIns="79125" bIns="39550" anchor="t" anchorCtr="0">
            <a:spAutoFit/>
          </a:bodyPr>
          <a:lstStyle/>
          <a:p>
            <a:pPr algn="ctr">
              <a:spcBef>
                <a:spcPts val="0"/>
              </a:spcBef>
              <a:spcAft>
                <a:spcPts val="0"/>
              </a:spcAft>
            </a:pPr>
            <a:r>
              <a:rPr lang="en" sz="900" b="1">
                <a:solidFill>
                  <a:srgbClr val="000000"/>
                </a:solidFill>
                <a:latin typeface="Arial"/>
                <a:ea typeface="Arial"/>
                <a:cs typeface="Arial"/>
                <a:sym typeface="Arial"/>
              </a:rPr>
              <a:t>/</a:t>
            </a:r>
            <a:endParaRPr sz="1200"/>
          </a:p>
          <a:p>
            <a:pPr algn="ctr">
              <a:spcBef>
                <a:spcPts val="0"/>
              </a:spcBef>
              <a:spcAft>
                <a:spcPts val="0"/>
              </a:spcAft>
            </a:pPr>
            <a:r>
              <a:rPr lang="en" sz="900" b="1">
                <a:solidFill>
                  <a:srgbClr val="000000"/>
                </a:solidFill>
                <a:latin typeface="Arial"/>
                <a:ea typeface="Arial"/>
                <a:cs typeface="Arial"/>
                <a:sym typeface="Arial"/>
              </a:rPr>
              <a:t>n</a:t>
            </a:r>
            <a:endParaRPr sz="1200"/>
          </a:p>
        </p:txBody>
      </p:sp>
      <p:sp>
        <p:nvSpPr>
          <p:cNvPr id="967" name="Google Shape;1998;p19">
            <a:extLst>
              <a:ext uri="{FF2B5EF4-FFF2-40B4-BE49-F238E27FC236}">
                <a16:creationId xmlns:a16="http://schemas.microsoft.com/office/drawing/2014/main" id="{F9C26118-12D4-EF5E-DB43-B30D4CC0FA76}"/>
              </a:ext>
            </a:extLst>
          </p:cNvPr>
          <p:cNvSpPr txBox="1"/>
          <p:nvPr/>
        </p:nvSpPr>
        <p:spPr>
          <a:xfrm>
            <a:off x="9366543" y="3673270"/>
            <a:ext cx="252000" cy="357000"/>
          </a:xfrm>
          <a:prstGeom prst="rect">
            <a:avLst/>
          </a:prstGeom>
          <a:noFill/>
          <a:ln>
            <a:noFill/>
          </a:ln>
        </p:spPr>
        <p:txBody>
          <a:bodyPr spcFirstLastPara="1" wrap="square" lIns="79125" tIns="39550" rIns="79125" bIns="39550" anchor="t" anchorCtr="0">
            <a:spAutoFit/>
          </a:bodyPr>
          <a:lstStyle/>
          <a:p>
            <a:pPr algn="ctr">
              <a:spcBef>
                <a:spcPts val="0"/>
              </a:spcBef>
              <a:spcAft>
                <a:spcPts val="0"/>
              </a:spcAft>
            </a:pPr>
            <a:r>
              <a:rPr lang="en" sz="900" b="1">
                <a:solidFill>
                  <a:srgbClr val="000000"/>
                </a:solidFill>
                <a:latin typeface="Arial"/>
                <a:ea typeface="Arial"/>
                <a:cs typeface="Arial"/>
                <a:sym typeface="Arial"/>
              </a:rPr>
              <a:t>n</a:t>
            </a:r>
            <a:endParaRPr sz="1200"/>
          </a:p>
          <a:p>
            <a:pPr algn="ctr">
              <a:spcBef>
                <a:spcPts val="0"/>
              </a:spcBef>
              <a:spcAft>
                <a:spcPts val="0"/>
              </a:spcAft>
            </a:pPr>
            <a:r>
              <a:rPr lang="en" sz="900" b="1">
                <a:solidFill>
                  <a:srgbClr val="000000"/>
                </a:solidFill>
                <a:latin typeface="Arial"/>
                <a:ea typeface="Arial"/>
                <a:cs typeface="Arial"/>
                <a:sym typeface="Arial"/>
              </a:rPr>
              <a:t>/</a:t>
            </a:r>
            <a:endParaRPr sz="1200"/>
          </a:p>
        </p:txBody>
      </p:sp>
      <p:sp>
        <p:nvSpPr>
          <p:cNvPr id="968" name="Google Shape;1999;p19">
            <a:extLst>
              <a:ext uri="{FF2B5EF4-FFF2-40B4-BE49-F238E27FC236}">
                <a16:creationId xmlns:a16="http://schemas.microsoft.com/office/drawing/2014/main" id="{FB966000-1862-77DA-F478-2CDBD9785063}"/>
              </a:ext>
            </a:extLst>
          </p:cNvPr>
          <p:cNvSpPr txBox="1"/>
          <p:nvPr/>
        </p:nvSpPr>
        <p:spPr>
          <a:xfrm rot="16200000">
            <a:off x="6493637" y="3344789"/>
            <a:ext cx="752400" cy="357000"/>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dirty="0">
                <a:solidFill>
                  <a:srgbClr val="000000"/>
                </a:solidFill>
                <a:latin typeface="Arial"/>
                <a:ea typeface="Arial"/>
                <a:cs typeface="Arial"/>
                <a:sym typeface="Arial"/>
              </a:rPr>
              <a:t>Input Spike</a:t>
            </a:r>
            <a:endParaRPr sz="1200" dirty="0"/>
          </a:p>
        </p:txBody>
      </p:sp>
      <p:sp>
        <p:nvSpPr>
          <p:cNvPr id="969" name="Google Shape;2000;p19">
            <a:extLst>
              <a:ext uri="{FF2B5EF4-FFF2-40B4-BE49-F238E27FC236}">
                <a16:creationId xmlns:a16="http://schemas.microsoft.com/office/drawing/2014/main" id="{B9F880FD-4B76-48AE-D458-2B54FF427E1E}"/>
              </a:ext>
            </a:extLst>
          </p:cNvPr>
          <p:cNvSpPr txBox="1"/>
          <p:nvPr/>
        </p:nvSpPr>
        <p:spPr>
          <a:xfrm rot="16200000">
            <a:off x="9123093" y="4100092"/>
            <a:ext cx="843900" cy="357000"/>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a:solidFill>
                  <a:srgbClr val="000000"/>
                </a:solidFill>
                <a:latin typeface="Arial"/>
                <a:ea typeface="Arial"/>
                <a:cs typeface="Arial"/>
                <a:sym typeface="Arial"/>
              </a:rPr>
              <a:t>Output Spike</a:t>
            </a:r>
            <a:endParaRPr sz="1200"/>
          </a:p>
        </p:txBody>
      </p:sp>
      <p:sp>
        <p:nvSpPr>
          <p:cNvPr id="970" name="Google Shape;2001;p19">
            <a:extLst>
              <a:ext uri="{FF2B5EF4-FFF2-40B4-BE49-F238E27FC236}">
                <a16:creationId xmlns:a16="http://schemas.microsoft.com/office/drawing/2014/main" id="{54E28601-D0E8-6BB7-7AE0-4390846FF1B7}"/>
              </a:ext>
            </a:extLst>
          </p:cNvPr>
          <p:cNvSpPr txBox="1"/>
          <p:nvPr/>
        </p:nvSpPr>
        <p:spPr>
          <a:xfrm rot="16200000">
            <a:off x="5763075" y="4063437"/>
            <a:ext cx="771000" cy="357000"/>
          </a:xfrm>
          <a:prstGeom prst="rect">
            <a:avLst/>
          </a:prstGeom>
          <a:noFill/>
          <a:ln>
            <a:noFill/>
          </a:ln>
        </p:spPr>
        <p:txBody>
          <a:bodyPr spcFirstLastPara="1" wrap="square" lIns="79125" tIns="39550" rIns="79125" bIns="39550" anchor="t" anchorCtr="0">
            <a:spAutoFit/>
          </a:bodyPr>
          <a:lstStyle/>
          <a:p>
            <a:pPr algn="ctr">
              <a:spcBef>
                <a:spcPts val="0"/>
              </a:spcBef>
              <a:spcAft>
                <a:spcPts val="0"/>
              </a:spcAft>
            </a:pPr>
            <a:r>
              <a:rPr lang="en" sz="900" b="1" dirty="0">
                <a:solidFill>
                  <a:srgbClr val="000000"/>
                </a:solidFill>
                <a:latin typeface="Arial"/>
                <a:ea typeface="Arial"/>
                <a:cs typeface="Arial"/>
                <a:sym typeface="Arial"/>
              </a:rPr>
              <a:t>From other </a:t>
            </a:r>
            <a:endParaRPr sz="1200" dirty="0"/>
          </a:p>
          <a:p>
            <a:pPr algn="ctr">
              <a:spcBef>
                <a:spcPts val="0"/>
              </a:spcBef>
              <a:spcAft>
                <a:spcPts val="0"/>
              </a:spcAft>
            </a:pPr>
            <a:r>
              <a:rPr lang="en" sz="900" b="1" dirty="0">
                <a:solidFill>
                  <a:srgbClr val="000000"/>
                </a:solidFill>
                <a:latin typeface="Arial"/>
                <a:ea typeface="Arial"/>
                <a:cs typeface="Arial"/>
                <a:sym typeface="Arial"/>
              </a:rPr>
              <a:t>clusters</a:t>
            </a:r>
            <a:endParaRPr sz="1200" dirty="0"/>
          </a:p>
        </p:txBody>
      </p:sp>
      <p:sp>
        <p:nvSpPr>
          <p:cNvPr id="971" name="Google Shape;2002;p19">
            <a:extLst>
              <a:ext uri="{FF2B5EF4-FFF2-40B4-BE49-F238E27FC236}">
                <a16:creationId xmlns:a16="http://schemas.microsoft.com/office/drawing/2014/main" id="{CCFC718A-AFF0-66C2-B466-746163BCE70F}"/>
              </a:ext>
            </a:extLst>
          </p:cNvPr>
          <p:cNvSpPr txBox="1"/>
          <p:nvPr/>
        </p:nvSpPr>
        <p:spPr>
          <a:xfrm rot="16200000">
            <a:off x="9855682" y="4001056"/>
            <a:ext cx="624300" cy="357000"/>
          </a:xfrm>
          <a:prstGeom prst="rect">
            <a:avLst/>
          </a:prstGeom>
          <a:noFill/>
          <a:ln>
            <a:noFill/>
          </a:ln>
        </p:spPr>
        <p:txBody>
          <a:bodyPr spcFirstLastPara="1" wrap="square" lIns="79125" tIns="39550" rIns="79125" bIns="39550" anchor="t" anchorCtr="0">
            <a:spAutoFit/>
          </a:bodyPr>
          <a:lstStyle/>
          <a:p>
            <a:pPr algn="ctr">
              <a:spcBef>
                <a:spcPts val="0"/>
              </a:spcBef>
              <a:spcAft>
                <a:spcPts val="0"/>
              </a:spcAft>
            </a:pPr>
            <a:r>
              <a:rPr lang="en" sz="900" b="1">
                <a:solidFill>
                  <a:srgbClr val="000000"/>
                </a:solidFill>
                <a:latin typeface="Arial"/>
                <a:ea typeface="Arial"/>
                <a:cs typeface="Arial"/>
                <a:sym typeface="Arial"/>
              </a:rPr>
              <a:t>To other </a:t>
            </a:r>
            <a:endParaRPr sz="1200"/>
          </a:p>
          <a:p>
            <a:pPr algn="ctr">
              <a:spcBef>
                <a:spcPts val="0"/>
              </a:spcBef>
              <a:spcAft>
                <a:spcPts val="0"/>
              </a:spcAft>
            </a:pPr>
            <a:r>
              <a:rPr lang="en" sz="900" b="1">
                <a:solidFill>
                  <a:srgbClr val="000000"/>
                </a:solidFill>
                <a:latin typeface="Arial"/>
                <a:ea typeface="Arial"/>
                <a:cs typeface="Arial"/>
                <a:sym typeface="Arial"/>
              </a:rPr>
              <a:t>clusters</a:t>
            </a:r>
            <a:endParaRPr sz="1200"/>
          </a:p>
        </p:txBody>
      </p:sp>
      <p:sp>
        <p:nvSpPr>
          <p:cNvPr id="972" name="Google Shape;2003;p19">
            <a:extLst>
              <a:ext uri="{FF2B5EF4-FFF2-40B4-BE49-F238E27FC236}">
                <a16:creationId xmlns:a16="http://schemas.microsoft.com/office/drawing/2014/main" id="{B9F9D16D-B65C-B1BE-51A7-F8FCB8868F22}"/>
              </a:ext>
            </a:extLst>
          </p:cNvPr>
          <p:cNvSpPr txBox="1"/>
          <p:nvPr/>
        </p:nvSpPr>
        <p:spPr>
          <a:xfrm>
            <a:off x="6031328" y="3681843"/>
            <a:ext cx="266700" cy="495600"/>
          </a:xfrm>
          <a:prstGeom prst="rect">
            <a:avLst/>
          </a:prstGeom>
          <a:noFill/>
          <a:ln>
            <a:noFill/>
          </a:ln>
        </p:spPr>
        <p:txBody>
          <a:bodyPr spcFirstLastPara="1" wrap="square" lIns="79125" tIns="39550" rIns="79125" bIns="39550" anchor="t" anchorCtr="0">
            <a:spAutoFit/>
          </a:bodyPr>
          <a:lstStyle/>
          <a:p>
            <a:pPr algn="ctr">
              <a:spcBef>
                <a:spcPts val="0"/>
              </a:spcBef>
              <a:spcAft>
                <a:spcPts val="0"/>
              </a:spcAft>
            </a:pPr>
            <a:r>
              <a:rPr lang="en" sz="900" b="1">
                <a:solidFill>
                  <a:srgbClr val="000000"/>
                </a:solidFill>
                <a:latin typeface="Arial"/>
                <a:ea typeface="Arial"/>
                <a:cs typeface="Arial"/>
                <a:sym typeface="Arial"/>
              </a:rPr>
              <a:t>N</a:t>
            </a:r>
            <a:endParaRPr sz="1200"/>
          </a:p>
          <a:p>
            <a:pPr algn="ctr">
              <a:spcBef>
                <a:spcPts val="0"/>
              </a:spcBef>
              <a:spcAft>
                <a:spcPts val="0"/>
              </a:spcAft>
            </a:pPr>
            <a:r>
              <a:rPr lang="en" sz="900" b="1">
                <a:solidFill>
                  <a:srgbClr val="000000"/>
                </a:solidFill>
                <a:latin typeface="Arial"/>
                <a:ea typeface="Arial"/>
                <a:cs typeface="Arial"/>
                <a:sym typeface="Arial"/>
              </a:rPr>
              <a:t>/</a:t>
            </a:r>
            <a:endParaRPr sz="1200"/>
          </a:p>
          <a:p>
            <a:pPr algn="ctr">
              <a:spcBef>
                <a:spcPts val="0"/>
              </a:spcBef>
              <a:spcAft>
                <a:spcPts val="0"/>
              </a:spcAft>
            </a:pPr>
            <a:endParaRPr sz="900" b="1">
              <a:solidFill>
                <a:srgbClr val="000000"/>
              </a:solidFill>
              <a:latin typeface="Arial"/>
              <a:ea typeface="Arial"/>
              <a:cs typeface="Arial"/>
              <a:sym typeface="Arial"/>
            </a:endParaRPr>
          </a:p>
        </p:txBody>
      </p:sp>
      <p:sp>
        <p:nvSpPr>
          <p:cNvPr id="973" name="Google Shape;2004;p19">
            <a:extLst>
              <a:ext uri="{FF2B5EF4-FFF2-40B4-BE49-F238E27FC236}">
                <a16:creationId xmlns:a16="http://schemas.microsoft.com/office/drawing/2014/main" id="{CF423912-2298-A161-42BE-DB2E463118A7}"/>
              </a:ext>
            </a:extLst>
          </p:cNvPr>
          <p:cNvSpPr txBox="1"/>
          <p:nvPr/>
        </p:nvSpPr>
        <p:spPr>
          <a:xfrm>
            <a:off x="9945663" y="3682795"/>
            <a:ext cx="266700" cy="357000"/>
          </a:xfrm>
          <a:prstGeom prst="rect">
            <a:avLst/>
          </a:prstGeom>
          <a:noFill/>
          <a:ln>
            <a:noFill/>
          </a:ln>
        </p:spPr>
        <p:txBody>
          <a:bodyPr spcFirstLastPara="1" wrap="square" lIns="79125" tIns="39550" rIns="79125" bIns="39550" anchor="t" anchorCtr="0">
            <a:spAutoFit/>
          </a:bodyPr>
          <a:lstStyle/>
          <a:p>
            <a:pPr algn="ctr">
              <a:spcBef>
                <a:spcPts val="0"/>
              </a:spcBef>
              <a:spcAft>
                <a:spcPts val="0"/>
              </a:spcAft>
            </a:pPr>
            <a:r>
              <a:rPr lang="en" sz="900" b="1">
                <a:solidFill>
                  <a:srgbClr val="000000"/>
                </a:solidFill>
                <a:latin typeface="Arial"/>
                <a:ea typeface="Arial"/>
                <a:cs typeface="Arial"/>
                <a:sym typeface="Arial"/>
              </a:rPr>
              <a:t>N</a:t>
            </a:r>
            <a:endParaRPr sz="1200"/>
          </a:p>
          <a:p>
            <a:pPr algn="ctr">
              <a:spcBef>
                <a:spcPts val="0"/>
              </a:spcBef>
              <a:spcAft>
                <a:spcPts val="0"/>
              </a:spcAft>
            </a:pPr>
            <a:r>
              <a:rPr lang="en" sz="900" b="1">
                <a:solidFill>
                  <a:srgbClr val="000000"/>
                </a:solidFill>
                <a:latin typeface="Arial"/>
                <a:ea typeface="Arial"/>
                <a:cs typeface="Arial"/>
                <a:sym typeface="Arial"/>
              </a:rPr>
              <a:t>/</a:t>
            </a:r>
            <a:endParaRPr sz="1200"/>
          </a:p>
        </p:txBody>
      </p:sp>
      <p:sp>
        <p:nvSpPr>
          <p:cNvPr id="974" name="Google Shape;2005;p19">
            <a:extLst>
              <a:ext uri="{FF2B5EF4-FFF2-40B4-BE49-F238E27FC236}">
                <a16:creationId xmlns:a16="http://schemas.microsoft.com/office/drawing/2014/main" id="{6F40AB2F-86E5-507B-4E2D-CFFD52E33857}"/>
              </a:ext>
            </a:extLst>
          </p:cNvPr>
          <p:cNvSpPr/>
          <p:nvPr/>
        </p:nvSpPr>
        <p:spPr>
          <a:xfrm>
            <a:off x="8348980" y="4775313"/>
            <a:ext cx="1685100" cy="946800"/>
          </a:xfrm>
          <a:prstGeom prst="rect">
            <a:avLst/>
          </a:prstGeom>
          <a:solidFill>
            <a:srgbClr val="E6E0EC"/>
          </a:solidFill>
          <a:ln w="31750" cap="flat" cmpd="sng">
            <a:solidFill>
              <a:schemeClr val="tx2">
                <a:lumMod val="75000"/>
              </a:schemeClr>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dirty="0">
              <a:solidFill>
                <a:schemeClr val="lt1"/>
              </a:solidFill>
              <a:latin typeface="Arial"/>
              <a:ea typeface="Arial"/>
              <a:cs typeface="Arial"/>
              <a:sym typeface="Arial"/>
            </a:endParaRPr>
          </a:p>
        </p:txBody>
      </p:sp>
      <p:sp>
        <p:nvSpPr>
          <p:cNvPr id="975" name="Google Shape;2006;p19">
            <a:extLst>
              <a:ext uri="{FF2B5EF4-FFF2-40B4-BE49-F238E27FC236}">
                <a16:creationId xmlns:a16="http://schemas.microsoft.com/office/drawing/2014/main" id="{39329D04-9D53-C007-E502-609D70C0D714}"/>
              </a:ext>
            </a:extLst>
          </p:cNvPr>
          <p:cNvSpPr txBox="1"/>
          <p:nvPr/>
        </p:nvSpPr>
        <p:spPr>
          <a:xfrm rot="16200000">
            <a:off x="7952101" y="4931712"/>
            <a:ext cx="768000" cy="357000"/>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a:solidFill>
                  <a:srgbClr val="000000"/>
                </a:solidFill>
                <a:latin typeface="Arial"/>
                <a:ea typeface="Arial"/>
                <a:cs typeface="Arial"/>
                <a:sym typeface="Arial"/>
              </a:rPr>
              <a:t>LIF neurons</a:t>
            </a:r>
            <a:endParaRPr sz="1200"/>
          </a:p>
        </p:txBody>
      </p:sp>
      <p:grpSp>
        <p:nvGrpSpPr>
          <p:cNvPr id="976" name="Google Shape;2007;p19">
            <a:extLst>
              <a:ext uri="{FF2B5EF4-FFF2-40B4-BE49-F238E27FC236}">
                <a16:creationId xmlns:a16="http://schemas.microsoft.com/office/drawing/2014/main" id="{CB588D3B-FCCE-50AE-BBEB-3174996F6FF5}"/>
              </a:ext>
            </a:extLst>
          </p:cNvPr>
          <p:cNvGrpSpPr/>
          <p:nvPr/>
        </p:nvGrpSpPr>
        <p:grpSpPr>
          <a:xfrm>
            <a:off x="8492001" y="4909139"/>
            <a:ext cx="1409700" cy="724852"/>
            <a:chOff x="8179" y="8277"/>
            <a:chExt cx="2405" cy="1522"/>
          </a:xfrm>
        </p:grpSpPr>
        <p:sp>
          <p:nvSpPr>
            <p:cNvPr id="977" name="Google Shape;2008;p19">
              <a:extLst>
                <a:ext uri="{FF2B5EF4-FFF2-40B4-BE49-F238E27FC236}">
                  <a16:creationId xmlns:a16="http://schemas.microsoft.com/office/drawing/2014/main" id="{56677FF6-F31F-1BBD-E71D-B1373AD6D6E8}"/>
                </a:ext>
              </a:extLst>
            </p:cNvPr>
            <p:cNvSpPr/>
            <p:nvPr/>
          </p:nvSpPr>
          <p:spPr>
            <a:xfrm rot="-5400000">
              <a:off x="8934" y="7827"/>
              <a:ext cx="1200" cy="21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sz="900" b="1">
                <a:solidFill>
                  <a:schemeClr val="dk1"/>
                </a:solidFill>
                <a:latin typeface="Arial"/>
                <a:ea typeface="Arial"/>
                <a:cs typeface="Arial"/>
                <a:sym typeface="Arial"/>
              </a:endParaRPr>
            </a:p>
          </p:txBody>
        </p:sp>
        <p:sp>
          <p:nvSpPr>
            <p:cNvPr id="978" name="Google Shape;2009;p19">
              <a:extLst>
                <a:ext uri="{FF2B5EF4-FFF2-40B4-BE49-F238E27FC236}">
                  <a16:creationId xmlns:a16="http://schemas.microsoft.com/office/drawing/2014/main" id="{75ED112C-C497-D6A8-5480-F5379DAB5636}"/>
                </a:ext>
              </a:extLst>
            </p:cNvPr>
            <p:cNvSpPr/>
            <p:nvPr/>
          </p:nvSpPr>
          <p:spPr>
            <a:xfrm rot="-5400000">
              <a:off x="8779" y="7983"/>
              <a:ext cx="1200" cy="21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sz="900" b="1">
                <a:solidFill>
                  <a:schemeClr val="dk1"/>
                </a:solidFill>
                <a:latin typeface="Arial"/>
                <a:ea typeface="Arial"/>
                <a:cs typeface="Arial"/>
                <a:sym typeface="Arial"/>
              </a:endParaRPr>
            </a:p>
          </p:txBody>
        </p:sp>
        <p:sp>
          <p:nvSpPr>
            <p:cNvPr id="979" name="Google Shape;2010;p19">
              <a:extLst>
                <a:ext uri="{FF2B5EF4-FFF2-40B4-BE49-F238E27FC236}">
                  <a16:creationId xmlns:a16="http://schemas.microsoft.com/office/drawing/2014/main" id="{B4736B4A-65A0-C38C-E7D4-22AACC22BCF9}"/>
                </a:ext>
              </a:extLst>
            </p:cNvPr>
            <p:cNvSpPr/>
            <p:nvPr/>
          </p:nvSpPr>
          <p:spPr>
            <a:xfrm rot="-5400000">
              <a:off x="8704" y="8063"/>
              <a:ext cx="1200" cy="21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sz="900" b="1">
                <a:solidFill>
                  <a:schemeClr val="dk1"/>
                </a:solidFill>
                <a:latin typeface="Arial"/>
                <a:ea typeface="Arial"/>
                <a:cs typeface="Arial"/>
                <a:sym typeface="Arial"/>
              </a:endParaRPr>
            </a:p>
          </p:txBody>
        </p:sp>
        <p:sp>
          <p:nvSpPr>
            <p:cNvPr id="980" name="Google Shape;2011;p19">
              <a:extLst>
                <a:ext uri="{FF2B5EF4-FFF2-40B4-BE49-F238E27FC236}">
                  <a16:creationId xmlns:a16="http://schemas.microsoft.com/office/drawing/2014/main" id="{599E971E-A9C5-F686-5B98-930A0D95F945}"/>
                </a:ext>
              </a:extLst>
            </p:cNvPr>
            <p:cNvSpPr/>
            <p:nvPr/>
          </p:nvSpPr>
          <p:spPr>
            <a:xfrm rot="-5400000">
              <a:off x="8629" y="8149"/>
              <a:ext cx="1200" cy="21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endParaRPr sz="900" b="1">
                <a:solidFill>
                  <a:schemeClr val="dk1"/>
                </a:solidFill>
                <a:latin typeface="Arial"/>
                <a:ea typeface="Arial"/>
                <a:cs typeface="Arial"/>
                <a:sym typeface="Arial"/>
              </a:endParaRPr>
            </a:p>
          </p:txBody>
        </p:sp>
      </p:grpSp>
      <p:sp>
        <p:nvSpPr>
          <p:cNvPr id="981" name="Google Shape;2012;p19">
            <a:extLst>
              <a:ext uri="{FF2B5EF4-FFF2-40B4-BE49-F238E27FC236}">
                <a16:creationId xmlns:a16="http://schemas.microsoft.com/office/drawing/2014/main" id="{1649345D-091D-427C-211C-888FAABF8FB4}"/>
              </a:ext>
            </a:extLst>
          </p:cNvPr>
          <p:cNvSpPr txBox="1"/>
          <p:nvPr/>
        </p:nvSpPr>
        <p:spPr>
          <a:xfrm rot="19545963">
            <a:off x="9735529" y="5447329"/>
            <a:ext cx="280497" cy="222980"/>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a:solidFill>
                  <a:srgbClr val="000000"/>
                </a:solidFill>
                <a:latin typeface="Arial"/>
                <a:ea typeface="Arial"/>
                <a:cs typeface="Arial"/>
                <a:sym typeface="Arial"/>
              </a:rPr>
              <a:t>...</a:t>
            </a:r>
            <a:endParaRPr sz="1200"/>
          </a:p>
        </p:txBody>
      </p:sp>
      <p:grpSp>
        <p:nvGrpSpPr>
          <p:cNvPr id="982" name="Google Shape;2013;p19">
            <a:extLst>
              <a:ext uri="{FF2B5EF4-FFF2-40B4-BE49-F238E27FC236}">
                <a16:creationId xmlns:a16="http://schemas.microsoft.com/office/drawing/2014/main" id="{5D70C80C-6F55-B5A8-4A32-D9C2A43D29F6}"/>
              </a:ext>
            </a:extLst>
          </p:cNvPr>
          <p:cNvGrpSpPr/>
          <p:nvPr/>
        </p:nvGrpSpPr>
        <p:grpSpPr>
          <a:xfrm>
            <a:off x="8609819" y="5121071"/>
            <a:ext cx="879231" cy="200501"/>
            <a:chOff x="8512" y="8611"/>
            <a:chExt cx="1500" cy="421"/>
          </a:xfrm>
        </p:grpSpPr>
        <p:sp>
          <p:nvSpPr>
            <p:cNvPr id="983" name="Google Shape;2014;p19">
              <a:extLst>
                <a:ext uri="{FF2B5EF4-FFF2-40B4-BE49-F238E27FC236}">
                  <a16:creationId xmlns:a16="http://schemas.microsoft.com/office/drawing/2014/main" id="{F2CC4D2C-579C-3C68-F27B-DD0618B7F3C1}"/>
                </a:ext>
              </a:extLst>
            </p:cNvPr>
            <p:cNvSpPr/>
            <p:nvPr/>
          </p:nvSpPr>
          <p:spPr>
            <a:xfrm>
              <a:off x="8512" y="8611"/>
              <a:ext cx="1500" cy="300"/>
            </a:xfrm>
            <a:prstGeom prst="rect">
              <a:avLst/>
            </a:prstGeom>
            <a:solidFill>
              <a:srgbClr val="FFC04F"/>
            </a:solidFill>
            <a:ln w="25400" cap="flat" cmpd="sng">
              <a:solidFill>
                <a:schemeClr val="tx2">
                  <a:lumMod val="75000"/>
                </a:schemeClr>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r>
                <a:rPr lang="en" sz="900" b="1" dirty="0">
                  <a:solidFill>
                    <a:schemeClr val="dk1"/>
                  </a:solidFill>
                  <a:latin typeface="Arial"/>
                  <a:ea typeface="Arial"/>
                  <a:cs typeface="Arial"/>
                  <a:sym typeface="Arial"/>
                </a:rPr>
                <a:t>Acc. Reg.</a:t>
              </a:r>
              <a:endParaRPr sz="1200" dirty="0"/>
            </a:p>
          </p:txBody>
        </p:sp>
        <p:sp>
          <p:nvSpPr>
            <p:cNvPr id="984" name="Google Shape;2015;p19">
              <a:extLst>
                <a:ext uri="{FF2B5EF4-FFF2-40B4-BE49-F238E27FC236}">
                  <a16:creationId xmlns:a16="http://schemas.microsoft.com/office/drawing/2014/main" id="{FA4C56A4-C7A6-D57E-FEEE-30D20473415C}"/>
                </a:ext>
              </a:extLst>
            </p:cNvPr>
            <p:cNvSpPr/>
            <p:nvPr/>
          </p:nvSpPr>
          <p:spPr>
            <a:xfrm>
              <a:off x="8523" y="8732"/>
              <a:ext cx="300" cy="300"/>
            </a:xfrm>
            <a:prstGeom prst="triangle">
              <a:avLst>
                <a:gd name="adj" fmla="val 50000"/>
              </a:avLst>
            </a:prstGeom>
            <a:solidFill>
              <a:srgbClr val="FFC04F"/>
            </a:solidFill>
            <a:ln w="25400" cap="flat" cmpd="sng">
              <a:solidFill>
                <a:schemeClr val="tx2">
                  <a:lumMod val="75000"/>
                </a:schemeClr>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dirty="0">
                <a:solidFill>
                  <a:schemeClr val="lt1"/>
                </a:solidFill>
                <a:latin typeface="Arial"/>
                <a:ea typeface="Arial"/>
                <a:cs typeface="Arial"/>
                <a:sym typeface="Arial"/>
              </a:endParaRPr>
            </a:p>
          </p:txBody>
        </p:sp>
      </p:grpSp>
      <p:sp>
        <p:nvSpPr>
          <p:cNvPr id="985" name="Google Shape;2016;p19">
            <a:extLst>
              <a:ext uri="{FF2B5EF4-FFF2-40B4-BE49-F238E27FC236}">
                <a16:creationId xmlns:a16="http://schemas.microsoft.com/office/drawing/2014/main" id="{F3E03729-CC79-AE33-8489-017F0511C339}"/>
              </a:ext>
            </a:extLst>
          </p:cNvPr>
          <p:cNvSpPr/>
          <p:nvPr/>
        </p:nvSpPr>
        <p:spPr>
          <a:xfrm rot="5400000">
            <a:off x="9516363" y="5132647"/>
            <a:ext cx="135600" cy="113400"/>
          </a:xfrm>
          <a:prstGeom prst="triangle">
            <a:avLst>
              <a:gd name="adj" fmla="val 50000"/>
            </a:avLst>
          </a:prstGeom>
          <a:solidFill>
            <a:schemeClr val="lt1"/>
          </a:solidFill>
          <a:ln w="2540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dk1"/>
              </a:solidFill>
              <a:latin typeface="Arial"/>
              <a:ea typeface="Arial"/>
              <a:cs typeface="Arial"/>
              <a:sym typeface="Arial"/>
            </a:endParaRPr>
          </a:p>
        </p:txBody>
      </p:sp>
      <p:sp>
        <p:nvSpPr>
          <p:cNvPr id="986" name="Google Shape;2017;p19">
            <a:extLst>
              <a:ext uri="{FF2B5EF4-FFF2-40B4-BE49-F238E27FC236}">
                <a16:creationId xmlns:a16="http://schemas.microsoft.com/office/drawing/2014/main" id="{525E2116-8FD0-CA1A-B508-1DD9D392FCCA}"/>
              </a:ext>
            </a:extLst>
          </p:cNvPr>
          <p:cNvSpPr/>
          <p:nvPr/>
        </p:nvSpPr>
        <p:spPr>
          <a:xfrm>
            <a:off x="8792698" y="5366339"/>
            <a:ext cx="135000" cy="114300"/>
          </a:xfrm>
          <a:prstGeom prst="flowChartOr">
            <a:avLst/>
          </a:prstGeom>
          <a:solidFill>
            <a:schemeClr val="lt1"/>
          </a:solidFill>
          <a:ln w="2540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dk1"/>
              </a:solidFill>
              <a:latin typeface="Arial"/>
              <a:ea typeface="Arial"/>
              <a:cs typeface="Arial"/>
              <a:sym typeface="Arial"/>
            </a:endParaRPr>
          </a:p>
        </p:txBody>
      </p:sp>
      <p:cxnSp>
        <p:nvCxnSpPr>
          <p:cNvPr id="987" name="Google Shape;2018;p19">
            <a:extLst>
              <a:ext uri="{FF2B5EF4-FFF2-40B4-BE49-F238E27FC236}">
                <a16:creationId xmlns:a16="http://schemas.microsoft.com/office/drawing/2014/main" id="{D06AC258-BD56-A4E7-22CE-0E29B038C0A0}"/>
              </a:ext>
            </a:extLst>
          </p:cNvPr>
          <p:cNvCxnSpPr/>
          <p:nvPr/>
        </p:nvCxnSpPr>
        <p:spPr>
          <a:xfrm>
            <a:off x="9432778" y="5189174"/>
            <a:ext cx="111300" cy="600"/>
          </a:xfrm>
          <a:prstGeom prst="straightConnector1">
            <a:avLst/>
          </a:prstGeom>
          <a:noFill/>
          <a:ln w="25400" cap="flat" cmpd="sng">
            <a:solidFill>
              <a:schemeClr val="dk1"/>
            </a:solidFill>
            <a:prstDash val="solid"/>
            <a:round/>
            <a:headEnd type="none" w="sm" len="sm"/>
            <a:tailEnd type="triangle" w="med" len="med"/>
          </a:ln>
        </p:spPr>
      </p:cxnSp>
      <p:cxnSp>
        <p:nvCxnSpPr>
          <p:cNvPr id="988" name="Google Shape;2019;p19">
            <a:extLst>
              <a:ext uri="{FF2B5EF4-FFF2-40B4-BE49-F238E27FC236}">
                <a16:creationId xmlns:a16="http://schemas.microsoft.com/office/drawing/2014/main" id="{5BC39B25-92EC-7FF1-D732-33FF83557ED2}"/>
              </a:ext>
            </a:extLst>
          </p:cNvPr>
          <p:cNvCxnSpPr/>
          <p:nvPr/>
        </p:nvCxnSpPr>
        <p:spPr>
          <a:xfrm rot="10800000">
            <a:off x="8860106" y="5483834"/>
            <a:ext cx="0" cy="109200"/>
          </a:xfrm>
          <a:prstGeom prst="straightConnector1">
            <a:avLst/>
          </a:prstGeom>
          <a:noFill/>
          <a:ln w="25400" cap="flat" cmpd="sng">
            <a:solidFill>
              <a:schemeClr val="dk1"/>
            </a:solidFill>
            <a:prstDash val="solid"/>
            <a:round/>
            <a:headEnd type="none" w="sm" len="sm"/>
            <a:tailEnd type="triangle" w="med" len="med"/>
          </a:ln>
        </p:spPr>
      </p:cxnSp>
      <p:cxnSp>
        <p:nvCxnSpPr>
          <p:cNvPr id="989" name="Google Shape;2020;p19">
            <a:extLst>
              <a:ext uri="{FF2B5EF4-FFF2-40B4-BE49-F238E27FC236}">
                <a16:creationId xmlns:a16="http://schemas.microsoft.com/office/drawing/2014/main" id="{AA49F2EE-B94B-7E03-5229-4D7CD5C35924}"/>
              </a:ext>
            </a:extLst>
          </p:cNvPr>
          <p:cNvCxnSpPr/>
          <p:nvPr/>
        </p:nvCxnSpPr>
        <p:spPr>
          <a:xfrm flipH="1">
            <a:off x="8927463" y="5187269"/>
            <a:ext cx="713400" cy="233700"/>
          </a:xfrm>
          <a:prstGeom prst="bentConnector3">
            <a:avLst>
              <a:gd name="adj1" fmla="val -30813"/>
            </a:avLst>
          </a:prstGeom>
          <a:noFill/>
          <a:ln w="25400" cap="flat" cmpd="sng">
            <a:solidFill>
              <a:schemeClr val="dk1"/>
            </a:solidFill>
            <a:prstDash val="solid"/>
            <a:round/>
            <a:headEnd type="none" w="sm" len="sm"/>
            <a:tailEnd type="triangle" w="med" len="med"/>
          </a:ln>
        </p:spPr>
      </p:cxnSp>
      <p:cxnSp>
        <p:nvCxnSpPr>
          <p:cNvPr id="990" name="Google Shape;2021;p19">
            <a:extLst>
              <a:ext uri="{FF2B5EF4-FFF2-40B4-BE49-F238E27FC236}">
                <a16:creationId xmlns:a16="http://schemas.microsoft.com/office/drawing/2014/main" id="{0B2B8C1B-4CA6-27B3-3045-F6550787090D}"/>
              </a:ext>
            </a:extLst>
          </p:cNvPr>
          <p:cNvCxnSpPr/>
          <p:nvPr/>
        </p:nvCxnSpPr>
        <p:spPr>
          <a:xfrm rot="16200000" flipH="1">
            <a:off x="8371556" y="5008117"/>
            <a:ext cx="603600" cy="236100"/>
          </a:xfrm>
          <a:prstGeom prst="bentConnector2">
            <a:avLst/>
          </a:prstGeom>
          <a:noFill/>
          <a:ln w="25400" cap="flat" cmpd="sng">
            <a:solidFill>
              <a:schemeClr val="dk1"/>
            </a:solidFill>
            <a:prstDash val="solid"/>
            <a:round/>
            <a:headEnd type="none" w="sm" len="sm"/>
            <a:tailEnd type="triangle" w="med" len="med"/>
          </a:ln>
        </p:spPr>
      </p:cxnSp>
      <p:sp>
        <p:nvSpPr>
          <p:cNvPr id="991" name="Google Shape;2022;p19">
            <a:extLst>
              <a:ext uri="{FF2B5EF4-FFF2-40B4-BE49-F238E27FC236}">
                <a16:creationId xmlns:a16="http://schemas.microsoft.com/office/drawing/2014/main" id="{72A410A5-8223-4A10-8A8A-AC5314FDC761}"/>
              </a:ext>
            </a:extLst>
          </p:cNvPr>
          <p:cNvSpPr txBox="1"/>
          <p:nvPr/>
        </p:nvSpPr>
        <p:spPr>
          <a:xfrm>
            <a:off x="8430455" y="5463018"/>
            <a:ext cx="480300" cy="218400"/>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a:solidFill>
                  <a:srgbClr val="000000"/>
                </a:solidFill>
                <a:latin typeface="Arial"/>
                <a:ea typeface="Arial"/>
                <a:cs typeface="Arial"/>
                <a:sym typeface="Arial"/>
              </a:rPr>
              <a:t>Leak</a:t>
            </a:r>
            <a:endParaRPr sz="1200"/>
          </a:p>
        </p:txBody>
      </p:sp>
      <p:sp>
        <p:nvSpPr>
          <p:cNvPr id="992" name="Google Shape;2023;p19">
            <a:extLst>
              <a:ext uri="{FF2B5EF4-FFF2-40B4-BE49-F238E27FC236}">
                <a16:creationId xmlns:a16="http://schemas.microsoft.com/office/drawing/2014/main" id="{BE6F5E68-A3E9-5381-FFD7-73B2E09928FF}"/>
              </a:ext>
            </a:extLst>
          </p:cNvPr>
          <p:cNvSpPr txBox="1"/>
          <p:nvPr/>
        </p:nvSpPr>
        <p:spPr>
          <a:xfrm>
            <a:off x="9076983" y="4980577"/>
            <a:ext cx="583800" cy="218400"/>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a:solidFill>
                  <a:srgbClr val="000000"/>
                </a:solidFill>
                <a:latin typeface="Arial"/>
                <a:ea typeface="Arial"/>
                <a:cs typeface="Arial"/>
                <a:sym typeface="Arial"/>
              </a:rPr>
              <a:t>Thres.</a:t>
            </a:r>
            <a:endParaRPr sz="1200"/>
          </a:p>
        </p:txBody>
      </p:sp>
      <p:cxnSp>
        <p:nvCxnSpPr>
          <p:cNvPr id="993" name="Google Shape;2024;p19">
            <a:extLst>
              <a:ext uri="{FF2B5EF4-FFF2-40B4-BE49-F238E27FC236}">
                <a16:creationId xmlns:a16="http://schemas.microsoft.com/office/drawing/2014/main" id="{5A47AB32-A114-7F93-BBC0-B1007C936E4D}"/>
              </a:ext>
            </a:extLst>
          </p:cNvPr>
          <p:cNvCxnSpPr/>
          <p:nvPr/>
        </p:nvCxnSpPr>
        <p:spPr>
          <a:xfrm rot="10800000">
            <a:off x="9592798" y="5053780"/>
            <a:ext cx="0" cy="109200"/>
          </a:xfrm>
          <a:prstGeom prst="straightConnector1">
            <a:avLst/>
          </a:prstGeom>
          <a:noFill/>
          <a:ln w="25400" cap="flat" cmpd="sng">
            <a:solidFill>
              <a:schemeClr val="dk1"/>
            </a:solidFill>
            <a:prstDash val="solid"/>
            <a:round/>
            <a:headEnd type="triangle" w="med" len="med"/>
            <a:tailEnd type="none" w="sm" len="sm"/>
          </a:ln>
        </p:spPr>
      </p:cxnSp>
      <p:sp>
        <p:nvSpPr>
          <p:cNvPr id="994" name="Google Shape;2025;p19">
            <a:extLst>
              <a:ext uri="{FF2B5EF4-FFF2-40B4-BE49-F238E27FC236}">
                <a16:creationId xmlns:a16="http://schemas.microsoft.com/office/drawing/2014/main" id="{C346413F-4524-323C-3235-68C705420B5C}"/>
              </a:ext>
            </a:extLst>
          </p:cNvPr>
          <p:cNvSpPr txBox="1"/>
          <p:nvPr/>
        </p:nvSpPr>
        <p:spPr>
          <a:xfrm>
            <a:off x="8878863" y="5265850"/>
            <a:ext cx="867600" cy="218400"/>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a:solidFill>
                  <a:srgbClr val="000000"/>
                </a:solidFill>
                <a:latin typeface="Arial"/>
                <a:ea typeface="Arial"/>
                <a:cs typeface="Arial"/>
                <a:sym typeface="Arial"/>
              </a:rPr>
              <a:t>Refractory</a:t>
            </a:r>
            <a:endParaRPr sz="1200"/>
          </a:p>
        </p:txBody>
      </p:sp>
      <p:cxnSp>
        <p:nvCxnSpPr>
          <p:cNvPr id="995" name="Google Shape;2026;p19">
            <a:extLst>
              <a:ext uri="{FF2B5EF4-FFF2-40B4-BE49-F238E27FC236}">
                <a16:creationId xmlns:a16="http://schemas.microsoft.com/office/drawing/2014/main" id="{F447A003-AC19-2663-3AFA-13B446D22314}"/>
              </a:ext>
            </a:extLst>
          </p:cNvPr>
          <p:cNvCxnSpPr/>
          <p:nvPr/>
        </p:nvCxnSpPr>
        <p:spPr>
          <a:xfrm rot="10800000">
            <a:off x="8860106" y="5258568"/>
            <a:ext cx="0" cy="109200"/>
          </a:xfrm>
          <a:prstGeom prst="straightConnector1">
            <a:avLst/>
          </a:prstGeom>
          <a:noFill/>
          <a:ln w="25400" cap="flat" cmpd="sng">
            <a:solidFill>
              <a:schemeClr val="dk1"/>
            </a:solidFill>
            <a:prstDash val="solid"/>
            <a:round/>
            <a:headEnd type="none" w="sm" len="sm"/>
            <a:tailEnd type="triangle" w="med" len="med"/>
          </a:ln>
        </p:spPr>
      </p:cxnSp>
      <p:sp>
        <p:nvSpPr>
          <p:cNvPr id="996" name="Google Shape;2027;p19">
            <a:extLst>
              <a:ext uri="{FF2B5EF4-FFF2-40B4-BE49-F238E27FC236}">
                <a16:creationId xmlns:a16="http://schemas.microsoft.com/office/drawing/2014/main" id="{DBAF7029-1CFE-B462-B183-4633DE352829}"/>
              </a:ext>
            </a:extLst>
          </p:cNvPr>
          <p:cNvSpPr txBox="1"/>
          <p:nvPr/>
        </p:nvSpPr>
        <p:spPr>
          <a:xfrm>
            <a:off x="9691272" y="5562554"/>
            <a:ext cx="368700" cy="218400"/>
          </a:xfrm>
          <a:prstGeom prst="rect">
            <a:avLst/>
          </a:prstGeom>
          <a:noFill/>
          <a:ln>
            <a:noFill/>
          </a:ln>
        </p:spPr>
        <p:txBody>
          <a:bodyPr spcFirstLastPara="1" wrap="square" lIns="79125" tIns="39550" rIns="79125" bIns="39550" anchor="t" anchorCtr="0">
            <a:spAutoFit/>
          </a:bodyPr>
          <a:lstStyle/>
          <a:p>
            <a:pPr algn="ctr">
              <a:spcBef>
                <a:spcPts val="0"/>
              </a:spcBef>
              <a:spcAft>
                <a:spcPts val="0"/>
              </a:spcAft>
            </a:pPr>
            <a:r>
              <a:rPr lang="en" sz="900" b="1">
                <a:solidFill>
                  <a:srgbClr val="000000"/>
                </a:solidFill>
                <a:latin typeface="Arial"/>
                <a:ea typeface="Arial"/>
                <a:cs typeface="Arial"/>
                <a:sym typeface="Arial"/>
              </a:rPr>
              <a:t>x n</a:t>
            </a:r>
            <a:endParaRPr sz="1200"/>
          </a:p>
        </p:txBody>
      </p:sp>
      <p:cxnSp>
        <p:nvCxnSpPr>
          <p:cNvPr id="997" name="Google Shape;2028;p19">
            <a:extLst>
              <a:ext uri="{FF2B5EF4-FFF2-40B4-BE49-F238E27FC236}">
                <a16:creationId xmlns:a16="http://schemas.microsoft.com/office/drawing/2014/main" id="{EE57B808-329A-2E04-EA71-6903AD1DC721}"/>
              </a:ext>
            </a:extLst>
          </p:cNvPr>
          <p:cNvCxnSpPr/>
          <p:nvPr/>
        </p:nvCxnSpPr>
        <p:spPr>
          <a:xfrm>
            <a:off x="8633265" y="4821509"/>
            <a:ext cx="0" cy="205800"/>
          </a:xfrm>
          <a:prstGeom prst="straightConnector1">
            <a:avLst/>
          </a:prstGeom>
          <a:noFill/>
          <a:ln w="25400" cap="flat" cmpd="sng">
            <a:solidFill>
              <a:schemeClr val="dk1"/>
            </a:solidFill>
            <a:prstDash val="solid"/>
            <a:round/>
            <a:headEnd type="none" w="sm" len="sm"/>
            <a:tailEnd type="none" w="sm" len="sm"/>
          </a:ln>
        </p:spPr>
      </p:cxnSp>
      <p:cxnSp>
        <p:nvCxnSpPr>
          <p:cNvPr id="998" name="Google Shape;2029;p19">
            <a:extLst>
              <a:ext uri="{FF2B5EF4-FFF2-40B4-BE49-F238E27FC236}">
                <a16:creationId xmlns:a16="http://schemas.microsoft.com/office/drawing/2014/main" id="{8F79682C-361E-A3C9-3BD2-4B2857FE3C3C}"/>
              </a:ext>
            </a:extLst>
          </p:cNvPr>
          <p:cNvCxnSpPr/>
          <p:nvPr/>
        </p:nvCxnSpPr>
        <p:spPr>
          <a:xfrm>
            <a:off x="8709465" y="4830558"/>
            <a:ext cx="0" cy="137400"/>
          </a:xfrm>
          <a:prstGeom prst="straightConnector1">
            <a:avLst/>
          </a:prstGeom>
          <a:noFill/>
          <a:ln w="25400" cap="flat" cmpd="sng">
            <a:solidFill>
              <a:schemeClr val="dk1"/>
            </a:solidFill>
            <a:prstDash val="solid"/>
            <a:round/>
            <a:headEnd type="none" w="sm" len="sm"/>
            <a:tailEnd type="none" w="sm" len="sm"/>
          </a:ln>
        </p:spPr>
      </p:cxnSp>
      <p:cxnSp>
        <p:nvCxnSpPr>
          <p:cNvPr id="999" name="Google Shape;2030;p19">
            <a:extLst>
              <a:ext uri="{FF2B5EF4-FFF2-40B4-BE49-F238E27FC236}">
                <a16:creationId xmlns:a16="http://schemas.microsoft.com/office/drawing/2014/main" id="{C11729F8-DC7C-84C7-223A-EFF80AEC5CBC}"/>
              </a:ext>
            </a:extLst>
          </p:cNvPr>
          <p:cNvCxnSpPr/>
          <p:nvPr/>
        </p:nvCxnSpPr>
        <p:spPr>
          <a:xfrm>
            <a:off x="8788595" y="4822938"/>
            <a:ext cx="0" cy="116700"/>
          </a:xfrm>
          <a:prstGeom prst="straightConnector1">
            <a:avLst/>
          </a:prstGeom>
          <a:noFill/>
          <a:ln w="25400" cap="flat" cmpd="sng">
            <a:solidFill>
              <a:schemeClr val="dk1"/>
            </a:solidFill>
            <a:prstDash val="solid"/>
            <a:round/>
            <a:headEnd type="none" w="sm" len="sm"/>
            <a:tailEnd type="none" w="sm" len="sm"/>
          </a:ln>
        </p:spPr>
      </p:cxnSp>
      <p:sp>
        <p:nvSpPr>
          <p:cNvPr id="1000" name="Google Shape;2031;p19">
            <a:extLst>
              <a:ext uri="{FF2B5EF4-FFF2-40B4-BE49-F238E27FC236}">
                <a16:creationId xmlns:a16="http://schemas.microsoft.com/office/drawing/2014/main" id="{6DA5562A-7B7F-813C-244C-CFB751A56708}"/>
              </a:ext>
            </a:extLst>
          </p:cNvPr>
          <p:cNvSpPr/>
          <p:nvPr/>
        </p:nvSpPr>
        <p:spPr>
          <a:xfrm>
            <a:off x="7468577" y="4565763"/>
            <a:ext cx="305400" cy="1653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900" b="1">
                <a:solidFill>
                  <a:schemeClr val="dk1"/>
                </a:solidFill>
                <a:latin typeface="Arial"/>
                <a:ea typeface="Arial"/>
                <a:cs typeface="Arial"/>
                <a:sym typeface="Arial"/>
              </a:rPr>
              <a:t>TSV</a:t>
            </a:r>
            <a:endParaRPr sz="1200"/>
          </a:p>
        </p:txBody>
      </p:sp>
      <p:sp>
        <p:nvSpPr>
          <p:cNvPr id="1001" name="Google Shape;2032;p19">
            <a:extLst>
              <a:ext uri="{FF2B5EF4-FFF2-40B4-BE49-F238E27FC236}">
                <a16:creationId xmlns:a16="http://schemas.microsoft.com/office/drawing/2014/main" id="{FE92962F-3897-1625-E67F-ED87E6D36CEA}"/>
              </a:ext>
            </a:extLst>
          </p:cNvPr>
          <p:cNvSpPr/>
          <p:nvPr/>
        </p:nvSpPr>
        <p:spPr>
          <a:xfrm>
            <a:off x="8878863" y="4565763"/>
            <a:ext cx="305400" cy="1653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900" b="1">
                <a:solidFill>
                  <a:schemeClr val="dk1"/>
                </a:solidFill>
                <a:latin typeface="Arial"/>
                <a:ea typeface="Arial"/>
                <a:cs typeface="Arial"/>
                <a:sym typeface="Arial"/>
              </a:rPr>
              <a:t>TSV</a:t>
            </a:r>
            <a:endParaRPr sz="1200"/>
          </a:p>
        </p:txBody>
      </p:sp>
      <p:sp>
        <p:nvSpPr>
          <p:cNvPr id="1002" name="Google Shape;2033;p19">
            <a:extLst>
              <a:ext uri="{FF2B5EF4-FFF2-40B4-BE49-F238E27FC236}">
                <a16:creationId xmlns:a16="http://schemas.microsoft.com/office/drawing/2014/main" id="{1BA1D1FC-8358-BC02-B960-6BE4598A68F3}"/>
              </a:ext>
            </a:extLst>
          </p:cNvPr>
          <p:cNvSpPr/>
          <p:nvPr/>
        </p:nvSpPr>
        <p:spPr>
          <a:xfrm>
            <a:off x="7049477" y="4565763"/>
            <a:ext cx="305400" cy="1653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900" b="1">
                <a:solidFill>
                  <a:schemeClr val="dk1"/>
                </a:solidFill>
                <a:latin typeface="Arial"/>
                <a:ea typeface="Arial"/>
                <a:cs typeface="Arial"/>
                <a:sym typeface="Arial"/>
              </a:rPr>
              <a:t>TSV</a:t>
            </a:r>
            <a:endParaRPr sz="1200"/>
          </a:p>
        </p:txBody>
      </p:sp>
      <p:cxnSp>
        <p:nvCxnSpPr>
          <p:cNvPr id="1003" name="Google Shape;2034;p19">
            <a:extLst>
              <a:ext uri="{FF2B5EF4-FFF2-40B4-BE49-F238E27FC236}">
                <a16:creationId xmlns:a16="http://schemas.microsoft.com/office/drawing/2014/main" id="{68BDD038-12B4-D66B-29A7-C5D5F12367AC}"/>
              </a:ext>
            </a:extLst>
          </p:cNvPr>
          <p:cNvCxnSpPr/>
          <p:nvPr/>
        </p:nvCxnSpPr>
        <p:spPr>
          <a:xfrm rot="5400000" flipH="1">
            <a:off x="9482415" y="4819124"/>
            <a:ext cx="651600" cy="88500"/>
          </a:xfrm>
          <a:prstGeom prst="bentConnector4">
            <a:avLst>
              <a:gd name="adj1" fmla="val 0"/>
              <a:gd name="adj2" fmla="val 0"/>
            </a:avLst>
          </a:prstGeom>
          <a:noFill/>
          <a:ln w="25400" cap="flat" cmpd="sng">
            <a:solidFill>
              <a:schemeClr val="dk1"/>
            </a:solidFill>
            <a:prstDash val="solid"/>
            <a:round/>
            <a:headEnd type="none" w="sm" len="sm"/>
            <a:tailEnd type="triangle" w="med" len="med"/>
          </a:ln>
        </p:spPr>
      </p:cxnSp>
      <p:sp>
        <p:nvSpPr>
          <p:cNvPr id="1004" name="Google Shape;2035;p19">
            <a:extLst>
              <a:ext uri="{FF2B5EF4-FFF2-40B4-BE49-F238E27FC236}">
                <a16:creationId xmlns:a16="http://schemas.microsoft.com/office/drawing/2014/main" id="{2604B8A5-75EA-9CEA-B876-067DD53F8DF6}"/>
              </a:ext>
            </a:extLst>
          </p:cNvPr>
          <p:cNvSpPr/>
          <p:nvPr/>
        </p:nvSpPr>
        <p:spPr>
          <a:xfrm>
            <a:off x="8434558" y="4565763"/>
            <a:ext cx="305400" cy="1653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900" b="1">
                <a:solidFill>
                  <a:schemeClr val="dk1"/>
                </a:solidFill>
                <a:latin typeface="Arial"/>
                <a:ea typeface="Arial"/>
                <a:cs typeface="Arial"/>
                <a:sym typeface="Arial"/>
              </a:rPr>
              <a:t>TSV</a:t>
            </a:r>
            <a:endParaRPr sz="1200"/>
          </a:p>
        </p:txBody>
      </p:sp>
      <p:cxnSp>
        <p:nvCxnSpPr>
          <p:cNvPr id="1005" name="Google Shape;2036;p19">
            <a:extLst>
              <a:ext uri="{FF2B5EF4-FFF2-40B4-BE49-F238E27FC236}">
                <a16:creationId xmlns:a16="http://schemas.microsoft.com/office/drawing/2014/main" id="{2A9D8121-A5C6-EEDE-46BE-89086044F6D9}"/>
              </a:ext>
            </a:extLst>
          </p:cNvPr>
          <p:cNvCxnSpPr>
            <a:stCxn id="1000" idx="3"/>
          </p:cNvCxnSpPr>
          <p:nvPr/>
        </p:nvCxnSpPr>
        <p:spPr>
          <a:xfrm rot="10800000" flipH="1">
            <a:off x="7773977" y="4497813"/>
            <a:ext cx="152400" cy="150600"/>
          </a:xfrm>
          <a:prstGeom prst="bentConnector2">
            <a:avLst/>
          </a:prstGeom>
          <a:noFill/>
          <a:ln w="38100" cap="flat" cmpd="sng">
            <a:solidFill>
              <a:schemeClr val="dk1"/>
            </a:solidFill>
            <a:prstDash val="solid"/>
            <a:round/>
            <a:headEnd type="triangle" w="med" len="med"/>
            <a:tailEnd type="triangle" w="med" len="med"/>
          </a:ln>
        </p:spPr>
      </p:cxnSp>
      <p:cxnSp>
        <p:nvCxnSpPr>
          <p:cNvPr id="1006" name="Google Shape;2037;p19">
            <a:extLst>
              <a:ext uri="{FF2B5EF4-FFF2-40B4-BE49-F238E27FC236}">
                <a16:creationId xmlns:a16="http://schemas.microsoft.com/office/drawing/2014/main" id="{02C0DFBA-AFBF-DED0-9219-8AE452E9297D}"/>
              </a:ext>
            </a:extLst>
          </p:cNvPr>
          <p:cNvCxnSpPr>
            <a:stCxn id="1004" idx="1"/>
          </p:cNvCxnSpPr>
          <p:nvPr/>
        </p:nvCxnSpPr>
        <p:spPr>
          <a:xfrm rot="10800000">
            <a:off x="8242858" y="4497813"/>
            <a:ext cx="191700" cy="150600"/>
          </a:xfrm>
          <a:prstGeom prst="bentConnector3">
            <a:avLst>
              <a:gd name="adj1" fmla="val 98186"/>
            </a:avLst>
          </a:prstGeom>
          <a:noFill/>
          <a:ln w="38100" cap="flat" cmpd="sng">
            <a:solidFill>
              <a:schemeClr val="dk1"/>
            </a:solidFill>
            <a:prstDash val="solid"/>
            <a:round/>
            <a:headEnd type="triangle" w="med" len="med"/>
            <a:tailEnd type="triangle" w="med" len="med"/>
          </a:ln>
        </p:spPr>
      </p:cxnSp>
      <p:cxnSp>
        <p:nvCxnSpPr>
          <p:cNvPr id="1007" name="Google Shape;2038;p19">
            <a:extLst>
              <a:ext uri="{FF2B5EF4-FFF2-40B4-BE49-F238E27FC236}">
                <a16:creationId xmlns:a16="http://schemas.microsoft.com/office/drawing/2014/main" id="{6E6E987D-AAAC-A5D2-1EE7-AB1D65BA054D}"/>
              </a:ext>
            </a:extLst>
          </p:cNvPr>
          <p:cNvCxnSpPr/>
          <p:nvPr/>
        </p:nvCxnSpPr>
        <p:spPr>
          <a:xfrm rot="10800000" flipH="1">
            <a:off x="8545342" y="4723634"/>
            <a:ext cx="483600" cy="107400"/>
          </a:xfrm>
          <a:prstGeom prst="bentConnector3">
            <a:avLst>
              <a:gd name="adj1" fmla="val 100377"/>
            </a:avLst>
          </a:prstGeom>
          <a:noFill/>
          <a:ln w="38100" cap="flat" cmpd="sng">
            <a:solidFill>
              <a:schemeClr val="dk1"/>
            </a:solidFill>
            <a:prstDash val="solid"/>
            <a:round/>
            <a:headEnd type="none" w="sm" len="sm"/>
            <a:tailEnd type="triangle" w="med" len="med"/>
          </a:ln>
        </p:spPr>
      </p:cxnSp>
      <p:cxnSp>
        <p:nvCxnSpPr>
          <p:cNvPr id="1008" name="Google Shape;2039;p19">
            <a:extLst>
              <a:ext uri="{FF2B5EF4-FFF2-40B4-BE49-F238E27FC236}">
                <a16:creationId xmlns:a16="http://schemas.microsoft.com/office/drawing/2014/main" id="{1C39E426-5FA8-6361-97DC-6B304FDDEC1D}"/>
              </a:ext>
            </a:extLst>
          </p:cNvPr>
          <p:cNvCxnSpPr>
            <a:stCxn id="912" idx="0"/>
            <a:endCxn id="1002" idx="1"/>
          </p:cNvCxnSpPr>
          <p:nvPr/>
        </p:nvCxnSpPr>
        <p:spPr>
          <a:xfrm rot="16200000">
            <a:off x="6737504" y="4539989"/>
            <a:ext cx="203700" cy="420300"/>
          </a:xfrm>
          <a:prstGeom prst="bentConnector2">
            <a:avLst/>
          </a:prstGeom>
          <a:noFill/>
          <a:ln w="38100" cap="flat" cmpd="sng">
            <a:solidFill>
              <a:schemeClr val="dk1"/>
            </a:solidFill>
            <a:prstDash val="solid"/>
            <a:round/>
            <a:headEnd type="triangle" w="med" len="med"/>
            <a:tailEnd type="triangle" w="med" len="med"/>
          </a:ln>
        </p:spPr>
      </p:cxnSp>
      <p:cxnSp>
        <p:nvCxnSpPr>
          <p:cNvPr id="1009" name="Google Shape;2040;p19">
            <a:extLst>
              <a:ext uri="{FF2B5EF4-FFF2-40B4-BE49-F238E27FC236}">
                <a16:creationId xmlns:a16="http://schemas.microsoft.com/office/drawing/2014/main" id="{86844C34-42C0-978F-5943-31CD92BF6422}"/>
              </a:ext>
            </a:extLst>
          </p:cNvPr>
          <p:cNvCxnSpPr/>
          <p:nvPr/>
        </p:nvCxnSpPr>
        <p:spPr>
          <a:xfrm flipH="1">
            <a:off x="6586263" y="5188222"/>
            <a:ext cx="3054600" cy="478200"/>
          </a:xfrm>
          <a:prstGeom prst="bentConnector4">
            <a:avLst>
              <a:gd name="adj1" fmla="val -7196"/>
              <a:gd name="adj2" fmla="val 119429"/>
            </a:avLst>
          </a:prstGeom>
          <a:noFill/>
          <a:ln w="25400" cap="flat" cmpd="sng">
            <a:solidFill>
              <a:schemeClr val="dk1"/>
            </a:solidFill>
            <a:prstDash val="solid"/>
            <a:round/>
            <a:headEnd type="none" w="sm" len="sm"/>
            <a:tailEnd type="triangle" w="med" len="med"/>
          </a:ln>
        </p:spPr>
      </p:cxnSp>
      <p:sp>
        <p:nvSpPr>
          <p:cNvPr id="1010" name="Google Shape;2041;p19">
            <a:extLst>
              <a:ext uri="{FF2B5EF4-FFF2-40B4-BE49-F238E27FC236}">
                <a16:creationId xmlns:a16="http://schemas.microsoft.com/office/drawing/2014/main" id="{854BB972-D004-EA76-C94F-12724BFA3DE9}"/>
              </a:ext>
            </a:extLst>
          </p:cNvPr>
          <p:cNvSpPr txBox="1"/>
          <p:nvPr/>
        </p:nvSpPr>
        <p:spPr>
          <a:xfrm>
            <a:off x="6659098" y="4440033"/>
            <a:ext cx="290700" cy="495600"/>
          </a:xfrm>
          <a:prstGeom prst="rect">
            <a:avLst/>
          </a:prstGeom>
          <a:noFill/>
          <a:ln>
            <a:noFill/>
          </a:ln>
        </p:spPr>
        <p:txBody>
          <a:bodyPr spcFirstLastPara="1" wrap="square" lIns="79125" tIns="39550" rIns="79125" bIns="39550" anchor="t" anchorCtr="0">
            <a:spAutoFit/>
          </a:bodyPr>
          <a:lstStyle/>
          <a:p>
            <a:pPr algn="ctr">
              <a:spcBef>
                <a:spcPts val="0"/>
              </a:spcBef>
              <a:spcAft>
                <a:spcPts val="0"/>
              </a:spcAft>
            </a:pPr>
            <a:r>
              <a:rPr lang="en" sz="900" b="1">
                <a:solidFill>
                  <a:srgbClr val="000000"/>
                </a:solidFill>
                <a:latin typeface="Arial"/>
                <a:ea typeface="Arial"/>
                <a:cs typeface="Arial"/>
                <a:sym typeface="Arial"/>
              </a:rPr>
              <a:t>m</a:t>
            </a:r>
            <a:endParaRPr sz="1200"/>
          </a:p>
          <a:p>
            <a:pPr algn="ctr">
              <a:spcBef>
                <a:spcPts val="0"/>
              </a:spcBef>
              <a:spcAft>
                <a:spcPts val="0"/>
              </a:spcAft>
            </a:pPr>
            <a:r>
              <a:rPr lang="en" sz="900" b="1">
                <a:solidFill>
                  <a:srgbClr val="000000"/>
                </a:solidFill>
                <a:latin typeface="Arial"/>
                <a:ea typeface="Arial"/>
                <a:cs typeface="Arial"/>
                <a:sym typeface="Arial"/>
              </a:rPr>
              <a:t>/</a:t>
            </a:r>
            <a:endParaRPr sz="1200"/>
          </a:p>
          <a:p>
            <a:pPr algn="ctr">
              <a:spcBef>
                <a:spcPts val="0"/>
              </a:spcBef>
              <a:spcAft>
                <a:spcPts val="0"/>
              </a:spcAft>
            </a:pPr>
            <a:endParaRPr sz="900" b="1">
              <a:solidFill>
                <a:srgbClr val="000000"/>
              </a:solidFill>
              <a:latin typeface="Arial"/>
              <a:ea typeface="Arial"/>
              <a:cs typeface="Arial"/>
              <a:sym typeface="Arial"/>
            </a:endParaRPr>
          </a:p>
        </p:txBody>
      </p:sp>
      <p:sp>
        <p:nvSpPr>
          <p:cNvPr id="1011" name="Google Shape;2042;p19">
            <a:extLst>
              <a:ext uri="{FF2B5EF4-FFF2-40B4-BE49-F238E27FC236}">
                <a16:creationId xmlns:a16="http://schemas.microsoft.com/office/drawing/2014/main" id="{9F5F3A93-8F7C-98A7-3B7A-0AAF13AB55C1}"/>
              </a:ext>
            </a:extLst>
          </p:cNvPr>
          <p:cNvSpPr txBox="1"/>
          <p:nvPr/>
        </p:nvSpPr>
        <p:spPr>
          <a:xfrm>
            <a:off x="7887091" y="4471942"/>
            <a:ext cx="252600" cy="357000"/>
          </a:xfrm>
          <a:prstGeom prst="rect">
            <a:avLst/>
          </a:prstGeom>
          <a:noFill/>
          <a:ln>
            <a:noFill/>
          </a:ln>
        </p:spPr>
        <p:txBody>
          <a:bodyPr spcFirstLastPara="1" wrap="square" lIns="79125" tIns="39550" rIns="79125" bIns="39550" anchor="t" anchorCtr="0">
            <a:spAutoFit/>
          </a:bodyPr>
          <a:lstStyle/>
          <a:p>
            <a:pPr algn="ctr">
              <a:spcBef>
                <a:spcPts val="0"/>
              </a:spcBef>
              <a:spcAft>
                <a:spcPts val="0"/>
              </a:spcAft>
            </a:pPr>
            <a:r>
              <a:rPr lang="en" sz="900" b="1">
                <a:solidFill>
                  <a:srgbClr val="000000"/>
                </a:solidFill>
                <a:latin typeface="Arial"/>
                <a:ea typeface="Arial"/>
                <a:cs typeface="Arial"/>
                <a:sym typeface="Arial"/>
              </a:rPr>
              <a:t> </a:t>
            </a:r>
            <a:endParaRPr sz="1200"/>
          </a:p>
          <a:p>
            <a:pPr algn="ctr">
              <a:spcBef>
                <a:spcPts val="0"/>
              </a:spcBef>
              <a:spcAft>
                <a:spcPts val="0"/>
              </a:spcAft>
            </a:pPr>
            <a:r>
              <a:rPr lang="en" sz="900" b="1">
                <a:solidFill>
                  <a:srgbClr val="000000"/>
                </a:solidFill>
                <a:latin typeface="Arial"/>
                <a:ea typeface="Arial"/>
                <a:cs typeface="Arial"/>
                <a:sym typeface="Arial"/>
              </a:rPr>
              <a:t>p</a:t>
            </a:r>
            <a:endParaRPr sz="1200"/>
          </a:p>
        </p:txBody>
      </p:sp>
      <p:sp>
        <p:nvSpPr>
          <p:cNvPr id="1012" name="Google Shape;2043;p19">
            <a:extLst>
              <a:ext uri="{FF2B5EF4-FFF2-40B4-BE49-F238E27FC236}">
                <a16:creationId xmlns:a16="http://schemas.microsoft.com/office/drawing/2014/main" id="{B6D688D2-36EE-1940-EBF4-3850BF17E4EB}"/>
              </a:ext>
            </a:extLst>
          </p:cNvPr>
          <p:cNvSpPr txBox="1"/>
          <p:nvPr/>
        </p:nvSpPr>
        <p:spPr>
          <a:xfrm>
            <a:off x="9002542" y="4726259"/>
            <a:ext cx="290700" cy="495600"/>
          </a:xfrm>
          <a:prstGeom prst="rect">
            <a:avLst/>
          </a:prstGeom>
          <a:noFill/>
          <a:ln>
            <a:noFill/>
          </a:ln>
        </p:spPr>
        <p:txBody>
          <a:bodyPr spcFirstLastPara="1" wrap="square" lIns="79125" tIns="39550" rIns="79125" bIns="39550" anchor="t" anchorCtr="0">
            <a:spAutoFit/>
          </a:bodyPr>
          <a:lstStyle/>
          <a:p>
            <a:pPr algn="ctr">
              <a:spcBef>
                <a:spcPts val="0"/>
              </a:spcBef>
              <a:spcAft>
                <a:spcPts val="0"/>
              </a:spcAft>
            </a:pPr>
            <a:r>
              <a:rPr lang="en" sz="900" b="1">
                <a:solidFill>
                  <a:srgbClr val="000000"/>
                </a:solidFill>
                <a:latin typeface="Arial"/>
                <a:ea typeface="Arial"/>
                <a:cs typeface="Arial"/>
                <a:sym typeface="Arial"/>
              </a:rPr>
              <a:t>m</a:t>
            </a:r>
            <a:endParaRPr sz="1200"/>
          </a:p>
          <a:p>
            <a:pPr algn="ctr">
              <a:spcBef>
                <a:spcPts val="0"/>
              </a:spcBef>
              <a:spcAft>
                <a:spcPts val="0"/>
              </a:spcAft>
            </a:pPr>
            <a:endParaRPr sz="900" b="1">
              <a:solidFill>
                <a:srgbClr val="000000"/>
              </a:solidFill>
              <a:latin typeface="Arial"/>
              <a:ea typeface="Arial"/>
              <a:cs typeface="Arial"/>
              <a:sym typeface="Arial"/>
            </a:endParaRPr>
          </a:p>
          <a:p>
            <a:pPr algn="ctr">
              <a:spcBef>
                <a:spcPts val="0"/>
              </a:spcBef>
              <a:spcAft>
                <a:spcPts val="0"/>
              </a:spcAft>
            </a:pPr>
            <a:endParaRPr sz="900" b="1">
              <a:solidFill>
                <a:srgbClr val="000000"/>
              </a:solidFill>
              <a:latin typeface="Arial"/>
              <a:ea typeface="Arial"/>
              <a:cs typeface="Arial"/>
              <a:sym typeface="Arial"/>
            </a:endParaRPr>
          </a:p>
        </p:txBody>
      </p:sp>
      <p:sp>
        <p:nvSpPr>
          <p:cNvPr id="1013" name="Google Shape;2044;p19">
            <a:extLst>
              <a:ext uri="{FF2B5EF4-FFF2-40B4-BE49-F238E27FC236}">
                <a16:creationId xmlns:a16="http://schemas.microsoft.com/office/drawing/2014/main" id="{4B1CAB56-765C-F708-0938-BDFEA9D15390}"/>
              </a:ext>
            </a:extLst>
          </p:cNvPr>
          <p:cNvSpPr txBox="1"/>
          <p:nvPr/>
        </p:nvSpPr>
        <p:spPr>
          <a:xfrm>
            <a:off x="8035974" y="4471942"/>
            <a:ext cx="252600" cy="357000"/>
          </a:xfrm>
          <a:prstGeom prst="rect">
            <a:avLst/>
          </a:prstGeom>
          <a:noFill/>
          <a:ln>
            <a:noFill/>
          </a:ln>
        </p:spPr>
        <p:txBody>
          <a:bodyPr spcFirstLastPara="1" wrap="square" lIns="79125" tIns="39550" rIns="79125" bIns="39550" anchor="t" anchorCtr="0">
            <a:spAutoFit/>
          </a:bodyPr>
          <a:lstStyle/>
          <a:p>
            <a:pPr algn="ctr">
              <a:spcBef>
                <a:spcPts val="0"/>
              </a:spcBef>
              <a:spcAft>
                <a:spcPts val="0"/>
              </a:spcAft>
            </a:pPr>
            <a:r>
              <a:rPr lang="en" sz="900" b="1">
                <a:solidFill>
                  <a:srgbClr val="000000"/>
                </a:solidFill>
                <a:latin typeface="Arial"/>
                <a:ea typeface="Arial"/>
                <a:cs typeface="Arial"/>
                <a:sym typeface="Arial"/>
              </a:rPr>
              <a:t> </a:t>
            </a:r>
            <a:endParaRPr sz="1200"/>
          </a:p>
          <a:p>
            <a:pPr algn="ctr">
              <a:spcBef>
                <a:spcPts val="0"/>
              </a:spcBef>
              <a:spcAft>
                <a:spcPts val="0"/>
              </a:spcAft>
            </a:pPr>
            <a:r>
              <a:rPr lang="en" sz="900" b="1">
                <a:solidFill>
                  <a:srgbClr val="000000"/>
                </a:solidFill>
                <a:latin typeface="Arial"/>
                <a:ea typeface="Arial"/>
                <a:cs typeface="Arial"/>
                <a:sym typeface="Arial"/>
              </a:rPr>
              <a:t>p</a:t>
            </a:r>
            <a:endParaRPr sz="1200"/>
          </a:p>
        </p:txBody>
      </p:sp>
      <p:sp>
        <p:nvSpPr>
          <p:cNvPr id="1014" name="Google Shape;2045;p19">
            <a:extLst>
              <a:ext uri="{FF2B5EF4-FFF2-40B4-BE49-F238E27FC236}">
                <a16:creationId xmlns:a16="http://schemas.microsoft.com/office/drawing/2014/main" id="{88792FF0-B780-9ED9-3969-FAB7ED3DEFA2}"/>
              </a:ext>
            </a:extLst>
          </p:cNvPr>
          <p:cNvSpPr txBox="1"/>
          <p:nvPr/>
        </p:nvSpPr>
        <p:spPr>
          <a:xfrm rot="5400000">
            <a:off x="7892925" y="4499058"/>
            <a:ext cx="88800" cy="218400"/>
          </a:xfrm>
          <a:prstGeom prst="rect">
            <a:avLst/>
          </a:prstGeom>
          <a:noFill/>
          <a:ln>
            <a:noFill/>
          </a:ln>
        </p:spPr>
        <p:txBody>
          <a:bodyPr spcFirstLastPara="1" wrap="square" lIns="79125" tIns="39550" rIns="79125" bIns="39550" anchor="t" anchorCtr="0">
            <a:spAutoFit/>
          </a:bodyPr>
          <a:lstStyle/>
          <a:p>
            <a:pPr algn="ctr">
              <a:spcBef>
                <a:spcPts val="0"/>
              </a:spcBef>
              <a:spcAft>
                <a:spcPts val="0"/>
              </a:spcAft>
            </a:pPr>
            <a:r>
              <a:rPr lang="en" sz="900" b="1">
                <a:solidFill>
                  <a:srgbClr val="000000"/>
                </a:solidFill>
                <a:latin typeface="Arial"/>
                <a:ea typeface="Arial"/>
                <a:cs typeface="Arial"/>
                <a:sym typeface="Arial"/>
              </a:rPr>
              <a:t>/</a:t>
            </a:r>
            <a:endParaRPr sz="1200"/>
          </a:p>
        </p:txBody>
      </p:sp>
      <p:sp>
        <p:nvSpPr>
          <p:cNvPr id="1015" name="Google Shape;2046;p19">
            <a:extLst>
              <a:ext uri="{FF2B5EF4-FFF2-40B4-BE49-F238E27FC236}">
                <a16:creationId xmlns:a16="http://schemas.microsoft.com/office/drawing/2014/main" id="{EA054840-821F-58BE-99D1-8A9C9BDAAA13}"/>
              </a:ext>
            </a:extLst>
          </p:cNvPr>
          <p:cNvSpPr txBox="1"/>
          <p:nvPr/>
        </p:nvSpPr>
        <p:spPr>
          <a:xfrm rot="5400000">
            <a:off x="8206517" y="4499058"/>
            <a:ext cx="88800" cy="218400"/>
          </a:xfrm>
          <a:prstGeom prst="rect">
            <a:avLst/>
          </a:prstGeom>
          <a:noFill/>
          <a:ln>
            <a:noFill/>
          </a:ln>
        </p:spPr>
        <p:txBody>
          <a:bodyPr spcFirstLastPara="1" wrap="square" lIns="79125" tIns="39550" rIns="79125" bIns="39550" anchor="t" anchorCtr="0">
            <a:spAutoFit/>
          </a:bodyPr>
          <a:lstStyle/>
          <a:p>
            <a:pPr algn="ctr">
              <a:spcBef>
                <a:spcPts val="0"/>
              </a:spcBef>
              <a:spcAft>
                <a:spcPts val="0"/>
              </a:spcAft>
            </a:pPr>
            <a:r>
              <a:rPr lang="en" sz="900" b="1">
                <a:solidFill>
                  <a:srgbClr val="000000"/>
                </a:solidFill>
                <a:latin typeface="Arial"/>
                <a:ea typeface="Arial"/>
                <a:cs typeface="Arial"/>
                <a:sym typeface="Arial"/>
              </a:rPr>
              <a:t>/</a:t>
            </a:r>
            <a:endParaRPr sz="1200"/>
          </a:p>
        </p:txBody>
      </p:sp>
      <p:sp>
        <p:nvSpPr>
          <p:cNvPr id="1016" name="Google Shape;2047;p19">
            <a:extLst>
              <a:ext uri="{FF2B5EF4-FFF2-40B4-BE49-F238E27FC236}">
                <a16:creationId xmlns:a16="http://schemas.microsoft.com/office/drawing/2014/main" id="{7C5560EA-E488-B4C3-EC0D-3CC20EF75086}"/>
              </a:ext>
            </a:extLst>
          </p:cNvPr>
          <p:cNvSpPr txBox="1"/>
          <p:nvPr/>
        </p:nvSpPr>
        <p:spPr>
          <a:xfrm>
            <a:off x="8854245" y="4742452"/>
            <a:ext cx="109200" cy="218400"/>
          </a:xfrm>
          <a:prstGeom prst="rect">
            <a:avLst/>
          </a:prstGeom>
          <a:noFill/>
          <a:ln>
            <a:noFill/>
          </a:ln>
        </p:spPr>
        <p:txBody>
          <a:bodyPr spcFirstLastPara="1" wrap="square" lIns="79125" tIns="39550" rIns="79125" bIns="39550" anchor="t" anchorCtr="0">
            <a:spAutoFit/>
          </a:bodyPr>
          <a:lstStyle/>
          <a:p>
            <a:pPr algn="ctr">
              <a:spcBef>
                <a:spcPts val="0"/>
              </a:spcBef>
              <a:spcAft>
                <a:spcPts val="0"/>
              </a:spcAft>
            </a:pPr>
            <a:r>
              <a:rPr lang="en" sz="900" b="1">
                <a:solidFill>
                  <a:srgbClr val="000000"/>
                </a:solidFill>
                <a:latin typeface="Arial"/>
                <a:ea typeface="Arial"/>
                <a:cs typeface="Arial"/>
                <a:sym typeface="Arial"/>
              </a:rPr>
              <a:t>/</a:t>
            </a:r>
            <a:endParaRPr sz="1200"/>
          </a:p>
        </p:txBody>
      </p:sp>
      <p:grpSp>
        <p:nvGrpSpPr>
          <p:cNvPr id="1017" name="Google Shape;2070;p19">
            <a:extLst>
              <a:ext uri="{FF2B5EF4-FFF2-40B4-BE49-F238E27FC236}">
                <a16:creationId xmlns:a16="http://schemas.microsoft.com/office/drawing/2014/main" id="{99ED394F-D44C-1FE5-0595-09C805FBB6F0}"/>
              </a:ext>
            </a:extLst>
          </p:cNvPr>
          <p:cNvGrpSpPr/>
          <p:nvPr/>
        </p:nvGrpSpPr>
        <p:grpSpPr>
          <a:xfrm>
            <a:off x="6046566" y="1539671"/>
            <a:ext cx="2118526" cy="1559243"/>
            <a:chOff x="7582" y="1560"/>
            <a:chExt cx="3614" cy="3274"/>
          </a:xfrm>
        </p:grpSpPr>
        <p:sp>
          <p:nvSpPr>
            <p:cNvPr id="1018" name="Google Shape;2071;p19">
              <a:extLst>
                <a:ext uri="{FF2B5EF4-FFF2-40B4-BE49-F238E27FC236}">
                  <a16:creationId xmlns:a16="http://schemas.microsoft.com/office/drawing/2014/main" id="{ED75EC4E-7D94-AFB4-664C-C8E1B79246BB}"/>
                </a:ext>
              </a:extLst>
            </p:cNvPr>
            <p:cNvSpPr/>
            <p:nvPr/>
          </p:nvSpPr>
          <p:spPr>
            <a:xfrm>
              <a:off x="8007" y="1560"/>
              <a:ext cx="3000" cy="2700"/>
            </a:xfrm>
            <a:prstGeom prst="rect">
              <a:avLst/>
            </a:prstGeom>
            <a:solidFill>
              <a:srgbClr val="E6E0EC"/>
            </a:solidFill>
            <a:ln w="31750" cap="flat" cmpd="sng">
              <a:solidFill>
                <a:schemeClr val="tx2">
                  <a:lumMod val="75000"/>
                </a:schemeClr>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b="1" dirty="0">
                <a:solidFill>
                  <a:schemeClr val="lt1"/>
                </a:solidFill>
                <a:latin typeface="Arial"/>
                <a:ea typeface="Arial"/>
                <a:cs typeface="Arial"/>
                <a:sym typeface="Arial"/>
              </a:endParaRPr>
            </a:p>
          </p:txBody>
        </p:sp>
        <p:sp>
          <p:nvSpPr>
            <p:cNvPr id="1019" name="Google Shape;2072;p19">
              <a:extLst>
                <a:ext uri="{FF2B5EF4-FFF2-40B4-BE49-F238E27FC236}">
                  <a16:creationId xmlns:a16="http://schemas.microsoft.com/office/drawing/2014/main" id="{3B2D2744-4E8F-999E-CA70-6D0838B27CC2}"/>
                </a:ext>
              </a:extLst>
            </p:cNvPr>
            <p:cNvSpPr/>
            <p:nvPr/>
          </p:nvSpPr>
          <p:spPr>
            <a:xfrm>
              <a:off x="7781" y="1816"/>
              <a:ext cx="3000" cy="2700"/>
            </a:xfrm>
            <a:prstGeom prst="rect">
              <a:avLst/>
            </a:prstGeom>
            <a:solidFill>
              <a:srgbClr val="E6E0EC"/>
            </a:solidFill>
            <a:ln w="31750" cap="flat" cmpd="sng">
              <a:solidFill>
                <a:schemeClr val="tx2">
                  <a:lumMod val="75000"/>
                </a:schemeClr>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b="1" dirty="0">
                <a:solidFill>
                  <a:schemeClr val="lt1"/>
                </a:solidFill>
                <a:latin typeface="Arial"/>
                <a:ea typeface="Arial"/>
                <a:cs typeface="Arial"/>
                <a:sym typeface="Arial"/>
              </a:endParaRPr>
            </a:p>
          </p:txBody>
        </p:sp>
        <p:sp>
          <p:nvSpPr>
            <p:cNvPr id="1020" name="Google Shape;2073;p19">
              <a:extLst>
                <a:ext uri="{FF2B5EF4-FFF2-40B4-BE49-F238E27FC236}">
                  <a16:creationId xmlns:a16="http://schemas.microsoft.com/office/drawing/2014/main" id="{7E118E1B-27B7-189D-A4F2-778345B389B2}"/>
                </a:ext>
              </a:extLst>
            </p:cNvPr>
            <p:cNvSpPr/>
            <p:nvPr/>
          </p:nvSpPr>
          <p:spPr>
            <a:xfrm>
              <a:off x="7685" y="1943"/>
              <a:ext cx="3000" cy="2400"/>
            </a:xfrm>
            <a:prstGeom prst="rect">
              <a:avLst/>
            </a:prstGeom>
            <a:solidFill>
              <a:srgbClr val="E6E0EC"/>
            </a:solidFill>
            <a:ln w="31750" cap="flat" cmpd="sng">
              <a:solidFill>
                <a:schemeClr val="tx2">
                  <a:lumMod val="75000"/>
                </a:schemeClr>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b="1">
                <a:solidFill>
                  <a:schemeClr val="lt1"/>
                </a:solidFill>
                <a:latin typeface="Arial"/>
                <a:ea typeface="Arial"/>
                <a:cs typeface="Arial"/>
                <a:sym typeface="Arial"/>
              </a:endParaRPr>
            </a:p>
          </p:txBody>
        </p:sp>
        <p:grpSp>
          <p:nvGrpSpPr>
            <p:cNvPr id="1021" name="Google Shape;2074;p19">
              <a:extLst>
                <a:ext uri="{FF2B5EF4-FFF2-40B4-BE49-F238E27FC236}">
                  <a16:creationId xmlns:a16="http://schemas.microsoft.com/office/drawing/2014/main" id="{DFF93195-600B-74E0-64F4-9D31A188AB6A}"/>
                </a:ext>
              </a:extLst>
            </p:cNvPr>
            <p:cNvGrpSpPr/>
            <p:nvPr/>
          </p:nvGrpSpPr>
          <p:grpSpPr>
            <a:xfrm>
              <a:off x="7582" y="2072"/>
              <a:ext cx="3000" cy="2402"/>
              <a:chOff x="7582" y="2072"/>
              <a:chExt cx="3000" cy="2402"/>
            </a:xfrm>
          </p:grpSpPr>
          <p:sp>
            <p:nvSpPr>
              <p:cNvPr id="1025" name="Google Shape;2075;p19">
                <a:extLst>
                  <a:ext uri="{FF2B5EF4-FFF2-40B4-BE49-F238E27FC236}">
                    <a16:creationId xmlns:a16="http://schemas.microsoft.com/office/drawing/2014/main" id="{B819E7FF-5E2C-CD6F-A61A-FAB4814722F6}"/>
                  </a:ext>
                </a:extLst>
              </p:cNvPr>
              <p:cNvSpPr/>
              <p:nvPr/>
            </p:nvSpPr>
            <p:spPr>
              <a:xfrm>
                <a:off x="7582" y="2072"/>
                <a:ext cx="3000" cy="2400"/>
              </a:xfrm>
              <a:prstGeom prst="rect">
                <a:avLst/>
              </a:prstGeom>
              <a:solidFill>
                <a:srgbClr val="E6E0EC"/>
              </a:solidFill>
              <a:ln w="31750" cap="flat" cmpd="sng">
                <a:solidFill>
                  <a:schemeClr val="tx2">
                    <a:lumMod val="75000"/>
                  </a:schemeClr>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b="1" dirty="0">
                  <a:solidFill>
                    <a:schemeClr val="lt1"/>
                  </a:solidFill>
                  <a:latin typeface="Arial"/>
                  <a:ea typeface="Arial"/>
                  <a:cs typeface="Arial"/>
                  <a:sym typeface="Arial"/>
                </a:endParaRPr>
              </a:p>
            </p:txBody>
          </p:sp>
          <p:sp>
            <p:nvSpPr>
              <p:cNvPr id="1026" name="Google Shape;2076;p19">
                <a:extLst>
                  <a:ext uri="{FF2B5EF4-FFF2-40B4-BE49-F238E27FC236}">
                    <a16:creationId xmlns:a16="http://schemas.microsoft.com/office/drawing/2014/main" id="{493B5CB6-14CD-EC51-5DC0-0C16CCA5752F}"/>
                  </a:ext>
                </a:extLst>
              </p:cNvPr>
              <p:cNvSpPr/>
              <p:nvPr/>
            </p:nvSpPr>
            <p:spPr>
              <a:xfrm>
                <a:off x="7665" y="2346"/>
                <a:ext cx="600" cy="12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79125" rIns="79125" bIns="79125" anchor="ctr" anchorCtr="0">
                <a:noAutofit/>
              </a:bodyPr>
              <a:lstStyle/>
              <a:p>
                <a:pPr>
                  <a:spcBef>
                    <a:spcPts val="0"/>
                  </a:spcBef>
                  <a:spcAft>
                    <a:spcPts val="0"/>
                  </a:spcAft>
                </a:pPr>
                <a:endParaRPr/>
              </a:p>
            </p:txBody>
          </p:sp>
          <p:sp>
            <p:nvSpPr>
              <p:cNvPr id="1027" name="Google Shape;2077;p19">
                <a:extLst>
                  <a:ext uri="{FF2B5EF4-FFF2-40B4-BE49-F238E27FC236}">
                    <a16:creationId xmlns:a16="http://schemas.microsoft.com/office/drawing/2014/main" id="{3E6395B1-D607-5A21-DB47-65A15E31B863}"/>
                  </a:ext>
                </a:extLst>
              </p:cNvPr>
              <p:cNvSpPr txBox="1"/>
              <p:nvPr/>
            </p:nvSpPr>
            <p:spPr>
              <a:xfrm rot="-5400000">
                <a:off x="7350" y="2773"/>
                <a:ext cx="1200" cy="600"/>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900" b="1">
                    <a:solidFill>
                      <a:schemeClr val="dk1"/>
                    </a:solidFill>
                    <a:latin typeface="Arial"/>
                    <a:ea typeface="Arial"/>
                    <a:cs typeface="Arial"/>
                    <a:sym typeface="Arial"/>
                  </a:rPr>
                  <a:t>Address</a:t>
                </a:r>
                <a:endParaRPr sz="1200"/>
              </a:p>
              <a:p>
                <a:pPr algn="ctr">
                  <a:spcBef>
                    <a:spcPts val="0"/>
                  </a:spcBef>
                  <a:spcAft>
                    <a:spcPts val="0"/>
                  </a:spcAft>
                </a:pPr>
                <a:r>
                  <a:rPr lang="en" sz="900" b="1">
                    <a:solidFill>
                      <a:schemeClr val="dk1"/>
                    </a:solidFill>
                    <a:latin typeface="Arial"/>
                    <a:ea typeface="Arial"/>
                    <a:cs typeface="Arial"/>
                    <a:sym typeface="Arial"/>
                  </a:rPr>
                  <a:t>Decoder</a:t>
                </a:r>
                <a:endParaRPr sz="1200"/>
              </a:p>
            </p:txBody>
          </p:sp>
          <p:grpSp>
            <p:nvGrpSpPr>
              <p:cNvPr id="1028" name="Google Shape;2078;p19">
                <a:extLst>
                  <a:ext uri="{FF2B5EF4-FFF2-40B4-BE49-F238E27FC236}">
                    <a16:creationId xmlns:a16="http://schemas.microsoft.com/office/drawing/2014/main" id="{D435D566-628A-FC86-B1CC-B737936E1E3C}"/>
                  </a:ext>
                </a:extLst>
              </p:cNvPr>
              <p:cNvGrpSpPr/>
              <p:nvPr/>
            </p:nvGrpSpPr>
            <p:grpSpPr>
              <a:xfrm>
                <a:off x="8776" y="2174"/>
                <a:ext cx="1524" cy="2144"/>
                <a:chOff x="8275" y="2526"/>
                <a:chExt cx="1524" cy="2144"/>
              </a:xfrm>
            </p:grpSpPr>
            <p:sp>
              <p:nvSpPr>
                <p:cNvPr id="1045" name="Google Shape;2079;p19">
                  <a:extLst>
                    <a:ext uri="{FF2B5EF4-FFF2-40B4-BE49-F238E27FC236}">
                      <a16:creationId xmlns:a16="http://schemas.microsoft.com/office/drawing/2014/main" id="{C695EC3B-4EDD-6C1D-2C9D-6186BC3F64AE}"/>
                    </a:ext>
                  </a:extLst>
                </p:cNvPr>
                <p:cNvSpPr/>
                <p:nvPr/>
              </p:nvSpPr>
              <p:spPr>
                <a:xfrm>
                  <a:off x="8299" y="2697"/>
                  <a:ext cx="1500" cy="15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79125" rIns="79125" bIns="79125" anchor="ctr" anchorCtr="0">
                  <a:noAutofit/>
                </a:bodyPr>
                <a:lstStyle/>
                <a:p>
                  <a:pPr>
                    <a:spcBef>
                      <a:spcPts val="0"/>
                    </a:spcBef>
                    <a:spcAft>
                      <a:spcPts val="0"/>
                    </a:spcAft>
                  </a:pPr>
                  <a:endParaRPr/>
                </a:p>
              </p:txBody>
            </p:sp>
            <p:sp>
              <p:nvSpPr>
                <p:cNvPr id="1046" name="Google Shape;2080;p19">
                  <a:extLst>
                    <a:ext uri="{FF2B5EF4-FFF2-40B4-BE49-F238E27FC236}">
                      <a16:creationId xmlns:a16="http://schemas.microsoft.com/office/drawing/2014/main" id="{3A5E05FF-4466-88EA-C9D4-606181826BE2}"/>
                    </a:ext>
                  </a:extLst>
                </p:cNvPr>
                <p:cNvSpPr txBox="1"/>
                <p:nvPr/>
              </p:nvSpPr>
              <p:spPr>
                <a:xfrm rot="-5400000">
                  <a:off x="8275" y="2526"/>
                  <a:ext cx="1500" cy="1500"/>
                </a:xfrm>
                <a:prstGeom prst="rect">
                  <a:avLst/>
                </a:prstGeom>
                <a:noFill/>
                <a:ln>
                  <a:noFill/>
                </a:ln>
              </p:spPr>
              <p:txBody>
                <a:bodyPr spcFirstLastPara="1" wrap="square" lIns="0" tIns="0" rIns="0" bIns="0" anchor="ctr" anchorCtr="0">
                  <a:noAutofit/>
                </a:bodyPr>
                <a:lstStyle/>
                <a:p>
                  <a:pPr algn="ctr">
                    <a:spcBef>
                      <a:spcPts val="0"/>
                    </a:spcBef>
                    <a:spcAft>
                      <a:spcPts val="0"/>
                    </a:spcAft>
                  </a:pPr>
                  <a:endParaRPr sz="900">
                    <a:solidFill>
                      <a:schemeClr val="dk1"/>
                    </a:solidFill>
                    <a:latin typeface="Arial"/>
                    <a:ea typeface="Arial"/>
                    <a:cs typeface="Arial"/>
                    <a:sym typeface="Arial"/>
                  </a:endParaRPr>
                </a:p>
              </p:txBody>
            </p:sp>
            <p:sp>
              <p:nvSpPr>
                <p:cNvPr id="1047" name="Google Shape;2081;p19">
                  <a:extLst>
                    <a:ext uri="{FF2B5EF4-FFF2-40B4-BE49-F238E27FC236}">
                      <a16:creationId xmlns:a16="http://schemas.microsoft.com/office/drawing/2014/main" id="{8F45AC7A-9845-6A8D-691A-601BB32DBEDE}"/>
                    </a:ext>
                  </a:extLst>
                </p:cNvPr>
                <p:cNvSpPr/>
                <p:nvPr/>
              </p:nvSpPr>
              <p:spPr>
                <a:xfrm>
                  <a:off x="8299" y="2698"/>
                  <a:ext cx="1500" cy="3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79125" rIns="79125" bIns="79125" anchor="ctr" anchorCtr="0">
                  <a:noAutofit/>
                </a:bodyPr>
                <a:lstStyle/>
                <a:p>
                  <a:pPr>
                    <a:spcBef>
                      <a:spcPts val="0"/>
                    </a:spcBef>
                    <a:spcAft>
                      <a:spcPts val="0"/>
                    </a:spcAft>
                  </a:pPr>
                  <a:endParaRPr/>
                </a:p>
              </p:txBody>
            </p:sp>
            <p:sp>
              <p:nvSpPr>
                <p:cNvPr id="1048" name="Google Shape;2082;p19">
                  <a:extLst>
                    <a:ext uri="{FF2B5EF4-FFF2-40B4-BE49-F238E27FC236}">
                      <a16:creationId xmlns:a16="http://schemas.microsoft.com/office/drawing/2014/main" id="{CC5D8073-F48F-B4B2-736A-664F1E683A8F}"/>
                    </a:ext>
                  </a:extLst>
                </p:cNvPr>
                <p:cNvSpPr txBox="1"/>
                <p:nvPr/>
              </p:nvSpPr>
              <p:spPr>
                <a:xfrm rot="-5400000">
                  <a:off x="8875" y="2020"/>
                  <a:ext cx="300" cy="1500"/>
                </a:xfrm>
                <a:prstGeom prst="rect">
                  <a:avLst/>
                </a:prstGeom>
                <a:noFill/>
                <a:ln>
                  <a:noFill/>
                </a:ln>
              </p:spPr>
              <p:txBody>
                <a:bodyPr spcFirstLastPara="1" wrap="square" lIns="0" tIns="0" rIns="0" bIns="0" anchor="ctr" anchorCtr="0">
                  <a:noAutofit/>
                </a:bodyPr>
                <a:lstStyle/>
                <a:p>
                  <a:pPr algn="ctr">
                    <a:spcBef>
                      <a:spcPts val="0"/>
                    </a:spcBef>
                    <a:spcAft>
                      <a:spcPts val="0"/>
                    </a:spcAft>
                  </a:pPr>
                  <a:endParaRPr sz="900">
                    <a:solidFill>
                      <a:schemeClr val="dk1"/>
                    </a:solidFill>
                    <a:latin typeface="Arial"/>
                    <a:ea typeface="Arial"/>
                    <a:cs typeface="Arial"/>
                    <a:sym typeface="Arial"/>
                  </a:endParaRPr>
                </a:p>
              </p:txBody>
            </p:sp>
            <p:sp>
              <p:nvSpPr>
                <p:cNvPr id="1049" name="Google Shape;2083;p19">
                  <a:extLst>
                    <a:ext uri="{FF2B5EF4-FFF2-40B4-BE49-F238E27FC236}">
                      <a16:creationId xmlns:a16="http://schemas.microsoft.com/office/drawing/2014/main" id="{4D1FCC27-DC18-52DA-D96F-48DF850ED672}"/>
                    </a:ext>
                  </a:extLst>
                </p:cNvPr>
                <p:cNvSpPr/>
                <p:nvPr/>
              </p:nvSpPr>
              <p:spPr>
                <a:xfrm>
                  <a:off x="8299" y="3185"/>
                  <a:ext cx="1500" cy="3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79125" rIns="79125" bIns="79125" anchor="ctr" anchorCtr="0">
                  <a:noAutofit/>
                </a:bodyPr>
                <a:lstStyle/>
                <a:p>
                  <a:pPr>
                    <a:spcBef>
                      <a:spcPts val="0"/>
                    </a:spcBef>
                    <a:spcAft>
                      <a:spcPts val="0"/>
                    </a:spcAft>
                  </a:pPr>
                  <a:endParaRPr/>
                </a:p>
              </p:txBody>
            </p:sp>
            <p:sp>
              <p:nvSpPr>
                <p:cNvPr id="1050" name="Google Shape;2084;p19">
                  <a:extLst>
                    <a:ext uri="{FF2B5EF4-FFF2-40B4-BE49-F238E27FC236}">
                      <a16:creationId xmlns:a16="http://schemas.microsoft.com/office/drawing/2014/main" id="{3456C437-6A43-5A70-A4F9-79A5A05822B2}"/>
                    </a:ext>
                  </a:extLst>
                </p:cNvPr>
                <p:cNvSpPr txBox="1"/>
                <p:nvPr/>
              </p:nvSpPr>
              <p:spPr>
                <a:xfrm rot="-5400000">
                  <a:off x="8875" y="2526"/>
                  <a:ext cx="300" cy="1500"/>
                </a:xfrm>
                <a:prstGeom prst="rect">
                  <a:avLst/>
                </a:prstGeom>
                <a:noFill/>
                <a:ln>
                  <a:noFill/>
                </a:ln>
              </p:spPr>
              <p:txBody>
                <a:bodyPr spcFirstLastPara="1" wrap="square" lIns="0" tIns="0" rIns="0" bIns="0" anchor="ctr" anchorCtr="0">
                  <a:noAutofit/>
                </a:bodyPr>
                <a:lstStyle/>
                <a:p>
                  <a:pPr algn="ctr">
                    <a:spcBef>
                      <a:spcPts val="0"/>
                    </a:spcBef>
                    <a:spcAft>
                      <a:spcPts val="0"/>
                    </a:spcAft>
                  </a:pPr>
                  <a:endParaRPr sz="900">
                    <a:solidFill>
                      <a:schemeClr val="dk1"/>
                    </a:solidFill>
                    <a:latin typeface="Arial"/>
                    <a:ea typeface="Arial"/>
                    <a:cs typeface="Arial"/>
                    <a:sym typeface="Arial"/>
                  </a:endParaRPr>
                </a:p>
              </p:txBody>
            </p:sp>
            <p:sp>
              <p:nvSpPr>
                <p:cNvPr id="1051" name="Google Shape;2085;p19">
                  <a:extLst>
                    <a:ext uri="{FF2B5EF4-FFF2-40B4-BE49-F238E27FC236}">
                      <a16:creationId xmlns:a16="http://schemas.microsoft.com/office/drawing/2014/main" id="{A369CBEF-74EF-EC4C-3B2E-4D580739F4A9}"/>
                    </a:ext>
                  </a:extLst>
                </p:cNvPr>
                <p:cNvSpPr/>
                <p:nvPr/>
              </p:nvSpPr>
              <p:spPr>
                <a:xfrm>
                  <a:off x="8299" y="3436"/>
                  <a:ext cx="1500" cy="3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79125" rIns="79125" bIns="79125" anchor="ctr" anchorCtr="0">
                  <a:noAutofit/>
                </a:bodyPr>
                <a:lstStyle/>
                <a:p>
                  <a:pPr>
                    <a:spcBef>
                      <a:spcPts val="0"/>
                    </a:spcBef>
                    <a:spcAft>
                      <a:spcPts val="0"/>
                    </a:spcAft>
                  </a:pPr>
                  <a:endParaRPr/>
                </a:p>
              </p:txBody>
            </p:sp>
            <p:sp>
              <p:nvSpPr>
                <p:cNvPr id="1052" name="Google Shape;2086;p19">
                  <a:extLst>
                    <a:ext uri="{FF2B5EF4-FFF2-40B4-BE49-F238E27FC236}">
                      <a16:creationId xmlns:a16="http://schemas.microsoft.com/office/drawing/2014/main" id="{1249FFBF-F61B-2904-E81D-7BE2578CAD73}"/>
                    </a:ext>
                  </a:extLst>
                </p:cNvPr>
                <p:cNvSpPr txBox="1"/>
                <p:nvPr/>
              </p:nvSpPr>
              <p:spPr>
                <a:xfrm rot="-5400000">
                  <a:off x="8875" y="2748"/>
                  <a:ext cx="300" cy="1500"/>
                </a:xfrm>
                <a:prstGeom prst="rect">
                  <a:avLst/>
                </a:prstGeom>
                <a:noFill/>
                <a:ln>
                  <a:noFill/>
                </a:ln>
              </p:spPr>
              <p:txBody>
                <a:bodyPr spcFirstLastPara="1" wrap="square" lIns="0" tIns="0" rIns="0" bIns="0" anchor="ctr" anchorCtr="0">
                  <a:noAutofit/>
                </a:bodyPr>
                <a:lstStyle/>
                <a:p>
                  <a:pPr algn="ctr">
                    <a:spcBef>
                      <a:spcPts val="0"/>
                    </a:spcBef>
                    <a:spcAft>
                      <a:spcPts val="0"/>
                    </a:spcAft>
                  </a:pPr>
                  <a:endParaRPr sz="900">
                    <a:solidFill>
                      <a:schemeClr val="dk1"/>
                    </a:solidFill>
                    <a:latin typeface="Arial"/>
                    <a:ea typeface="Arial"/>
                    <a:cs typeface="Arial"/>
                    <a:sym typeface="Arial"/>
                  </a:endParaRPr>
                </a:p>
              </p:txBody>
            </p:sp>
            <p:sp>
              <p:nvSpPr>
                <p:cNvPr id="1053" name="Google Shape;2087;p19">
                  <a:extLst>
                    <a:ext uri="{FF2B5EF4-FFF2-40B4-BE49-F238E27FC236}">
                      <a16:creationId xmlns:a16="http://schemas.microsoft.com/office/drawing/2014/main" id="{9DC3CCCE-C8D8-4588-F166-FE837194D4E4}"/>
                    </a:ext>
                  </a:extLst>
                </p:cNvPr>
                <p:cNvSpPr/>
                <p:nvPr/>
              </p:nvSpPr>
              <p:spPr>
                <a:xfrm>
                  <a:off x="8299" y="3804"/>
                  <a:ext cx="1500" cy="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79125" rIns="79125" bIns="79125" anchor="ctr" anchorCtr="0">
                  <a:noAutofit/>
                </a:bodyPr>
                <a:lstStyle/>
                <a:p>
                  <a:pPr>
                    <a:spcBef>
                      <a:spcPts val="0"/>
                    </a:spcBef>
                    <a:spcAft>
                      <a:spcPts val="0"/>
                    </a:spcAft>
                  </a:pPr>
                  <a:endParaRPr/>
                </a:p>
              </p:txBody>
            </p:sp>
            <p:sp>
              <p:nvSpPr>
                <p:cNvPr id="1054" name="Google Shape;2088;p19">
                  <a:extLst>
                    <a:ext uri="{FF2B5EF4-FFF2-40B4-BE49-F238E27FC236}">
                      <a16:creationId xmlns:a16="http://schemas.microsoft.com/office/drawing/2014/main" id="{3A441427-B33A-C65F-52FC-14A861D5A39E}"/>
                    </a:ext>
                  </a:extLst>
                </p:cNvPr>
                <p:cNvSpPr txBox="1"/>
                <p:nvPr/>
              </p:nvSpPr>
              <p:spPr>
                <a:xfrm rot="10800000">
                  <a:off x="9025" y="3170"/>
                  <a:ext cx="0" cy="1500"/>
                </a:xfrm>
                <a:prstGeom prst="rect">
                  <a:avLst/>
                </a:prstGeom>
                <a:noFill/>
                <a:ln>
                  <a:noFill/>
                </a:ln>
              </p:spPr>
              <p:txBody>
                <a:bodyPr spcFirstLastPara="1" wrap="square" lIns="0" tIns="0" rIns="0" bIns="0" anchor="ctr" anchorCtr="0">
                  <a:noAutofit/>
                </a:bodyPr>
                <a:lstStyle/>
                <a:p>
                  <a:pPr algn="ctr">
                    <a:spcBef>
                      <a:spcPts val="0"/>
                    </a:spcBef>
                    <a:spcAft>
                      <a:spcPts val="0"/>
                    </a:spcAft>
                  </a:pPr>
                  <a:endParaRPr sz="900">
                    <a:solidFill>
                      <a:schemeClr val="dk1"/>
                    </a:solidFill>
                    <a:latin typeface="Arial"/>
                    <a:ea typeface="Arial"/>
                    <a:cs typeface="Arial"/>
                    <a:sym typeface="Arial"/>
                  </a:endParaRPr>
                </a:p>
              </p:txBody>
            </p:sp>
            <p:sp>
              <p:nvSpPr>
                <p:cNvPr id="1055" name="Google Shape;2089;p19">
                  <a:extLst>
                    <a:ext uri="{FF2B5EF4-FFF2-40B4-BE49-F238E27FC236}">
                      <a16:creationId xmlns:a16="http://schemas.microsoft.com/office/drawing/2014/main" id="{317978AF-B6DC-4940-EBFB-5AA6909C0CEF}"/>
                    </a:ext>
                  </a:extLst>
                </p:cNvPr>
                <p:cNvSpPr/>
                <p:nvPr/>
              </p:nvSpPr>
              <p:spPr>
                <a:xfrm>
                  <a:off x="8299" y="3805"/>
                  <a:ext cx="1500" cy="3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79125" rIns="79125" bIns="79125" anchor="ctr" anchorCtr="0">
                  <a:noAutofit/>
                </a:bodyPr>
                <a:lstStyle/>
                <a:p>
                  <a:pPr>
                    <a:spcBef>
                      <a:spcPts val="0"/>
                    </a:spcBef>
                    <a:spcAft>
                      <a:spcPts val="0"/>
                    </a:spcAft>
                  </a:pPr>
                  <a:endParaRPr/>
                </a:p>
              </p:txBody>
            </p:sp>
            <p:sp>
              <p:nvSpPr>
                <p:cNvPr id="1056" name="Google Shape;2090;p19">
                  <a:extLst>
                    <a:ext uri="{FF2B5EF4-FFF2-40B4-BE49-F238E27FC236}">
                      <a16:creationId xmlns:a16="http://schemas.microsoft.com/office/drawing/2014/main" id="{98A5EEEF-959E-194C-AADE-D4BA443FF731}"/>
                    </a:ext>
                  </a:extLst>
                </p:cNvPr>
                <p:cNvSpPr txBox="1"/>
                <p:nvPr/>
              </p:nvSpPr>
              <p:spPr>
                <a:xfrm rot="-5400000">
                  <a:off x="8875" y="3141"/>
                  <a:ext cx="300" cy="1500"/>
                </a:xfrm>
                <a:prstGeom prst="rect">
                  <a:avLst/>
                </a:prstGeom>
                <a:noFill/>
                <a:ln>
                  <a:noFill/>
                </a:ln>
              </p:spPr>
              <p:txBody>
                <a:bodyPr spcFirstLastPara="1" wrap="square" lIns="0" tIns="0" rIns="0" bIns="0" anchor="ctr" anchorCtr="0">
                  <a:noAutofit/>
                </a:bodyPr>
                <a:lstStyle/>
                <a:p>
                  <a:pPr algn="ctr">
                    <a:spcBef>
                      <a:spcPts val="0"/>
                    </a:spcBef>
                    <a:spcAft>
                      <a:spcPts val="0"/>
                    </a:spcAft>
                  </a:pPr>
                  <a:endParaRPr sz="900">
                    <a:solidFill>
                      <a:schemeClr val="dk1"/>
                    </a:solidFill>
                    <a:latin typeface="Arial"/>
                    <a:ea typeface="Arial"/>
                    <a:cs typeface="Arial"/>
                    <a:sym typeface="Arial"/>
                  </a:endParaRPr>
                </a:p>
              </p:txBody>
            </p:sp>
            <p:sp>
              <p:nvSpPr>
                <p:cNvPr id="1057" name="Google Shape;2091;p19">
                  <a:extLst>
                    <a:ext uri="{FF2B5EF4-FFF2-40B4-BE49-F238E27FC236}">
                      <a16:creationId xmlns:a16="http://schemas.microsoft.com/office/drawing/2014/main" id="{0E807FE5-CD78-F8E7-B694-3B4C33D203E6}"/>
                    </a:ext>
                  </a:extLst>
                </p:cNvPr>
                <p:cNvSpPr txBox="1"/>
                <p:nvPr/>
              </p:nvSpPr>
              <p:spPr>
                <a:xfrm>
                  <a:off x="8850" y="3498"/>
                  <a:ext cx="600" cy="459"/>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a:solidFill>
                        <a:srgbClr val="000000"/>
                      </a:solidFill>
                      <a:latin typeface="Arial"/>
                      <a:ea typeface="Arial"/>
                      <a:cs typeface="Arial"/>
                      <a:sym typeface="Arial"/>
                    </a:rPr>
                    <a:t>...</a:t>
                  </a:r>
                  <a:endParaRPr sz="1200"/>
                </a:p>
              </p:txBody>
            </p:sp>
            <p:sp>
              <p:nvSpPr>
                <p:cNvPr id="1058" name="Google Shape;2092;p19">
                  <a:extLst>
                    <a:ext uri="{FF2B5EF4-FFF2-40B4-BE49-F238E27FC236}">
                      <a16:creationId xmlns:a16="http://schemas.microsoft.com/office/drawing/2014/main" id="{D22151A2-505F-7735-9DB5-EEB8B5A01B17}"/>
                    </a:ext>
                  </a:extLst>
                </p:cNvPr>
                <p:cNvSpPr/>
                <p:nvPr/>
              </p:nvSpPr>
              <p:spPr>
                <a:xfrm>
                  <a:off x="8299" y="2943"/>
                  <a:ext cx="1500" cy="300"/>
                </a:xfrm>
                <a:prstGeom prst="rect">
                  <a:avLst/>
                </a:prstGeom>
                <a:solidFill>
                  <a:schemeClr val="lt1"/>
                </a:solidFill>
                <a:ln w="25400" cap="flat" cmpd="sng">
                  <a:solidFill>
                    <a:srgbClr val="A50021"/>
                  </a:solidFill>
                  <a:prstDash val="solid"/>
                  <a:round/>
                  <a:headEnd type="none" w="sm" len="sm"/>
                  <a:tailEnd type="none" w="sm" len="sm"/>
                </a:ln>
              </p:spPr>
              <p:txBody>
                <a:bodyPr spcFirstLastPara="1" wrap="square" lIns="79125" tIns="79125" rIns="79125" bIns="79125" anchor="ctr" anchorCtr="0">
                  <a:noAutofit/>
                </a:bodyPr>
                <a:lstStyle/>
                <a:p>
                  <a:pPr>
                    <a:spcBef>
                      <a:spcPts val="0"/>
                    </a:spcBef>
                    <a:spcAft>
                      <a:spcPts val="0"/>
                    </a:spcAft>
                  </a:pPr>
                  <a:endParaRPr/>
                </a:p>
              </p:txBody>
            </p:sp>
            <p:sp>
              <p:nvSpPr>
                <p:cNvPr id="1059" name="Google Shape;2093;p19">
                  <a:extLst>
                    <a:ext uri="{FF2B5EF4-FFF2-40B4-BE49-F238E27FC236}">
                      <a16:creationId xmlns:a16="http://schemas.microsoft.com/office/drawing/2014/main" id="{583236A9-A87F-2D42-0009-E455EAC1A81A}"/>
                    </a:ext>
                  </a:extLst>
                </p:cNvPr>
                <p:cNvSpPr txBox="1"/>
                <p:nvPr/>
              </p:nvSpPr>
              <p:spPr>
                <a:xfrm rot="-5400000">
                  <a:off x="8875" y="2267"/>
                  <a:ext cx="300" cy="1500"/>
                </a:xfrm>
                <a:prstGeom prst="rect">
                  <a:avLst/>
                </a:prstGeom>
                <a:noFill/>
                <a:ln>
                  <a:noFill/>
                </a:ln>
              </p:spPr>
              <p:txBody>
                <a:bodyPr spcFirstLastPara="1" wrap="square" lIns="0" tIns="0" rIns="0" bIns="0" anchor="ctr" anchorCtr="0">
                  <a:noAutofit/>
                </a:bodyPr>
                <a:lstStyle/>
                <a:p>
                  <a:pPr algn="ctr">
                    <a:spcBef>
                      <a:spcPts val="0"/>
                    </a:spcBef>
                    <a:spcAft>
                      <a:spcPts val="0"/>
                    </a:spcAft>
                  </a:pPr>
                  <a:endParaRPr sz="900">
                    <a:solidFill>
                      <a:schemeClr val="dk1"/>
                    </a:solidFill>
                    <a:latin typeface="Arial"/>
                    <a:ea typeface="Arial"/>
                    <a:cs typeface="Arial"/>
                    <a:sym typeface="Arial"/>
                  </a:endParaRPr>
                </a:p>
              </p:txBody>
            </p:sp>
          </p:grpSp>
          <p:sp>
            <p:nvSpPr>
              <p:cNvPr id="1029" name="Google Shape;2094;p19">
                <a:extLst>
                  <a:ext uri="{FF2B5EF4-FFF2-40B4-BE49-F238E27FC236}">
                    <a16:creationId xmlns:a16="http://schemas.microsoft.com/office/drawing/2014/main" id="{ADAA4DA0-C10E-653B-114C-7F92CF90AAFD}"/>
                  </a:ext>
                </a:extLst>
              </p:cNvPr>
              <p:cNvSpPr/>
              <p:nvPr/>
            </p:nvSpPr>
            <p:spPr>
              <a:xfrm rot="5400000">
                <a:off x="9516" y="3478"/>
                <a:ext cx="300" cy="15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79125" tIns="79125" rIns="79125" bIns="79125" anchor="ctr" anchorCtr="0">
                <a:noAutofit/>
              </a:bodyPr>
              <a:lstStyle/>
              <a:p>
                <a:pPr>
                  <a:spcBef>
                    <a:spcPts val="0"/>
                  </a:spcBef>
                  <a:spcAft>
                    <a:spcPts val="0"/>
                  </a:spcAft>
                </a:pPr>
                <a:endParaRPr/>
              </a:p>
            </p:txBody>
          </p:sp>
          <p:sp>
            <p:nvSpPr>
              <p:cNvPr id="1030" name="Google Shape;2095;p19">
                <a:extLst>
                  <a:ext uri="{FF2B5EF4-FFF2-40B4-BE49-F238E27FC236}">
                    <a16:creationId xmlns:a16="http://schemas.microsoft.com/office/drawing/2014/main" id="{82575964-212E-3FC4-ED80-407231F7D731}"/>
                  </a:ext>
                </a:extLst>
              </p:cNvPr>
              <p:cNvSpPr txBox="1"/>
              <p:nvPr/>
            </p:nvSpPr>
            <p:spPr>
              <a:xfrm>
                <a:off x="8771" y="4055"/>
                <a:ext cx="1500" cy="300"/>
              </a:xfrm>
              <a:prstGeom prst="rect">
                <a:avLst/>
              </a:prstGeom>
              <a:noFill/>
              <a:ln>
                <a:noFill/>
              </a:ln>
            </p:spPr>
            <p:txBody>
              <a:bodyPr spcFirstLastPara="1" wrap="square" lIns="0" tIns="0" rIns="0" bIns="0" anchor="ctr" anchorCtr="0">
                <a:noAutofit/>
              </a:bodyPr>
              <a:lstStyle/>
              <a:p>
                <a:pPr algn="ctr">
                  <a:spcBef>
                    <a:spcPts val="0"/>
                  </a:spcBef>
                  <a:spcAft>
                    <a:spcPts val="0"/>
                  </a:spcAft>
                </a:pPr>
                <a:r>
                  <a:rPr lang="en" sz="900" b="1">
                    <a:solidFill>
                      <a:schemeClr val="dk1"/>
                    </a:solidFill>
                    <a:latin typeface="Arial"/>
                    <a:ea typeface="Arial"/>
                    <a:cs typeface="Arial"/>
                    <a:sym typeface="Arial"/>
                  </a:rPr>
                  <a:t>Synapse Val.</a:t>
                </a:r>
                <a:endParaRPr sz="1200"/>
              </a:p>
            </p:txBody>
          </p:sp>
          <p:cxnSp>
            <p:nvCxnSpPr>
              <p:cNvPr id="1031" name="Google Shape;2096;p19">
                <a:extLst>
                  <a:ext uri="{FF2B5EF4-FFF2-40B4-BE49-F238E27FC236}">
                    <a16:creationId xmlns:a16="http://schemas.microsoft.com/office/drawing/2014/main" id="{2FC892E9-4A0B-4043-5B92-CC49490EA8B9}"/>
                  </a:ext>
                </a:extLst>
              </p:cNvPr>
              <p:cNvCxnSpPr/>
              <p:nvPr/>
            </p:nvCxnSpPr>
            <p:spPr>
              <a:xfrm>
                <a:off x="8981" y="3696"/>
                <a:ext cx="0" cy="300"/>
              </a:xfrm>
              <a:prstGeom prst="straightConnector1">
                <a:avLst/>
              </a:prstGeom>
              <a:noFill/>
              <a:ln w="25400" cap="flat" cmpd="sng">
                <a:solidFill>
                  <a:schemeClr val="dk1"/>
                </a:solidFill>
                <a:prstDash val="solid"/>
                <a:round/>
                <a:headEnd type="none" w="sm" len="sm"/>
                <a:tailEnd type="triangle" w="med" len="med"/>
              </a:ln>
            </p:spPr>
          </p:cxnSp>
          <p:cxnSp>
            <p:nvCxnSpPr>
              <p:cNvPr id="1032" name="Google Shape;2097;p19">
                <a:extLst>
                  <a:ext uri="{FF2B5EF4-FFF2-40B4-BE49-F238E27FC236}">
                    <a16:creationId xmlns:a16="http://schemas.microsoft.com/office/drawing/2014/main" id="{EC67082F-5E46-D770-4E37-A6821A0115DF}"/>
                  </a:ext>
                </a:extLst>
              </p:cNvPr>
              <p:cNvCxnSpPr/>
              <p:nvPr/>
            </p:nvCxnSpPr>
            <p:spPr>
              <a:xfrm>
                <a:off x="9209" y="3694"/>
                <a:ext cx="0" cy="300"/>
              </a:xfrm>
              <a:prstGeom prst="straightConnector1">
                <a:avLst/>
              </a:prstGeom>
              <a:noFill/>
              <a:ln w="25400" cap="flat" cmpd="sng">
                <a:solidFill>
                  <a:schemeClr val="dk1"/>
                </a:solidFill>
                <a:prstDash val="solid"/>
                <a:round/>
                <a:headEnd type="none" w="sm" len="sm"/>
                <a:tailEnd type="triangle" w="med" len="med"/>
              </a:ln>
            </p:spPr>
          </p:cxnSp>
          <p:cxnSp>
            <p:nvCxnSpPr>
              <p:cNvPr id="1033" name="Google Shape;2098;p19">
                <a:extLst>
                  <a:ext uri="{FF2B5EF4-FFF2-40B4-BE49-F238E27FC236}">
                    <a16:creationId xmlns:a16="http://schemas.microsoft.com/office/drawing/2014/main" id="{C2C07A37-491F-81AD-1713-44D3584D05A6}"/>
                  </a:ext>
                </a:extLst>
              </p:cNvPr>
              <p:cNvCxnSpPr/>
              <p:nvPr/>
            </p:nvCxnSpPr>
            <p:spPr>
              <a:xfrm>
                <a:off x="9443" y="3696"/>
                <a:ext cx="0" cy="300"/>
              </a:xfrm>
              <a:prstGeom prst="straightConnector1">
                <a:avLst/>
              </a:prstGeom>
              <a:noFill/>
              <a:ln w="25400" cap="flat" cmpd="sng">
                <a:solidFill>
                  <a:schemeClr val="dk1"/>
                </a:solidFill>
                <a:prstDash val="solid"/>
                <a:round/>
                <a:headEnd type="none" w="sm" len="sm"/>
                <a:tailEnd type="triangle" w="med" len="med"/>
              </a:ln>
            </p:spPr>
          </p:cxnSp>
          <p:cxnSp>
            <p:nvCxnSpPr>
              <p:cNvPr id="1034" name="Google Shape;2099;p19">
                <a:extLst>
                  <a:ext uri="{FF2B5EF4-FFF2-40B4-BE49-F238E27FC236}">
                    <a16:creationId xmlns:a16="http://schemas.microsoft.com/office/drawing/2014/main" id="{2EA794F5-E314-1525-50CB-0A550E382815}"/>
                  </a:ext>
                </a:extLst>
              </p:cNvPr>
              <p:cNvCxnSpPr/>
              <p:nvPr/>
            </p:nvCxnSpPr>
            <p:spPr>
              <a:xfrm>
                <a:off x="9692" y="3696"/>
                <a:ext cx="0" cy="300"/>
              </a:xfrm>
              <a:prstGeom prst="straightConnector1">
                <a:avLst/>
              </a:prstGeom>
              <a:noFill/>
              <a:ln w="25400" cap="flat" cmpd="sng">
                <a:solidFill>
                  <a:schemeClr val="dk1"/>
                </a:solidFill>
                <a:prstDash val="solid"/>
                <a:round/>
                <a:headEnd type="none" w="sm" len="sm"/>
                <a:tailEnd type="triangle" w="med" len="med"/>
              </a:ln>
            </p:spPr>
          </p:cxnSp>
          <p:cxnSp>
            <p:nvCxnSpPr>
              <p:cNvPr id="1035" name="Google Shape;2100;p19">
                <a:extLst>
                  <a:ext uri="{FF2B5EF4-FFF2-40B4-BE49-F238E27FC236}">
                    <a16:creationId xmlns:a16="http://schemas.microsoft.com/office/drawing/2014/main" id="{8102357C-0D4B-B293-51DA-C03CDC5D690F}"/>
                  </a:ext>
                </a:extLst>
              </p:cNvPr>
              <p:cNvCxnSpPr/>
              <p:nvPr/>
            </p:nvCxnSpPr>
            <p:spPr>
              <a:xfrm>
                <a:off x="10265" y="3694"/>
                <a:ext cx="0" cy="300"/>
              </a:xfrm>
              <a:prstGeom prst="straightConnector1">
                <a:avLst/>
              </a:prstGeom>
              <a:noFill/>
              <a:ln w="25400" cap="flat" cmpd="sng">
                <a:solidFill>
                  <a:schemeClr val="dk1"/>
                </a:solidFill>
                <a:prstDash val="solid"/>
                <a:round/>
                <a:headEnd type="none" w="sm" len="sm"/>
                <a:tailEnd type="triangle" w="med" len="med"/>
              </a:ln>
            </p:spPr>
          </p:cxnSp>
          <p:cxnSp>
            <p:nvCxnSpPr>
              <p:cNvPr id="1036" name="Google Shape;2101;p19">
                <a:extLst>
                  <a:ext uri="{FF2B5EF4-FFF2-40B4-BE49-F238E27FC236}">
                    <a16:creationId xmlns:a16="http://schemas.microsoft.com/office/drawing/2014/main" id="{D54FCBC3-9BCC-4337-1ABB-013109D11772}"/>
                  </a:ext>
                </a:extLst>
              </p:cNvPr>
              <p:cNvCxnSpPr/>
              <p:nvPr/>
            </p:nvCxnSpPr>
            <p:spPr>
              <a:xfrm>
                <a:off x="8336" y="2470"/>
                <a:ext cx="300" cy="0"/>
              </a:xfrm>
              <a:prstGeom prst="straightConnector1">
                <a:avLst/>
              </a:prstGeom>
              <a:noFill/>
              <a:ln w="25400" cap="flat" cmpd="sng">
                <a:solidFill>
                  <a:schemeClr val="dk1"/>
                </a:solidFill>
                <a:prstDash val="solid"/>
                <a:round/>
                <a:headEnd type="none" w="sm" len="sm"/>
                <a:tailEnd type="triangle" w="med" len="med"/>
              </a:ln>
            </p:spPr>
          </p:cxnSp>
          <p:cxnSp>
            <p:nvCxnSpPr>
              <p:cNvPr id="1037" name="Google Shape;2102;p19">
                <a:extLst>
                  <a:ext uri="{FF2B5EF4-FFF2-40B4-BE49-F238E27FC236}">
                    <a16:creationId xmlns:a16="http://schemas.microsoft.com/office/drawing/2014/main" id="{0B816EF1-9FC1-415E-C20A-7C4DEADEB95B}"/>
                  </a:ext>
                </a:extLst>
              </p:cNvPr>
              <p:cNvCxnSpPr/>
              <p:nvPr/>
            </p:nvCxnSpPr>
            <p:spPr>
              <a:xfrm>
                <a:off x="8336" y="2713"/>
                <a:ext cx="300" cy="0"/>
              </a:xfrm>
              <a:prstGeom prst="straightConnector1">
                <a:avLst/>
              </a:prstGeom>
              <a:noFill/>
              <a:ln w="25400" cap="flat" cmpd="sng">
                <a:solidFill>
                  <a:srgbClr val="A50021"/>
                </a:solidFill>
                <a:prstDash val="solid"/>
                <a:round/>
                <a:headEnd type="none" w="sm" len="sm"/>
                <a:tailEnd type="triangle" w="med" len="med"/>
              </a:ln>
            </p:spPr>
          </p:cxnSp>
          <p:cxnSp>
            <p:nvCxnSpPr>
              <p:cNvPr id="1038" name="Google Shape;2103;p19">
                <a:extLst>
                  <a:ext uri="{FF2B5EF4-FFF2-40B4-BE49-F238E27FC236}">
                    <a16:creationId xmlns:a16="http://schemas.microsoft.com/office/drawing/2014/main" id="{BFF7F4C5-D24F-5BA1-B1A4-706591C791BF}"/>
                  </a:ext>
                </a:extLst>
              </p:cNvPr>
              <p:cNvCxnSpPr/>
              <p:nvPr/>
            </p:nvCxnSpPr>
            <p:spPr>
              <a:xfrm>
                <a:off x="8336" y="2960"/>
                <a:ext cx="300" cy="0"/>
              </a:xfrm>
              <a:prstGeom prst="straightConnector1">
                <a:avLst/>
              </a:prstGeom>
              <a:noFill/>
              <a:ln w="25400" cap="flat" cmpd="sng">
                <a:solidFill>
                  <a:schemeClr val="dk1"/>
                </a:solidFill>
                <a:prstDash val="solid"/>
                <a:round/>
                <a:headEnd type="none" w="sm" len="sm"/>
                <a:tailEnd type="triangle" w="med" len="med"/>
              </a:ln>
            </p:spPr>
          </p:cxnSp>
          <p:cxnSp>
            <p:nvCxnSpPr>
              <p:cNvPr id="1039" name="Google Shape;2104;p19">
                <a:extLst>
                  <a:ext uri="{FF2B5EF4-FFF2-40B4-BE49-F238E27FC236}">
                    <a16:creationId xmlns:a16="http://schemas.microsoft.com/office/drawing/2014/main" id="{D409DFCB-7465-192F-B0B9-897D6F288469}"/>
                  </a:ext>
                </a:extLst>
              </p:cNvPr>
              <p:cNvCxnSpPr/>
              <p:nvPr/>
            </p:nvCxnSpPr>
            <p:spPr>
              <a:xfrm>
                <a:off x="8336" y="3190"/>
                <a:ext cx="300" cy="0"/>
              </a:xfrm>
              <a:prstGeom prst="straightConnector1">
                <a:avLst/>
              </a:prstGeom>
              <a:noFill/>
              <a:ln w="25400" cap="flat" cmpd="sng">
                <a:solidFill>
                  <a:schemeClr val="dk1"/>
                </a:solidFill>
                <a:prstDash val="solid"/>
                <a:round/>
                <a:headEnd type="none" w="sm" len="sm"/>
                <a:tailEnd type="triangle" w="med" len="med"/>
              </a:ln>
            </p:spPr>
          </p:cxnSp>
          <p:cxnSp>
            <p:nvCxnSpPr>
              <p:cNvPr id="1040" name="Google Shape;2105;p19">
                <a:extLst>
                  <a:ext uri="{FF2B5EF4-FFF2-40B4-BE49-F238E27FC236}">
                    <a16:creationId xmlns:a16="http://schemas.microsoft.com/office/drawing/2014/main" id="{8435ED44-1F89-A9BA-89C8-CCD3351945D9}"/>
                  </a:ext>
                </a:extLst>
              </p:cNvPr>
              <p:cNvCxnSpPr/>
              <p:nvPr/>
            </p:nvCxnSpPr>
            <p:spPr>
              <a:xfrm>
                <a:off x="8336" y="3572"/>
                <a:ext cx="300" cy="0"/>
              </a:xfrm>
              <a:prstGeom prst="straightConnector1">
                <a:avLst/>
              </a:prstGeom>
              <a:noFill/>
              <a:ln w="25400" cap="flat" cmpd="sng">
                <a:solidFill>
                  <a:schemeClr val="dk1"/>
                </a:solidFill>
                <a:prstDash val="solid"/>
                <a:round/>
                <a:headEnd type="none" w="sm" len="sm"/>
                <a:tailEnd type="triangle" w="med" len="med"/>
              </a:ln>
            </p:spPr>
          </p:cxnSp>
          <p:sp>
            <p:nvSpPr>
              <p:cNvPr id="1041" name="Google Shape;2106;p19">
                <a:extLst>
                  <a:ext uri="{FF2B5EF4-FFF2-40B4-BE49-F238E27FC236}">
                    <a16:creationId xmlns:a16="http://schemas.microsoft.com/office/drawing/2014/main" id="{F25EF501-0644-F99C-9F99-F29ACFC9FACB}"/>
                  </a:ext>
                </a:extLst>
              </p:cNvPr>
              <p:cNvSpPr/>
              <p:nvPr/>
            </p:nvSpPr>
            <p:spPr>
              <a:xfrm rot="-5400000">
                <a:off x="7516" y="4024"/>
                <a:ext cx="600" cy="3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900" b="1">
                    <a:solidFill>
                      <a:schemeClr val="dk1"/>
                    </a:solidFill>
                    <a:latin typeface="Arial"/>
                    <a:ea typeface="Arial"/>
                    <a:cs typeface="Arial"/>
                    <a:sym typeface="Arial"/>
                  </a:rPr>
                  <a:t>TSV</a:t>
                </a:r>
                <a:endParaRPr sz="1200"/>
              </a:p>
            </p:txBody>
          </p:sp>
          <p:cxnSp>
            <p:nvCxnSpPr>
              <p:cNvPr id="1042" name="Google Shape;2107;p19">
                <a:extLst>
                  <a:ext uri="{FF2B5EF4-FFF2-40B4-BE49-F238E27FC236}">
                    <a16:creationId xmlns:a16="http://schemas.microsoft.com/office/drawing/2014/main" id="{CB3EDB0E-00BB-E163-08D4-4213E6E90311}"/>
                  </a:ext>
                </a:extLst>
              </p:cNvPr>
              <p:cNvCxnSpPr/>
              <p:nvPr/>
            </p:nvCxnSpPr>
            <p:spPr>
              <a:xfrm rot="10800000">
                <a:off x="7855" y="3707"/>
                <a:ext cx="0" cy="300"/>
              </a:xfrm>
              <a:prstGeom prst="straightConnector1">
                <a:avLst/>
              </a:prstGeom>
              <a:noFill/>
              <a:ln w="38100" cap="flat" cmpd="sng">
                <a:solidFill>
                  <a:schemeClr val="dk1"/>
                </a:solidFill>
                <a:prstDash val="solid"/>
                <a:round/>
                <a:headEnd type="none" w="sm" len="sm"/>
                <a:tailEnd type="triangle" w="med" len="med"/>
              </a:ln>
            </p:spPr>
          </p:cxnSp>
          <p:sp>
            <p:nvSpPr>
              <p:cNvPr id="1043" name="Google Shape;2108;p19">
                <a:extLst>
                  <a:ext uri="{FF2B5EF4-FFF2-40B4-BE49-F238E27FC236}">
                    <a16:creationId xmlns:a16="http://schemas.microsoft.com/office/drawing/2014/main" id="{03433799-01C7-FAE1-2A46-3F919D020F70}"/>
                  </a:ext>
                </a:extLst>
              </p:cNvPr>
              <p:cNvSpPr/>
              <p:nvPr/>
            </p:nvSpPr>
            <p:spPr>
              <a:xfrm rot="-5400000">
                <a:off x="8021" y="4019"/>
                <a:ext cx="600" cy="300"/>
              </a:xfrm>
              <a:prstGeom prst="rect">
                <a:avLst/>
              </a:prstGeom>
              <a:solidFill>
                <a:schemeClr val="lt1"/>
              </a:solidFill>
              <a:ln w="25400" cap="flat" cmpd="sng">
                <a:solidFill>
                  <a:schemeClr val="dk1"/>
                </a:solidFill>
                <a:prstDash val="solid"/>
                <a:round/>
                <a:headEnd type="none" w="sm" len="sm"/>
                <a:tailEnd type="none" w="sm" len="sm"/>
              </a:ln>
            </p:spPr>
            <p:txBody>
              <a:bodyPr spcFirstLastPara="1" wrap="square" lIns="0" tIns="0" rIns="0" bIns="0" anchor="ctr" anchorCtr="0">
                <a:noAutofit/>
              </a:bodyPr>
              <a:lstStyle/>
              <a:p>
                <a:pPr algn="ctr">
                  <a:spcBef>
                    <a:spcPts val="0"/>
                  </a:spcBef>
                  <a:spcAft>
                    <a:spcPts val="0"/>
                  </a:spcAft>
                </a:pPr>
                <a:r>
                  <a:rPr lang="en" sz="900" b="1">
                    <a:solidFill>
                      <a:schemeClr val="dk1"/>
                    </a:solidFill>
                    <a:latin typeface="Arial"/>
                    <a:ea typeface="Arial"/>
                    <a:cs typeface="Arial"/>
                    <a:sym typeface="Arial"/>
                  </a:rPr>
                  <a:t>TSV</a:t>
                </a:r>
                <a:endParaRPr sz="1200"/>
              </a:p>
            </p:txBody>
          </p:sp>
          <p:cxnSp>
            <p:nvCxnSpPr>
              <p:cNvPr id="1044" name="Google Shape;2109;p19">
                <a:extLst>
                  <a:ext uri="{FF2B5EF4-FFF2-40B4-BE49-F238E27FC236}">
                    <a16:creationId xmlns:a16="http://schemas.microsoft.com/office/drawing/2014/main" id="{CABC8A24-C98D-3325-216D-496EB1CCE14B}"/>
                  </a:ext>
                </a:extLst>
              </p:cNvPr>
              <p:cNvCxnSpPr>
                <a:stCxn id="1029" idx="2"/>
                <a:endCxn id="1043" idx="2"/>
              </p:cNvCxnSpPr>
              <p:nvPr/>
            </p:nvCxnSpPr>
            <p:spPr>
              <a:xfrm rot="10800000">
                <a:off x="8616" y="4229"/>
                <a:ext cx="300" cy="0"/>
              </a:xfrm>
              <a:prstGeom prst="straightConnector1">
                <a:avLst/>
              </a:prstGeom>
              <a:noFill/>
              <a:ln w="38100" cap="flat" cmpd="sng">
                <a:solidFill>
                  <a:schemeClr val="dk1"/>
                </a:solidFill>
                <a:prstDash val="solid"/>
                <a:round/>
                <a:headEnd type="none" w="sm" len="sm"/>
                <a:tailEnd type="triangle" w="med" len="med"/>
              </a:ln>
            </p:spPr>
          </p:cxnSp>
        </p:grpSp>
        <p:sp>
          <p:nvSpPr>
            <p:cNvPr id="1022" name="Google Shape;2110;p19">
              <a:extLst>
                <a:ext uri="{FF2B5EF4-FFF2-40B4-BE49-F238E27FC236}">
                  <a16:creationId xmlns:a16="http://schemas.microsoft.com/office/drawing/2014/main" id="{1A549B01-207E-B486-2B9B-190718B3E7D7}"/>
                </a:ext>
              </a:extLst>
            </p:cNvPr>
            <p:cNvSpPr txBox="1"/>
            <p:nvPr/>
          </p:nvSpPr>
          <p:spPr>
            <a:xfrm rot="18900000">
              <a:off x="10772" y="4085"/>
              <a:ext cx="424" cy="749"/>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a:solidFill>
                    <a:srgbClr val="000000"/>
                  </a:solidFill>
                  <a:latin typeface="Arial"/>
                  <a:ea typeface="Arial"/>
                  <a:cs typeface="Arial"/>
                  <a:sym typeface="Arial"/>
                </a:rPr>
                <a:t>...</a:t>
              </a:r>
              <a:endParaRPr sz="1200"/>
            </a:p>
          </p:txBody>
        </p:sp>
        <p:sp>
          <p:nvSpPr>
            <p:cNvPr id="1023" name="Google Shape;2111;p19">
              <a:extLst>
                <a:ext uri="{FF2B5EF4-FFF2-40B4-BE49-F238E27FC236}">
                  <a16:creationId xmlns:a16="http://schemas.microsoft.com/office/drawing/2014/main" id="{D9D7C492-D449-1A63-B2AD-B46D1CA0F624}"/>
                </a:ext>
              </a:extLst>
            </p:cNvPr>
            <p:cNvSpPr txBox="1"/>
            <p:nvPr/>
          </p:nvSpPr>
          <p:spPr>
            <a:xfrm>
              <a:off x="10559" y="4314"/>
              <a:ext cx="600" cy="459"/>
            </a:xfrm>
            <a:prstGeom prst="rect">
              <a:avLst/>
            </a:prstGeom>
            <a:noFill/>
            <a:ln>
              <a:noFill/>
            </a:ln>
          </p:spPr>
          <p:txBody>
            <a:bodyPr spcFirstLastPara="1" wrap="square" lIns="79125" tIns="39550" rIns="79125" bIns="39550" anchor="t" anchorCtr="0">
              <a:spAutoFit/>
            </a:bodyPr>
            <a:lstStyle/>
            <a:p>
              <a:pPr algn="ctr">
                <a:spcBef>
                  <a:spcPts val="0"/>
                </a:spcBef>
                <a:spcAft>
                  <a:spcPts val="0"/>
                </a:spcAft>
              </a:pPr>
              <a:r>
                <a:rPr lang="en" sz="900" b="1" dirty="0">
                  <a:solidFill>
                    <a:srgbClr val="000000"/>
                  </a:solidFill>
                  <a:latin typeface="Arial"/>
                  <a:ea typeface="Arial"/>
                  <a:cs typeface="Arial"/>
                  <a:sym typeface="Arial"/>
                </a:rPr>
                <a:t>x k</a:t>
              </a:r>
              <a:endParaRPr sz="1200" dirty="0"/>
            </a:p>
          </p:txBody>
        </p:sp>
        <p:sp>
          <p:nvSpPr>
            <p:cNvPr id="1024" name="Google Shape;2112;p19">
              <a:extLst>
                <a:ext uri="{FF2B5EF4-FFF2-40B4-BE49-F238E27FC236}">
                  <a16:creationId xmlns:a16="http://schemas.microsoft.com/office/drawing/2014/main" id="{B35F6EDC-013C-3553-7C06-4681C1A112D5}"/>
                </a:ext>
              </a:extLst>
            </p:cNvPr>
            <p:cNvSpPr txBox="1"/>
            <p:nvPr/>
          </p:nvSpPr>
          <p:spPr>
            <a:xfrm>
              <a:off x="9881" y="2014"/>
              <a:ext cx="600" cy="362"/>
            </a:xfrm>
            <a:prstGeom prst="rect">
              <a:avLst/>
            </a:prstGeom>
            <a:noFill/>
            <a:ln>
              <a:noFill/>
            </a:ln>
          </p:spPr>
          <p:txBody>
            <a:bodyPr spcFirstLastPara="1" wrap="square" lIns="79125" tIns="39550" rIns="79125" bIns="39550" anchor="t" anchorCtr="0">
              <a:spAutoFit/>
            </a:bodyPr>
            <a:lstStyle/>
            <a:p>
              <a:pPr algn="ctr">
                <a:spcBef>
                  <a:spcPts val="0"/>
                </a:spcBef>
                <a:spcAft>
                  <a:spcPts val="0"/>
                </a:spcAft>
              </a:pPr>
              <a:endParaRPr sz="900" b="1" baseline="-25000" dirty="0">
                <a:solidFill>
                  <a:schemeClr val="dk1"/>
                </a:solidFill>
                <a:latin typeface="Arial"/>
                <a:ea typeface="Arial"/>
                <a:cs typeface="Arial"/>
                <a:sym typeface="Arial"/>
              </a:endParaRPr>
            </a:p>
          </p:txBody>
        </p:sp>
      </p:grpSp>
      <p:sp>
        <p:nvSpPr>
          <p:cNvPr id="1060" name="Google Shape;2120;p19">
            <a:extLst>
              <a:ext uri="{FF2B5EF4-FFF2-40B4-BE49-F238E27FC236}">
                <a16:creationId xmlns:a16="http://schemas.microsoft.com/office/drawing/2014/main" id="{A01B4BAB-967C-B22D-2F65-6F81B118AE74}"/>
              </a:ext>
            </a:extLst>
          </p:cNvPr>
          <p:cNvSpPr txBox="1"/>
          <p:nvPr/>
        </p:nvSpPr>
        <p:spPr>
          <a:xfrm>
            <a:off x="6004365" y="1754935"/>
            <a:ext cx="1464000" cy="218400"/>
          </a:xfrm>
          <a:prstGeom prst="rect">
            <a:avLst/>
          </a:prstGeom>
          <a:noFill/>
          <a:ln>
            <a:noFill/>
          </a:ln>
        </p:spPr>
        <p:txBody>
          <a:bodyPr spcFirstLastPara="1" wrap="square" lIns="79125" tIns="39550" rIns="79125" bIns="39550" anchor="t" anchorCtr="0">
            <a:spAutoFit/>
          </a:bodyPr>
          <a:lstStyle/>
          <a:p>
            <a:pPr algn="ctr">
              <a:spcBef>
                <a:spcPts val="0"/>
              </a:spcBef>
              <a:spcAft>
                <a:spcPts val="0"/>
              </a:spcAft>
            </a:pPr>
            <a:r>
              <a:rPr lang="en" sz="900" b="1">
                <a:solidFill>
                  <a:schemeClr val="dk1"/>
                </a:solidFill>
                <a:latin typeface="Arial"/>
                <a:ea typeface="Arial"/>
                <a:cs typeface="Arial"/>
                <a:sym typeface="Arial"/>
              </a:rPr>
              <a:t>1</a:t>
            </a:r>
            <a:r>
              <a:rPr lang="en" sz="900" b="1" baseline="30000">
                <a:solidFill>
                  <a:schemeClr val="dk1"/>
                </a:solidFill>
                <a:latin typeface="Arial"/>
                <a:ea typeface="Arial"/>
                <a:cs typeface="Arial"/>
                <a:sym typeface="Arial"/>
              </a:rPr>
              <a:t>st</a:t>
            </a:r>
            <a:r>
              <a:rPr lang="en" sz="900" b="1">
                <a:solidFill>
                  <a:schemeClr val="dk1"/>
                </a:solidFill>
                <a:latin typeface="Arial"/>
                <a:ea typeface="Arial"/>
                <a:cs typeface="Arial"/>
                <a:sym typeface="Arial"/>
              </a:rPr>
              <a:t> Memory Die - M</a:t>
            </a:r>
            <a:r>
              <a:rPr lang="en" sz="900" b="1" baseline="-25000">
                <a:solidFill>
                  <a:schemeClr val="dk1"/>
                </a:solidFill>
                <a:latin typeface="Arial"/>
                <a:ea typeface="Arial"/>
                <a:cs typeface="Arial"/>
                <a:sym typeface="Arial"/>
              </a:rPr>
              <a:t>0</a:t>
            </a:r>
            <a:endParaRPr sz="900" b="1">
              <a:solidFill>
                <a:schemeClr val="dk1"/>
              </a:solidFill>
              <a:latin typeface="Arial"/>
              <a:ea typeface="Arial"/>
              <a:cs typeface="Arial"/>
              <a:sym typeface="Arial"/>
            </a:endParaRPr>
          </a:p>
        </p:txBody>
      </p:sp>
      <p:sp>
        <p:nvSpPr>
          <p:cNvPr id="1061" name="Google Shape;2121;p19">
            <a:extLst>
              <a:ext uri="{FF2B5EF4-FFF2-40B4-BE49-F238E27FC236}">
                <a16:creationId xmlns:a16="http://schemas.microsoft.com/office/drawing/2014/main" id="{14773524-6DB0-5866-4D5A-A0F3FA8C663F}"/>
              </a:ext>
            </a:extLst>
          </p:cNvPr>
          <p:cNvSpPr txBox="1"/>
          <p:nvPr/>
        </p:nvSpPr>
        <p:spPr>
          <a:xfrm>
            <a:off x="6269306" y="1509667"/>
            <a:ext cx="1552200" cy="218400"/>
          </a:xfrm>
          <a:prstGeom prst="rect">
            <a:avLst/>
          </a:prstGeom>
          <a:noFill/>
          <a:ln>
            <a:noFill/>
          </a:ln>
        </p:spPr>
        <p:txBody>
          <a:bodyPr spcFirstLastPara="1" wrap="square" lIns="79125" tIns="39550" rIns="79125" bIns="39550" anchor="t" anchorCtr="0">
            <a:spAutoFit/>
          </a:bodyPr>
          <a:lstStyle/>
          <a:p>
            <a:pPr algn="ctr">
              <a:spcBef>
                <a:spcPts val="0"/>
              </a:spcBef>
              <a:spcAft>
                <a:spcPts val="0"/>
              </a:spcAft>
            </a:pPr>
            <a:r>
              <a:rPr lang="en" sz="900" b="1" dirty="0">
                <a:solidFill>
                  <a:schemeClr val="dk1"/>
                </a:solidFill>
                <a:latin typeface="Arial"/>
                <a:ea typeface="Arial"/>
                <a:cs typeface="Arial"/>
                <a:sym typeface="Arial"/>
              </a:rPr>
              <a:t>k</a:t>
            </a:r>
            <a:r>
              <a:rPr lang="en" sz="900" b="1" baseline="30000" dirty="0">
                <a:solidFill>
                  <a:schemeClr val="dk1"/>
                </a:solidFill>
                <a:latin typeface="Arial"/>
                <a:ea typeface="Arial"/>
                <a:cs typeface="Arial"/>
                <a:sym typeface="Arial"/>
              </a:rPr>
              <a:t>th</a:t>
            </a:r>
            <a:r>
              <a:rPr lang="en" sz="900" b="1" dirty="0">
                <a:solidFill>
                  <a:schemeClr val="dk1"/>
                </a:solidFill>
                <a:latin typeface="Arial"/>
                <a:ea typeface="Arial"/>
                <a:cs typeface="Arial"/>
                <a:sym typeface="Arial"/>
              </a:rPr>
              <a:t> Memory Die - M</a:t>
            </a:r>
            <a:r>
              <a:rPr lang="en" sz="900" b="1" baseline="-25000" dirty="0">
                <a:solidFill>
                  <a:schemeClr val="dk1"/>
                </a:solidFill>
                <a:latin typeface="Arial"/>
                <a:ea typeface="Arial"/>
                <a:cs typeface="Arial"/>
                <a:sym typeface="Arial"/>
              </a:rPr>
              <a:t>k-1</a:t>
            </a:r>
            <a:endParaRPr sz="1200" dirty="0"/>
          </a:p>
        </p:txBody>
      </p:sp>
      <p:sp>
        <p:nvSpPr>
          <p:cNvPr id="1062" name="Google Shape;2129;p19">
            <a:extLst>
              <a:ext uri="{FF2B5EF4-FFF2-40B4-BE49-F238E27FC236}">
                <a16:creationId xmlns:a16="http://schemas.microsoft.com/office/drawing/2014/main" id="{521AA4C1-1D9B-ACC7-7FE6-0642FF82EE90}"/>
              </a:ext>
            </a:extLst>
          </p:cNvPr>
          <p:cNvSpPr txBox="1"/>
          <p:nvPr/>
        </p:nvSpPr>
        <p:spPr>
          <a:xfrm>
            <a:off x="1932354" y="1459660"/>
            <a:ext cx="765900" cy="264600"/>
          </a:xfrm>
          <a:prstGeom prst="rect">
            <a:avLst/>
          </a:prstGeom>
          <a:noFill/>
          <a:ln>
            <a:noFill/>
          </a:ln>
        </p:spPr>
        <p:txBody>
          <a:bodyPr spcFirstLastPara="1" wrap="square" lIns="79125" tIns="39550" rIns="79125" bIns="39550" anchor="t" anchorCtr="0">
            <a:spAutoFit/>
          </a:bodyPr>
          <a:lstStyle/>
          <a:p>
            <a:pPr algn="ctr">
              <a:spcBef>
                <a:spcPts val="0"/>
              </a:spcBef>
              <a:spcAft>
                <a:spcPts val="0"/>
              </a:spcAft>
            </a:pPr>
            <a:r>
              <a:rPr lang="en" sz="1200" b="1">
                <a:solidFill>
                  <a:srgbClr val="000000"/>
                </a:solidFill>
                <a:latin typeface="Arial"/>
                <a:ea typeface="Arial"/>
                <a:cs typeface="Arial"/>
                <a:sym typeface="Arial"/>
              </a:rPr>
              <a:t>(b)</a:t>
            </a:r>
            <a:endParaRPr sz="1200"/>
          </a:p>
        </p:txBody>
      </p:sp>
      <p:sp>
        <p:nvSpPr>
          <p:cNvPr id="1063" name="Google Shape;2130;p19">
            <a:extLst>
              <a:ext uri="{FF2B5EF4-FFF2-40B4-BE49-F238E27FC236}">
                <a16:creationId xmlns:a16="http://schemas.microsoft.com/office/drawing/2014/main" id="{A4C3F74F-96E5-976B-0988-3AE7458796EC}"/>
              </a:ext>
            </a:extLst>
          </p:cNvPr>
          <p:cNvSpPr txBox="1"/>
          <p:nvPr/>
        </p:nvSpPr>
        <p:spPr>
          <a:xfrm>
            <a:off x="5731803" y="1459660"/>
            <a:ext cx="765900" cy="264600"/>
          </a:xfrm>
          <a:prstGeom prst="rect">
            <a:avLst/>
          </a:prstGeom>
          <a:noFill/>
          <a:ln>
            <a:noFill/>
          </a:ln>
        </p:spPr>
        <p:txBody>
          <a:bodyPr spcFirstLastPara="1" wrap="square" lIns="79125" tIns="39550" rIns="79125" bIns="39550" anchor="t" anchorCtr="0">
            <a:spAutoFit/>
          </a:bodyPr>
          <a:lstStyle/>
          <a:p>
            <a:pPr algn="ctr">
              <a:spcBef>
                <a:spcPts val="0"/>
              </a:spcBef>
              <a:spcAft>
                <a:spcPts val="0"/>
              </a:spcAft>
            </a:pPr>
            <a:r>
              <a:rPr lang="en" sz="1200" b="1">
                <a:solidFill>
                  <a:srgbClr val="000000"/>
                </a:solidFill>
                <a:latin typeface="Arial"/>
                <a:ea typeface="Arial"/>
                <a:cs typeface="Arial"/>
                <a:sym typeface="Arial"/>
              </a:rPr>
              <a:t>(c)</a:t>
            </a:r>
            <a:endParaRPr sz="1200"/>
          </a:p>
        </p:txBody>
      </p:sp>
      <p:sp>
        <p:nvSpPr>
          <p:cNvPr id="1064" name="Google Shape;2131;p19">
            <a:extLst>
              <a:ext uri="{FF2B5EF4-FFF2-40B4-BE49-F238E27FC236}">
                <a16:creationId xmlns:a16="http://schemas.microsoft.com/office/drawing/2014/main" id="{F77A22C5-385D-B765-4F12-FD3746AFD876}"/>
              </a:ext>
            </a:extLst>
          </p:cNvPr>
          <p:cNvSpPr txBox="1"/>
          <p:nvPr/>
        </p:nvSpPr>
        <p:spPr>
          <a:xfrm>
            <a:off x="5740595" y="3127964"/>
            <a:ext cx="765900" cy="264600"/>
          </a:xfrm>
          <a:prstGeom prst="rect">
            <a:avLst/>
          </a:prstGeom>
          <a:noFill/>
          <a:ln>
            <a:noFill/>
          </a:ln>
        </p:spPr>
        <p:txBody>
          <a:bodyPr spcFirstLastPara="1" wrap="square" lIns="79125" tIns="39550" rIns="79125" bIns="39550" anchor="t" anchorCtr="0">
            <a:spAutoFit/>
          </a:bodyPr>
          <a:lstStyle/>
          <a:p>
            <a:pPr algn="ctr">
              <a:spcBef>
                <a:spcPts val="0"/>
              </a:spcBef>
              <a:spcAft>
                <a:spcPts val="0"/>
              </a:spcAft>
            </a:pPr>
            <a:r>
              <a:rPr lang="en" sz="1200" b="1">
                <a:solidFill>
                  <a:srgbClr val="000000"/>
                </a:solidFill>
                <a:latin typeface="Arial"/>
                <a:ea typeface="Arial"/>
                <a:cs typeface="Arial"/>
                <a:sym typeface="Arial"/>
              </a:rPr>
              <a:t>(d)</a:t>
            </a:r>
            <a:endParaRPr sz="1200"/>
          </a:p>
        </p:txBody>
      </p:sp>
      <p:sp>
        <p:nvSpPr>
          <p:cNvPr id="1065" name="Google Shape;2132;p19">
            <a:extLst>
              <a:ext uri="{FF2B5EF4-FFF2-40B4-BE49-F238E27FC236}">
                <a16:creationId xmlns:a16="http://schemas.microsoft.com/office/drawing/2014/main" id="{D9552CD5-F718-5F03-7860-7820F2A9350A}"/>
              </a:ext>
            </a:extLst>
          </p:cNvPr>
          <p:cNvSpPr txBox="1"/>
          <p:nvPr/>
        </p:nvSpPr>
        <p:spPr>
          <a:xfrm>
            <a:off x="1917114" y="4907234"/>
            <a:ext cx="765900" cy="264600"/>
          </a:xfrm>
          <a:prstGeom prst="rect">
            <a:avLst/>
          </a:prstGeom>
          <a:noFill/>
          <a:ln>
            <a:noFill/>
          </a:ln>
        </p:spPr>
        <p:txBody>
          <a:bodyPr spcFirstLastPara="1" wrap="square" lIns="79125" tIns="39550" rIns="79125" bIns="39550" anchor="t" anchorCtr="0">
            <a:spAutoFit/>
          </a:bodyPr>
          <a:lstStyle/>
          <a:p>
            <a:pPr algn="ctr">
              <a:spcBef>
                <a:spcPts val="0"/>
              </a:spcBef>
              <a:spcAft>
                <a:spcPts val="0"/>
              </a:spcAft>
            </a:pPr>
            <a:r>
              <a:rPr lang="en" sz="1200" b="1" dirty="0">
                <a:solidFill>
                  <a:srgbClr val="000000"/>
                </a:solidFill>
                <a:latin typeface="Arial"/>
                <a:ea typeface="Arial"/>
                <a:cs typeface="Arial"/>
                <a:sym typeface="Arial"/>
              </a:rPr>
              <a:t>(a)</a:t>
            </a:r>
            <a:endParaRPr sz="1200" dirty="0"/>
          </a:p>
        </p:txBody>
      </p:sp>
      <p:cxnSp>
        <p:nvCxnSpPr>
          <p:cNvPr id="1066" name="Google Shape;1853;p19">
            <a:extLst>
              <a:ext uri="{FF2B5EF4-FFF2-40B4-BE49-F238E27FC236}">
                <a16:creationId xmlns:a16="http://schemas.microsoft.com/office/drawing/2014/main" id="{C4B1FE7C-7D6A-AA7A-9038-FB6000093C77}"/>
              </a:ext>
            </a:extLst>
          </p:cNvPr>
          <p:cNvCxnSpPr>
            <a:cxnSpLocks/>
          </p:cNvCxnSpPr>
          <p:nvPr/>
        </p:nvCxnSpPr>
        <p:spPr>
          <a:xfrm flipH="1">
            <a:off x="8834315" y="3050297"/>
            <a:ext cx="1536379" cy="561046"/>
          </a:xfrm>
          <a:prstGeom prst="straightConnector1">
            <a:avLst/>
          </a:prstGeom>
          <a:noFill/>
          <a:ln w="31750" cap="flat" cmpd="sng">
            <a:solidFill>
              <a:srgbClr val="A50021"/>
            </a:solidFill>
            <a:prstDash val="dash"/>
            <a:round/>
            <a:headEnd type="none" w="sm" len="sm"/>
            <a:tailEnd type="none" w="sm" len="sm"/>
          </a:ln>
        </p:spPr>
      </p:cxnSp>
      <p:cxnSp>
        <p:nvCxnSpPr>
          <p:cNvPr id="1067" name="Google Shape;1853;p19">
            <a:extLst>
              <a:ext uri="{FF2B5EF4-FFF2-40B4-BE49-F238E27FC236}">
                <a16:creationId xmlns:a16="http://schemas.microsoft.com/office/drawing/2014/main" id="{31FAC277-3D67-A6FF-D181-278407E7BA4A}"/>
              </a:ext>
            </a:extLst>
          </p:cNvPr>
          <p:cNvCxnSpPr>
            <a:cxnSpLocks/>
          </p:cNvCxnSpPr>
          <p:nvPr/>
        </p:nvCxnSpPr>
        <p:spPr>
          <a:xfrm>
            <a:off x="8265192" y="3043765"/>
            <a:ext cx="471822" cy="574245"/>
          </a:xfrm>
          <a:prstGeom prst="straightConnector1">
            <a:avLst/>
          </a:prstGeom>
          <a:noFill/>
          <a:ln w="31750" cap="flat" cmpd="sng">
            <a:solidFill>
              <a:srgbClr val="A50021"/>
            </a:solidFill>
            <a:prstDash val="dash"/>
            <a:round/>
            <a:headEnd type="none" w="sm" len="sm"/>
            <a:tailEnd type="none" w="sm" len="sm"/>
          </a:ln>
        </p:spPr>
      </p:cxnSp>
      <p:sp>
        <p:nvSpPr>
          <p:cNvPr id="1068" name="Google Shape;1792;p19">
            <a:extLst>
              <a:ext uri="{FF2B5EF4-FFF2-40B4-BE49-F238E27FC236}">
                <a16:creationId xmlns:a16="http://schemas.microsoft.com/office/drawing/2014/main" id="{1615CDB8-FD17-C740-4B8D-955E739DCA46}"/>
              </a:ext>
            </a:extLst>
          </p:cNvPr>
          <p:cNvSpPr/>
          <p:nvPr/>
        </p:nvSpPr>
        <p:spPr>
          <a:xfrm>
            <a:off x="8227637" y="1455277"/>
            <a:ext cx="2166457" cy="1582200"/>
          </a:xfrm>
          <a:prstGeom prst="roundRect">
            <a:avLst>
              <a:gd name="adj" fmla="val 3880"/>
            </a:avLst>
          </a:prstGeom>
          <a:noFill/>
          <a:ln w="31750" cap="flat" cmpd="sng">
            <a:solidFill>
              <a:schemeClr val="dk1"/>
            </a:solidFill>
            <a:prstDash val="solid"/>
            <a:round/>
            <a:headEnd type="none" w="sm" len="sm"/>
            <a:tailEnd type="none" w="sm" len="sm"/>
          </a:ln>
        </p:spPr>
        <p:txBody>
          <a:bodyPr spcFirstLastPara="1" wrap="square" lIns="79125" tIns="39550" rIns="79125" bIns="39550" anchor="ctr" anchorCtr="0">
            <a:noAutofit/>
          </a:bodyPr>
          <a:lstStyle/>
          <a:p>
            <a:pPr algn="ctr">
              <a:spcBef>
                <a:spcPts val="0"/>
              </a:spcBef>
              <a:spcAft>
                <a:spcPts val="0"/>
              </a:spcAft>
            </a:pPr>
            <a:endParaRPr sz="1200">
              <a:solidFill>
                <a:schemeClr val="lt1"/>
              </a:solidFill>
              <a:latin typeface="Arial"/>
              <a:ea typeface="Arial"/>
              <a:cs typeface="Arial"/>
              <a:sym typeface="Arial"/>
            </a:endParaRPr>
          </a:p>
        </p:txBody>
      </p:sp>
      <p:cxnSp>
        <p:nvCxnSpPr>
          <p:cNvPr id="1069" name="Google Shape;1895;p19">
            <a:extLst>
              <a:ext uri="{FF2B5EF4-FFF2-40B4-BE49-F238E27FC236}">
                <a16:creationId xmlns:a16="http://schemas.microsoft.com/office/drawing/2014/main" id="{F2A17548-6FD5-4491-251A-FE97DD2288AA}"/>
              </a:ext>
            </a:extLst>
          </p:cNvPr>
          <p:cNvCxnSpPr>
            <a:cxnSpLocks/>
          </p:cNvCxnSpPr>
          <p:nvPr/>
        </p:nvCxnSpPr>
        <p:spPr>
          <a:xfrm flipV="1">
            <a:off x="8614504" y="1629607"/>
            <a:ext cx="0" cy="1301770"/>
          </a:xfrm>
          <a:prstGeom prst="straightConnector1">
            <a:avLst/>
          </a:prstGeom>
          <a:noFill/>
          <a:ln w="19050" cap="flat" cmpd="sng">
            <a:solidFill>
              <a:schemeClr val="dk1"/>
            </a:solidFill>
            <a:prstDash val="solid"/>
            <a:round/>
            <a:headEnd type="none" w="sm" len="sm"/>
            <a:tailEnd type="none" w="sm" len="sm"/>
          </a:ln>
        </p:spPr>
      </p:cxnSp>
      <p:cxnSp>
        <p:nvCxnSpPr>
          <p:cNvPr id="1070" name="Google Shape;1895;p19">
            <a:extLst>
              <a:ext uri="{FF2B5EF4-FFF2-40B4-BE49-F238E27FC236}">
                <a16:creationId xmlns:a16="http://schemas.microsoft.com/office/drawing/2014/main" id="{FD06DE39-9264-2D2F-B7BA-473BEA90A302}"/>
              </a:ext>
            </a:extLst>
          </p:cNvPr>
          <p:cNvCxnSpPr>
            <a:cxnSpLocks/>
          </p:cNvCxnSpPr>
          <p:nvPr/>
        </p:nvCxnSpPr>
        <p:spPr>
          <a:xfrm flipH="1">
            <a:off x="8348384" y="1851257"/>
            <a:ext cx="1777195" cy="0"/>
          </a:xfrm>
          <a:prstGeom prst="straightConnector1">
            <a:avLst/>
          </a:prstGeom>
          <a:noFill/>
          <a:ln w="19050" cap="flat" cmpd="sng">
            <a:solidFill>
              <a:schemeClr val="dk1"/>
            </a:solidFill>
            <a:prstDash val="solid"/>
            <a:round/>
            <a:headEnd type="none" w="sm" len="sm"/>
            <a:tailEnd type="none" w="sm" len="sm"/>
          </a:ln>
        </p:spPr>
      </p:cxnSp>
      <p:cxnSp>
        <p:nvCxnSpPr>
          <p:cNvPr id="1071" name="Google Shape;1895;p19">
            <a:extLst>
              <a:ext uri="{FF2B5EF4-FFF2-40B4-BE49-F238E27FC236}">
                <a16:creationId xmlns:a16="http://schemas.microsoft.com/office/drawing/2014/main" id="{2F7F446A-71D6-E995-CB84-B1AFAC8094AF}"/>
              </a:ext>
            </a:extLst>
          </p:cNvPr>
          <p:cNvCxnSpPr>
            <a:cxnSpLocks/>
          </p:cNvCxnSpPr>
          <p:nvPr/>
        </p:nvCxnSpPr>
        <p:spPr>
          <a:xfrm flipH="1">
            <a:off x="8978961" y="2283305"/>
            <a:ext cx="216024" cy="0"/>
          </a:xfrm>
          <a:prstGeom prst="straightConnector1">
            <a:avLst/>
          </a:prstGeom>
          <a:noFill/>
          <a:ln w="19050" cap="flat" cmpd="sng">
            <a:solidFill>
              <a:schemeClr val="dk1"/>
            </a:solidFill>
            <a:prstDash val="solid"/>
            <a:round/>
            <a:headEnd type="none" w="sm" len="sm"/>
            <a:tailEnd type="none" w="sm" len="sm"/>
          </a:ln>
        </p:spPr>
      </p:cxnSp>
      <p:cxnSp>
        <p:nvCxnSpPr>
          <p:cNvPr id="1072" name="Google Shape;1895;p19">
            <a:extLst>
              <a:ext uri="{FF2B5EF4-FFF2-40B4-BE49-F238E27FC236}">
                <a16:creationId xmlns:a16="http://schemas.microsoft.com/office/drawing/2014/main" id="{B4C94853-1EBB-183E-89BA-1297693401B3}"/>
              </a:ext>
            </a:extLst>
          </p:cNvPr>
          <p:cNvCxnSpPr>
            <a:cxnSpLocks/>
          </p:cNvCxnSpPr>
          <p:nvPr/>
        </p:nvCxnSpPr>
        <p:spPr>
          <a:xfrm flipV="1">
            <a:off x="9194985" y="2283305"/>
            <a:ext cx="0" cy="75615"/>
          </a:xfrm>
          <a:prstGeom prst="straightConnector1">
            <a:avLst/>
          </a:prstGeom>
          <a:noFill/>
          <a:ln w="19050" cap="flat" cmpd="sng">
            <a:solidFill>
              <a:schemeClr val="dk1"/>
            </a:solidFill>
            <a:prstDash val="solid"/>
            <a:round/>
            <a:headEnd type="none" w="sm" len="sm"/>
            <a:tailEnd type="none" w="sm" len="sm"/>
          </a:ln>
        </p:spPr>
      </p:cxnSp>
      <p:cxnSp>
        <p:nvCxnSpPr>
          <p:cNvPr id="1073" name="Google Shape;1895;p19">
            <a:extLst>
              <a:ext uri="{FF2B5EF4-FFF2-40B4-BE49-F238E27FC236}">
                <a16:creationId xmlns:a16="http://schemas.microsoft.com/office/drawing/2014/main" id="{ED1FF4AE-31BE-14A6-86D6-261F09547DA3}"/>
              </a:ext>
            </a:extLst>
          </p:cNvPr>
          <p:cNvCxnSpPr>
            <a:cxnSpLocks/>
          </p:cNvCxnSpPr>
          <p:nvPr/>
        </p:nvCxnSpPr>
        <p:spPr>
          <a:xfrm flipV="1">
            <a:off x="8978961" y="2283305"/>
            <a:ext cx="0" cy="75615"/>
          </a:xfrm>
          <a:prstGeom prst="straightConnector1">
            <a:avLst/>
          </a:prstGeom>
          <a:noFill/>
          <a:ln w="19050" cap="flat" cmpd="sng">
            <a:solidFill>
              <a:schemeClr val="dk1"/>
            </a:solidFill>
            <a:prstDash val="solid"/>
            <a:round/>
            <a:headEnd type="none" w="sm" len="sm"/>
            <a:tailEnd type="none" w="sm" len="sm"/>
          </a:ln>
        </p:spPr>
      </p:cxnSp>
      <p:cxnSp>
        <p:nvCxnSpPr>
          <p:cNvPr id="1074" name="Google Shape;1895;p19">
            <a:extLst>
              <a:ext uri="{FF2B5EF4-FFF2-40B4-BE49-F238E27FC236}">
                <a16:creationId xmlns:a16="http://schemas.microsoft.com/office/drawing/2014/main" id="{02E4ED62-D3EF-A18C-7DDC-E7994A219A3D}"/>
              </a:ext>
            </a:extLst>
          </p:cNvPr>
          <p:cNvCxnSpPr>
            <a:cxnSpLocks/>
          </p:cNvCxnSpPr>
          <p:nvPr/>
        </p:nvCxnSpPr>
        <p:spPr>
          <a:xfrm flipH="1">
            <a:off x="8978961" y="2211297"/>
            <a:ext cx="216024" cy="0"/>
          </a:xfrm>
          <a:prstGeom prst="straightConnector1">
            <a:avLst/>
          </a:prstGeom>
          <a:noFill/>
          <a:ln w="19050" cap="flat" cmpd="sng">
            <a:solidFill>
              <a:schemeClr val="dk1"/>
            </a:solidFill>
            <a:prstDash val="solid"/>
            <a:round/>
            <a:headEnd type="none" w="sm" len="sm"/>
            <a:tailEnd type="none" w="sm" len="sm"/>
          </a:ln>
        </p:spPr>
      </p:cxnSp>
      <p:cxnSp>
        <p:nvCxnSpPr>
          <p:cNvPr id="1075" name="Google Shape;1895;p19">
            <a:extLst>
              <a:ext uri="{FF2B5EF4-FFF2-40B4-BE49-F238E27FC236}">
                <a16:creationId xmlns:a16="http://schemas.microsoft.com/office/drawing/2014/main" id="{D56AC116-2EAA-2555-4969-08BA7508941F}"/>
              </a:ext>
            </a:extLst>
          </p:cNvPr>
          <p:cNvCxnSpPr>
            <a:cxnSpLocks/>
          </p:cNvCxnSpPr>
          <p:nvPr/>
        </p:nvCxnSpPr>
        <p:spPr>
          <a:xfrm>
            <a:off x="9077730" y="1851257"/>
            <a:ext cx="0" cy="360040"/>
          </a:xfrm>
          <a:prstGeom prst="straightConnector1">
            <a:avLst/>
          </a:prstGeom>
          <a:noFill/>
          <a:ln w="19050" cap="flat" cmpd="sng">
            <a:solidFill>
              <a:schemeClr val="dk1"/>
            </a:solidFill>
            <a:prstDash val="solid"/>
            <a:round/>
            <a:headEnd type="none" w="sm" len="sm"/>
            <a:tailEnd type="none" w="sm" len="sm"/>
          </a:ln>
        </p:spPr>
      </p:cxnSp>
      <p:cxnSp>
        <p:nvCxnSpPr>
          <p:cNvPr id="1076" name="Google Shape;1895;p19">
            <a:extLst>
              <a:ext uri="{FF2B5EF4-FFF2-40B4-BE49-F238E27FC236}">
                <a16:creationId xmlns:a16="http://schemas.microsoft.com/office/drawing/2014/main" id="{B75D394C-9BE0-0E23-34AF-6D8D2E604E7B}"/>
              </a:ext>
            </a:extLst>
          </p:cNvPr>
          <p:cNvCxnSpPr>
            <a:cxnSpLocks/>
          </p:cNvCxnSpPr>
          <p:nvPr/>
        </p:nvCxnSpPr>
        <p:spPr>
          <a:xfrm>
            <a:off x="8618921" y="2358920"/>
            <a:ext cx="360040" cy="0"/>
          </a:xfrm>
          <a:prstGeom prst="straightConnector1">
            <a:avLst/>
          </a:prstGeom>
          <a:noFill/>
          <a:ln w="19050" cap="flat" cmpd="sng">
            <a:solidFill>
              <a:schemeClr val="dk1"/>
            </a:solidFill>
            <a:prstDash val="solid"/>
            <a:round/>
            <a:headEnd type="none" w="sm" len="sm"/>
            <a:tailEnd type="none" w="sm" len="sm"/>
          </a:ln>
        </p:spPr>
      </p:cxnSp>
      <p:cxnSp>
        <p:nvCxnSpPr>
          <p:cNvPr id="1077" name="Google Shape;1895;p19">
            <a:extLst>
              <a:ext uri="{FF2B5EF4-FFF2-40B4-BE49-F238E27FC236}">
                <a16:creationId xmlns:a16="http://schemas.microsoft.com/office/drawing/2014/main" id="{37055C6E-D406-0BF1-92A8-D50A27BE1629}"/>
              </a:ext>
            </a:extLst>
          </p:cNvPr>
          <p:cNvCxnSpPr>
            <a:cxnSpLocks/>
          </p:cNvCxnSpPr>
          <p:nvPr/>
        </p:nvCxnSpPr>
        <p:spPr>
          <a:xfrm>
            <a:off x="9194985" y="2358920"/>
            <a:ext cx="355623" cy="432"/>
          </a:xfrm>
          <a:prstGeom prst="straightConnector1">
            <a:avLst/>
          </a:prstGeom>
          <a:noFill/>
          <a:ln w="19050" cap="flat" cmpd="sng">
            <a:solidFill>
              <a:schemeClr val="dk1"/>
            </a:solidFill>
            <a:prstDash val="solid"/>
            <a:round/>
            <a:headEnd type="none" w="sm" len="sm"/>
            <a:tailEnd type="none" w="sm" len="sm"/>
          </a:ln>
        </p:spPr>
      </p:cxnSp>
      <p:cxnSp>
        <p:nvCxnSpPr>
          <p:cNvPr id="1078" name="Google Shape;1895;p19">
            <a:extLst>
              <a:ext uri="{FF2B5EF4-FFF2-40B4-BE49-F238E27FC236}">
                <a16:creationId xmlns:a16="http://schemas.microsoft.com/office/drawing/2014/main" id="{7C0F7B44-72C7-70A8-B709-1132DF1766AA}"/>
              </a:ext>
            </a:extLst>
          </p:cNvPr>
          <p:cNvCxnSpPr>
            <a:cxnSpLocks/>
          </p:cNvCxnSpPr>
          <p:nvPr/>
        </p:nvCxnSpPr>
        <p:spPr>
          <a:xfrm flipH="1">
            <a:off x="9406592" y="2499329"/>
            <a:ext cx="288032" cy="0"/>
          </a:xfrm>
          <a:prstGeom prst="straightConnector1">
            <a:avLst/>
          </a:prstGeom>
          <a:noFill/>
          <a:ln w="19050" cap="flat" cmpd="sng">
            <a:solidFill>
              <a:schemeClr val="dk1"/>
            </a:solidFill>
            <a:prstDash val="solid"/>
            <a:round/>
            <a:headEnd type="none" w="sm" len="sm"/>
            <a:tailEnd type="none" w="sm" len="sm"/>
          </a:ln>
        </p:spPr>
      </p:cxnSp>
      <p:cxnSp>
        <p:nvCxnSpPr>
          <p:cNvPr id="1079" name="Google Shape;1895;p19">
            <a:extLst>
              <a:ext uri="{FF2B5EF4-FFF2-40B4-BE49-F238E27FC236}">
                <a16:creationId xmlns:a16="http://schemas.microsoft.com/office/drawing/2014/main" id="{77FC350E-44E5-35AA-0E22-3D237E53E546}"/>
              </a:ext>
            </a:extLst>
          </p:cNvPr>
          <p:cNvCxnSpPr>
            <a:cxnSpLocks/>
          </p:cNvCxnSpPr>
          <p:nvPr/>
        </p:nvCxnSpPr>
        <p:spPr>
          <a:xfrm flipH="1">
            <a:off x="9406592" y="2571337"/>
            <a:ext cx="288032" cy="0"/>
          </a:xfrm>
          <a:prstGeom prst="straightConnector1">
            <a:avLst/>
          </a:prstGeom>
          <a:noFill/>
          <a:ln w="19050" cap="flat" cmpd="sng">
            <a:solidFill>
              <a:schemeClr val="dk1"/>
            </a:solidFill>
            <a:prstDash val="solid"/>
            <a:round/>
            <a:headEnd type="none" w="sm" len="sm"/>
            <a:tailEnd type="none" w="sm" len="sm"/>
          </a:ln>
        </p:spPr>
      </p:cxnSp>
      <p:cxnSp>
        <p:nvCxnSpPr>
          <p:cNvPr id="1080" name="Google Shape;1895;p19">
            <a:extLst>
              <a:ext uri="{FF2B5EF4-FFF2-40B4-BE49-F238E27FC236}">
                <a16:creationId xmlns:a16="http://schemas.microsoft.com/office/drawing/2014/main" id="{DFD31A90-7EF5-F9C9-534E-477A63A7FC94}"/>
              </a:ext>
            </a:extLst>
          </p:cNvPr>
          <p:cNvCxnSpPr>
            <a:cxnSpLocks/>
          </p:cNvCxnSpPr>
          <p:nvPr/>
        </p:nvCxnSpPr>
        <p:spPr>
          <a:xfrm>
            <a:off x="9543194" y="2359352"/>
            <a:ext cx="0" cy="139977"/>
          </a:xfrm>
          <a:prstGeom prst="straightConnector1">
            <a:avLst/>
          </a:prstGeom>
          <a:noFill/>
          <a:ln w="19050" cap="flat" cmpd="sng">
            <a:solidFill>
              <a:schemeClr val="dk1"/>
            </a:solidFill>
            <a:prstDash val="solid"/>
            <a:round/>
            <a:headEnd type="none" w="sm" len="sm"/>
            <a:tailEnd type="none" w="sm" len="sm"/>
          </a:ln>
        </p:spPr>
      </p:cxnSp>
      <p:cxnSp>
        <p:nvCxnSpPr>
          <p:cNvPr id="1081" name="Google Shape;1895;p19">
            <a:extLst>
              <a:ext uri="{FF2B5EF4-FFF2-40B4-BE49-F238E27FC236}">
                <a16:creationId xmlns:a16="http://schemas.microsoft.com/office/drawing/2014/main" id="{69F8A82A-36CC-361C-90A0-7DE5567D8B81}"/>
              </a:ext>
            </a:extLst>
          </p:cNvPr>
          <p:cNvCxnSpPr>
            <a:cxnSpLocks/>
          </p:cNvCxnSpPr>
          <p:nvPr/>
        </p:nvCxnSpPr>
        <p:spPr>
          <a:xfrm>
            <a:off x="9550608" y="2576963"/>
            <a:ext cx="0" cy="139977"/>
          </a:xfrm>
          <a:prstGeom prst="straightConnector1">
            <a:avLst/>
          </a:prstGeom>
          <a:noFill/>
          <a:ln w="19050" cap="flat" cmpd="sng">
            <a:solidFill>
              <a:schemeClr val="dk1"/>
            </a:solidFill>
            <a:prstDash val="solid"/>
            <a:round/>
            <a:headEnd type="none" w="sm" len="sm"/>
            <a:tailEnd type="none" w="sm" len="sm"/>
          </a:ln>
        </p:spPr>
      </p:cxnSp>
      <p:sp>
        <p:nvSpPr>
          <p:cNvPr id="1082" name="Isosceles Triangle 1081">
            <a:extLst>
              <a:ext uri="{FF2B5EF4-FFF2-40B4-BE49-F238E27FC236}">
                <a16:creationId xmlns:a16="http://schemas.microsoft.com/office/drawing/2014/main" id="{004DC8BB-8492-70F1-816D-0B8543A9E1AC}"/>
              </a:ext>
            </a:extLst>
          </p:cNvPr>
          <p:cNvSpPr/>
          <p:nvPr/>
        </p:nvSpPr>
        <p:spPr>
          <a:xfrm rot="10800000">
            <a:off x="9478600" y="2715353"/>
            <a:ext cx="144016" cy="144016"/>
          </a:xfrm>
          <a:prstGeom prst="triangle">
            <a:avLst/>
          </a:prstGeom>
          <a:ln w="19050"/>
        </p:spPr>
        <p:style>
          <a:lnRef idx="2">
            <a:schemeClr val="dk1"/>
          </a:lnRef>
          <a:fillRef idx="1">
            <a:schemeClr val="lt1"/>
          </a:fillRef>
          <a:effectRef idx="0">
            <a:schemeClr val="dk1"/>
          </a:effectRef>
          <a:fontRef idx="minor">
            <a:schemeClr val="dk1"/>
          </a:fontRef>
        </p:style>
        <p:txBody>
          <a:bodyPr rtlCol="0" anchor="ctr"/>
          <a:lstStyle/>
          <a:p>
            <a:pPr algn="ctr"/>
            <a:endParaRPr lang="en-SG">
              <a:ln w="12700">
                <a:solidFill>
                  <a:schemeClr val="tx1"/>
                </a:solidFill>
              </a:ln>
            </a:endParaRPr>
          </a:p>
        </p:txBody>
      </p:sp>
      <p:sp>
        <p:nvSpPr>
          <p:cNvPr id="1083" name="Oval 1082">
            <a:extLst>
              <a:ext uri="{FF2B5EF4-FFF2-40B4-BE49-F238E27FC236}">
                <a16:creationId xmlns:a16="http://schemas.microsoft.com/office/drawing/2014/main" id="{DD402081-6A1A-E2C6-84FA-CE6043D4421B}"/>
              </a:ext>
            </a:extLst>
          </p:cNvPr>
          <p:cNvSpPr/>
          <p:nvPr/>
        </p:nvSpPr>
        <p:spPr>
          <a:xfrm>
            <a:off x="8600206" y="2336492"/>
            <a:ext cx="45719" cy="4571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SG"/>
          </a:p>
        </p:txBody>
      </p:sp>
      <p:sp>
        <p:nvSpPr>
          <p:cNvPr id="1084" name="Oval 1083">
            <a:extLst>
              <a:ext uri="{FF2B5EF4-FFF2-40B4-BE49-F238E27FC236}">
                <a16:creationId xmlns:a16="http://schemas.microsoft.com/office/drawing/2014/main" id="{693921EF-86C4-5E59-9D9C-5B6EFFFAAB8A}"/>
              </a:ext>
            </a:extLst>
          </p:cNvPr>
          <p:cNvSpPr/>
          <p:nvPr/>
        </p:nvSpPr>
        <p:spPr>
          <a:xfrm>
            <a:off x="9061351" y="1818356"/>
            <a:ext cx="45719" cy="4571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SG"/>
          </a:p>
        </p:txBody>
      </p:sp>
      <p:pic>
        <p:nvPicPr>
          <p:cNvPr id="1085" name="Picture 1084">
            <a:extLst>
              <a:ext uri="{FF2B5EF4-FFF2-40B4-BE49-F238E27FC236}">
                <a16:creationId xmlns:a16="http://schemas.microsoft.com/office/drawing/2014/main" id="{3838B59C-4BC9-9577-5485-A83886593166}"/>
              </a:ext>
            </a:extLst>
          </p:cNvPr>
          <p:cNvPicPr>
            <a:picLocks noChangeAspect="1"/>
          </p:cNvPicPr>
          <p:nvPr/>
        </p:nvPicPr>
        <p:blipFill>
          <a:blip r:embed="rId2"/>
          <a:stretch>
            <a:fillRect/>
          </a:stretch>
        </p:blipFill>
        <p:spPr>
          <a:xfrm>
            <a:off x="2457967" y="4278379"/>
            <a:ext cx="2968030" cy="2030501"/>
          </a:xfrm>
          <a:prstGeom prst="rect">
            <a:avLst/>
          </a:prstGeom>
        </p:spPr>
      </p:pic>
      <p:cxnSp>
        <p:nvCxnSpPr>
          <p:cNvPr id="1086" name="Google Shape;1853;p19">
            <a:extLst>
              <a:ext uri="{FF2B5EF4-FFF2-40B4-BE49-F238E27FC236}">
                <a16:creationId xmlns:a16="http://schemas.microsoft.com/office/drawing/2014/main" id="{EAF70895-FFBD-5289-32DA-CF98A26DF224}"/>
              </a:ext>
            </a:extLst>
          </p:cNvPr>
          <p:cNvCxnSpPr/>
          <p:nvPr/>
        </p:nvCxnSpPr>
        <p:spPr>
          <a:xfrm>
            <a:off x="4476262" y="3792809"/>
            <a:ext cx="1439700" cy="1770000"/>
          </a:xfrm>
          <a:prstGeom prst="straightConnector1">
            <a:avLst/>
          </a:prstGeom>
          <a:noFill/>
          <a:ln w="31750" cap="flat" cmpd="sng">
            <a:solidFill>
              <a:srgbClr val="A50021"/>
            </a:solidFill>
            <a:prstDash val="dash"/>
            <a:round/>
            <a:headEnd type="none" w="sm" len="sm"/>
            <a:tailEnd type="none" w="sm" len="sm"/>
          </a:ln>
        </p:spPr>
      </p:cxnSp>
      <p:sp>
        <p:nvSpPr>
          <p:cNvPr id="1087" name="Google Shape;2132;p19">
            <a:extLst>
              <a:ext uri="{FF2B5EF4-FFF2-40B4-BE49-F238E27FC236}">
                <a16:creationId xmlns:a16="http://schemas.microsoft.com/office/drawing/2014/main" id="{DF827D69-E625-E422-A7D0-C3C768B605FE}"/>
              </a:ext>
            </a:extLst>
          </p:cNvPr>
          <p:cNvSpPr txBox="1"/>
          <p:nvPr/>
        </p:nvSpPr>
        <p:spPr>
          <a:xfrm>
            <a:off x="7971114" y="2094752"/>
            <a:ext cx="765900" cy="264600"/>
          </a:xfrm>
          <a:prstGeom prst="rect">
            <a:avLst/>
          </a:prstGeom>
          <a:noFill/>
          <a:ln>
            <a:noFill/>
          </a:ln>
        </p:spPr>
        <p:txBody>
          <a:bodyPr spcFirstLastPara="1" wrap="square" lIns="79125" tIns="39550" rIns="79125" bIns="39550" anchor="t" anchorCtr="0">
            <a:spAutoFit/>
          </a:bodyPr>
          <a:lstStyle/>
          <a:p>
            <a:pPr algn="ctr">
              <a:spcBef>
                <a:spcPts val="0"/>
              </a:spcBef>
              <a:spcAft>
                <a:spcPts val="0"/>
              </a:spcAft>
            </a:pPr>
            <a:r>
              <a:rPr lang="en" sz="1200" b="1" dirty="0">
                <a:solidFill>
                  <a:srgbClr val="000000"/>
                </a:solidFill>
                <a:latin typeface="Arial"/>
                <a:ea typeface="Arial"/>
                <a:cs typeface="Arial"/>
                <a:sym typeface="Arial"/>
              </a:rPr>
              <a:t>(e)</a:t>
            </a:r>
            <a:endParaRPr sz="1200" dirty="0"/>
          </a:p>
        </p:txBody>
      </p:sp>
      <p:sp>
        <p:nvSpPr>
          <p:cNvPr id="1088" name="Rectangle 1087">
            <a:extLst>
              <a:ext uri="{FF2B5EF4-FFF2-40B4-BE49-F238E27FC236}">
                <a16:creationId xmlns:a16="http://schemas.microsoft.com/office/drawing/2014/main" id="{2A1AE9EA-1E18-2F6D-7F98-D590052E1284}"/>
              </a:ext>
            </a:extLst>
          </p:cNvPr>
          <p:cNvSpPr/>
          <p:nvPr/>
        </p:nvSpPr>
        <p:spPr>
          <a:xfrm>
            <a:off x="3568216" y="6027721"/>
            <a:ext cx="212360" cy="165341"/>
          </a:xfrm>
          <a:prstGeom prst="rect">
            <a:avLst/>
          </a:prstGeom>
          <a:solidFill>
            <a:schemeClr val="bg1"/>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SG"/>
          </a:p>
        </p:txBody>
      </p:sp>
      <p:sp>
        <p:nvSpPr>
          <p:cNvPr id="1089" name="Rectangle 1088">
            <a:extLst>
              <a:ext uri="{FF2B5EF4-FFF2-40B4-BE49-F238E27FC236}">
                <a16:creationId xmlns:a16="http://schemas.microsoft.com/office/drawing/2014/main" id="{41F94BE4-4686-559E-F3D0-49CFB9058F55}"/>
              </a:ext>
            </a:extLst>
          </p:cNvPr>
          <p:cNvSpPr/>
          <p:nvPr/>
        </p:nvSpPr>
        <p:spPr>
          <a:xfrm>
            <a:off x="4634838" y="6191010"/>
            <a:ext cx="212360" cy="124744"/>
          </a:xfrm>
          <a:prstGeom prst="rect">
            <a:avLst/>
          </a:prstGeom>
          <a:solidFill>
            <a:schemeClr val="bg1"/>
          </a:solidFill>
          <a:ln>
            <a:noFill/>
          </a:ln>
          <a:effectLst/>
        </p:spPr>
        <p:style>
          <a:lnRef idx="1">
            <a:schemeClr val="dk1"/>
          </a:lnRef>
          <a:fillRef idx="2">
            <a:schemeClr val="dk1"/>
          </a:fillRef>
          <a:effectRef idx="1">
            <a:schemeClr val="dk1"/>
          </a:effectRef>
          <a:fontRef idx="minor">
            <a:schemeClr val="dk1"/>
          </a:fontRef>
        </p:style>
        <p:txBody>
          <a:bodyPr rtlCol="0" anchor="ctr"/>
          <a:lstStyle/>
          <a:p>
            <a:pPr algn="ctr"/>
            <a:endParaRPr lang="en-SG"/>
          </a:p>
        </p:txBody>
      </p:sp>
      <p:sp>
        <p:nvSpPr>
          <p:cNvPr id="1090" name="TextBox 1089">
            <a:extLst>
              <a:ext uri="{FF2B5EF4-FFF2-40B4-BE49-F238E27FC236}">
                <a16:creationId xmlns:a16="http://schemas.microsoft.com/office/drawing/2014/main" id="{575B65E6-67B5-BF76-2E17-E505014FDC74}"/>
              </a:ext>
            </a:extLst>
          </p:cNvPr>
          <p:cNvSpPr txBox="1"/>
          <p:nvPr/>
        </p:nvSpPr>
        <p:spPr>
          <a:xfrm>
            <a:off x="9098837" y="2057053"/>
            <a:ext cx="1080120" cy="215444"/>
          </a:xfrm>
          <a:prstGeom prst="rect">
            <a:avLst/>
          </a:prstGeom>
          <a:noFill/>
        </p:spPr>
        <p:txBody>
          <a:bodyPr wrap="square" rtlCol="0">
            <a:spAutoFit/>
          </a:bodyPr>
          <a:lstStyle/>
          <a:p>
            <a:r>
              <a:rPr lang="en-SG" sz="800" b="1" dirty="0"/>
              <a:t>Transistor</a:t>
            </a:r>
          </a:p>
        </p:txBody>
      </p:sp>
      <p:sp>
        <p:nvSpPr>
          <p:cNvPr id="1091" name="TextBox 1090">
            <a:extLst>
              <a:ext uri="{FF2B5EF4-FFF2-40B4-BE49-F238E27FC236}">
                <a16:creationId xmlns:a16="http://schemas.microsoft.com/office/drawing/2014/main" id="{E68A53F7-9930-70EF-0E32-EF154D5D4414}"/>
              </a:ext>
            </a:extLst>
          </p:cNvPr>
          <p:cNvSpPr txBox="1"/>
          <p:nvPr/>
        </p:nvSpPr>
        <p:spPr>
          <a:xfrm>
            <a:off x="9707454" y="2428476"/>
            <a:ext cx="1080120" cy="215444"/>
          </a:xfrm>
          <a:prstGeom prst="rect">
            <a:avLst/>
          </a:prstGeom>
          <a:noFill/>
        </p:spPr>
        <p:txBody>
          <a:bodyPr wrap="square" rtlCol="0">
            <a:spAutoFit/>
          </a:bodyPr>
          <a:lstStyle/>
          <a:p>
            <a:r>
              <a:rPr lang="en-SG" sz="800" b="1" dirty="0"/>
              <a:t>Capacitor</a:t>
            </a:r>
          </a:p>
        </p:txBody>
      </p:sp>
      <p:sp>
        <p:nvSpPr>
          <p:cNvPr id="1092" name="TextBox 1091">
            <a:extLst>
              <a:ext uri="{FF2B5EF4-FFF2-40B4-BE49-F238E27FC236}">
                <a16:creationId xmlns:a16="http://schemas.microsoft.com/office/drawing/2014/main" id="{F0D4A6CC-1345-7E90-5660-29F7468004C7}"/>
              </a:ext>
            </a:extLst>
          </p:cNvPr>
          <p:cNvSpPr txBox="1"/>
          <p:nvPr/>
        </p:nvSpPr>
        <p:spPr>
          <a:xfrm rot="16200000">
            <a:off x="7895531" y="2362091"/>
            <a:ext cx="1080120" cy="215444"/>
          </a:xfrm>
          <a:prstGeom prst="rect">
            <a:avLst/>
          </a:prstGeom>
          <a:noFill/>
        </p:spPr>
        <p:txBody>
          <a:bodyPr wrap="square" rtlCol="0">
            <a:spAutoFit/>
          </a:bodyPr>
          <a:lstStyle/>
          <a:p>
            <a:r>
              <a:rPr lang="en-SG" sz="800" b="1" dirty="0"/>
              <a:t>Bit line</a:t>
            </a:r>
          </a:p>
        </p:txBody>
      </p:sp>
      <p:sp>
        <p:nvSpPr>
          <p:cNvPr id="1093" name="TextBox 1092">
            <a:extLst>
              <a:ext uri="{FF2B5EF4-FFF2-40B4-BE49-F238E27FC236}">
                <a16:creationId xmlns:a16="http://schemas.microsoft.com/office/drawing/2014/main" id="{BFA22970-FBB5-2AEA-BAD6-48E1157BC12A}"/>
              </a:ext>
            </a:extLst>
          </p:cNvPr>
          <p:cNvSpPr txBox="1"/>
          <p:nvPr/>
        </p:nvSpPr>
        <p:spPr>
          <a:xfrm>
            <a:off x="9476103" y="1604351"/>
            <a:ext cx="1080120" cy="215444"/>
          </a:xfrm>
          <a:prstGeom prst="rect">
            <a:avLst/>
          </a:prstGeom>
          <a:noFill/>
        </p:spPr>
        <p:txBody>
          <a:bodyPr wrap="square" rtlCol="0">
            <a:spAutoFit/>
          </a:bodyPr>
          <a:lstStyle/>
          <a:p>
            <a:r>
              <a:rPr lang="en-SG" sz="800" b="1" dirty="0"/>
              <a:t>Word line</a:t>
            </a:r>
          </a:p>
        </p:txBody>
      </p:sp>
      <p:sp>
        <p:nvSpPr>
          <p:cNvPr id="1094" name="Google Shape;1799;p19">
            <a:extLst>
              <a:ext uri="{FF2B5EF4-FFF2-40B4-BE49-F238E27FC236}">
                <a16:creationId xmlns:a16="http://schemas.microsoft.com/office/drawing/2014/main" id="{07EDE6B8-3841-D69D-127B-E6F29A11C186}"/>
              </a:ext>
            </a:extLst>
          </p:cNvPr>
          <p:cNvSpPr txBox="1"/>
          <p:nvPr/>
        </p:nvSpPr>
        <p:spPr>
          <a:xfrm>
            <a:off x="8884715" y="2854339"/>
            <a:ext cx="1582465" cy="218372"/>
          </a:xfrm>
          <a:prstGeom prst="rect">
            <a:avLst/>
          </a:prstGeom>
          <a:noFill/>
          <a:ln>
            <a:noFill/>
          </a:ln>
        </p:spPr>
        <p:txBody>
          <a:bodyPr spcFirstLastPara="1" wrap="square" lIns="79125" tIns="39550" rIns="79125" bIns="39550" anchor="t" anchorCtr="0">
            <a:spAutoFit/>
          </a:bodyPr>
          <a:lstStyle/>
          <a:p>
            <a:pPr>
              <a:spcBef>
                <a:spcPts val="0"/>
              </a:spcBef>
              <a:spcAft>
                <a:spcPts val="0"/>
              </a:spcAft>
            </a:pPr>
            <a:r>
              <a:rPr lang="en" sz="900" b="1" dirty="0">
                <a:solidFill>
                  <a:srgbClr val="000000"/>
                </a:solidFill>
                <a:latin typeface="Arial"/>
                <a:cs typeface="Arial"/>
                <a:sym typeface="Arial"/>
              </a:rPr>
              <a:t>Single DRAM</a:t>
            </a:r>
            <a:endParaRPr sz="1200" dirty="0"/>
          </a:p>
        </p:txBody>
      </p:sp>
    </p:spTree>
    <p:extLst>
      <p:ext uri="{BB962C8B-B14F-4D97-AF65-F5344CB8AC3E}">
        <p14:creationId xmlns:p14="http://schemas.microsoft.com/office/powerpoint/2010/main" val="31492813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99027-9938-5AB3-A87B-502C6DB2F577}"/>
              </a:ext>
            </a:extLst>
          </p:cNvPr>
          <p:cNvSpPr>
            <a:spLocks noGrp="1"/>
          </p:cNvSpPr>
          <p:nvPr>
            <p:ph type="title"/>
          </p:nvPr>
        </p:nvSpPr>
        <p:spPr/>
        <p:txBody>
          <a:bodyPr/>
          <a:lstStyle/>
          <a:p>
            <a:r>
              <a:rPr lang="en-SG" dirty="0"/>
              <a:t>Stacking Memory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A424ACF-00DC-A0AA-6DBF-D78D90760AE2}"/>
                  </a:ext>
                </a:extLst>
              </p:cNvPr>
              <p:cNvSpPr>
                <a:spLocks noGrp="1"/>
              </p:cNvSpPr>
              <p:nvPr>
                <p:ph idx="1"/>
              </p:nvPr>
            </p:nvSpPr>
            <p:spPr>
              <a:xfrm>
                <a:off x="838200" y="1825625"/>
                <a:ext cx="10515600" cy="748211"/>
              </a:xfrm>
            </p:spPr>
            <p:txBody>
              <a:bodyPr>
                <a:normAutofit fontScale="92500" lnSpcReduction="10000"/>
              </a:bodyPr>
              <a:lstStyle/>
              <a:p>
                <a:r>
                  <a:rPr lang="en-SG" dirty="0"/>
                  <a:t>AMD’s V-Cache is a good example of stacked memory through hybrid bonding</a:t>
                </a:r>
                <a14:m>
                  <m:oMath xmlns:m="http://schemas.openxmlformats.org/officeDocument/2006/math">
                    <m:sSup>
                      <m:sSupPr>
                        <m:ctrlPr>
                          <a:rPr lang="en-SG" i="1" smtClean="0">
                            <a:latin typeface="Cambria Math" panose="02040503050406030204" pitchFamily="18" charset="0"/>
                          </a:rPr>
                        </m:ctrlPr>
                      </m:sSupPr>
                      <m:e>
                        <m:r>
                          <a:rPr lang="en-SG" b="0" i="1" smtClean="0">
                            <a:latin typeface="Cambria Math" panose="02040503050406030204" pitchFamily="18" charset="0"/>
                          </a:rPr>
                          <m:t> </m:t>
                        </m:r>
                      </m:e>
                      <m:sup>
                        <m:r>
                          <a:rPr lang="en-SG" b="0" i="1" smtClean="0">
                            <a:latin typeface="Cambria Math" panose="02040503050406030204" pitchFamily="18" charset="0"/>
                          </a:rPr>
                          <m:t>[6]</m:t>
                        </m:r>
                      </m:sup>
                    </m:sSup>
                  </m:oMath>
                </a14:m>
                <a:endParaRPr lang="en-SG" dirty="0"/>
              </a:p>
              <a:p>
                <a:endParaRPr lang="en-SG" dirty="0"/>
              </a:p>
            </p:txBody>
          </p:sp>
        </mc:Choice>
        <mc:Fallback xmlns="">
          <p:sp>
            <p:nvSpPr>
              <p:cNvPr id="3" name="Content Placeholder 2">
                <a:extLst>
                  <a:ext uri="{FF2B5EF4-FFF2-40B4-BE49-F238E27FC236}">
                    <a16:creationId xmlns:a16="http://schemas.microsoft.com/office/drawing/2014/main" id="{2A424ACF-00DC-A0AA-6DBF-D78D90760AE2}"/>
                  </a:ext>
                </a:extLst>
              </p:cNvPr>
              <p:cNvSpPr>
                <a:spLocks noGrp="1" noRot="1" noChangeAspect="1" noMove="1" noResize="1" noEditPoints="1" noAdjustHandles="1" noChangeArrowheads="1" noChangeShapeType="1" noTextEdit="1"/>
              </p:cNvSpPr>
              <p:nvPr>
                <p:ph idx="1"/>
              </p:nvPr>
            </p:nvSpPr>
            <p:spPr>
              <a:xfrm>
                <a:off x="838200" y="1825625"/>
                <a:ext cx="10515600" cy="748211"/>
              </a:xfrm>
              <a:blipFill>
                <a:blip r:embed="rId3"/>
                <a:stretch>
                  <a:fillRect l="-928" t="-17886" b="-19512"/>
                </a:stretch>
              </a:blipFill>
            </p:spPr>
            <p:txBody>
              <a:bodyPr/>
              <a:lstStyle/>
              <a:p>
                <a:r>
                  <a:rPr lang="en-SG">
                    <a:noFill/>
                  </a:rPr>
                  <a:t> </a:t>
                </a:r>
              </a:p>
            </p:txBody>
          </p:sp>
        </mc:Fallback>
      </mc:AlternateContent>
      <p:sp>
        <p:nvSpPr>
          <p:cNvPr id="4" name="Date Placeholder 3">
            <a:extLst>
              <a:ext uri="{FF2B5EF4-FFF2-40B4-BE49-F238E27FC236}">
                <a16:creationId xmlns:a16="http://schemas.microsoft.com/office/drawing/2014/main" id="{A02694CE-9A0F-CD76-7D12-292CDA5D6097}"/>
              </a:ext>
            </a:extLst>
          </p:cNvPr>
          <p:cNvSpPr>
            <a:spLocks noGrp="1"/>
          </p:cNvSpPr>
          <p:nvPr>
            <p:ph type="dt" sz="half" idx="10"/>
          </p:nvPr>
        </p:nvSpPr>
        <p:spPr/>
        <p:txBody>
          <a:bodyPr/>
          <a:lstStyle/>
          <a:p>
            <a:fld id="{C078248D-F047-4235-8757-EAEB9BD91C50}" type="datetime2">
              <a:rPr lang="en-US" smtClean="0"/>
              <a:t>Tuesday, July 22, 2025</a:t>
            </a:fld>
            <a:endParaRPr lang="en-JP"/>
          </a:p>
        </p:txBody>
      </p:sp>
      <p:sp>
        <p:nvSpPr>
          <p:cNvPr id="5" name="Footer Placeholder 4">
            <a:extLst>
              <a:ext uri="{FF2B5EF4-FFF2-40B4-BE49-F238E27FC236}">
                <a16:creationId xmlns:a16="http://schemas.microsoft.com/office/drawing/2014/main" id="{B3CCD829-2D71-17C5-678C-D520AD64A2D4}"/>
              </a:ext>
            </a:extLst>
          </p:cNvPr>
          <p:cNvSpPr>
            <a:spLocks noGrp="1"/>
          </p:cNvSpPr>
          <p:nvPr>
            <p:ph type="ftr" sz="quarter" idx="11"/>
          </p:nvPr>
        </p:nvSpPr>
        <p:spPr/>
        <p:txBody>
          <a:bodyPr/>
          <a:lstStyle/>
          <a:p>
            <a:r>
              <a:rPr lang="en-US"/>
              <a:t>Research Progress | Subbaiah Ravi Hariprakash</a:t>
            </a:r>
            <a:endParaRPr lang="en-JP"/>
          </a:p>
        </p:txBody>
      </p:sp>
      <p:sp>
        <p:nvSpPr>
          <p:cNvPr id="6" name="Slide Number Placeholder 5">
            <a:extLst>
              <a:ext uri="{FF2B5EF4-FFF2-40B4-BE49-F238E27FC236}">
                <a16:creationId xmlns:a16="http://schemas.microsoft.com/office/drawing/2014/main" id="{8A4A2380-6620-96AB-20B5-D458941DDB0D}"/>
              </a:ext>
            </a:extLst>
          </p:cNvPr>
          <p:cNvSpPr>
            <a:spLocks noGrp="1"/>
          </p:cNvSpPr>
          <p:nvPr>
            <p:ph type="sldNum" sz="quarter" idx="12"/>
          </p:nvPr>
        </p:nvSpPr>
        <p:spPr/>
        <p:txBody>
          <a:bodyPr/>
          <a:lstStyle/>
          <a:p>
            <a:fld id="{05775D0E-D6FD-4847-A4AD-7D56F7F6616B}" type="slidenum">
              <a:rPr lang="en-JP" smtClean="0"/>
              <a:t>7</a:t>
            </a:fld>
            <a:endParaRPr lang="en-JP" dirty="0"/>
          </a:p>
        </p:txBody>
      </p:sp>
      <p:pic>
        <p:nvPicPr>
          <p:cNvPr id="38" name="object 6">
            <a:extLst>
              <a:ext uri="{FF2B5EF4-FFF2-40B4-BE49-F238E27FC236}">
                <a16:creationId xmlns:a16="http://schemas.microsoft.com/office/drawing/2014/main" id="{5705708A-76B3-5998-B3AF-74D8B9410F0F}"/>
              </a:ext>
            </a:extLst>
          </p:cNvPr>
          <p:cNvPicPr/>
          <p:nvPr/>
        </p:nvPicPr>
        <p:blipFill>
          <a:blip r:embed="rId4" cstate="print"/>
          <a:srcRect l="-782" r="1"/>
          <a:stretch/>
        </p:blipFill>
        <p:spPr>
          <a:xfrm>
            <a:off x="2311686" y="2801168"/>
            <a:ext cx="3453827" cy="3089626"/>
          </a:xfrm>
          <a:prstGeom prst="rect">
            <a:avLst/>
          </a:prstGeom>
        </p:spPr>
      </p:pic>
      <p:sp>
        <p:nvSpPr>
          <p:cNvPr id="40" name="TextBox 39">
            <a:extLst>
              <a:ext uri="{FF2B5EF4-FFF2-40B4-BE49-F238E27FC236}">
                <a16:creationId xmlns:a16="http://schemas.microsoft.com/office/drawing/2014/main" id="{E6EFFC8D-8D43-7760-4E8D-06A0E6E5E8CC}"/>
              </a:ext>
            </a:extLst>
          </p:cNvPr>
          <p:cNvSpPr txBox="1"/>
          <p:nvPr/>
        </p:nvSpPr>
        <p:spPr>
          <a:xfrm>
            <a:off x="1518377" y="3736524"/>
            <a:ext cx="1066800" cy="307777"/>
          </a:xfrm>
          <a:prstGeom prst="rect">
            <a:avLst/>
          </a:prstGeom>
          <a:noFill/>
        </p:spPr>
        <p:txBody>
          <a:bodyPr wrap="square" rtlCol="0">
            <a:spAutoFit/>
          </a:bodyPr>
          <a:lstStyle/>
          <a:p>
            <a:r>
              <a:rPr lang="en-US" sz="1400" b="1" spc="145" dirty="0"/>
              <a:t>V=1.1V</a:t>
            </a:r>
            <a:endParaRPr lang="en-SG" sz="1400" b="1" spc="145" dirty="0"/>
          </a:p>
        </p:txBody>
      </p:sp>
      <p:sp>
        <p:nvSpPr>
          <p:cNvPr id="41" name="TextBox 40">
            <a:extLst>
              <a:ext uri="{FF2B5EF4-FFF2-40B4-BE49-F238E27FC236}">
                <a16:creationId xmlns:a16="http://schemas.microsoft.com/office/drawing/2014/main" id="{16E0C5E4-025E-6F4F-02BF-2A586E6932E4}"/>
              </a:ext>
            </a:extLst>
          </p:cNvPr>
          <p:cNvSpPr txBox="1"/>
          <p:nvPr/>
        </p:nvSpPr>
        <p:spPr>
          <a:xfrm>
            <a:off x="1518377" y="4358174"/>
            <a:ext cx="1066800" cy="307777"/>
          </a:xfrm>
          <a:prstGeom prst="rect">
            <a:avLst/>
          </a:prstGeom>
          <a:noFill/>
        </p:spPr>
        <p:txBody>
          <a:bodyPr wrap="square" rtlCol="0">
            <a:spAutoFit/>
          </a:bodyPr>
          <a:lstStyle/>
          <a:p>
            <a:r>
              <a:rPr lang="en-US" sz="1400" b="1" spc="145" dirty="0"/>
              <a:t>V=1.1V</a:t>
            </a:r>
            <a:endParaRPr lang="en-SG" sz="1400" b="1" spc="145" dirty="0"/>
          </a:p>
        </p:txBody>
      </p:sp>
      <p:sp>
        <p:nvSpPr>
          <p:cNvPr id="42" name="TextBox 41">
            <a:extLst>
              <a:ext uri="{FF2B5EF4-FFF2-40B4-BE49-F238E27FC236}">
                <a16:creationId xmlns:a16="http://schemas.microsoft.com/office/drawing/2014/main" id="{CBFAF48F-FC2B-012B-BD97-7B3119A0877C}"/>
              </a:ext>
            </a:extLst>
          </p:cNvPr>
          <p:cNvSpPr txBox="1"/>
          <p:nvPr/>
        </p:nvSpPr>
        <p:spPr>
          <a:xfrm>
            <a:off x="1518377" y="4979657"/>
            <a:ext cx="1066800" cy="523220"/>
          </a:xfrm>
          <a:prstGeom prst="rect">
            <a:avLst/>
          </a:prstGeom>
          <a:noFill/>
        </p:spPr>
        <p:txBody>
          <a:bodyPr wrap="square" rtlCol="0">
            <a:spAutoFit/>
          </a:bodyPr>
          <a:lstStyle/>
          <a:p>
            <a:r>
              <a:rPr lang="en-US" sz="1400" b="1" spc="145" dirty="0"/>
              <a:t>V=0.7V or V=0V</a:t>
            </a:r>
            <a:endParaRPr lang="en-SG" sz="1400" b="1" spc="145" dirty="0"/>
          </a:p>
        </p:txBody>
      </p:sp>
      <p:sp>
        <p:nvSpPr>
          <p:cNvPr id="43" name="TextBox 42">
            <a:extLst>
              <a:ext uri="{FF2B5EF4-FFF2-40B4-BE49-F238E27FC236}">
                <a16:creationId xmlns:a16="http://schemas.microsoft.com/office/drawing/2014/main" id="{D6891580-D54A-31E9-B19A-57BADE765868}"/>
              </a:ext>
            </a:extLst>
          </p:cNvPr>
          <p:cNvSpPr txBox="1"/>
          <p:nvPr/>
        </p:nvSpPr>
        <p:spPr>
          <a:xfrm>
            <a:off x="1520554" y="5605798"/>
            <a:ext cx="1066800" cy="523220"/>
          </a:xfrm>
          <a:prstGeom prst="rect">
            <a:avLst/>
          </a:prstGeom>
          <a:noFill/>
        </p:spPr>
        <p:txBody>
          <a:bodyPr wrap="square" rtlCol="0">
            <a:spAutoFit/>
          </a:bodyPr>
          <a:lstStyle/>
          <a:p>
            <a:r>
              <a:rPr lang="en-US" sz="1400" b="1" spc="145" dirty="0"/>
              <a:t>V=0.7V or V=0V</a:t>
            </a:r>
            <a:endParaRPr lang="en-SG" sz="1400" b="1" spc="145" dirty="0"/>
          </a:p>
        </p:txBody>
      </p:sp>
      <p:pic>
        <p:nvPicPr>
          <p:cNvPr id="8" name="Picture 7">
            <a:extLst>
              <a:ext uri="{FF2B5EF4-FFF2-40B4-BE49-F238E27FC236}">
                <a16:creationId xmlns:a16="http://schemas.microsoft.com/office/drawing/2014/main" id="{5788EBEE-28A3-FFE7-5B75-A62D1C6F1248}"/>
              </a:ext>
            </a:extLst>
          </p:cNvPr>
          <p:cNvPicPr>
            <a:picLocks noChangeAspect="1"/>
          </p:cNvPicPr>
          <p:nvPr/>
        </p:nvPicPr>
        <p:blipFill>
          <a:blip r:embed="rId5"/>
          <a:srcRect b="5664"/>
          <a:stretch>
            <a:fillRect/>
          </a:stretch>
        </p:blipFill>
        <p:spPr>
          <a:xfrm>
            <a:off x="6426489" y="2309539"/>
            <a:ext cx="4834386" cy="3629423"/>
          </a:xfrm>
          <a:prstGeom prst="rect">
            <a:avLst/>
          </a:prstGeom>
        </p:spPr>
      </p:pic>
      <p:sp>
        <p:nvSpPr>
          <p:cNvPr id="9" name="TextBox 8">
            <a:extLst>
              <a:ext uri="{FF2B5EF4-FFF2-40B4-BE49-F238E27FC236}">
                <a16:creationId xmlns:a16="http://schemas.microsoft.com/office/drawing/2014/main" id="{3394661B-8CF0-48C4-F6AB-4CC02035553E}"/>
              </a:ext>
            </a:extLst>
          </p:cNvPr>
          <p:cNvSpPr txBox="1"/>
          <p:nvPr/>
        </p:nvSpPr>
        <p:spPr>
          <a:xfrm>
            <a:off x="8056880" y="5451909"/>
            <a:ext cx="4514635" cy="307777"/>
          </a:xfrm>
          <a:prstGeom prst="rect">
            <a:avLst/>
          </a:prstGeom>
          <a:noFill/>
        </p:spPr>
        <p:txBody>
          <a:bodyPr wrap="square" rtlCol="0">
            <a:spAutoFit/>
          </a:bodyPr>
          <a:lstStyle/>
          <a:p>
            <a:r>
              <a:rPr lang="en-SG" sz="1400" dirty="0"/>
              <a:t>Fig. AMD 3D V-Cache </a:t>
            </a:r>
          </a:p>
        </p:txBody>
      </p:sp>
    </p:spTree>
    <p:extLst>
      <p:ext uri="{BB962C8B-B14F-4D97-AF65-F5344CB8AC3E}">
        <p14:creationId xmlns:p14="http://schemas.microsoft.com/office/powerpoint/2010/main" val="8632041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963819-93BD-923C-98A7-70D1863B8171}"/>
              </a:ext>
            </a:extLst>
          </p:cNvPr>
          <p:cNvSpPr>
            <a:spLocks noGrp="1"/>
          </p:cNvSpPr>
          <p:nvPr>
            <p:ph type="title"/>
          </p:nvPr>
        </p:nvSpPr>
        <p:spPr/>
        <p:txBody>
          <a:bodyPr/>
          <a:lstStyle/>
          <a:p>
            <a:r>
              <a:rPr lang="en-SG" dirty="0"/>
              <a:t>DRAM</a:t>
            </a:r>
          </a:p>
        </p:txBody>
      </p:sp>
      <p:sp>
        <p:nvSpPr>
          <p:cNvPr id="3" name="Content Placeholder 2">
            <a:extLst>
              <a:ext uri="{FF2B5EF4-FFF2-40B4-BE49-F238E27FC236}">
                <a16:creationId xmlns:a16="http://schemas.microsoft.com/office/drawing/2014/main" id="{24897D11-1193-4064-B701-E1A5BE471DB4}"/>
              </a:ext>
            </a:extLst>
          </p:cNvPr>
          <p:cNvSpPr>
            <a:spLocks noGrp="1"/>
          </p:cNvSpPr>
          <p:nvPr>
            <p:ph idx="1"/>
          </p:nvPr>
        </p:nvSpPr>
        <p:spPr>
          <a:xfrm>
            <a:off x="838200" y="1825625"/>
            <a:ext cx="6785610" cy="4351338"/>
          </a:xfrm>
        </p:spPr>
        <p:txBody>
          <a:bodyPr/>
          <a:lstStyle/>
          <a:p>
            <a:r>
              <a:rPr lang="en-SG" dirty="0"/>
              <a:t>A 1-T DRAM consists of a transistor and a capacitor</a:t>
            </a:r>
          </a:p>
          <a:p>
            <a:r>
              <a:rPr lang="en-SG" dirty="0"/>
              <a:t>Reading:</a:t>
            </a:r>
          </a:p>
          <a:p>
            <a:pPr lvl="1"/>
            <a:r>
              <a:rPr lang="en-SG" dirty="0"/>
              <a:t>When </a:t>
            </a:r>
            <a:r>
              <a:rPr lang="en-SG" dirty="0" err="1"/>
              <a:t>wordline</a:t>
            </a:r>
            <a:r>
              <a:rPr lang="en-SG" dirty="0"/>
              <a:t> is activated, capacitor shares charge with </a:t>
            </a:r>
            <a:r>
              <a:rPr lang="en-SG" dirty="0" err="1"/>
              <a:t>bitline</a:t>
            </a:r>
            <a:r>
              <a:rPr lang="en-SG" dirty="0"/>
              <a:t>, causing a small voltage change</a:t>
            </a:r>
          </a:p>
          <a:p>
            <a:r>
              <a:rPr lang="en-SG" dirty="0"/>
              <a:t>Writing:</a:t>
            </a:r>
          </a:p>
          <a:p>
            <a:pPr lvl="1"/>
            <a:r>
              <a:rPr lang="en-SG" dirty="0" err="1"/>
              <a:t>Bitline</a:t>
            </a:r>
            <a:r>
              <a:rPr lang="en-SG" dirty="0"/>
              <a:t> is driven to high or low</a:t>
            </a:r>
          </a:p>
          <a:p>
            <a:pPr lvl="1"/>
            <a:r>
              <a:rPr lang="en-SG" dirty="0"/>
              <a:t>This voltage is forced onto capacitor through transistor</a:t>
            </a:r>
          </a:p>
        </p:txBody>
      </p:sp>
      <p:sp>
        <p:nvSpPr>
          <p:cNvPr id="4" name="Date Placeholder 3">
            <a:extLst>
              <a:ext uri="{FF2B5EF4-FFF2-40B4-BE49-F238E27FC236}">
                <a16:creationId xmlns:a16="http://schemas.microsoft.com/office/drawing/2014/main" id="{C3A5C652-9F62-199D-ECC8-E6833BCD16F1}"/>
              </a:ext>
            </a:extLst>
          </p:cNvPr>
          <p:cNvSpPr>
            <a:spLocks noGrp="1"/>
          </p:cNvSpPr>
          <p:nvPr>
            <p:ph type="dt" sz="half" idx="10"/>
          </p:nvPr>
        </p:nvSpPr>
        <p:spPr/>
        <p:txBody>
          <a:bodyPr/>
          <a:lstStyle/>
          <a:p>
            <a:fld id="{C078248D-F047-4235-8757-EAEB9BD91C50}" type="datetime2">
              <a:rPr lang="en-US" smtClean="0"/>
              <a:t>Tuesday, July 22, 2025</a:t>
            </a:fld>
            <a:endParaRPr lang="en-JP"/>
          </a:p>
        </p:txBody>
      </p:sp>
      <p:sp>
        <p:nvSpPr>
          <p:cNvPr id="5" name="Footer Placeholder 4">
            <a:extLst>
              <a:ext uri="{FF2B5EF4-FFF2-40B4-BE49-F238E27FC236}">
                <a16:creationId xmlns:a16="http://schemas.microsoft.com/office/drawing/2014/main" id="{959E5D7D-915A-6A58-8144-F93E022F0944}"/>
              </a:ext>
            </a:extLst>
          </p:cNvPr>
          <p:cNvSpPr>
            <a:spLocks noGrp="1"/>
          </p:cNvSpPr>
          <p:nvPr>
            <p:ph type="ftr" sz="quarter" idx="11"/>
          </p:nvPr>
        </p:nvSpPr>
        <p:spPr/>
        <p:txBody>
          <a:bodyPr/>
          <a:lstStyle/>
          <a:p>
            <a:r>
              <a:rPr lang="en-US"/>
              <a:t>Research Progress | Subbaiah Ravi Hariprakash</a:t>
            </a:r>
            <a:endParaRPr lang="en-JP"/>
          </a:p>
        </p:txBody>
      </p:sp>
      <p:sp>
        <p:nvSpPr>
          <p:cNvPr id="6" name="Slide Number Placeholder 5">
            <a:extLst>
              <a:ext uri="{FF2B5EF4-FFF2-40B4-BE49-F238E27FC236}">
                <a16:creationId xmlns:a16="http://schemas.microsoft.com/office/drawing/2014/main" id="{300CCC6B-1B04-9E65-1A84-CF38E483F394}"/>
              </a:ext>
            </a:extLst>
          </p:cNvPr>
          <p:cNvSpPr>
            <a:spLocks noGrp="1"/>
          </p:cNvSpPr>
          <p:nvPr>
            <p:ph type="sldNum" sz="quarter" idx="12"/>
          </p:nvPr>
        </p:nvSpPr>
        <p:spPr/>
        <p:txBody>
          <a:bodyPr/>
          <a:lstStyle/>
          <a:p>
            <a:fld id="{05775D0E-D6FD-4847-A4AD-7D56F7F6616B}" type="slidenum">
              <a:rPr lang="en-JP" smtClean="0"/>
              <a:t>8</a:t>
            </a:fld>
            <a:endParaRPr lang="en-JP"/>
          </a:p>
        </p:txBody>
      </p:sp>
      <p:pic>
        <p:nvPicPr>
          <p:cNvPr id="10" name="Picture 9">
            <a:extLst>
              <a:ext uri="{FF2B5EF4-FFF2-40B4-BE49-F238E27FC236}">
                <a16:creationId xmlns:a16="http://schemas.microsoft.com/office/drawing/2014/main" id="{F634C015-B50C-9691-E637-B84C8578255E}"/>
              </a:ext>
            </a:extLst>
          </p:cNvPr>
          <p:cNvPicPr>
            <a:picLocks noChangeAspect="1"/>
          </p:cNvPicPr>
          <p:nvPr/>
        </p:nvPicPr>
        <p:blipFill>
          <a:blip r:embed="rId2"/>
          <a:srcRect l="16869"/>
          <a:stretch>
            <a:fillRect/>
          </a:stretch>
        </p:blipFill>
        <p:spPr>
          <a:xfrm>
            <a:off x="7943850" y="1357484"/>
            <a:ext cx="3409950" cy="4143032"/>
          </a:xfrm>
          <a:prstGeom prst="rect">
            <a:avLst/>
          </a:prstGeom>
        </p:spPr>
      </p:pic>
    </p:spTree>
    <p:extLst>
      <p:ext uri="{BB962C8B-B14F-4D97-AF65-F5344CB8AC3E}">
        <p14:creationId xmlns:p14="http://schemas.microsoft.com/office/powerpoint/2010/main" val="1054978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2DEC16-B081-2D01-1CF7-E149B5BF1F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2074A0-80BA-7C25-9CD4-E9A6B99DC759}"/>
              </a:ext>
            </a:extLst>
          </p:cNvPr>
          <p:cNvSpPr>
            <a:spLocks noGrp="1"/>
          </p:cNvSpPr>
          <p:nvPr>
            <p:ph type="title"/>
          </p:nvPr>
        </p:nvSpPr>
        <p:spPr/>
        <p:txBody>
          <a:bodyPr/>
          <a:lstStyle/>
          <a:p>
            <a:r>
              <a:rPr lang="en-JP" dirty="0"/>
              <a:t>Conten</a:t>
            </a:r>
            <a:r>
              <a:rPr lang="en-SG" dirty="0"/>
              <a:t>t</a:t>
            </a:r>
            <a:endParaRPr lang="en-JP" dirty="0"/>
          </a:p>
        </p:txBody>
      </p:sp>
      <p:sp>
        <p:nvSpPr>
          <p:cNvPr id="3" name="Content Placeholder 2">
            <a:extLst>
              <a:ext uri="{FF2B5EF4-FFF2-40B4-BE49-F238E27FC236}">
                <a16:creationId xmlns:a16="http://schemas.microsoft.com/office/drawing/2014/main" id="{D9A59C1D-D8D9-066E-ACF7-C6AF5763E0FD}"/>
              </a:ext>
            </a:extLst>
          </p:cNvPr>
          <p:cNvSpPr>
            <a:spLocks noGrp="1"/>
          </p:cNvSpPr>
          <p:nvPr>
            <p:ph idx="1"/>
          </p:nvPr>
        </p:nvSpPr>
        <p:spPr/>
        <p:txBody>
          <a:bodyPr/>
          <a:lstStyle/>
          <a:p>
            <a:r>
              <a:rPr lang="en-SG" dirty="0">
                <a:solidFill>
                  <a:schemeClr val="tx1">
                    <a:lumMod val="50000"/>
                    <a:lumOff val="50000"/>
                  </a:schemeClr>
                </a:solidFill>
              </a:rPr>
              <a:t>I</a:t>
            </a:r>
            <a:r>
              <a:rPr lang="en-JP" dirty="0">
                <a:solidFill>
                  <a:schemeClr val="tx1">
                    <a:lumMod val="50000"/>
                    <a:lumOff val="50000"/>
                  </a:schemeClr>
                </a:solidFill>
              </a:rPr>
              <a:t>ntroduction</a:t>
            </a:r>
            <a:endParaRPr lang="en-SG" dirty="0">
              <a:solidFill>
                <a:schemeClr val="tx1">
                  <a:lumMod val="50000"/>
                  <a:lumOff val="50000"/>
                </a:schemeClr>
              </a:solidFill>
            </a:endParaRPr>
          </a:p>
          <a:p>
            <a:r>
              <a:rPr lang="en-SG" dirty="0">
                <a:solidFill>
                  <a:schemeClr val="tx1">
                    <a:lumMod val="50000"/>
                    <a:lumOff val="50000"/>
                  </a:schemeClr>
                </a:solidFill>
              </a:rPr>
              <a:t>Proposed A</a:t>
            </a:r>
            <a:r>
              <a:rPr lang="en-JP" dirty="0">
                <a:solidFill>
                  <a:schemeClr val="tx1">
                    <a:lumMod val="50000"/>
                    <a:lumOff val="50000"/>
                  </a:schemeClr>
                </a:solidFill>
              </a:rPr>
              <a:t>rchitecture</a:t>
            </a:r>
          </a:p>
          <a:p>
            <a:r>
              <a:rPr lang="en-JP" dirty="0"/>
              <a:t>Research progress</a:t>
            </a:r>
          </a:p>
          <a:p>
            <a:pPr lvl="1"/>
            <a:r>
              <a:rPr lang="en-SG" dirty="0"/>
              <a:t>Completed</a:t>
            </a:r>
            <a:endParaRPr lang="en-JP" dirty="0"/>
          </a:p>
          <a:p>
            <a:pPr lvl="1"/>
            <a:r>
              <a:rPr lang="en-JP" dirty="0"/>
              <a:t>Doing</a:t>
            </a:r>
          </a:p>
          <a:p>
            <a:pPr lvl="1"/>
            <a:r>
              <a:rPr lang="en-JP" dirty="0"/>
              <a:t>Todo</a:t>
            </a:r>
          </a:p>
          <a:p>
            <a:r>
              <a:rPr lang="en-US" dirty="0">
                <a:solidFill>
                  <a:schemeClr val="tx1">
                    <a:lumMod val="50000"/>
                    <a:lumOff val="50000"/>
                  </a:schemeClr>
                </a:solidFill>
              </a:rPr>
              <a:t>Schedule</a:t>
            </a:r>
          </a:p>
          <a:p>
            <a:pPr marL="0" indent="0">
              <a:buNone/>
            </a:pPr>
            <a:endParaRPr lang="en-JP" dirty="0"/>
          </a:p>
        </p:txBody>
      </p:sp>
      <p:sp>
        <p:nvSpPr>
          <p:cNvPr id="4" name="Date Placeholder 3">
            <a:extLst>
              <a:ext uri="{FF2B5EF4-FFF2-40B4-BE49-F238E27FC236}">
                <a16:creationId xmlns:a16="http://schemas.microsoft.com/office/drawing/2014/main" id="{2DDCA873-E21D-4693-D5CF-AC979E597EA7}"/>
              </a:ext>
            </a:extLst>
          </p:cNvPr>
          <p:cNvSpPr>
            <a:spLocks noGrp="1"/>
          </p:cNvSpPr>
          <p:nvPr>
            <p:ph type="dt" sz="half" idx="10"/>
          </p:nvPr>
        </p:nvSpPr>
        <p:spPr/>
        <p:txBody>
          <a:bodyPr/>
          <a:lstStyle/>
          <a:p>
            <a:fld id="{E33FC604-7F78-4059-B093-1E27DEE8A993}" type="datetime2">
              <a:rPr lang="en-US" smtClean="0"/>
              <a:t>Tuesday, July 22, 2025</a:t>
            </a:fld>
            <a:endParaRPr lang="en-JP"/>
          </a:p>
        </p:txBody>
      </p:sp>
      <p:sp>
        <p:nvSpPr>
          <p:cNvPr id="5" name="Footer Placeholder 4">
            <a:extLst>
              <a:ext uri="{FF2B5EF4-FFF2-40B4-BE49-F238E27FC236}">
                <a16:creationId xmlns:a16="http://schemas.microsoft.com/office/drawing/2014/main" id="{21DBA206-8EAE-A25F-8D7C-78E18B4A627F}"/>
              </a:ext>
            </a:extLst>
          </p:cNvPr>
          <p:cNvSpPr>
            <a:spLocks noGrp="1"/>
          </p:cNvSpPr>
          <p:nvPr>
            <p:ph type="ftr" sz="quarter" idx="11"/>
          </p:nvPr>
        </p:nvSpPr>
        <p:spPr/>
        <p:txBody>
          <a:bodyPr/>
          <a:lstStyle/>
          <a:p>
            <a:r>
              <a:rPr lang="en-US"/>
              <a:t>Research Progress | Subbaiah Ravi Hariprakash</a:t>
            </a:r>
            <a:endParaRPr lang="en-JP" dirty="0"/>
          </a:p>
        </p:txBody>
      </p:sp>
      <p:sp>
        <p:nvSpPr>
          <p:cNvPr id="6" name="Slide Number Placeholder 5">
            <a:extLst>
              <a:ext uri="{FF2B5EF4-FFF2-40B4-BE49-F238E27FC236}">
                <a16:creationId xmlns:a16="http://schemas.microsoft.com/office/drawing/2014/main" id="{E55C7453-F398-2C66-6B6D-B2C69DC35347}"/>
              </a:ext>
            </a:extLst>
          </p:cNvPr>
          <p:cNvSpPr>
            <a:spLocks noGrp="1"/>
          </p:cNvSpPr>
          <p:nvPr>
            <p:ph type="sldNum" sz="quarter" idx="12"/>
          </p:nvPr>
        </p:nvSpPr>
        <p:spPr/>
        <p:txBody>
          <a:bodyPr/>
          <a:lstStyle/>
          <a:p>
            <a:fld id="{05775D0E-D6FD-4847-A4AD-7D56F7F6616B}" type="slidenum">
              <a:rPr lang="en-JP" smtClean="0"/>
              <a:t>9</a:t>
            </a:fld>
            <a:endParaRPr lang="en-JP"/>
          </a:p>
        </p:txBody>
      </p:sp>
    </p:spTree>
    <p:extLst>
      <p:ext uri="{BB962C8B-B14F-4D97-AF65-F5344CB8AC3E}">
        <p14:creationId xmlns:p14="http://schemas.microsoft.com/office/powerpoint/2010/main" val="761638452"/>
      </p:ext>
    </p:extLst>
  </p:cSld>
  <p:clrMapOvr>
    <a:masterClrMapping/>
  </p:clrMapOvr>
</p:sld>
</file>

<file path=ppt/theme/theme1.xml><?xml version="1.0" encoding="utf-8"?>
<a:theme xmlns:a="http://schemas.openxmlformats.org/drawingml/2006/main" name="Office Theme">
  <a:themeElements>
    <a:clrScheme name="Red Orange">
      <a:dk1>
        <a:sysClr val="windowText" lastClr="000000"/>
      </a:dk1>
      <a:lt1>
        <a:sysClr val="window" lastClr="FFFFFF"/>
      </a:lt1>
      <a:dk2>
        <a:srgbClr val="505046"/>
      </a:dk2>
      <a:lt2>
        <a:srgbClr val="EEECE1"/>
      </a:lt2>
      <a:accent1>
        <a:srgbClr val="E84C22"/>
      </a:accent1>
      <a:accent2>
        <a:srgbClr val="FFBD47"/>
      </a:accent2>
      <a:accent3>
        <a:srgbClr val="B64926"/>
      </a:accent3>
      <a:accent4>
        <a:srgbClr val="FF8427"/>
      </a:accent4>
      <a:accent5>
        <a:srgbClr val="CC9900"/>
      </a:accent5>
      <a:accent6>
        <a:srgbClr val="B22600"/>
      </a:accent6>
      <a:hlink>
        <a:srgbClr val="CC9900"/>
      </a:hlink>
      <a:folHlink>
        <a:srgbClr val="66669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1479</Words>
  <Application>Microsoft Office PowerPoint</Application>
  <PresentationFormat>Widescreen</PresentationFormat>
  <Paragraphs>285</Paragraphs>
  <Slides>19</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Cambria Math</vt:lpstr>
      <vt:lpstr>Arial</vt:lpstr>
      <vt:lpstr>Calibri</vt:lpstr>
      <vt:lpstr>Office Theme</vt:lpstr>
      <vt:lpstr>Architectural Exploration of Stacked DRAM Memory for Efficient LIF-based SNN Implementation </vt:lpstr>
      <vt:lpstr>Content</vt:lpstr>
      <vt:lpstr>Content</vt:lpstr>
      <vt:lpstr>Introduction</vt:lpstr>
      <vt:lpstr>Content</vt:lpstr>
      <vt:lpstr>Overall Architecture</vt:lpstr>
      <vt:lpstr>Stacking Memory</vt:lpstr>
      <vt:lpstr>DRAM</vt:lpstr>
      <vt:lpstr>Content</vt:lpstr>
      <vt:lpstr>Research Progress | Completed</vt:lpstr>
      <vt:lpstr>Research Progress | Completed</vt:lpstr>
      <vt:lpstr>Research Progress | Completed</vt:lpstr>
      <vt:lpstr>Research Progress | On-going</vt:lpstr>
      <vt:lpstr>Research Progress | Todo</vt:lpstr>
      <vt:lpstr>Content</vt:lpstr>
      <vt:lpstr>Schedule</vt:lpstr>
      <vt:lpstr>Reference</vt:lpstr>
      <vt:lpstr>Reference</vt:lpstr>
      <vt:lpstr>Thank you for your attention!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Sample title</dc:title>
  <dc:creator>Khanh N. Dang</dc:creator>
  <cp:lastModifiedBy>Hari Ravi</cp:lastModifiedBy>
  <cp:revision>47</cp:revision>
  <dcterms:created xsi:type="dcterms:W3CDTF">2024-05-08T11:16:09Z</dcterms:created>
  <dcterms:modified xsi:type="dcterms:W3CDTF">2025-07-22T08:08:19Z</dcterms:modified>
</cp:coreProperties>
</file>