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24"/>
  </p:notesMasterIdLst>
  <p:handoutMasterIdLst>
    <p:handoutMasterId r:id="rId25"/>
  </p:handoutMasterIdLst>
  <p:sldIdLst>
    <p:sldId id="256" r:id="rId12"/>
    <p:sldId id="270" r:id="rId13"/>
    <p:sldId id="272" r:id="rId14"/>
    <p:sldId id="273" r:id="rId15"/>
    <p:sldId id="275" r:id="rId16"/>
    <p:sldId id="274" r:id="rId17"/>
    <p:sldId id="261" r:id="rId18"/>
    <p:sldId id="262" r:id="rId19"/>
    <p:sldId id="263" r:id="rId20"/>
    <p:sldId id="265" r:id="rId21"/>
    <p:sldId id="266" r:id="rId22"/>
    <p:sldId id="267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5AE81-D350-5427-8B11-A9BAF40A075B}" v="24" dt="2025-07-08T06:23:27.545"/>
  </p1510:revLst>
</p1510:revInfo>
</file>

<file path=ppt/tableStyles.xml><?xml version="1.0" encoding="utf-8"?>
<a:tblStyleLst xmlns:a="http://schemas.openxmlformats.org/drawingml/2006/main" def="{5C22544A-7EE6-4342-B048-85BDC9FD1C3A}">
  <a:tblStyle styleId="{F65D8F7D-B41D-4218-AA29-0196C35F4EA3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463D483-060C-4619-8DE9-2D576137F6F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7366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erif JP" pitchFamily="18"/>
                <a:ea typeface="Noto Serif JP" pitchFamily="2"/>
                <a:cs typeface="Tahoma" pitchFamily="2"/>
              </a:defRPr>
            </a:lvl1pPr>
          </a:lstStyle>
          <a:p>
            <a:pPr lvl="0"/>
            <a:fld id="{74CBC6A3-09C7-4557-ABE0-2E55E3CE0A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EB693D-65F5-41B9-8D92-A0CB8707FB9E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775F0D-428B-4873-BB8B-33D4EB2B2F8C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981EA7-140F-4E3A-A684-F0A8127FA22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23B82B-C05B-4392-9ADA-2ECEF18E287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489736-B05E-4844-ACD6-11A396B33EC4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9D4AFC-84B7-4329-B310-D3D76B1ECE9E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no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403645-6B0A-4DBB-B91B-42474CDF4F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27704C-6AFD-49D5-9877-0298D3165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77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D3711E-4DC7-4AC1-9413-BACEAB095E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53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8831EC-0E7F-48C6-98F9-53A7F3ED3A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90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80232E-9CBF-492F-9993-1B5D367471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64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2479675" cy="585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273050"/>
            <a:ext cx="2479675" cy="585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78B6AC-9E2E-448A-A9DE-CB7776FC7D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26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C9236B-D443-4007-8AEC-2B59DF5DDA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9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005CE5-596F-4957-A5C8-513A8779F9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0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16C1CA-AE10-4CFB-91F2-E538B6495C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1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E97C9B-7F5E-4163-9585-7DFB91397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27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A0544C-0E5F-4EF0-8A9E-B3DE9BEA81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5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4B72A-6827-4CD1-857C-64ED265991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918817-E58D-42D7-B79A-1380A0EAC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765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31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2A722C-FC00-4FB7-8FB4-A9E0AF85B5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09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B5458D-D5D4-4AA4-B87D-EF5C91357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0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F4856-8C41-4C23-924B-6D1D4B415C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66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674A97-EA67-4C9A-8189-D762185168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956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288" y="612775"/>
            <a:ext cx="2667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612775"/>
            <a:ext cx="2667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214819-2BF0-4817-AB8F-4AB68FF42A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235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FBCB-A095-4E2B-B57D-CFD124097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35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5684D1-21D9-452B-B619-1317324A1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20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D1C92-121C-4C66-8FAE-6F4ED3FE27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58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7C9CBC-F478-4813-8409-F407BA9A28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70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839853-C495-41ED-9F75-8DCFBB4CE9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9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3ABDF-60BC-495C-AE82-5FB615696C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595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352FC3-A722-491C-9EB6-2451B1151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40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7088" y="612775"/>
            <a:ext cx="1371600" cy="475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2288" y="612775"/>
            <a:ext cx="3962400" cy="47545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DBA979-2CC0-4F9A-9A53-87F51198A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CDFDB-5982-4702-92E6-732AA82A4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39D03-E6A9-45BE-B47E-076D5F2C89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9958D7-64F9-47BC-AF95-09BE2982F3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3F57C6-F62F-454D-BA69-01FD4F9E3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5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8CA1B5-1BB3-43C4-8E3D-90C14933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3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5AD518-214B-4C20-9BDB-45980AFA0F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E4420-CD8D-4CB4-8CEF-6E62782345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29F2F4-E887-4FF9-BEC8-6D121DF15C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9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8DACBE-9E8E-4E67-8F5A-D5F460DCA0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5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2BA6AF-D82C-479D-9E72-787405C470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4863EC-8449-433F-91E3-98BC61EA5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9BA2D5-DC39-4732-9062-FBFFC8372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72C0C-27FD-4886-84CA-ECC2161558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9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4E3833-92DD-4B40-B6E7-D4AF9A7386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6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4638"/>
            <a:ext cx="29337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300" y="274638"/>
            <a:ext cx="29337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4DFFE5-74EE-40FE-91FE-6238E2490C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C3B590-94D6-431E-A38C-D468E65A8D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5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7F63CE-5DC8-44F8-AF91-C1446EEE7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3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F2D9D9-68D7-407D-901C-0FA91A1ACC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872B8A-3BE7-4842-AE83-1E267E3AB3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6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863C32-4D12-4B29-B5B8-1B3732B3B0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4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A510DA-CD42-491E-A949-29952D922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0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89EF07-A0A6-46CA-A427-4AD4C6796B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3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40B12-3AC0-4F7B-BC29-E95DD27C58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1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165E3B-7DC6-465F-8C22-51FDEF10B2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8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12EBE-C80A-473A-98F8-89928DF699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5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F905AB-A528-457E-AF3F-4E7188447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9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7BC6E-AE41-4A72-B8A7-32F3B2E9D8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7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2E215-624F-44CA-B57F-EA5B8C7B87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2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D8A1DD-91E9-4A57-B9E7-4754FC0FB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D5464-1FBD-4144-90CE-E39BFD9E76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47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30798-54CD-4390-A01D-2C3F356DF5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26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77FC64-2020-4E63-B964-1445AC68E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20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C91B66-06A7-4950-99F9-D323A8E234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36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DED137-BF5B-41C2-82DC-9BA9B3B53A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81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CB144B-A85B-4012-8D3F-AC358A11FF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4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316F0C-0840-4F66-936C-4A1AB56411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20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07662F-188A-40AD-A627-92151947E1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8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AB5BA-D115-40C6-9A70-5319C775A2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5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10000" cy="150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2906713"/>
            <a:ext cx="3810000" cy="150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C14C7-64D5-4AC2-8711-50A523CBF6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33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17F2D8-F87C-4004-8919-B94EA1BC8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A338FB-4038-4F03-BAE9-F51D301367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94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B0A1EC-D9A4-4986-8A25-A69669F030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93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193A01-1783-46BF-A30A-E2C9D513B4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00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5B374-C02C-401D-AC80-1771AD316E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8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BA72CF-05CF-4751-AB1E-8F5D7914C3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11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1F17A5-3226-43A2-A942-5907ED39CF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68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3100" cy="2862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22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CBE3C0-F25A-42C7-A7B5-6917A2906A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98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FDC4CF-73E5-42B4-887A-6DBFF709C0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08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86FA90-EACB-42E8-BD80-999A05A117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47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53C342-5A80-44B9-B41B-AE5F6B7F87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61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9431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2700" y="1600200"/>
            <a:ext cx="19431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A207CB-5120-4F22-80F3-88504C14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F06FF-2647-4B58-94CF-87F292209A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61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B2CC21-BBAA-406E-B289-887891A179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26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A3700B-0DA9-46FF-970C-ECEDB7FCCF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22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B73C70-860C-4957-A2A3-C50128A657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36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971A5-B987-4C93-A0C0-465111239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48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E5E851-EDBD-42B2-B3D6-F053B2D4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61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F62324-5F45-4E93-AB33-606D24E081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59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602F4E-23A3-44F2-8C4A-40DD0E8CD1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82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C49F81-FBFF-4138-A1A4-FBBFF3EDAD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59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80790F-7F08-44CA-9BCA-4AFA9D2834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6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7DCEF3-9399-4E9B-BB1E-8F4213E0E2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F8F80A-694A-498B-B67A-9CFBAF218F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641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5113"/>
            <a:ext cx="1943100" cy="63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2700" y="1535113"/>
            <a:ext cx="1944688" cy="639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A3487E-1F60-4C63-A7C9-6FCEC66CB5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72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22904D-23C3-4615-ACAD-CF1BAD3D79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22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E2A3DA-FB58-4A70-9264-1D7BB3A24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5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D64170-FC17-431E-A850-4F56F5828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623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B4EB97-DE4A-42AD-AC7F-284E0F5A50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72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A9A6E6-B87A-48DE-8F6C-E5D06DFA3E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3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69D431-F9F0-430F-A485-2656216E1F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07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1900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1900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DBD92-8204-42B5-88EC-76860CF415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34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59795E-2A42-4A06-AC25-3619940B5F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85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3777C-D127-4336-BAE8-B82E9553D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7D982E-FF53-451E-BC52-70B2217DB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70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D2472-6534-4154-83A7-C54DC9B281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04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AE04D4-96EA-4FE4-A565-3D5312BED7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028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394DD9-DA76-4D9F-BD88-CA1FDB8BAA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3C3CC-DCE5-458D-B24C-E345DC1A08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05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F5A360-011B-4739-B267-DFCF79BE4A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10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A4B0E-789C-4FEC-A50A-C7AAA4FEC7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1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9451A-5952-4647-BB5D-C1BFE0BB1E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98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00B53-90C2-4604-8367-4FEECB44B9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059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0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070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715A6-B6A7-4913-A6D7-9D14D39598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092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ABB1E9-FE0F-43D7-ABA0-547E88A234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26F30-952B-4C0D-BDFF-1312216B7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0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935B61-6D78-423F-873C-149C5FB90C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39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18D726-CF92-46FC-A425-03635FA248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26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F95E0A-801B-4872-801E-A0F153896A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10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B234AF-6234-462B-9484-72D961F96F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38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854499-B460-4A39-97D0-FB7AC485B4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17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5B5792-8EC5-4DAD-9B2F-B98F2F390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24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379F62-DFDC-4C84-8F32-7B1F48140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17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456773-9465-4B4D-8D6A-AC99AC97A3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36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FCE88B-9230-4F46-9B89-EC0285431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8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C80BB7-DF08-4961-BD3F-B5E6541675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BB665CBB-D4F7-493C-8546-7F92BDB3078E}" type="slidenum">
              <a:t>‹#›</a:t>
            </a:fld>
            <a:endParaRPr lang="en-US"/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3" name="図 7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5" name="コンテンツ プレースホルダ 2"/>
          <p:cNvSpPr txBox="1">
            <a:spLocks noGrp="1"/>
          </p:cNvSpPr>
          <p:nvPr>
            <p:ph type="body" idx="1"/>
          </p:nvPr>
        </p:nvSpPr>
        <p:spPr>
          <a:xfrm>
            <a:off x="3575159" y="272880"/>
            <a:ext cx="5111279" cy="585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6" name="テキスト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日付プレースホルダ 4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5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BBF61464-AC05-430B-A1CA-CFA4E76F95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20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281"/>
        </a:spcBef>
        <a:spcAft>
          <a:spcPts val="0"/>
        </a:spcAft>
        <a:buNone/>
        <a:tabLst>
          <a:tab pos="0" algn="l"/>
        </a:tabLst>
        <a:defRPr lang="ja-JP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3" name="図 7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5" name="図プレースホルダ 2"/>
          <p:cNvSpPr txBox="1">
            <a:spLocks noGrp="1"/>
          </p:cNvSpPr>
          <p:nvPr>
            <p:ph type="body" idx="1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rmAutofit/>
          </a:bodyPr>
          <a:lstStyle/>
          <a:p>
            <a:pPr lvl="0"/>
            <a:r>
              <a:rPr lang="ja-JP"/>
              <a:t>図を追加</a:t>
            </a:r>
          </a:p>
        </p:txBody>
      </p:sp>
      <p:sp>
        <p:nvSpPr>
          <p:cNvPr id="6" name="テキスト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日付プレースホルダ 4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5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48B5CC21-3092-4058-AAAE-E04C38CA7B4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20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281"/>
        </a:spcBef>
        <a:spcAft>
          <a:spcPts val="0"/>
        </a:spcAft>
        <a:buNone/>
        <a:tabLst>
          <a:tab pos="0" algn="l"/>
        </a:tabLst>
        <a:defRPr lang="ja-JP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縦書き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7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0006035A-FF29-4FD9-91E2-141CC6B847B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OpenSymbol"/>
        <a:buChar char="●"/>
        <a:tabLst/>
        <a:defRPr lang="ja-JP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3" name="図 7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2105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4" name="縦書きタイトル 1"/>
          <p:cNvSpPr txBox="1">
            <a:spLocks noGrp="1"/>
          </p:cNvSpPr>
          <p:nvPr>
            <p:ph type="title"/>
          </p:nvPr>
        </p:nvSpPr>
        <p:spPr>
          <a:xfrm>
            <a:off x="6629400" y="274680"/>
            <a:ext cx="2057039" cy="585108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1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5" name="縦書き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>
            <a:noFill/>
          </a:ln>
        </p:spPr>
        <p:txBody>
          <a:bodyPr vert="eaVert" wrap="square" lIns="45720" tIns="91440" rIns="45720" bIns="9144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6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0AD031B9-CB62-49F3-B3F3-716EC1F8B32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OpenSymbol"/>
        <a:buChar char="●"/>
        <a:tabLst/>
        <a:defRPr lang="ja-JP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コンテンツ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7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E072B500-7181-43C5-9C3A-6D2D162EE9F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OpenSymbol"/>
        <a:buChar char="●"/>
        <a:tabLst/>
        <a:defRPr lang="ja-JP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561"/>
        </a:spcBef>
        <a:spcAft>
          <a:spcPts val="0"/>
        </a:spcAft>
        <a:buSzPct val="75000"/>
        <a:buFont typeface="OpenSymbol"/>
        <a:buChar char="–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79"/>
        </a:spcBef>
        <a:spcAft>
          <a:spcPts val="0"/>
        </a:spcAft>
        <a:buSzPct val="45000"/>
        <a:buFont typeface="OpenSymbol"/>
        <a:buChar char="●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OpenSymbol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039" cy="1499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日付プレースホルダ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フッター プレースホルダ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スライド番号プレースホルダ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F190C017-2D29-46EB-AA35-C32C3868DDD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000" b="1" i="0" u="none" strike="noStrike" kern="1200" cap="all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OpenSymbol"/>
        <a:buChar char="●"/>
        <a:tabLst>
          <a:tab pos="0" algn="l"/>
        </a:tabLst>
        <a:defRPr lang="ja-JP" sz="2000" b="0" i="0" u="none" strike="noStrike" kern="1200" cap="none" spc="0" baseline="0">
          <a:ln>
            <a:noFill/>
          </a:ln>
          <a:solidFill>
            <a:srgbClr val="8B8B8B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コンテンツ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119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7" name="コンテンツ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4648320" y="1600200"/>
            <a:ext cx="4038119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8" name="日付プレースホルダ 4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フッター プレースホルダ 5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スライド番号プレースホルダ 6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7C621958-5649-4EDA-B074-4523E166826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561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47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36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360"/>
        </a:spcBef>
        <a:spcAft>
          <a:spcPts val="0"/>
        </a:spcAft>
        <a:buClr>
          <a:srgbClr val="000000"/>
        </a:buClr>
        <a:buSzPct val="100000"/>
        <a:buFont typeface="Arial" pitchFamily="34"/>
        <a:buChar char="»"/>
        <a:tabLst/>
        <a:defRPr lang="ja-JP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テキスト プレースホルダ 2"/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7" name="コンテンツ プレースホルダ 3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8" name="テキスト プレースホルダ 4"/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1535039"/>
            <a:ext cx="4041359" cy="63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9" name="コンテンツ プレースホルダ 5"/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2174760"/>
            <a:ext cx="4041359" cy="395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 </a:t>
            </a:r>
            <a:r>
              <a:rPr lang="en-US"/>
              <a:t>2 </a:t>
            </a:r>
            <a:r>
              <a:rPr lang="ja-JP"/>
              <a:t>レベル</a:t>
            </a:r>
          </a:p>
          <a:p>
            <a:pPr lvl="2"/>
            <a:r>
              <a:rPr lang="ja-JP"/>
              <a:t>第 </a:t>
            </a:r>
            <a:r>
              <a:rPr lang="en-US"/>
              <a:t>3 </a:t>
            </a:r>
            <a:r>
              <a:rPr lang="ja-JP"/>
              <a:t>レベル</a:t>
            </a:r>
          </a:p>
          <a:p>
            <a:pPr lvl="3"/>
            <a:r>
              <a:rPr lang="ja-JP"/>
              <a:t>第 </a:t>
            </a:r>
            <a:r>
              <a:rPr lang="en-US"/>
              <a:t>4 </a:t>
            </a:r>
            <a:r>
              <a:rPr lang="ja-JP"/>
              <a:t>レベル</a:t>
            </a:r>
          </a:p>
          <a:p>
            <a:pPr lvl="4"/>
            <a:r>
              <a:rPr lang="ja-JP"/>
              <a:t>第 </a:t>
            </a:r>
            <a:r>
              <a:rPr lang="en-US"/>
              <a:t>5 </a:t>
            </a:r>
            <a:r>
              <a:rPr lang="ja-JP"/>
              <a:t>レベル</a:t>
            </a:r>
          </a:p>
        </p:txBody>
      </p:sp>
      <p:sp>
        <p:nvSpPr>
          <p:cNvPr id="10" name="日付プレースホルダ 6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フッター プレースホルダ 7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スライド番号プレースホルダ 8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A0631F8B-6300-4568-A539-73058F3CC50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47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0" marR="0" lvl="1" indent="0" algn="l" rtl="0" hangingPunct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2pPr>
      <a:lvl3pPr marL="0" marR="0" lvl="2" indent="0" algn="l" rtl="0" hangingPunct="0">
        <a:lnSpc>
          <a:spcPct val="100000"/>
        </a:lnSpc>
        <a:spcBef>
          <a:spcPts val="36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ja-JP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3pPr>
      <a:lvl4pPr marL="0" marR="0" lvl="3" indent="0" algn="l" rtl="0" hangingPunct="0">
        <a:lnSpc>
          <a:spcPct val="100000"/>
        </a:lnSpc>
        <a:spcBef>
          <a:spcPts val="32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–"/>
        <a:tabLst/>
        <a:defRPr lang="ja-JP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4pPr>
      <a:lvl5pPr marL="0" marR="0" lvl="4" indent="0" algn="l" rtl="0" hangingPunct="0">
        <a:lnSpc>
          <a:spcPct val="100000"/>
        </a:lnSpc>
        <a:spcBef>
          <a:spcPts val="320"/>
        </a:spcBef>
        <a:spcAft>
          <a:spcPts val="0"/>
        </a:spcAft>
        <a:buClr>
          <a:srgbClr val="000000"/>
        </a:buClr>
        <a:buSzPct val="100000"/>
        <a:buFont typeface="Arial" pitchFamily="34"/>
        <a:buChar char="»"/>
        <a:tabLst/>
        <a:defRPr lang="ja-JP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タイトル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r>
              <a:rPr lang="ja-JP"/>
              <a:t>マスター タイトルの書式設定</a:t>
            </a:r>
          </a:p>
        </p:txBody>
      </p:sp>
      <p:sp>
        <p:nvSpPr>
          <p:cNvPr id="6" name="日付プレースホルダ 2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フッター プレースホルダ 3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スライド番号プレースホルダ 4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308E55C4-CC91-4277-A349-D59AF031A76F}" type="slidenum">
              <a:t>‹#›</a:t>
            </a:fld>
            <a:endParaRPr lang="en-US"/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  <a:ea typeface="ＭＳ Ｐゴシック" pitchFamily="49"/>
          <a:cs typeface="Arial" pitchFamily="2"/>
        </a:defRPr>
      </a:lvl1pPr>
    </p:titleStyle>
    <p:bodyStyle>
      <a:lvl1pPr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4"/>
          <p:cNvCxnSpPr/>
          <p:nvPr/>
        </p:nvCxnSpPr>
        <p:spPr>
          <a:xfrm>
            <a:off x="360359" y="6300720"/>
            <a:ext cx="8459641" cy="0"/>
          </a:xfrm>
          <a:prstGeom prst="straightConnector1">
            <a:avLst/>
          </a:prstGeom>
          <a:noFill/>
          <a:ln w="19080" cap="flat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3" name="直線コネクタ 7"/>
          <p:cNvCxnSpPr/>
          <p:nvPr/>
        </p:nvCxnSpPr>
        <p:spPr>
          <a:xfrm>
            <a:off x="360359" y="1143000"/>
            <a:ext cx="8459641" cy="0"/>
          </a:xfrm>
          <a:prstGeom prst="straightConnector1">
            <a:avLst/>
          </a:prstGeom>
          <a:noFill/>
          <a:ln w="28440" cap="flat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4" name="図 8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7120" y="185760"/>
            <a:ext cx="928439" cy="842759"/>
          </a:xfrm>
          <a:prstGeom prst="rect">
            <a:avLst/>
          </a:prstGeom>
          <a:noFill/>
          <a:ln>
            <a:noFill/>
            <a:tailEnd type="arrow"/>
          </a:ln>
        </p:spPr>
      </p:pic>
      <p:sp>
        <p:nvSpPr>
          <p:cNvPr id="5" name="日付プレースホルダ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898989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50"/>
                <a:cs typeface="Tahoma" pitchFamily="2"/>
              </a:defRPr>
            </a:lvl1pPr>
          </a:lstStyle>
          <a:p>
            <a:pPr lvl="0"/>
            <a:fld id="{0B2A59C4-5481-4521-B855-0BD92BE3CCF6}" type="slidenum">
              <a:t>‹#›</a:t>
            </a:fld>
            <a:endParaRPr lang="en-US"/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hangingPunct="0">
        <a:lnSpc>
          <a:spcPct val="100000"/>
        </a:lnSpc>
        <a:tabLst/>
        <a:defRPr lang="en-U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ea typeface="ＭＳ Ｐゴシック" pitchFamily="49"/>
          <a:cs typeface="Arial" pitchFamily="2"/>
        </a:defRPr>
      </a:lvl1pPr>
    </p:titleStyle>
    <p:bodyStyle>
      <a:lvl1pPr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ＭＳ Ｐゴシック" pitchFamily="49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5291066@u-aizu.ac.j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troldevices.com/safeguarding-with-simplicity-exploring-human-detection-through-thermal-sensors/?srsltid=AfmBOooTibd5ueJwrIBVqVA9BGsrmxH6J5B6aPLn4sleBNCltCxNFP0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elsevier.com/connect/temperature-sensitive-bionic-hand-improves-dexterity-and-feelings-of-human-conn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 idx="4294967295"/>
          </p:nvPr>
        </p:nvSpPr>
        <p:spPr>
          <a:xfrm>
            <a:off x="180000" y="1800000"/>
            <a:ext cx="8820000" cy="1800000"/>
          </a:xfrm>
        </p:spPr>
        <p:txBody>
          <a:bodyPr anchorCtr="1"/>
          <a:lstStyle/>
          <a:p>
            <a:pPr lvl="0"/>
            <a:r>
              <a:rPr lang="en-US"/>
              <a:t>Thermal-Based Human Recognition via Spiking Neural Networks</a:t>
            </a:r>
            <a:br>
              <a:rPr lang="en-US"/>
            </a:br>
            <a:r>
              <a:rPr lang="en-US"/>
              <a:t> for</a:t>
            </a:r>
            <a:r>
              <a:rPr lang="vi-VN"/>
              <a:t> Low-power</a:t>
            </a:r>
            <a:r>
              <a:rPr lang="en-US"/>
              <a:t> Embedded Systems</a:t>
            </a:r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4294967295"/>
          </p:nvPr>
        </p:nvSpPr>
        <p:spPr>
          <a:xfrm>
            <a:off x="1371599" y="4282200"/>
            <a:ext cx="6400440" cy="1752119"/>
          </a:xfrm>
        </p:spPr>
        <p:txBody>
          <a:bodyPr wrap="square" lIns="91440" tIns="45720" rIns="91440" bIns="45720" anchor="t" anchorCtr="0"/>
          <a:lstStyle/>
          <a:p>
            <a:pPr lvl="0" algn="ctr" hangingPunct="1">
              <a:spcBef>
                <a:spcPts val="641"/>
              </a:spcBef>
              <a:tabLst>
                <a:tab pos="0" algn="l"/>
              </a:tabLst>
            </a:pPr>
            <a:r>
              <a:rPr lang="en-US" u="sng">
                <a:solidFill>
                  <a:srgbClr val="8B8BFF"/>
                </a:solidFill>
                <a:latin typeface="Calibri" pitchFamily="18"/>
                <a:ea typeface="ＭＳ Ｐゴシック" pitchFamily="2"/>
                <a:cs typeface="Calibri" pitchFamily="2"/>
                <a:hlinkClick r:id="rId3"/>
              </a:rPr>
              <a:t>m5291066@u-aizu.ac.jp</a:t>
            </a:r>
          </a:p>
          <a:p>
            <a:pPr lvl="0" algn="ctr">
              <a:spcBef>
                <a:spcPts val="641"/>
              </a:spcBef>
              <a:tabLst>
                <a:tab pos="0" algn="l"/>
              </a:tabLst>
            </a:pPr>
            <a:r>
              <a:rPr lang="en-US">
                <a:solidFill>
                  <a:srgbClr val="8B8B8B"/>
                </a:solidFill>
                <a:latin typeface="Calibri" pitchFamily="18"/>
                <a:ea typeface="ＭＳ Ｐゴシック" pitchFamily="2"/>
                <a:cs typeface="Calibri" pitchFamily="2"/>
              </a:rPr>
              <a:t>Rui Shiota</a:t>
            </a:r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quarter" idx="7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/>
            <a:fld id="{C31BE66B-23B7-4803-AD0B-7569854CDD23}" type="datetime1">
              <a:rPr lang="en-US" sz="140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Tahoma" pitchFamily="2"/>
              </a:rPr>
              <a:pPr lvl="0"/>
              <a:t>7/7/2025</a:t>
            </a:fld>
            <a:endParaRPr lang="en-US" sz="1400"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cs typeface="Tahoma" pitchFamily="2"/>
            </a:endParaRPr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9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ctr"/>
            <a:r>
              <a:rPr lang="en-US" sz="140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cs typeface="Tahoma" pitchFamily="2"/>
              </a:rPr>
              <a:t>The University of Aizu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8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5BF78DC3-56A7-4806-9A3B-33F678EAC67D}" type="slidenum">
              <a:t>1</a:t>
            </a:fld>
            <a:endParaRPr lang="en-US" sz="1400"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49"/>
              <a:cs typeface="Tahoma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Ctr="1"/>
          <a:lstStyle/>
          <a:p>
            <a:pPr lvl="0"/>
            <a:r>
              <a:rPr lang="en-US">
                <a:latin typeface="Arial" pitchFamily="34"/>
              </a:rPr>
              <a:t>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62421"/>
              </p:ext>
            </p:extLst>
          </p:nvPr>
        </p:nvGraphicFramePr>
        <p:xfrm>
          <a:off x="254000" y="1689652"/>
          <a:ext cx="8655922" cy="4598047"/>
        </p:xfrm>
        <a:graphic>
          <a:graphicData uri="http://schemas.openxmlformats.org/drawingml/2006/table">
            <a:tbl>
              <a:tblPr firstRow="1" bandRow="1">
                <a:tableStyleId>{F65D8F7D-B41D-4218-AA29-0196C35F4EA3}</a:tableStyleId>
              </a:tblPr>
              <a:tblGrid>
                <a:gridCol w="1340722">
                  <a:extLst>
                    <a:ext uri="{9D8B030D-6E8A-4147-A177-3AD203B41FA5}">
                      <a16:colId xmlns:a16="http://schemas.microsoft.com/office/drawing/2014/main" val="27885873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96705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42805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175941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7386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61799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82487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138971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0760495"/>
                    </a:ext>
                  </a:extLst>
                </a:gridCol>
              </a:tblGrid>
              <a:tr h="491400">
                <a:tc rowSpan="2"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M1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2572944"/>
                  </a:ext>
                </a:extLst>
              </a:tr>
              <a:tr h="568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cs typeface="Arial"/>
                        </a:rPr>
                        <a:t>4 ~ 6</a:t>
                      </a:r>
                      <a:endParaRPr lang="ja-JP" altLang="en-US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7 ~ 9</a:t>
                      </a:r>
                      <a:endParaRPr lang="ja-JP" altLang="en-US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cs typeface="Arial"/>
                        </a:rPr>
                        <a:t>10 ~ 12</a:t>
                      </a:r>
                      <a:endParaRPr lang="ja-JP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1 ~ 3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4 ~ 6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7 ~ 9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cs typeface="Arial"/>
                        </a:rPr>
                        <a:t>10 ~ 12</a:t>
                      </a:r>
                      <a:endParaRPr lang="ja-JP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1 ~ 3</a:t>
                      </a:r>
                      <a:endParaRPr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68247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Data Collection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74465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Data Visualization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48667"/>
                  </a:ext>
                </a:extLst>
              </a:tr>
              <a:tr h="60588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Model Training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58937"/>
                  </a:ext>
                </a:extLst>
              </a:tr>
              <a:tr h="60941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System Integration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9947"/>
                  </a:ext>
                </a:extLst>
              </a:tr>
              <a:tr h="582334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Testing and Evaluation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361429"/>
                  </a:ext>
                </a:extLst>
              </a:tr>
              <a:tr h="582334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Liberation Sans"/>
                          <a:ea typeface="Noto Sans JP" pitchFamily="2"/>
                          <a:cs typeface="Arial"/>
                        </a:rPr>
                        <a:t>Writing Thesis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ja-JP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Arial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747129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1803739" y="2884000"/>
            <a:ext cx="1012870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819837" y="3499230"/>
            <a:ext cx="578510" cy="27695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01218" y="4124781"/>
            <a:ext cx="144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833044" y="4651304"/>
            <a:ext cx="180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635913" y="5260870"/>
            <a:ext cx="1328695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057291" y="5868341"/>
            <a:ext cx="820896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rgbClr val="2A6099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0" name="Date Placeholder 6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791DF4-BCD0-4A2B-9B3E-C9AAB590F145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1" name="Footer Placeholder 6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2" name="Slide Number Placeholder 6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2FF2C69-F845-4AA7-990B-94BD72C42020}" type="slidenum">
              <a:t>10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Ctr="1"/>
          <a:lstStyle/>
          <a:p>
            <a:pPr lvl="0"/>
            <a:r>
              <a:rPr lang="en-US">
                <a:latin typeface="Arial" pitchFamily="34"/>
              </a:rPr>
              <a:t>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6157" y="1600200"/>
            <a:ext cx="8229240" cy="4503474"/>
          </a:xfrm>
        </p:spPr>
        <p:txBody>
          <a:bodyPr lIns="0" tIns="0" rIns="0" bIns="0">
            <a:normAutofit lnSpcReduction="10000"/>
          </a:bodyPr>
          <a:lstStyle/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[1] Mo Han, Sezen Yagmur Günay, Gunar Schirner, </a:t>
            </a:r>
            <a:r>
              <a:rPr lang="en-US" sz="1600" err="1">
                <a:ea typeface="Calibri"/>
                <a:cs typeface="Calibri"/>
              </a:rPr>
              <a:t>Taskın</a:t>
            </a: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sz="1600" err="1">
                <a:ea typeface="Calibri"/>
                <a:cs typeface="Calibri"/>
              </a:rPr>
              <a:t>Padır</a:t>
            </a:r>
            <a:r>
              <a:rPr lang="en-US" sz="1600" dirty="0">
                <a:ea typeface="Calibri"/>
                <a:cs typeface="Calibri"/>
              </a:rPr>
              <a:t>, Deniz </a:t>
            </a:r>
            <a:r>
              <a:rPr lang="en-US" sz="1600" err="1">
                <a:ea typeface="Calibri"/>
                <a:cs typeface="Calibri"/>
              </a:rPr>
              <a:t>Erdogmus</a:t>
            </a:r>
            <a:r>
              <a:rPr lang="en-US" sz="1600" dirty="0">
                <a:ea typeface="Calibri"/>
                <a:cs typeface="Calibri"/>
              </a:rPr>
              <a:t>, “HANDS: a multimodal dataset for modeling toward human grasp intent inference in prosthetic hands“, </a:t>
            </a:r>
            <a:r>
              <a:rPr lang="en-US" sz="1600" err="1">
                <a:ea typeface="Calibri"/>
                <a:cs typeface="Calibri"/>
              </a:rPr>
              <a:t>arXiv</a:t>
            </a:r>
            <a:r>
              <a:rPr lang="en-US" sz="1600" dirty="0">
                <a:ea typeface="Calibri"/>
                <a:cs typeface="Calibri"/>
              </a:rPr>
              <a:t>, 8 March 2021</a:t>
            </a:r>
            <a:endParaRPr lang="ja-JP" altLang="en-US"/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[2] Jian-Wei Cui, Han Du, Bing-Yan Yan, Xuan-Jie Wang, “Research on Upper Limb Action Intention Recognition Method Based on Fusion of Posture Information and Visual Information“, electronics, November 2022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[3] Jian-Wei Cui, Han Du, Bing-Yan Yan, Xuan-Jie Wang, “Exploring Human Detection through Thermal Sensors“, </a:t>
            </a:r>
            <a:r>
              <a:rPr lang="en-US" sz="1600" dirty="0">
                <a:ea typeface="Calibri"/>
                <a:cs typeface="Calibri"/>
                <a:hlinkClick r:id="rId3"/>
              </a:rPr>
              <a:t>https://econtroldevices.com/safeguarding-with-simplicity-exploring-human-detection-through-thermal-sensors/?srsltid=AfmBOooTibd5ueJwrIBVqVA9BGsrmxH6J5B6aPLn4sleBNCltCxNFP0Z</a:t>
            </a:r>
            <a:r>
              <a:rPr lang="en-US" sz="1600" dirty="0">
                <a:ea typeface="Calibri"/>
                <a:cs typeface="Calibri"/>
              </a:rPr>
              <a:t>, 11 October 2023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[4] Anna A. Trofimova, Andrea </a:t>
            </a:r>
            <a:r>
              <a:rPr lang="en-US" sz="1600" err="1">
                <a:ea typeface="Calibri"/>
                <a:cs typeface="Calibri"/>
              </a:rPr>
              <a:t>Masciadri</a:t>
            </a:r>
            <a:r>
              <a:rPr lang="en-US" sz="1600" dirty="0">
                <a:ea typeface="Calibri"/>
                <a:cs typeface="Calibri"/>
              </a:rPr>
              <a:t>, Fabio Veronese, Fabio Salice, “Indoor Human Detection Based on Thermal Array Sensor Data and Adaptive Background Estimation“, Scientific Research Publishing, March 2017</a:t>
            </a:r>
          </a:p>
          <a:p>
            <a:pPr>
              <a:buNone/>
            </a:pPr>
            <a:r>
              <a:rPr lang="en-US" sz="1600" dirty="0">
                <a:ea typeface="Calibri"/>
                <a:cs typeface="Calibri"/>
              </a:rPr>
              <a:t>[5] Anna A. Trofimova, Andrea </a:t>
            </a:r>
            <a:r>
              <a:rPr lang="en-US" sz="1600" dirty="0" err="1">
                <a:ea typeface="Calibri"/>
                <a:cs typeface="Calibri"/>
              </a:rPr>
              <a:t>Masciadri</a:t>
            </a:r>
            <a:r>
              <a:rPr lang="en-US" sz="1600" dirty="0">
                <a:ea typeface="Calibri"/>
                <a:cs typeface="Calibri"/>
              </a:rPr>
              <a:t>, Fabio Veronese, Fabio Salice, “Temperature-sensitive bionic hand improves dexterity and feelings of human connection“, </a:t>
            </a:r>
            <a:r>
              <a:rPr lang="en-US" sz="1600" dirty="0">
                <a:ea typeface="Calibri"/>
                <a:cs typeface="Calibri"/>
                <a:hlinkClick r:id="rId4"/>
              </a:rPr>
              <a:t>https://www.elsevier.com/connect/temperature-sensitive-bionic-hand-improves-dexterity-and-feelings-of-human-connection</a:t>
            </a:r>
            <a:r>
              <a:rPr lang="en-US" sz="1600" dirty="0">
                <a:ea typeface="Calibri"/>
                <a:cs typeface="Calibri"/>
              </a:rPr>
              <a:t>, 15 February 2024</a:t>
            </a:r>
            <a:endParaRPr lang="en-US" dirty="0"/>
          </a:p>
          <a:p>
            <a:pPr lvl="0">
              <a:spcBef>
                <a:spcPts val="1417"/>
              </a:spcBef>
              <a:buNone/>
            </a:pPr>
            <a:endParaRPr lang="en-US" sz="2200" dirty="0"/>
          </a:p>
        </p:txBody>
      </p:sp>
      <p:sp>
        <p:nvSpPr>
          <p:cNvPr id="4" name="Date Placeholder 7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C87D284-9DBE-4C28-926F-7441766E3D5B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5" name="Footer Placeholder 7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6" name="Slide Number Placeholder 7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0FA45BB-67CB-4D5A-A54B-87778C05C3F9}" type="slidenum">
              <a:t>11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82045"/>
            <a:ext cx="7772039" cy="1469520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Thank you for your attention!</a:t>
            </a:r>
            <a:endParaRPr lang="ja-JP" alt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BE198BBF-ADB1-BBB6-8B26-350AAE5EC48E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C87D284-9DBE-4C28-926F-7441766E3D5B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170DD7-9E7C-905E-1747-C0F9BBDFC8F5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28973-2918-0A33-1AB2-587EA214D923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0FA45BB-67CB-4D5A-A54B-87778C05C3F9}" type="slidenum"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C6B3-B9A7-3FF6-9942-C2AEE7B6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40518-3D73-F98A-1460-5D37BE5F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/>
                <a:ea typeface="ＭＳ Ｐゴシック"/>
                <a:cs typeface="Calibri"/>
              </a:rPr>
              <a:t>Content</a:t>
            </a:r>
            <a:endParaRPr lang="ja-JP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3C539-78FB-B8D0-4AB8-1D3D112E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Introduction</a:t>
            </a:r>
            <a:endParaRPr lang="ja-JP" altLang="en-US" sz="2000" dirty="0"/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Human Detection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Temperature Detection</a:t>
            </a:r>
          </a:p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Measurement System</a:t>
            </a:r>
            <a:endParaRPr lang="ja-JP" altLang="en-US" sz="2000" dirty="0">
              <a:ea typeface="ＭＳ Ｐゴシック"/>
              <a:cs typeface="Arial"/>
            </a:endParaRPr>
          </a:p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Temperature Measurement</a:t>
            </a:r>
            <a:endParaRPr lang="ja-JP" altLang="en-US" sz="2000" dirty="0">
              <a:ea typeface="ＭＳ Ｐゴシック"/>
              <a:cs typeface="Arial"/>
            </a:endParaRPr>
          </a:p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Research Progress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Done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Doing</a:t>
            </a:r>
            <a:endParaRPr lang="ja-JP" altLang="en-US" sz="2000" dirty="0">
              <a:ea typeface="ＭＳ Ｐゴシック"/>
              <a:cs typeface="Arial"/>
            </a:endParaRPr>
          </a:p>
          <a:p>
            <a:pPr>
              <a:buNone/>
            </a:pPr>
            <a:r>
              <a:rPr lang="ja-JP" altLang="en-US" sz="2000">
                <a:ea typeface="ＭＳ Ｐゴシック"/>
                <a:cs typeface="Arial"/>
              </a:rPr>
              <a:t>  - Todo</a:t>
            </a:r>
            <a:endParaRPr lang="ja-JP" altLang="en-US" sz="2000" dirty="0">
              <a:ea typeface="ＭＳ Ｐゴシック"/>
              <a:cs typeface="Arial"/>
            </a:endParaRPr>
          </a:p>
          <a:p>
            <a:pPr marL="457200" indent="-457200"/>
            <a:r>
              <a:rPr lang="ja-JP" altLang="en-US" sz="2000">
                <a:ea typeface="ＭＳ Ｐゴシック"/>
                <a:cs typeface="Arial"/>
              </a:rPr>
              <a:t>Reference</a:t>
            </a:r>
            <a:endParaRPr lang="ja-JP" altLang="en-US" sz="200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E4F4D624-D334-3438-155C-439B62F57794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EE7D20D-7AA5-01C7-3737-5CB6C1ACC038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F45B705-4E42-B5F2-005F-08631CB793E1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D8C3407-69EC-43AA-9B9A-99BA14E91A72}" type="slidenum">
              <a:t>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96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CEAC-AEAC-8001-D193-FE6C4B16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4A644-ABA8-8187-C427-95A33291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Human Detection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C4DC9-7969-D233-119D-4B5AED09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Inference of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human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intent</a:t>
            </a:r>
          </a:p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perception ability</a:t>
            </a:r>
          </a:p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Hand motion planning and control[1]</a:t>
            </a:r>
            <a:endParaRPr lang="en-US" altLang="ja-JP" dirty="0">
              <a:cs typeface="Calibri"/>
            </a:endParaRPr>
          </a:p>
          <a:p>
            <a:pPr marL="457200" indent="-457200"/>
            <a:endParaRPr lang="en-US" altLang="ja-JP" dirty="0">
              <a:cs typeface="Calibri"/>
            </a:endParaRPr>
          </a:p>
          <a:p>
            <a:pPr>
              <a:buNone/>
            </a:pPr>
            <a:r>
              <a:rPr lang="en-US" altLang="ja-JP" dirty="0">
                <a:ea typeface="ＭＳ Ｐゴシック"/>
                <a:cs typeface="Calibri"/>
              </a:rPr>
              <a:t>Problem : difficulty in decoding information and a low recognition rate of identifying action intention[2]</a:t>
            </a:r>
            <a:endParaRPr lang="en-US" altLang="ja-JP" dirty="0">
              <a:cs typeface="Calibri"/>
            </a:endParaRPr>
          </a:p>
          <a:p>
            <a:pPr marL="457200" indent="-457200"/>
            <a:endParaRPr lang="en-US" altLang="ja-JP" dirty="0">
              <a:cs typeface="Calibri"/>
            </a:endParaRP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255F331-3E52-E4E8-CD36-8BE8D5212B21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73E2599-6BD6-7266-3D5C-733A09FF521D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978EBE9-B899-EACE-058B-949257E3B85F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altLang="ja-JP" sz="1400" dirty="0">
                <a:solidFill>
                  <a:srgbClr val="000000"/>
                </a:solidFill>
                <a:latin typeface="Calibri" pitchFamily="34"/>
                <a:ea typeface="ＭＳ Ｐゴシック" pitchFamily="50"/>
                <a:cs typeface="Calibri"/>
              </a:rPr>
              <a:t>3</a:t>
            </a:r>
            <a:endParaRPr lang="ja-JP" sz="14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ＭＳ Ｐゴシック" pitchFamily="5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79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77C27-B60F-0CDF-A635-FA06B6DD4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0BA25-68E4-67FC-C7E7-A00B1A37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Temperature Detection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4D84E-A15E-C57A-3CFA-DC37DC98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Calibri"/>
                <a:cs typeface="Calibri"/>
              </a:rPr>
              <a:t>perceive the infrared radiation emitted by humans[3]</a:t>
            </a:r>
            <a:endParaRPr lang="ja-JP" altLang="en-US" dirty="0"/>
          </a:p>
          <a:p>
            <a:pPr marL="457200" indent="-457200"/>
            <a:r>
              <a:rPr lang="en-US" dirty="0">
                <a:ea typeface="Calibri"/>
                <a:cs typeface="Calibri"/>
              </a:rPr>
              <a:t>can accurately identify and track human presence</a:t>
            </a:r>
            <a:r>
              <a:rPr lang="en-US" altLang="ja-JP" dirty="0">
                <a:ea typeface="ＭＳ Ｐゴシック"/>
                <a:cs typeface="Calibri"/>
              </a:rPr>
              <a:t> even in dark rooms[4]</a:t>
            </a:r>
            <a:endParaRPr lang="ja-JP" altLang="en-US" dirty="0"/>
          </a:p>
          <a:p>
            <a:pPr marL="457200" indent="-457200"/>
            <a:r>
              <a:rPr lang="en-US" altLang="ja-JP" dirty="0">
                <a:ea typeface="ＭＳ Ｐゴシック"/>
                <a:cs typeface="Calibri"/>
              </a:rPr>
              <a:t>Users can sense and distinguish temperature of objects[5]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7F46B8C-8AC4-4F75-A1CE-724D83257876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1B31CED-62A8-CCF5-9787-77C5C0763841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A1CCC4F-F6F9-093B-8C0F-23F3464460A8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altLang="ja-JP" sz="1400" dirty="0">
                <a:solidFill>
                  <a:srgbClr val="000000"/>
                </a:solidFill>
                <a:latin typeface="Calibri" pitchFamily="34"/>
                <a:ea typeface="ＭＳ Ｐゴシック" pitchFamily="50"/>
                <a:cs typeface="Calibri"/>
              </a:rPr>
              <a:t>4</a:t>
            </a:r>
            <a:endParaRPr lang="ja-JP" sz="14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ＭＳ Ｐゴシック" pitchFamily="5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06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0944B-A528-F22F-4802-800F444F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Measurement System</a:t>
            </a:r>
            <a:endParaRPr lang="ja-JP" altLang="en-US"/>
          </a:p>
        </p:txBody>
      </p:sp>
      <p:pic>
        <p:nvPicPr>
          <p:cNvPr id="8" name="図 7" descr="回路, です, 並ぶ, グループ が含まれている画像&#10;&#10;AI 生成コンテンツは間違っている可能性があります。">
            <a:extLst>
              <a:ext uri="{FF2B5EF4-FFF2-40B4-BE49-F238E27FC236}">
                <a16:creationId xmlns:a16="http://schemas.microsoft.com/office/drawing/2014/main" id="{E6C7A329-1BF7-C5E3-3E98-245D5605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5" y="2103533"/>
            <a:ext cx="5297366" cy="357412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776DBF-F4E6-F52E-A686-0E118CCB5185}"/>
              </a:ext>
            </a:extLst>
          </p:cNvPr>
          <p:cNvSpPr txBox="1"/>
          <p:nvPr/>
        </p:nvSpPr>
        <p:spPr>
          <a:xfrm>
            <a:off x="5888161" y="2221843"/>
            <a:ext cx="287646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游ゴシック"/>
                <a:cs typeface="Calibri" panose="020F0502020204030204"/>
              </a:rPr>
              <a:t>SDA → GPIO4</a:t>
            </a:r>
            <a:endParaRPr lang="ja-JP" altLang="en-US" sz="3200">
              <a:ea typeface="游ゴシック" panose="020B0400000000000000" pitchFamily="34" charset="-128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游ゴシック"/>
                <a:cs typeface="Calibri" panose="020F0502020204030204"/>
              </a:rPr>
              <a:t>SCL → GPIO5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游ゴシック"/>
                <a:cs typeface="Calibri" panose="020F0502020204030204"/>
              </a:rPr>
              <a:t>GND → GND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游ゴシック"/>
                <a:cs typeface="Calibri" panose="020F0502020204030204"/>
              </a:rPr>
              <a:t>3-6V → 3V3</a:t>
            </a:r>
          </a:p>
        </p:txBody>
      </p:sp>
    </p:spTree>
    <p:extLst>
      <p:ext uri="{BB962C8B-B14F-4D97-AF65-F5344CB8AC3E}">
        <p14:creationId xmlns:p14="http://schemas.microsoft.com/office/powerpoint/2010/main" val="152430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CF6C2-209E-1EAE-3743-2AC7B7D6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ＭＳ Ｐゴシック"/>
                <a:cs typeface="Arial"/>
              </a:rPr>
              <a:t>Temperature Measurement</a:t>
            </a:r>
            <a:endParaRPr lang="ja-JP"/>
          </a:p>
        </p:txBody>
      </p:sp>
      <p:pic>
        <p:nvPicPr>
          <p:cNvPr id="4" name="図 3" descr="グラフ&#10;&#10;AI 生成コンテンツは間違っている可能性があります。">
            <a:extLst>
              <a:ext uri="{FF2B5EF4-FFF2-40B4-BE49-F238E27FC236}">
                <a16:creationId xmlns:a16="http://schemas.microsoft.com/office/drawing/2014/main" id="{E40DBE19-0F3C-5379-D084-6F40875C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2" y="3718247"/>
            <a:ext cx="3268825" cy="24632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84D7B2-4BFB-E8CC-6418-BFD9B32122AE}"/>
              </a:ext>
            </a:extLst>
          </p:cNvPr>
          <p:cNvSpPr/>
          <p:nvPr/>
        </p:nvSpPr>
        <p:spPr>
          <a:xfrm>
            <a:off x="3097954" y="1423373"/>
            <a:ext cx="2944171" cy="181039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ea typeface="游ゴシック"/>
                <a:cs typeface="Calibri" panose="020F0502020204030204"/>
              </a:rPr>
              <a:t>27.95 29.25 ・・・</a:t>
            </a:r>
            <a:endParaRPr lang="ja-JP" sz="1100">
              <a:ea typeface="游ゴシック"/>
              <a:cs typeface="Calibri"/>
            </a:endParaRP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28.15　・</a:t>
            </a: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　・　　・</a:t>
            </a: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　・　　　・</a:t>
            </a: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　・</a:t>
            </a:r>
            <a:endParaRPr lang="ja-JP" altLang="en-US" sz="1100" dirty="0">
              <a:ea typeface="游ゴシック"/>
              <a:cs typeface="Calibri" panose="020F0502020204030204"/>
            </a:endParaRPr>
          </a:p>
        </p:txBody>
      </p:sp>
      <p:pic>
        <p:nvPicPr>
          <p:cNvPr id="3" name="図 2" descr="人, 屋内, コンピュータ, 机 が含まれている画像&#10;&#10;AI 生成コンテンツは間違っている可能性があります。">
            <a:extLst>
              <a:ext uri="{FF2B5EF4-FFF2-40B4-BE49-F238E27FC236}">
                <a16:creationId xmlns:a16="http://schemas.microsoft.com/office/drawing/2014/main" id="{0105F5AE-8DA8-BCE2-E090-C9C0A47D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63" r="-467" b="12721"/>
          <a:stretch>
            <a:fillRect/>
          </a:stretch>
        </p:blipFill>
        <p:spPr>
          <a:xfrm>
            <a:off x="945890" y="3812070"/>
            <a:ext cx="2008425" cy="210540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F445D982-434C-298B-68C0-D3349B4DE08B}"/>
              </a:ext>
            </a:extLst>
          </p:cNvPr>
          <p:cNvSpPr/>
          <p:nvPr/>
        </p:nvSpPr>
        <p:spPr>
          <a:xfrm rot="-2400000">
            <a:off x="1560554" y="2748228"/>
            <a:ext cx="1069776" cy="384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23E93D4-033A-C72C-96D4-7DDF6E8EA934}"/>
              </a:ext>
            </a:extLst>
          </p:cNvPr>
          <p:cNvSpPr/>
          <p:nvPr/>
        </p:nvSpPr>
        <p:spPr>
          <a:xfrm rot="2940000">
            <a:off x="6571092" y="2664252"/>
            <a:ext cx="1069776" cy="384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FB85D6-40B6-A538-78C9-5F95F992C76E}"/>
              </a:ext>
            </a:extLst>
          </p:cNvPr>
          <p:cNvSpPr txBox="1"/>
          <p:nvPr/>
        </p:nvSpPr>
        <p:spPr>
          <a:xfrm>
            <a:off x="520940" y="2129348"/>
            <a:ext cx="1846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  <a:cs typeface="Calibri"/>
              </a:rPr>
              <a:t>Measure Temperature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421EF-6563-09D5-477E-1751202BED98}"/>
              </a:ext>
            </a:extLst>
          </p:cNvPr>
          <p:cNvSpPr txBox="1"/>
          <p:nvPr/>
        </p:nvSpPr>
        <p:spPr>
          <a:xfrm>
            <a:off x="7307502" y="2006883"/>
            <a:ext cx="14897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  <a:cs typeface="Calibri"/>
              </a:rPr>
              <a:t>Plot</a:t>
            </a:r>
          </a:p>
          <a:p>
            <a:r>
              <a:rPr lang="ja-JP" altLang="en-US">
                <a:ea typeface="游ゴシック"/>
                <a:cs typeface="Calibri"/>
              </a:rPr>
              <a:t>(Matplotlib)</a:t>
            </a:r>
            <a:endParaRPr lang="ja-JP" altLang="en-US" dirty="0">
              <a:ea typeface="游ゴシック"/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729B18-C6A6-0064-AC85-B3A79484210D}"/>
              </a:ext>
            </a:extLst>
          </p:cNvPr>
          <p:cNvSpPr txBox="1"/>
          <p:nvPr/>
        </p:nvSpPr>
        <p:spPr>
          <a:xfrm>
            <a:off x="3582547" y="3425427"/>
            <a:ext cx="1846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  <a:cs typeface="Calibri"/>
              </a:rPr>
              <a:t>Log in Terminal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38989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search 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Calibri" pitchFamily="2"/>
              </a:rPr>
              <a:t>Research Progress (Done)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4987108D-9FBA-B1DF-A7DA-AF1AA4F57821}"/>
              </a:ext>
            </a:extLst>
          </p:cNvPr>
          <p:cNvSpPr/>
          <p:nvPr/>
        </p:nvSpPr>
        <p:spPr>
          <a:xfrm>
            <a:off x="1702317" y="3348537"/>
            <a:ext cx="5333101" cy="406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1" compatLnSpc="0">
            <a:noAutofit/>
          </a:bodyPr>
          <a:lstStyle/>
          <a:p>
            <a:pPr algn="ctr"/>
            <a:r>
              <a:rPr lang="en-US" sz="2200" dirty="0">
                <a:latin typeface="Liberation Sans"/>
                <a:cs typeface="Arial"/>
              </a:rPr>
              <a:t>Implementation of Measurement System</a:t>
            </a:r>
            <a:endParaRPr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3AEF5E3-6463-5104-7C91-6CC3DE60D59F}"/>
              </a:ext>
            </a:extLst>
          </p:cNvPr>
          <p:cNvCxnSpPr/>
          <p:nvPr/>
        </p:nvCxnSpPr>
        <p:spPr>
          <a:xfrm>
            <a:off x="4418911" y="2465334"/>
            <a:ext cx="4990" cy="88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1281232-C8D0-C893-B8AB-EA5631AB94AB}"/>
              </a:ext>
            </a:extLst>
          </p:cNvPr>
          <p:cNvCxnSpPr/>
          <p:nvPr/>
        </p:nvCxnSpPr>
        <p:spPr>
          <a:xfrm>
            <a:off x="4419648" y="3754000"/>
            <a:ext cx="4991" cy="76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F4E08CC-9677-8693-568C-C29F09312F74}"/>
              </a:ext>
            </a:extLst>
          </p:cNvPr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325C888-0EAF-7257-1C09-41A072DB05A0}"/>
              </a:ext>
            </a:extLst>
          </p:cNvPr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0AD6C05-E682-2939-C8F2-07F2FE0DE3B4}"/>
              </a:ext>
            </a:extLst>
          </p:cNvPr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D8C3407-69EC-43AA-9B9A-99BA14E91A72}" type="slidenum">
              <a:t>7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>
            <a:spAutoFit/>
          </a:bodyPr>
          <a:lstStyle/>
          <a:p>
            <a:pPr lvl="0"/>
            <a:r>
              <a:rPr lang="en-US">
                <a:cs typeface="Calibri" pitchFamily="2"/>
              </a:rPr>
              <a:t>Research Progress (Doing)</a:t>
            </a:r>
          </a:p>
        </p:txBody>
      </p:sp>
      <p:sp>
        <p:nvSpPr>
          <p:cNvPr id="5" name="Date Placeholder 4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BB15E-198E-40FC-B345-DB6A8A21DE08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6" name="Footer Placeholder 3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7" name="Slide Number Placeholder 3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D8C3407-69EC-43AA-9B9A-99BA14E91A72}" type="slidenum">
              <a:t>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BD4DC660-9A07-D77C-6F2C-9C3488D83D3E}"/>
              </a:ext>
            </a:extLst>
          </p:cNvPr>
          <p:cNvSpPr/>
          <p:nvPr/>
        </p:nvSpPr>
        <p:spPr>
          <a:xfrm>
            <a:off x="2340000" y="2743714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1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Data Collection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46CEAD34-8083-5646-98F5-D57A899101A9}"/>
              </a:ext>
            </a:extLst>
          </p:cNvPr>
          <p:cNvSpPr/>
          <p:nvPr/>
        </p:nvSpPr>
        <p:spPr>
          <a:xfrm>
            <a:off x="2340000" y="3715714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Data Visualization</a:t>
            </a:r>
          </a:p>
        </p:txBody>
      </p:sp>
      <p:sp>
        <p:nvSpPr>
          <p:cNvPr id="16" name="Straight Connector 7">
            <a:extLst>
              <a:ext uri="{FF2B5EF4-FFF2-40B4-BE49-F238E27FC236}">
                <a16:creationId xmlns:a16="http://schemas.microsoft.com/office/drawing/2014/main" id="{206A8F78-8EEE-4E60-FB9B-B21AD2F09C46}"/>
              </a:ext>
            </a:extLst>
          </p:cNvPr>
          <p:cNvSpPr/>
          <p:nvPr/>
        </p:nvSpPr>
        <p:spPr>
          <a:xfrm>
            <a:off x="4320000" y="3171034"/>
            <a:ext cx="0" cy="544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7" name="Straight Connector 19">
            <a:extLst>
              <a:ext uri="{FF2B5EF4-FFF2-40B4-BE49-F238E27FC236}">
                <a16:creationId xmlns:a16="http://schemas.microsoft.com/office/drawing/2014/main" id="{D525A2B7-98B5-378C-F8E4-F19F64D00189}"/>
              </a:ext>
            </a:extLst>
          </p:cNvPr>
          <p:cNvSpPr/>
          <p:nvPr/>
        </p:nvSpPr>
        <p:spPr>
          <a:xfrm>
            <a:off x="4320000" y="2199034"/>
            <a:ext cx="0" cy="544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9" name="Straight Connector 8">
            <a:extLst>
              <a:ext uri="{FF2B5EF4-FFF2-40B4-BE49-F238E27FC236}">
                <a16:creationId xmlns:a16="http://schemas.microsoft.com/office/drawing/2014/main" id="{A775FE6D-AD01-E295-286D-E150A46095BA}"/>
              </a:ext>
            </a:extLst>
          </p:cNvPr>
          <p:cNvSpPr/>
          <p:nvPr/>
        </p:nvSpPr>
        <p:spPr>
          <a:xfrm>
            <a:off x="4320000" y="4143033"/>
            <a:ext cx="0" cy="54468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 lIns="0" tIns="0" rIns="0" bIns="0" anchorCtr="1">
            <a:spAutoFit/>
          </a:bodyPr>
          <a:lstStyle/>
          <a:p>
            <a:r>
              <a:rPr lang="en-US" dirty="0">
                <a:latin typeface="Arial"/>
                <a:ea typeface="ＭＳ Ｐゴシック"/>
                <a:cs typeface="Arial"/>
              </a:rPr>
              <a:t>Research Progress (Todo)</a:t>
            </a:r>
            <a:endParaRPr lang="ja-JP" altLang="en-US" dirty="0"/>
          </a:p>
        </p:txBody>
      </p:sp>
      <p:sp>
        <p:nvSpPr>
          <p:cNvPr id="5" name="Freeform 4"/>
          <p:cNvSpPr/>
          <p:nvPr/>
        </p:nvSpPr>
        <p:spPr>
          <a:xfrm>
            <a:off x="2340000" y="2700294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Model Training</a:t>
            </a:r>
          </a:p>
        </p:txBody>
      </p:sp>
      <p:sp>
        <p:nvSpPr>
          <p:cNvPr id="6" name="Freeform 5"/>
          <p:cNvSpPr/>
          <p:nvPr/>
        </p:nvSpPr>
        <p:spPr>
          <a:xfrm>
            <a:off x="2340000" y="3636294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System Integration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2340000" y="4608294"/>
            <a:ext cx="4140000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Testing and Evaluation</a:t>
            </a:r>
          </a:p>
        </p:txBody>
      </p:sp>
      <p:sp>
        <p:nvSpPr>
          <p:cNvPr id="9" name="Straight Connector 8"/>
          <p:cNvSpPr/>
          <p:nvPr/>
        </p:nvSpPr>
        <p:spPr>
          <a:xfrm>
            <a:off x="4320000" y="2155613"/>
            <a:ext cx="0" cy="54468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320000" y="3127614"/>
            <a:ext cx="0" cy="508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4320000" y="4063614"/>
            <a:ext cx="0" cy="54468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cxnSp>
        <p:nvCxnSpPr>
          <p:cNvPr id="12" name="Elbow Connector 11"/>
          <p:cNvCxnSpPr>
            <a:cxnSpLocks/>
          </p:cNvCxnSpPr>
          <p:nvPr/>
        </p:nvCxnSpPr>
        <p:spPr>
          <a:xfrm flipV="1">
            <a:off x="6480000" y="3849774"/>
            <a:ext cx="0" cy="972000"/>
          </a:xfrm>
          <a:prstGeom prst="bentConnector3">
            <a:avLst/>
          </a:prstGeom>
          <a:noFill/>
          <a:ln w="0">
            <a:solidFill>
              <a:schemeClr val="accent5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cxnSpLocks/>
          </p:cNvCxnSpPr>
          <p:nvPr/>
        </p:nvCxnSpPr>
        <p:spPr>
          <a:xfrm rot="10800000">
            <a:off x="2340000" y="2913954"/>
            <a:ext cx="12700" cy="936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Date Placeholder 2"/>
          <p:cNvSpPr txBox="1"/>
          <p:nvPr/>
        </p:nvSpPr>
        <p:spPr>
          <a:xfrm>
            <a:off x="457559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96A24F8-5D67-4FB4-BA2F-323F7A12BF6D}" type="datetime1"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7/7/2025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B8B8B"/>
              </a:solidFill>
              <a:highlight>
                <a:scrgbClr r="0" g="0" b="0">
                  <a:alpha val="0"/>
                </a:scrgbClr>
              </a:highlight>
              <a:latin typeface="Calibri"/>
              <a:ea typeface="Noto Serif JP" pitchFamily="2"/>
              <a:cs typeface="Tahoma" pitchFamily="2"/>
            </a:endParaRPr>
          </a:p>
        </p:txBody>
      </p:sp>
      <p:sp>
        <p:nvSpPr>
          <p:cNvPr id="18" name="Footer Placeholder 2"/>
          <p:cNvSpPr txBox="1"/>
          <p:nvPr/>
        </p:nvSpPr>
        <p:spPr>
          <a:xfrm>
            <a:off x="3124440" y="635688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Noto Serif JP" pitchFamily="2"/>
                <a:cs typeface="Tahoma" pitchFamily="2"/>
              </a:rPr>
              <a:t>The University of Aizu</a:t>
            </a:r>
          </a:p>
        </p:txBody>
      </p:sp>
      <p:sp>
        <p:nvSpPr>
          <p:cNvPr id="19" name="Slide Number Placeholder 2"/>
          <p:cNvSpPr txBox="1"/>
          <p:nvPr/>
        </p:nvSpPr>
        <p:spPr>
          <a:xfrm>
            <a:off x="6553440" y="635688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FFBB2DF-1E4C-439E-817F-C3C18C8EFF68}" type="slidenum">
              <a:t>9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898989"/>
              </a:solidFill>
              <a:highlight>
                <a:scrgbClr r="0" g="0" b="0">
                  <a:alpha val="0"/>
                </a:scrgbClr>
              </a:highlight>
              <a:latin typeface="Calibri" pitchFamily="34"/>
              <a:ea typeface="ＭＳ Ｐゴシック" pitchFamily="50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タイトル スライ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タイトル付きのコンテン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タイトル付きの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タイトルと縦書きテキス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縦書きタイトルと縦書きテキス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タイトルとコンテン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セクション見出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 つのコンテン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比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タイトルの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白紙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307</Words>
  <Application>Microsoft Office PowerPoint</Application>
  <PresentationFormat>画面に合わせる (4:3)</PresentationFormat>
  <Paragraphs>111</Paragraphs>
  <Slides>12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11</vt:i4>
      </vt:variant>
      <vt:variant>
        <vt:lpstr>スライド タイトル</vt:lpstr>
      </vt:variant>
      <vt:variant>
        <vt:i4>12</vt:i4>
      </vt:variant>
    </vt:vector>
  </HeadingPairs>
  <TitlesOfParts>
    <vt:vector size="23" baseType="lpstr">
      <vt:lpstr>タイトル スライド</vt:lpstr>
      <vt:lpstr>タイトルと縦書きテキスト</vt:lpstr>
      <vt:lpstr>縦書きタイトルと縦書きテキスト</vt:lpstr>
      <vt:lpstr>タイトルとコンテンツ</vt:lpstr>
      <vt:lpstr>セクション見出し</vt:lpstr>
      <vt:lpstr>2 つのコンテンツ</vt:lpstr>
      <vt:lpstr>比較</vt:lpstr>
      <vt:lpstr>タイトルのみ</vt:lpstr>
      <vt:lpstr>白紙</vt:lpstr>
      <vt:lpstr>タイトル付きのコンテンツ</vt:lpstr>
      <vt:lpstr>タイトル付きの図</vt:lpstr>
      <vt:lpstr>Thermal-Based Human Recognition via Spiking Neural Networks  for Low-power Embedded Systems</vt:lpstr>
      <vt:lpstr>Content</vt:lpstr>
      <vt:lpstr>Human Detection</vt:lpstr>
      <vt:lpstr>Temperature Detection</vt:lpstr>
      <vt:lpstr>Measurement System</vt:lpstr>
      <vt:lpstr>Temperature Measurement</vt:lpstr>
      <vt:lpstr>Research Progress (Done)</vt:lpstr>
      <vt:lpstr>Research Progress (Doing)</vt:lpstr>
      <vt:lpstr>Research Progress (Todo)</vt:lpstr>
      <vt:lpstr>Schedule</vt:lpstr>
      <vt:lpstr>Reference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141</dc:creator>
  <cp:lastModifiedBy>word</cp:lastModifiedBy>
  <cp:revision>1072</cp:revision>
  <dcterms:created xsi:type="dcterms:W3CDTF">2016-04-28T01:07:59Z</dcterms:created>
  <dcterms:modified xsi:type="dcterms:W3CDTF">2025-07-08T06:24:55Z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On-screen Show (4:3)</vt:lpwstr>
  </property>
  <property fmtid="{D5CDD505-2E9C-101B-9397-08002B2CF9AE}" pid="4" name="Slides">
    <vt:r8>9</vt:r8>
  </property>
</Properties>
</file>