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40CAD-8F87-7A86-ED63-949A08B58663}" v="2" dt="2025-07-22T03:15:35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6AF761-DA99-4207-B277-3D5EF428646A}" type="datetimeFigureOut">
              <a:rPr lang="ja-JP" altLang="en-US"/>
              <a:pPr>
                <a:defRPr/>
              </a:pPr>
              <a:t>2025/7/21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70784DFB-565B-4D1B-AB4E-0697AFA7C9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8E55A-D76F-47AC-BE85-87C1C8BE3898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C10E-1022-4CFF-A802-1AB2BC571D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509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E990-FE70-4D4F-B2D9-9DDC7CA9B158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A893-5453-4FC6-A75D-9470B9AC0F4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981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85738"/>
            <a:ext cx="928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0258-1FDB-4257-AE6B-B88002EC734E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E7D5E-7B94-4B77-B66E-14A40F278E0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174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205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A274D-BF76-4413-874E-7C1DD0F06DD1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38B4-4F89-4CDA-9C2C-0EE4FE30A66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00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2E92-0E6F-4F9F-BB0D-3BA46BD3FC6C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8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9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E4B0-D68B-4235-ACAD-434FD279866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46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C527-1AC1-45DC-A0C5-7E03AF2EE6E9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10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1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1EF1E-EDCE-4ED5-B806-044BEA78B7E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014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5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067A3-CFA7-425B-B6B5-F826FCFEC8BA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6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A7EFA-ECF6-4913-8BD5-04ABE36613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65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7"/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5E3F-0D25-4EF0-8E95-AB00840D3A6A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99B9-F3AF-4B65-819A-64B15CB3A1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359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33511-1BA6-4B63-970F-8A1394F508AD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15D86-948C-4FD5-AB05-3AA0AE39CF0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12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EA42B-B999-49FD-8823-64BC8F4A9478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906DA-0E69-480C-86A3-E4697FED859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704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1A8FFC-AE20-4151-8FFB-7F4B35B255FB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8C56C3F3-0DF5-4BBD-B0A9-5679654EB8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360363" y="6300788"/>
            <a:ext cx="84597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5291066@u-aizu.ac.j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connect/temperature-sensitive-bionic-hand-improves-dexterity-and-feelings-of-human-connection" TargetMode="External"/><Relationship Id="rId2" Type="http://schemas.openxmlformats.org/officeDocument/2006/relationships/hyperlink" Target="https://econtroldevices.com/safeguarding-with-simplicity-exploring-human-detection-through-thermal-sensors/?srsltid=AfmBOooTibd5ueJwrIBVqVA9BGsrmxH6J5B6aPLn4sleBNCltCxNFP0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ctrTitle"/>
          </p:nvPr>
        </p:nvSpPr>
        <p:spPr>
          <a:xfrm>
            <a:off x="351527" y="2130425"/>
            <a:ext cx="8807569" cy="14700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>
                <a:ea typeface="+mj-lt"/>
                <a:cs typeface="Calibri"/>
              </a:rPr>
              <a:t>Thermal-Based Human Recognition via Spiking Neural Networks</a:t>
            </a:r>
            <a:br>
              <a:rPr lang="en-US" altLang="ja-JP">
                <a:ea typeface="+mj-lt"/>
                <a:cs typeface="Calibri"/>
              </a:rPr>
            </a:br>
            <a:r>
              <a:rPr lang="en-US" altLang="ja-JP">
                <a:ea typeface="+mj-lt"/>
                <a:cs typeface="Calibri"/>
              </a:rPr>
              <a:t> for</a:t>
            </a:r>
            <a:r>
              <a:rPr lang="vi-VN" altLang="ja-JP">
                <a:latin typeface="Times New Roman"/>
                <a:ea typeface="+mj-lt"/>
                <a:cs typeface="Calibri"/>
              </a:rPr>
              <a:t> </a:t>
            </a:r>
            <a:r>
              <a:rPr lang="vi-VN" altLang="ja-JP" err="1">
                <a:latin typeface="Calibri"/>
                <a:ea typeface="+mj-lt"/>
                <a:cs typeface="Calibri"/>
              </a:rPr>
              <a:t>Low-power</a:t>
            </a:r>
            <a:r>
              <a:rPr lang="en-US" altLang="ja-JP">
                <a:ea typeface="+mj-lt"/>
                <a:cs typeface="Calibri"/>
              </a:rPr>
              <a:t> Embedded Systems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Bef>
                <a:spcPts val="641"/>
              </a:spcBef>
              <a:spcAft>
                <a:spcPts val="0"/>
              </a:spcAft>
              <a:defRPr/>
            </a:pPr>
            <a:r>
              <a:rPr lang="en-US" altLang="ja-JP">
                <a:ea typeface="+mn-lt"/>
                <a:cs typeface="Calibri"/>
                <a:hlinkClick r:id="rId2"/>
              </a:rPr>
              <a:t>m5291066@u-aizu.ac.jp</a:t>
            </a:r>
            <a:endParaRPr lang="en-US" altLang="ja-JP">
              <a:latin typeface="MS Gothic"/>
              <a:ea typeface="+mn-lt"/>
            </a:endParaRPr>
          </a:p>
          <a:p>
            <a:pPr>
              <a:spcBef>
                <a:spcPts val="641"/>
              </a:spcBef>
              <a:spcAft>
                <a:spcPts val="0"/>
              </a:spcAft>
              <a:defRPr/>
            </a:pPr>
            <a:r>
              <a:rPr lang="en-US" altLang="ja-JP">
                <a:solidFill>
                  <a:srgbClr val="8B8B8B"/>
                </a:solidFill>
                <a:ea typeface="+mn-lt"/>
                <a:cs typeface="Calibri"/>
              </a:rPr>
              <a:t>Rui Shiota</a:t>
            </a:r>
            <a:endParaRPr lang="en-US" altLang="ja-JP">
              <a:ea typeface="+mn-lt"/>
              <a:cs typeface="Calibri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A61AA-2D86-4ED4-89AB-DB7CDA67651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4342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4E0343-66DB-4398-9684-9530BF634C84}" type="slidenum">
              <a:rPr lang="ja-JP" altLang="en-US" sz="14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F58A3-487E-94B9-B636-9773C795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>
                <a:latin typeface="Arial"/>
                <a:ea typeface="+mj-lt"/>
                <a:cs typeface="Arial"/>
              </a:rPr>
              <a:t>Research Progress (Todo)</a:t>
            </a:r>
            <a:endParaRPr lang="ja-JP">
              <a:latin typeface="Arial"/>
              <a:cs typeface="Arial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8F3BB0-C77C-ECD2-5D0C-F6324695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>
                <a:ea typeface="ＭＳ Ｐゴシック"/>
                <a:cs typeface="Calibri"/>
              </a:rPr>
              <a:t>Model Training</a:t>
            </a:r>
            <a:endParaRPr lang="ja-JP"/>
          </a:p>
          <a:p>
            <a:pPr>
              <a:lnSpc>
                <a:spcPct val="150000"/>
              </a:lnSpc>
            </a:pPr>
            <a:r>
              <a:rPr lang="ja-JP" altLang="en-US">
                <a:ea typeface="ＭＳ Ｐゴシック"/>
                <a:cs typeface="Calibri"/>
              </a:rPr>
              <a:t>System Integration</a:t>
            </a:r>
          </a:p>
          <a:p>
            <a:pPr>
              <a:lnSpc>
                <a:spcPct val="150000"/>
              </a:lnSpc>
            </a:pPr>
            <a:r>
              <a:rPr lang="ja-JP" altLang="en-US">
                <a:ea typeface="ＭＳ Ｐゴシック"/>
                <a:cs typeface="Calibri"/>
              </a:rPr>
              <a:t>Testing and Evaluation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3542C-985A-FD38-2956-E9EDC655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643F1-4DB1-5BC7-813C-F817C91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0ACAE-2964-5D0A-EB50-449F8473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944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447090AC-03BA-61B3-8BDE-4C3E4DA65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32706"/>
              </p:ext>
            </p:extLst>
          </p:nvPr>
        </p:nvGraphicFramePr>
        <p:xfrm>
          <a:off x="247650" y="1451909"/>
          <a:ext cx="8648700" cy="45580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9814660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339488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699062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52073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984461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27080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32379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52869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9678227"/>
                    </a:ext>
                  </a:extLst>
                </a:gridCol>
              </a:tblGrid>
              <a:tr h="485775">
                <a:tc rowSpan="2"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42058"/>
                  </a:ext>
                </a:extLst>
              </a:tr>
              <a:tr h="561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4 ~ 6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7 ~ 9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10 ~ 12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1 ~ 3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4 ~ 6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7 ~ 9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10 ~ 12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ea typeface="Liberation Sans"/>
                        </a:rPr>
                        <a:t>1 ~ 3</a:t>
                      </a:r>
                      <a:endParaRPr lang="en-US" altLang="ja-JP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637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Data Collection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7716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Data Visualization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99282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Model Training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1432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System Integration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7933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Testing and Evaluation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8461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20"/>
                        </a:lnSpc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Writing Thesis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>
                    <a:lnL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1251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A4CCBDFA-959D-2766-4076-E6CDBC06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>
                <a:latin typeface="Arial"/>
                <a:ea typeface="+mj-lt"/>
                <a:cs typeface="Arial"/>
              </a:rPr>
              <a:t>Schedule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2EF07-F679-E769-1614-2784EB74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99031-074C-02D6-F390-75F87EE4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DE38A-A403-34E8-3C85-AB22E60E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CCBDE5D7-DF6D-FC40-9752-A95B1BA38D92}"/>
              </a:ext>
            </a:extLst>
          </p:cNvPr>
          <p:cNvSpPr/>
          <p:nvPr/>
        </p:nvSpPr>
        <p:spPr>
          <a:xfrm>
            <a:off x="1803739" y="2653962"/>
            <a:ext cx="1012870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31DDDFE5-E42D-24ED-0A55-29D9D7301644}"/>
              </a:ext>
            </a:extLst>
          </p:cNvPr>
          <p:cNvSpPr/>
          <p:nvPr/>
        </p:nvSpPr>
        <p:spPr>
          <a:xfrm>
            <a:off x="2819837" y="3211683"/>
            <a:ext cx="578510" cy="27695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58EEB94-114E-CEAC-9C68-74B9DF50236D}"/>
              </a:ext>
            </a:extLst>
          </p:cNvPr>
          <p:cNvSpPr/>
          <p:nvPr/>
        </p:nvSpPr>
        <p:spPr>
          <a:xfrm>
            <a:off x="3401218" y="3837234"/>
            <a:ext cx="144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09C91F9-2CCE-4750-3083-5A70FB1D46E9}"/>
              </a:ext>
            </a:extLst>
          </p:cNvPr>
          <p:cNvSpPr/>
          <p:nvPr/>
        </p:nvSpPr>
        <p:spPr>
          <a:xfrm>
            <a:off x="4833044" y="4435644"/>
            <a:ext cx="1800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60A340B6-04AF-FB49-14CD-C520EFEB4DDE}"/>
              </a:ext>
            </a:extLst>
          </p:cNvPr>
          <p:cNvSpPr/>
          <p:nvPr/>
        </p:nvSpPr>
        <p:spPr>
          <a:xfrm>
            <a:off x="6635913" y="5030832"/>
            <a:ext cx="1328695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B8E19B-1887-AC91-FC37-ED7E79306272}"/>
              </a:ext>
            </a:extLst>
          </p:cNvPr>
          <p:cNvSpPr/>
          <p:nvPr/>
        </p:nvSpPr>
        <p:spPr>
          <a:xfrm>
            <a:off x="8057291" y="5609549"/>
            <a:ext cx="820896" cy="29904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9257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6F08-6E7C-39E6-F8D6-BD4EC9AE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Arial"/>
                <a:ea typeface="+mj-lt"/>
                <a:cs typeface="Arial"/>
              </a:rPr>
              <a:t>Reference</a:t>
            </a:r>
            <a:endParaRPr 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423A9-005C-C6AB-BAB0-D571EF7D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600">
                <a:ea typeface="+mn-lt"/>
                <a:cs typeface="Calibri"/>
              </a:rPr>
              <a:t>[1] Mo Han, Sezen Yagmur Günay, Gunar Schirner, </a:t>
            </a:r>
            <a:r>
              <a:rPr lang="en-US" altLang="ja-JP" sz="1600" err="1">
                <a:ea typeface="+mn-lt"/>
                <a:cs typeface="Calibri"/>
              </a:rPr>
              <a:t>Taskın</a:t>
            </a:r>
            <a:r>
              <a:rPr lang="en-US" altLang="ja-JP" sz="1600">
                <a:ea typeface="+mn-lt"/>
                <a:cs typeface="Calibri"/>
              </a:rPr>
              <a:t> </a:t>
            </a:r>
            <a:r>
              <a:rPr lang="en-US" altLang="ja-JP" sz="1600" err="1">
                <a:ea typeface="+mn-lt"/>
                <a:cs typeface="Calibri"/>
              </a:rPr>
              <a:t>Padır</a:t>
            </a:r>
            <a:r>
              <a:rPr lang="en-US" altLang="ja-JP" sz="1600">
                <a:ea typeface="+mn-lt"/>
                <a:cs typeface="Calibri"/>
              </a:rPr>
              <a:t>, Deniz </a:t>
            </a:r>
            <a:r>
              <a:rPr lang="en-US" altLang="ja-JP" sz="1600" err="1">
                <a:ea typeface="+mn-lt"/>
                <a:cs typeface="Calibri"/>
              </a:rPr>
              <a:t>Erdogmus</a:t>
            </a:r>
            <a:r>
              <a:rPr lang="en-US" altLang="ja-JP" sz="1600">
                <a:ea typeface="+mn-lt"/>
                <a:cs typeface="Calibri"/>
              </a:rPr>
              <a:t>, “HANDS: a multimodal dataset for modeling toward human grasp intent inference in prosthetic hands“, </a:t>
            </a:r>
            <a:r>
              <a:rPr lang="en-US" altLang="ja-JP" sz="1600" err="1">
                <a:ea typeface="+mn-lt"/>
                <a:cs typeface="Calibri"/>
              </a:rPr>
              <a:t>arXiv</a:t>
            </a:r>
            <a:r>
              <a:rPr lang="en-US" altLang="ja-JP" sz="1600">
                <a:ea typeface="+mn-lt"/>
                <a:cs typeface="Calibri"/>
              </a:rPr>
              <a:t>, 8 March 2021</a:t>
            </a:r>
          </a:p>
          <a:p>
            <a:pPr marL="0" indent="0">
              <a:buNone/>
            </a:pPr>
            <a:r>
              <a:rPr lang="en-US" sz="1600">
                <a:ea typeface="Calibri"/>
                <a:cs typeface="Calibri"/>
              </a:rPr>
              <a:t>[2] Jian-Wei Cui, Han Du, Bing-Yan Yan, Xuan-Jie Wang, “Exploring Human Detection through Thermal Sensors“, </a:t>
            </a:r>
            <a:r>
              <a:rPr lang="en-US" sz="1600">
                <a:ea typeface="Calibri"/>
                <a:cs typeface="Calibri"/>
                <a:hlinkClick r:id="rId2"/>
              </a:rPr>
              <a:t>https://econtroldevices.com/safeguarding-with-simplicity-exploring-human-detection-through-thermal-sensors/?srsltid=AfmBOooTibd5ueJwrIBVqVA9BGsrmxH6J5B6aPLn4sleBNCltCxNFP0Z</a:t>
            </a:r>
            <a:r>
              <a:rPr lang="en-US" sz="1600">
                <a:ea typeface="Calibri"/>
                <a:cs typeface="Calibri"/>
              </a:rPr>
              <a:t>, 11 October 2023</a:t>
            </a:r>
          </a:p>
          <a:p>
            <a:pPr marL="0" indent="0">
              <a:buNone/>
            </a:pPr>
            <a:r>
              <a:rPr lang="en-US" sz="1600">
                <a:ea typeface="Calibri"/>
                <a:cs typeface="Calibri"/>
              </a:rPr>
              <a:t>[3] Anna A. Trofimova, Andrea </a:t>
            </a:r>
            <a:r>
              <a:rPr lang="en-US" sz="1600" err="1">
                <a:ea typeface="Calibri"/>
                <a:cs typeface="Calibri"/>
              </a:rPr>
              <a:t>Masciadri</a:t>
            </a:r>
            <a:r>
              <a:rPr lang="en-US" sz="1600">
                <a:ea typeface="Calibri"/>
                <a:cs typeface="Calibri"/>
              </a:rPr>
              <a:t>, Fabio Veronese, Fabio Salice, “Indoor Human Detection Based on Thermal Array Sensor Data and Adaptive Background Estimation“, Scientific Research Publishing, March 2017</a:t>
            </a:r>
          </a:p>
          <a:p>
            <a:pPr marL="0" indent="0">
              <a:buNone/>
            </a:pPr>
            <a:r>
              <a:rPr lang="en-US" sz="1600">
                <a:ea typeface="Calibri"/>
                <a:cs typeface="Calibri"/>
              </a:rPr>
              <a:t>[4] Anna A. Trofimova, Andrea </a:t>
            </a:r>
            <a:r>
              <a:rPr lang="en-US" sz="1600" err="1">
                <a:ea typeface="Calibri"/>
                <a:cs typeface="Calibri"/>
              </a:rPr>
              <a:t>Masciadri</a:t>
            </a:r>
            <a:r>
              <a:rPr lang="en-US" sz="1600">
                <a:ea typeface="Calibri"/>
                <a:cs typeface="Calibri"/>
              </a:rPr>
              <a:t>, Fabio Veronese, Fabio Salice, “Temperature-sensitive bionic hand improves dexterity and feelings of human connection“, </a:t>
            </a:r>
            <a:r>
              <a:rPr lang="en-US" sz="1600">
                <a:ea typeface="Calibri"/>
                <a:cs typeface="Calibri"/>
                <a:hlinkClick r:id="rId3"/>
              </a:rPr>
              <a:t>https://www.elsevier.com/connect/temperature-sensitive-bionic-hand-improves-dexterity-and-feelings-of-human-connection</a:t>
            </a:r>
            <a:r>
              <a:rPr lang="en-US" sz="1600">
                <a:ea typeface="Calibri"/>
                <a:cs typeface="Calibri"/>
              </a:rPr>
              <a:t>, 15 February 2024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60FA0-881E-6DD8-1000-D0A118D5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581C-2F50-0DD3-83A1-7409DE23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A2FBF-7250-CF16-7A18-2B00AF83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312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F260A-8BFA-F5CD-27D4-911697F9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7A946-6C2E-28F5-3009-B2288F1F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B6777-8B97-D697-7044-0EAA0A0F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3674BA-EA77-670D-9226-D4FF063B4ECE}"/>
              </a:ext>
            </a:extLst>
          </p:cNvPr>
          <p:cNvSpPr>
            <a:spLocks noGrp="1"/>
          </p:cNvSpPr>
          <p:nvPr/>
        </p:nvSpPr>
        <p:spPr>
          <a:xfrm>
            <a:off x="685799" y="2782045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ja-JP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34"/>
                <a:ea typeface="ＭＳ Ｐゴシック" pitchFamily="49"/>
                <a:cs typeface="Arial" pitchFamily="2"/>
              </a:defRPr>
            </a:lvl1pPr>
          </a:lstStyle>
          <a:p>
            <a:r>
              <a:rPr lang="en-US">
                <a:latin typeface="Calibri"/>
                <a:ea typeface="Calibri"/>
                <a:cs typeface="Calibri"/>
              </a:rPr>
              <a:t>Thank you for your attention!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0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E6E9-7C03-A122-2019-0369AEAE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+mj-lt"/>
                <a:cs typeface="Calibri"/>
              </a:rPr>
              <a:t>Content</a:t>
            </a:r>
            <a:endParaRPr lang="ja-JP">
              <a:ea typeface="+mj-lt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5CEAA-1888-3755-ED59-A79B593F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4"/>
            <a:ext cx="7898921" cy="4511586"/>
          </a:xfrm>
        </p:spPr>
        <p:txBody>
          <a:bodyPr/>
          <a:lstStyle/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Introduction</a:t>
            </a:r>
            <a:endParaRPr lang="en-US" altLang="ja-JP" sz="2000">
              <a:ea typeface="Calibri"/>
              <a:cs typeface="Calibri"/>
            </a:endParaRP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Human Detection</a:t>
            </a:r>
            <a:endParaRPr lang="en-US" altLang="ja-JP" sz="2000">
              <a:ea typeface="Calibri"/>
              <a:cs typeface="Calibri"/>
            </a:endParaRP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Temperature Detection</a:t>
            </a:r>
            <a:endParaRPr lang="ja-JP" altLang="en-US" sz="2000">
              <a:ea typeface="ＭＳ Ｐゴシック"/>
              <a:cs typeface="Calibri"/>
            </a:endParaRP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altLang="en-US" sz="2000">
                <a:ea typeface="ＭＳ Ｐゴシック"/>
                <a:cs typeface="Calibri"/>
              </a:rPr>
              <a:t>Flowchart</a:t>
            </a: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Measurement System</a:t>
            </a: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Temperature Measurement</a:t>
            </a:r>
            <a:endParaRPr lang="ja-JP" altLang="en-US" sz="2000">
              <a:ea typeface="ＭＳ Ｐゴシック"/>
              <a:cs typeface="Calibri"/>
            </a:endParaRPr>
          </a:p>
          <a:p>
            <a:pPr marL="457200" indent="-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Research Progress</a:t>
            </a:r>
            <a:endParaRPr lang="ja-JP" altLang="en-US" sz="2000">
              <a:ea typeface="ＭＳ Ｐゴシック"/>
              <a:cs typeface="Calibri"/>
            </a:endParaRPr>
          </a:p>
          <a:p>
            <a:pPr marL="857250" lvl="1">
              <a:spcBef>
                <a:spcPts val="641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ja-JP" sz="2000">
                <a:ea typeface="ＭＳ Ｐゴシック"/>
                <a:cs typeface="Calibri"/>
              </a:rPr>
              <a:t>Done</a:t>
            </a:r>
            <a:endParaRPr lang="ja-JP" altLang="en-US" sz="2000">
              <a:ea typeface="ＭＳ Ｐゴシック"/>
              <a:cs typeface="Calibri"/>
            </a:endParaRPr>
          </a:p>
          <a:p>
            <a:pPr marL="857250" lvl="1">
              <a:spcBef>
                <a:spcPts val="641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ja-JP" sz="2000">
                <a:ea typeface="ＭＳ Ｐゴシック"/>
                <a:cs typeface="Calibri"/>
              </a:rPr>
              <a:t>Doing</a:t>
            </a:r>
            <a:endParaRPr lang="ja-JP" altLang="en-US" sz="2000">
              <a:ea typeface="ＭＳ Ｐゴシック"/>
              <a:cs typeface="Calibri"/>
            </a:endParaRPr>
          </a:p>
          <a:p>
            <a:pPr marL="857250" lvl="1">
              <a:spcBef>
                <a:spcPts val="641"/>
              </a:spcBef>
              <a:spcAft>
                <a:spcPts val="0"/>
              </a:spcAft>
              <a:buFont typeface="Courier New" panose="020B0604020202020204" pitchFamily="34" charset="0"/>
              <a:buChar char="o"/>
            </a:pPr>
            <a:r>
              <a:rPr lang="ja-JP" sz="2000">
                <a:ea typeface="ＭＳ Ｐゴシック"/>
                <a:cs typeface="Calibri"/>
              </a:rPr>
              <a:t>Tod</a:t>
            </a:r>
            <a:r>
              <a:rPr lang="en-US" altLang="ja-JP" sz="2000" dirty="0">
                <a:ea typeface="ＭＳ Ｐゴシック"/>
                <a:cs typeface="Calibri"/>
              </a:rPr>
              <a:t>o</a:t>
            </a:r>
          </a:p>
          <a:p>
            <a:pPr marL="457200">
              <a:spcBef>
                <a:spcPts val="641"/>
              </a:spcBef>
              <a:spcAft>
                <a:spcPts val="0"/>
              </a:spcAft>
            </a:pPr>
            <a:r>
              <a:rPr lang="en-US" altLang="ja-JP" sz="2000" dirty="0">
                <a:ea typeface="ＭＳ Ｐゴシック"/>
                <a:cs typeface="Calibri"/>
              </a:rPr>
              <a:t>Schedule</a:t>
            </a:r>
          </a:p>
          <a:p>
            <a:pPr marL="457200">
              <a:spcBef>
                <a:spcPts val="641"/>
              </a:spcBef>
              <a:spcAft>
                <a:spcPts val="0"/>
              </a:spcAft>
            </a:pPr>
            <a:r>
              <a:rPr lang="ja-JP" sz="2000">
                <a:ea typeface="ＭＳ Ｐゴシック"/>
                <a:cs typeface="Calibri"/>
              </a:rPr>
              <a:t>Reference</a:t>
            </a:r>
            <a:endParaRPr lang="en-US" altLang="ja-JP" sz="2000">
              <a:ea typeface="Calibri"/>
              <a:cs typeface="Calibri"/>
            </a:endParaRPr>
          </a:p>
          <a:p>
            <a:endParaRPr lang="ja-JP" altLang="en-US" sz="2000">
              <a:ea typeface="ＭＳ Ｐゴシック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93A7A-C973-A129-F3D0-FBEFF52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7E06F-3A02-3DB3-3285-E2ED1AD0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CBE6F-5517-AA8E-EF9C-78525B35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03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2D9BF-7F76-3D82-CC8E-9C74664C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>
                <a:cs typeface="Calibri"/>
              </a:rPr>
              <a:t>Human Detection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9038A-5A8E-E1AC-024E-347303D1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Inference of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human</a:t>
            </a:r>
            <a:r>
              <a:rPr lang="ja-JP">
                <a:ea typeface="ＭＳ Ｐゴシック"/>
                <a:cs typeface="Calibri"/>
              </a:rPr>
              <a:t> </a:t>
            </a:r>
            <a:r>
              <a:rPr lang="en-US" altLang="ja-JP">
                <a:ea typeface="ＭＳ Ｐゴシック"/>
                <a:cs typeface="Calibri"/>
              </a:rPr>
              <a:t>intent</a:t>
            </a:r>
          </a:p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perception ability</a:t>
            </a:r>
          </a:p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Hand motion planning and control[1]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17C54-0578-7ADF-45FD-E9A61BBE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7BDAC-E297-9662-3138-90877FF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C143C-1A5A-4871-7E60-F734FEB6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679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DCB4F-9B06-D059-BDF6-1B20F1E9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>
                <a:cs typeface="Calibri"/>
              </a:rPr>
              <a:t>Temperature Detection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674B3A-0F9A-14DA-5BBE-065E62EA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perceive the infrared radiation emitted by humans[2]</a:t>
            </a:r>
            <a:endParaRPr lang="ja-JP">
              <a:ea typeface="ＭＳ Ｐゴシック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can accurately identify and track human presence even in dark rooms[3]</a:t>
            </a:r>
            <a:endParaRPr lang="ja-JP">
              <a:ea typeface="ＭＳ Ｐゴシック"/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641"/>
              </a:spcBef>
              <a:spcAft>
                <a:spcPts val="0"/>
              </a:spcAft>
            </a:pPr>
            <a:r>
              <a:rPr lang="en-US" altLang="ja-JP">
                <a:ea typeface="ＭＳ Ｐゴシック"/>
                <a:cs typeface="Calibri"/>
              </a:rPr>
              <a:t>Users can sense and distinguish temperature of objects[4]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19AB8-7C84-D85B-38F3-103C0987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870DA-3CA5-9BB8-A258-CEFA348B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97953-C3ED-9C5B-1EEA-16E121B1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216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021D5-3688-45AC-EAE2-735F8E0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>
                <a:cs typeface="Calibri"/>
              </a:rPr>
              <a:t>Flowchart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D0AD9-B9C7-3A6C-D3E8-8D07FCA2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D0260-5681-9CD2-7CA7-8F78FF9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EFD16-6BFA-2187-30D1-6EC415AE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4987108D-9FBA-B1DF-A7DA-AF1AA4F57821}"/>
              </a:ext>
            </a:extLst>
          </p:cNvPr>
          <p:cNvSpPr/>
          <p:nvPr/>
        </p:nvSpPr>
        <p:spPr>
          <a:xfrm>
            <a:off x="1939543" y="1684358"/>
            <a:ext cx="5333101" cy="4069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1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latin typeface="Liberation Sans"/>
                <a:cs typeface="Arial"/>
              </a:rPr>
              <a:t>Implementation of Measurement System</a:t>
            </a:r>
            <a:endParaRPr lang="ja-JP" altLang="en-US"/>
          </a:p>
        </p:txBody>
      </p:sp>
      <p:sp>
        <p:nvSpPr>
          <p:cNvPr id="22" name="Freeform 2">
            <a:extLst>
              <a:ext uri="{FF2B5EF4-FFF2-40B4-BE49-F238E27FC236}">
                <a16:creationId xmlns:a16="http://schemas.microsoft.com/office/drawing/2014/main" id="{BD4DC660-9A07-D77C-6F2C-9C3488D83D3E}"/>
              </a:ext>
            </a:extLst>
          </p:cNvPr>
          <p:cNvSpPr/>
          <p:nvPr/>
        </p:nvSpPr>
        <p:spPr>
          <a:xfrm>
            <a:off x="1937435" y="2377091"/>
            <a:ext cx="5333319" cy="412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1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Collection</a:t>
            </a: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46CEAD34-8083-5646-98F5-D57A899101A9}"/>
              </a:ext>
            </a:extLst>
          </p:cNvPr>
          <p:cNvSpPr/>
          <p:nvPr/>
        </p:nvSpPr>
        <p:spPr>
          <a:xfrm>
            <a:off x="1937434" y="3097487"/>
            <a:ext cx="5333320" cy="4129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Data Visualization</a:t>
            </a: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80A1DDB6-CA87-7C7E-E956-7AEECBFD5DD1}"/>
              </a:ext>
            </a:extLst>
          </p:cNvPr>
          <p:cNvSpPr/>
          <p:nvPr/>
        </p:nvSpPr>
        <p:spPr>
          <a:xfrm>
            <a:off x="1933840" y="3818134"/>
            <a:ext cx="5347696" cy="4416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Model Training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1AB9EA3-197A-C5B2-1A9A-56E26462A5D4}"/>
              </a:ext>
            </a:extLst>
          </p:cNvPr>
          <p:cNvSpPr/>
          <p:nvPr/>
        </p:nvSpPr>
        <p:spPr>
          <a:xfrm>
            <a:off x="1933840" y="4524096"/>
            <a:ext cx="5347696" cy="4416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System Integration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03F0A5F-D15F-2148-5FA3-8BE75B6FCBB2}"/>
              </a:ext>
            </a:extLst>
          </p:cNvPr>
          <p:cNvSpPr/>
          <p:nvPr/>
        </p:nvSpPr>
        <p:spPr>
          <a:xfrm>
            <a:off x="1933841" y="5222926"/>
            <a:ext cx="5347696" cy="42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en-US" sz="2200" b="0" i="0" u="none" strike="noStrike" kern="1200" cap="none">
                <a:ln>
                  <a:noFill/>
                </a:ln>
                <a:latin typeface="Liberation Sans" pitchFamily="18"/>
                <a:ea typeface="Noto Sans JP" pitchFamily="2"/>
                <a:cs typeface="Arial" pitchFamily="2"/>
              </a:rPr>
              <a:t>Testing and Evaluation</a:t>
            </a:r>
          </a:p>
        </p:txBody>
      </p:sp>
      <p:sp>
        <p:nvSpPr>
          <p:cNvPr id="27" name="Straight Connector 8">
            <a:extLst>
              <a:ext uri="{FF2B5EF4-FFF2-40B4-BE49-F238E27FC236}">
                <a16:creationId xmlns:a16="http://schemas.microsoft.com/office/drawing/2014/main" id="{97FEA3B4-D86D-6836-F80C-A6C96F624F7C}"/>
              </a:ext>
            </a:extLst>
          </p:cNvPr>
          <p:cNvSpPr/>
          <p:nvPr/>
        </p:nvSpPr>
        <p:spPr>
          <a:xfrm>
            <a:off x="4488934" y="2094509"/>
            <a:ext cx="0" cy="285889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8" name="Straight Connector 8">
            <a:extLst>
              <a:ext uri="{FF2B5EF4-FFF2-40B4-BE49-F238E27FC236}">
                <a16:creationId xmlns:a16="http://schemas.microsoft.com/office/drawing/2014/main" id="{EEE3928C-F3FC-5372-6F0C-11DA75554566}"/>
              </a:ext>
            </a:extLst>
          </p:cNvPr>
          <p:cNvSpPr/>
          <p:nvPr/>
        </p:nvSpPr>
        <p:spPr>
          <a:xfrm>
            <a:off x="4503311" y="2813376"/>
            <a:ext cx="0" cy="285889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29" name="Straight Connector 8">
            <a:extLst>
              <a:ext uri="{FF2B5EF4-FFF2-40B4-BE49-F238E27FC236}">
                <a16:creationId xmlns:a16="http://schemas.microsoft.com/office/drawing/2014/main" id="{EEE1D9C6-FC28-764E-03D1-F9E460FF15C0}"/>
              </a:ext>
            </a:extLst>
          </p:cNvPr>
          <p:cNvSpPr/>
          <p:nvPr/>
        </p:nvSpPr>
        <p:spPr>
          <a:xfrm>
            <a:off x="4488933" y="3532243"/>
            <a:ext cx="0" cy="285889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30" name="Straight Connector 8">
            <a:extLst>
              <a:ext uri="{FF2B5EF4-FFF2-40B4-BE49-F238E27FC236}">
                <a16:creationId xmlns:a16="http://schemas.microsoft.com/office/drawing/2014/main" id="{6378A9F2-F223-4B08-8260-551C9246DC4D}"/>
              </a:ext>
            </a:extLst>
          </p:cNvPr>
          <p:cNvSpPr/>
          <p:nvPr/>
        </p:nvSpPr>
        <p:spPr>
          <a:xfrm>
            <a:off x="4496121" y="4258299"/>
            <a:ext cx="0" cy="285889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31" name="Straight Connector 8">
            <a:extLst>
              <a:ext uri="{FF2B5EF4-FFF2-40B4-BE49-F238E27FC236}">
                <a16:creationId xmlns:a16="http://schemas.microsoft.com/office/drawing/2014/main" id="{D7E4913C-9D35-03E2-DA8A-6BC4B6828B6D}"/>
              </a:ext>
            </a:extLst>
          </p:cNvPr>
          <p:cNvSpPr/>
          <p:nvPr/>
        </p:nvSpPr>
        <p:spPr>
          <a:xfrm>
            <a:off x="4503309" y="4962789"/>
            <a:ext cx="0" cy="285889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sp>
        <p:nvSpPr>
          <p:cNvPr id="37" name="Straight Connector 8">
            <a:extLst>
              <a:ext uri="{FF2B5EF4-FFF2-40B4-BE49-F238E27FC236}">
                <a16:creationId xmlns:a16="http://schemas.microsoft.com/office/drawing/2014/main" id="{E853764B-4FFA-9B31-7C58-18786B8BB313}"/>
              </a:ext>
            </a:extLst>
          </p:cNvPr>
          <p:cNvSpPr/>
          <p:nvPr/>
        </p:nvSpPr>
        <p:spPr>
          <a:xfrm flipH="1" flipV="1">
            <a:off x="7278140" y="2596057"/>
            <a:ext cx="589472" cy="1657"/>
          </a:xfrm>
          <a:prstGeom prst="line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 anchor="ctr" anchorCtr="0" compatLnSpc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JP" pitchFamily="2"/>
              <a:cs typeface="Arial" pitchFamily="2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0C0576-554C-5FE8-7114-FE65857C4661}"/>
              </a:ext>
            </a:extLst>
          </p:cNvPr>
          <p:cNvCxnSpPr/>
          <p:nvPr/>
        </p:nvCxnSpPr>
        <p:spPr>
          <a:xfrm flipH="1">
            <a:off x="7825345" y="2596362"/>
            <a:ext cx="26567" cy="1519624"/>
          </a:xfrm>
          <a:prstGeom prst="straightConnector1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044B293-4BA7-13A9-04CE-660078819186}"/>
              </a:ext>
            </a:extLst>
          </p:cNvPr>
          <p:cNvCxnSpPr/>
          <p:nvPr/>
        </p:nvCxnSpPr>
        <p:spPr>
          <a:xfrm flipV="1">
            <a:off x="7265566" y="4075044"/>
            <a:ext cx="576347" cy="17813"/>
          </a:xfrm>
          <a:prstGeom prst="straightConnector1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37F2AC1-8BAA-C16C-971B-1CF0C30DD906}"/>
              </a:ext>
            </a:extLst>
          </p:cNvPr>
          <p:cNvCxnSpPr/>
          <p:nvPr/>
        </p:nvCxnSpPr>
        <p:spPr>
          <a:xfrm flipV="1">
            <a:off x="1230515" y="4025347"/>
            <a:ext cx="713241" cy="68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FBF0D62-BE9C-6842-A51B-2123307C4AAD}"/>
              </a:ext>
            </a:extLst>
          </p:cNvPr>
          <p:cNvCxnSpPr>
            <a:cxnSpLocks/>
          </p:cNvCxnSpPr>
          <p:nvPr/>
        </p:nvCxnSpPr>
        <p:spPr>
          <a:xfrm flipV="1">
            <a:off x="1216137" y="4744214"/>
            <a:ext cx="713240" cy="212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944469-FD12-5B1A-F6CE-AE1C890921CD}"/>
              </a:ext>
            </a:extLst>
          </p:cNvPr>
          <p:cNvCxnSpPr/>
          <p:nvPr/>
        </p:nvCxnSpPr>
        <p:spPr>
          <a:xfrm flipH="1">
            <a:off x="1233639" y="4006595"/>
            <a:ext cx="7814" cy="1480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287BBBE-F0AD-27F4-15C0-3B4237E5D796}"/>
              </a:ext>
            </a:extLst>
          </p:cNvPr>
          <p:cNvCxnSpPr/>
          <p:nvPr/>
        </p:nvCxnSpPr>
        <p:spPr>
          <a:xfrm>
            <a:off x="1225825" y="5416825"/>
            <a:ext cx="695739" cy="16565"/>
          </a:xfrm>
          <a:prstGeom prst="straightConnector1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4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CD65-8773-D30B-4C44-DBB95EF6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>
                <a:cs typeface="Calibri"/>
              </a:rPr>
              <a:t>Measurement System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2027C-96F7-6A83-3C83-8AE46682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455" y="2009955"/>
            <a:ext cx="2892007" cy="2078218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ja-JP">
                <a:cs typeface="Calibri"/>
              </a:rPr>
              <a:t>SDA → GPIO4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ja-JP">
                <a:cs typeface="Calibri"/>
              </a:rPr>
              <a:t>SCL → GPIO5</a:t>
            </a:r>
            <a:endParaRPr lang="en-US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ja-JP">
                <a:cs typeface="Calibri"/>
              </a:rPr>
              <a:t>GND → GND</a:t>
            </a:r>
            <a:endParaRPr lang="en-US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r>
              <a:rPr lang="ja-JP">
                <a:cs typeface="Calibri"/>
              </a:rPr>
              <a:t>3-6V → 3V3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ED220-8E73-C5E5-3F85-7DA70334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71501-5BB1-6F4F-F628-AD7272D9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32EE0-348C-AA3D-04AB-CFBBD3AB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  <p:pic>
        <p:nvPicPr>
          <p:cNvPr id="7" name="図 6" descr="回路, です, 並ぶ, グループ が含まれている画像&#10;&#10;AI 生成コンテンツは間違っている可能性があります。">
            <a:extLst>
              <a:ext uri="{FF2B5EF4-FFF2-40B4-BE49-F238E27FC236}">
                <a16:creationId xmlns:a16="http://schemas.microsoft.com/office/drawing/2014/main" id="{28CFA3D9-1CA6-239C-3320-D6BE6702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96" y="1638300"/>
            <a:ext cx="5305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5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429B8-7C3B-2055-1FF5-645D5AF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>
                <a:cs typeface="Calibri"/>
              </a:rPr>
              <a:t>Temperature Measurement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2C61C-D1C6-1180-D28C-BB8AFEF9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96953-DD46-A005-2450-C0590BF5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3BE27F-D23D-CE41-14C9-3003D75E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  <p:pic>
        <p:nvPicPr>
          <p:cNvPr id="7" name="図 6" descr="グラフ&#10;&#10;AI 生成コンテンツは間違っている可能性があります。">
            <a:extLst>
              <a:ext uri="{FF2B5EF4-FFF2-40B4-BE49-F238E27FC236}">
                <a16:creationId xmlns:a16="http://schemas.microsoft.com/office/drawing/2014/main" id="{E40DBE19-0F3C-5379-D084-6F40875C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2" y="3718247"/>
            <a:ext cx="3268825" cy="246328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84D7B2-4BFB-E8CC-6418-BFD9B32122AE}"/>
              </a:ext>
            </a:extLst>
          </p:cNvPr>
          <p:cNvSpPr/>
          <p:nvPr/>
        </p:nvSpPr>
        <p:spPr>
          <a:xfrm>
            <a:off x="3097954" y="1423373"/>
            <a:ext cx="2944171" cy="181039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>
                <a:ea typeface="游ゴシック"/>
                <a:cs typeface="Calibri" panose="020F0502020204030204"/>
              </a:rPr>
              <a:t>27.95 29.25 ・・・</a:t>
            </a:r>
            <a:endParaRPr lang="ja-JP" sz="1100">
              <a:ea typeface="游ゴシック"/>
              <a:cs typeface="Calibri"/>
            </a:endParaRP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28.15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　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　　　・</a:t>
            </a:r>
          </a:p>
          <a:p>
            <a:r>
              <a:rPr lang="ja-JP" altLang="en-US" sz="1100">
                <a:ea typeface="游ゴシック"/>
                <a:cs typeface="Calibri" panose="020F0502020204030204"/>
              </a:rPr>
              <a:t>　・</a:t>
            </a:r>
          </a:p>
        </p:txBody>
      </p:sp>
      <p:pic>
        <p:nvPicPr>
          <p:cNvPr id="9" name="図 8" descr="人, 屋内, コンピュータ, 机 が含まれている画像&#10;&#10;AI 生成コンテンツは間違っている可能性があります。">
            <a:extLst>
              <a:ext uri="{FF2B5EF4-FFF2-40B4-BE49-F238E27FC236}">
                <a16:creationId xmlns:a16="http://schemas.microsoft.com/office/drawing/2014/main" id="{0105F5AE-8DA8-BCE2-E090-C9C0A47D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63" r="-467" b="12721"/>
          <a:stretch>
            <a:fillRect/>
          </a:stretch>
        </p:blipFill>
        <p:spPr>
          <a:xfrm>
            <a:off x="945890" y="3812070"/>
            <a:ext cx="2008425" cy="2105407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F445D982-434C-298B-68C0-D3349B4DE08B}"/>
              </a:ext>
            </a:extLst>
          </p:cNvPr>
          <p:cNvSpPr/>
          <p:nvPr/>
        </p:nvSpPr>
        <p:spPr>
          <a:xfrm rot="19200000">
            <a:off x="1560554" y="2748228"/>
            <a:ext cx="1069776" cy="384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23E93D4-033A-C72C-96D4-7DDF6E8EA934}"/>
              </a:ext>
            </a:extLst>
          </p:cNvPr>
          <p:cNvSpPr/>
          <p:nvPr/>
        </p:nvSpPr>
        <p:spPr>
          <a:xfrm rot="2940000">
            <a:off x="6571092" y="2664252"/>
            <a:ext cx="1069776" cy="384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8BFB85D6-40B6-A538-78C9-5F95F992C76E}"/>
              </a:ext>
            </a:extLst>
          </p:cNvPr>
          <p:cNvSpPr txBox="1"/>
          <p:nvPr/>
        </p:nvSpPr>
        <p:spPr>
          <a:xfrm>
            <a:off x="520940" y="2129348"/>
            <a:ext cx="184696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游ゴシック"/>
                <a:cs typeface="Calibri"/>
              </a:rPr>
              <a:t>Measure Temperature</a:t>
            </a:r>
            <a:endParaRPr lang="ja-JP" altLang="en-US"/>
          </a:p>
        </p:txBody>
      </p:sp>
      <p:sp>
        <p:nvSpPr>
          <p:cNvPr id="13" name="テキスト ボックス 8">
            <a:extLst>
              <a:ext uri="{FF2B5EF4-FFF2-40B4-BE49-F238E27FC236}">
                <a16:creationId xmlns:a16="http://schemas.microsoft.com/office/drawing/2014/main" id="{12F421EF-6563-09D5-477E-1751202BED98}"/>
              </a:ext>
            </a:extLst>
          </p:cNvPr>
          <p:cNvSpPr txBox="1"/>
          <p:nvPr/>
        </p:nvSpPr>
        <p:spPr>
          <a:xfrm>
            <a:off x="7307502" y="2006883"/>
            <a:ext cx="148977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游ゴシック"/>
                <a:cs typeface="Calibri"/>
              </a:rPr>
              <a:t>Plot</a:t>
            </a:r>
          </a:p>
          <a:p>
            <a:r>
              <a:rPr lang="ja-JP" altLang="en-US">
                <a:ea typeface="游ゴシック"/>
                <a:cs typeface="Calibri"/>
              </a:rPr>
              <a:t>(Matplotlib)</a:t>
            </a:r>
          </a:p>
        </p:txBody>
      </p:sp>
      <p:sp>
        <p:nvSpPr>
          <p:cNvPr id="14" name="テキスト ボックス 9">
            <a:extLst>
              <a:ext uri="{FF2B5EF4-FFF2-40B4-BE49-F238E27FC236}">
                <a16:creationId xmlns:a16="http://schemas.microsoft.com/office/drawing/2014/main" id="{EB729B18-C6A6-0064-AC85-B3A79484210D}"/>
              </a:ext>
            </a:extLst>
          </p:cNvPr>
          <p:cNvSpPr txBox="1"/>
          <p:nvPr/>
        </p:nvSpPr>
        <p:spPr>
          <a:xfrm>
            <a:off x="3582547" y="3425427"/>
            <a:ext cx="184696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ea typeface="游ゴシック"/>
                <a:cs typeface="Calibri"/>
              </a:rPr>
              <a:t>Log in Terminal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419294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6945F-280B-FA71-20C0-E7370616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>
                <a:ea typeface="+mj-lt"/>
                <a:cs typeface="Calibri"/>
              </a:rPr>
              <a:t>Research Progress (Done)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BCCB2-410B-863B-DC0A-E0257AAE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"/>
              </a:rPr>
              <a:t>Implementaion of Measurement System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40D19-2C64-017F-E8FE-177A9968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46500-CC04-6417-DAF4-E7261DEB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77CC6-01E4-51F6-E00D-71DEEB0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184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E60B9-93F4-C1C6-CC41-DACD0932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>
                <a:ea typeface="+mj-lt"/>
                <a:cs typeface="Calibri"/>
              </a:rPr>
              <a:t>Research Progress (Doing)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E7EFF-45A4-43DF-CB0C-0EF225D7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>
                <a:ea typeface="ＭＳ Ｐゴシック"/>
                <a:cs typeface="Calibri"/>
              </a:rPr>
              <a:t>Data Collection</a:t>
            </a:r>
            <a:endParaRPr lang="ja-JP"/>
          </a:p>
          <a:p>
            <a:pPr>
              <a:lnSpc>
                <a:spcPct val="150000"/>
              </a:lnSpc>
            </a:pPr>
            <a:r>
              <a:rPr lang="ja-JP" altLang="en-US">
                <a:ea typeface="ＭＳ Ｐゴシック"/>
                <a:cs typeface="Calibri"/>
              </a:rPr>
              <a:t>Data Visualization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FEF37-C419-C0B4-EB6C-E8A272B2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7F6CA-DF59-4709-82DB-335DE3AE7465}" type="datetime4">
              <a:rPr lang="en-US" altLang="ja-JP"/>
              <a:pPr>
                <a:defRPr/>
              </a:pPr>
              <a:t>July 21, 2025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B04F0-BC05-370E-FAA0-C8C971F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87DF5-F803-AAA9-D4C8-24D9DCED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2073A-1C43-460A-9F5A-8AF3ADA9A434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7591912"/>
      </p:ext>
    </p:extLst>
  </p:cSld>
  <p:clrMapOvr>
    <a:masterClrMapping/>
  </p:clrMapOvr>
</p:sld>
</file>

<file path=ppt/theme/theme1.xml><?xml version="1.0" encoding="utf-8"?>
<a:theme xmlns:a="http://schemas.openxmlformats.org/drawingml/2006/main" name="ASL_ne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L_newlogo_2016 (2) [互換モード]" id="{05798BDB-7971-4C58-A18A-A7DB7B068404}" vid="{12539EF3-9716-4E00-9F14-5F0148DB90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13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ASL_newlogo</vt:lpstr>
      <vt:lpstr>Thermal-Based Human Recognition via Spiking Neural Networks  for Low-power Embedded Systems </vt:lpstr>
      <vt:lpstr>Content</vt:lpstr>
      <vt:lpstr>Human Detection</vt:lpstr>
      <vt:lpstr>Temperature Detection</vt:lpstr>
      <vt:lpstr>Flowchart</vt:lpstr>
      <vt:lpstr>Measurement System </vt:lpstr>
      <vt:lpstr>Temperature Measurement </vt:lpstr>
      <vt:lpstr>Research Progress (Done)</vt:lpstr>
      <vt:lpstr>Research Progress (Doing)</vt:lpstr>
      <vt:lpstr>Research Progress (Todo)</vt:lpstr>
      <vt:lpstr>Schedule</vt:lpstr>
      <vt:lpstr>Reference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141</dc:creator>
  <cp:revision>4</cp:revision>
  <dcterms:created xsi:type="dcterms:W3CDTF">2016-04-28T01:07:59Z</dcterms:created>
  <dcterms:modified xsi:type="dcterms:W3CDTF">2025-07-22T03:16:06Z</dcterms:modified>
</cp:coreProperties>
</file>