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6" r:id="rId2"/>
    <p:sldId id="280" r:id="rId3"/>
    <p:sldId id="285" r:id="rId4"/>
    <p:sldId id="286" r:id="rId5"/>
    <p:sldId id="287" r:id="rId6"/>
    <p:sldId id="288" r:id="rId7"/>
    <p:sldId id="317" r:id="rId8"/>
    <p:sldId id="289" r:id="rId9"/>
    <p:sldId id="316" r:id="rId10"/>
    <p:sldId id="292" r:id="rId11"/>
    <p:sldId id="304" r:id="rId12"/>
    <p:sldId id="305" r:id="rId13"/>
    <p:sldId id="296" r:id="rId14"/>
    <p:sldId id="300" r:id="rId15"/>
    <p:sldId id="301" r:id="rId16"/>
    <p:sldId id="321" r:id="rId17"/>
    <p:sldId id="302" r:id="rId18"/>
    <p:sldId id="303" r:id="rId19"/>
    <p:sldId id="298" r:id="rId20"/>
    <p:sldId id="258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75" autoAdjust="0"/>
    <p:restoredTop sz="85041" autoAdjust="0"/>
  </p:normalViewPr>
  <p:slideViewPr>
    <p:cSldViewPr>
      <p:cViewPr varScale="1">
        <p:scale>
          <a:sx n="96" d="100"/>
          <a:sy n="96" d="100"/>
        </p:scale>
        <p:origin x="-6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S:\packet_chain\figures\allocator_comparison_presentation.xls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title>
      <c:tx>
        <c:rich>
          <a:bodyPr/>
          <a:lstStyle/>
          <a:p>
            <a:pPr>
              <a:defRPr/>
            </a:pPr>
            <a:r>
              <a:rPr lang="en-US" dirty="0"/>
              <a:t>Mesh. 1 flit per packet. </a:t>
            </a:r>
            <a:r>
              <a:rPr lang="en-US" dirty="0" smtClean="0"/>
              <a:t>Saturation throughput</a:t>
            </a:r>
            <a:endParaRPr lang="en-US" dirty="0"/>
          </a:p>
        </c:rich>
      </c:tx>
      <c:layout/>
    </c:title>
    <c:plotArea>
      <c:layout/>
      <c:barChart>
        <c:barDir val="col"/>
        <c:grouping val="clustered"/>
        <c:ser>
          <c:idx val="1"/>
          <c:order val="0"/>
          <c:tx>
            <c:strRef>
              <c:f>Presentation!$A$5</c:f>
              <c:strCache>
                <c:ptCount val="1"/>
                <c:pt idx="0">
                  <c:v>iSLIP-1</c:v>
                </c:pt>
              </c:strCache>
            </c:strRef>
          </c:tx>
          <c:cat>
            <c:strRef>
              <c:f>Presentation!$B$1:$C$1</c:f>
              <c:strCache>
                <c:ptCount val="2"/>
                <c:pt idx="0">
                  <c:v>Uniform</c:v>
                </c:pt>
                <c:pt idx="1">
                  <c:v>Average</c:v>
                </c:pt>
              </c:strCache>
            </c:strRef>
          </c:cat>
          <c:val>
            <c:numRef>
              <c:f>Presentation!$B$5:$C$5</c:f>
              <c:numCache>
                <c:formatCode>General</c:formatCode>
                <c:ptCount val="2"/>
                <c:pt idx="0">
                  <c:v>42</c:v>
                </c:pt>
                <c:pt idx="1">
                  <c:v>26.8</c:v>
                </c:pt>
              </c:numCache>
            </c:numRef>
          </c:val>
        </c:ser>
        <c:ser>
          <c:idx val="0"/>
          <c:order val="1"/>
          <c:tx>
            <c:strRef>
              <c:f>Presentation!$A$2</c:f>
              <c:strCache>
                <c:ptCount val="1"/>
                <c:pt idx="0">
                  <c:v>Chaining</c:v>
                </c:pt>
              </c:strCache>
            </c:strRef>
          </c:tx>
          <c:cat>
            <c:strRef>
              <c:f>Presentation!$B$1:$C$1</c:f>
              <c:strCache>
                <c:ptCount val="2"/>
                <c:pt idx="0">
                  <c:v>Uniform</c:v>
                </c:pt>
                <c:pt idx="1">
                  <c:v>Average</c:v>
                </c:pt>
              </c:strCache>
            </c:strRef>
          </c:cat>
          <c:val>
            <c:numRef>
              <c:f>Presentation!$B$2:$C$2</c:f>
              <c:numCache>
                <c:formatCode>General</c:formatCode>
                <c:ptCount val="2"/>
                <c:pt idx="0">
                  <c:v>44</c:v>
                </c:pt>
                <c:pt idx="1">
                  <c:v>28.3</c:v>
                </c:pt>
              </c:numCache>
            </c:numRef>
          </c:val>
        </c:ser>
        <c:ser>
          <c:idx val="2"/>
          <c:order val="2"/>
          <c:tx>
            <c:strRef>
              <c:f>Presentation!$A$3</c:f>
              <c:strCache>
                <c:ptCount val="1"/>
                <c:pt idx="0">
                  <c:v>Wavefront</c:v>
                </c:pt>
              </c:strCache>
            </c:strRef>
          </c:tx>
          <c:spPr>
            <a:solidFill>
              <a:srgbClr val="FF0000"/>
            </a:solidFill>
          </c:spPr>
          <c:cat>
            <c:strRef>
              <c:f>Presentation!$B$1:$C$1</c:f>
              <c:strCache>
                <c:ptCount val="2"/>
                <c:pt idx="0">
                  <c:v>Uniform</c:v>
                </c:pt>
                <c:pt idx="1">
                  <c:v>Average</c:v>
                </c:pt>
              </c:strCache>
            </c:strRef>
          </c:cat>
          <c:val>
            <c:numRef>
              <c:f>Presentation!$B$3:$C$3</c:f>
              <c:numCache>
                <c:formatCode>General</c:formatCode>
                <c:ptCount val="2"/>
                <c:pt idx="0">
                  <c:v>43.5</c:v>
                </c:pt>
                <c:pt idx="1">
                  <c:v>27.7</c:v>
                </c:pt>
              </c:numCache>
            </c:numRef>
          </c:val>
        </c:ser>
        <c:ser>
          <c:idx val="3"/>
          <c:order val="3"/>
          <c:tx>
            <c:strRef>
              <c:f>Presentation!$A$4</c:f>
              <c:strCache>
                <c:ptCount val="1"/>
                <c:pt idx="0">
                  <c:v>Augmenting path</c:v>
                </c:pt>
              </c:strCache>
            </c:strRef>
          </c:tx>
          <c:cat>
            <c:strRef>
              <c:f>Presentation!$B$1:$C$1</c:f>
              <c:strCache>
                <c:ptCount val="2"/>
                <c:pt idx="0">
                  <c:v>Uniform</c:v>
                </c:pt>
                <c:pt idx="1">
                  <c:v>Average</c:v>
                </c:pt>
              </c:strCache>
            </c:strRef>
          </c:cat>
          <c:val>
            <c:numRef>
              <c:f>Presentation!$B$4:$C$4</c:f>
              <c:numCache>
                <c:formatCode>General</c:formatCode>
                <c:ptCount val="2"/>
                <c:pt idx="0">
                  <c:v>45.5</c:v>
                </c:pt>
                <c:pt idx="1">
                  <c:v>28.5</c:v>
                </c:pt>
              </c:numCache>
            </c:numRef>
          </c:val>
        </c:ser>
        <c:gapWidth val="75"/>
        <c:overlap val="-25"/>
        <c:axId val="121533184"/>
        <c:axId val="121534720"/>
      </c:barChart>
      <c:catAx>
        <c:axId val="121533184"/>
        <c:scaling>
          <c:orientation val="minMax"/>
        </c:scaling>
        <c:axPos val="b"/>
        <c:majorTickMark val="none"/>
        <c:tickLblPos val="nextTo"/>
        <c:crossAx val="121534720"/>
        <c:crosses val="autoZero"/>
        <c:auto val="1"/>
        <c:lblAlgn val="ctr"/>
        <c:lblOffset val="100"/>
      </c:catAx>
      <c:valAx>
        <c:axId val="121534720"/>
        <c:scaling>
          <c:orientation val="minMax"/>
          <c:min val="20"/>
        </c:scaling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 dirty="0" smtClean="0"/>
                  <a:t>Throughput </a:t>
                </a:r>
                <a:r>
                  <a:rPr lang="en-US" sz="1800" dirty="0"/>
                  <a:t>(flits/cycle * 100)</a:t>
                </a:r>
              </a:p>
            </c:rich>
          </c:tx>
          <c:layout/>
        </c:title>
        <c:numFmt formatCode="General" sourceLinked="1"/>
        <c:majorTickMark val="none"/>
        <c:tickLblPos val="nextTo"/>
        <c:crossAx val="121533184"/>
        <c:crosses val="autoZero"/>
        <c:crossBetween val="between"/>
      </c:valAx>
    </c:plotArea>
    <c:legend>
      <c:legendPos val="b"/>
      <c:layout>
        <c:manualLayout>
          <c:xMode val="edge"/>
          <c:yMode val="edge"/>
          <c:x val="0.1529541439531597"/>
          <c:y val="0.90817147856518476"/>
          <c:w val="0.76597610859501764"/>
          <c:h val="9.1828608272601267E-2"/>
        </c:manualLayout>
      </c:layout>
    </c:legend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l-GR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IPC increase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Blackscholes</c:v>
                </c:pt>
                <c:pt idx="1">
                  <c:v>Canneal</c:v>
                </c:pt>
                <c:pt idx="2">
                  <c:v>Dedup</c:v>
                </c:pt>
                <c:pt idx="3">
                  <c:v>FFT</c:v>
                </c:pt>
                <c:pt idx="4">
                  <c:v>Fluidanimate</c:v>
                </c:pt>
                <c:pt idx="5">
                  <c:v>Swaptions</c:v>
                </c:pt>
                <c:pt idx="6">
                  <c:v>Average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46</c:v>
                </c:pt>
                <c:pt idx="1">
                  <c:v>1</c:v>
                </c:pt>
                <c:pt idx="2">
                  <c:v>6</c:v>
                </c:pt>
                <c:pt idx="3">
                  <c:v>9</c:v>
                </c:pt>
                <c:pt idx="4">
                  <c:v>3</c:v>
                </c:pt>
                <c:pt idx="5">
                  <c:v>29</c:v>
                </c:pt>
                <c:pt idx="6">
                  <c:v>16</c:v>
                </c:pt>
              </c:numCache>
            </c:numRef>
          </c:val>
        </c:ser>
        <c:dLbls>
          <c:showVal val="1"/>
        </c:dLbls>
        <c:gapWidth val="75"/>
        <c:axId val="149086208"/>
        <c:axId val="149087744"/>
      </c:barChart>
      <c:catAx>
        <c:axId val="149086208"/>
        <c:scaling>
          <c:orientation val="minMax"/>
        </c:scaling>
        <c:axPos val="b"/>
        <c:majorTickMark val="none"/>
        <c:tickLblPos val="nextTo"/>
        <c:crossAx val="149087744"/>
        <c:crosses val="autoZero"/>
        <c:auto val="1"/>
        <c:lblAlgn val="ctr"/>
        <c:lblOffset val="100"/>
      </c:catAx>
      <c:valAx>
        <c:axId val="149087744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baseline="0" dirty="0" smtClean="0"/>
                  <a:t>Throughput increase (%)</a:t>
                </a:r>
                <a:endParaRPr lang="en-US" dirty="0"/>
              </a:p>
            </c:rich>
          </c:tx>
          <c:layout/>
        </c:title>
        <c:numFmt formatCode="General" sourceLinked="1"/>
        <c:majorTickMark val="none"/>
        <c:tickLblPos val="nextTo"/>
        <c:crossAx val="14908620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l-GR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8C18C7D-099A-47D5-95A9-4576D5AE6848}" type="datetimeFigureOut">
              <a:rPr lang="el-GR"/>
              <a:pPr>
                <a:defRPr/>
              </a:pPr>
              <a:t>5/12/2011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l-G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l-G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9126193-70B8-4D8C-8E50-F684A1081127}" type="slidenum">
              <a:rPr lang="el-GR"/>
              <a:pPr>
                <a:defRPr/>
              </a:pPr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l-GR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924A29-B83C-46FC-B23B-AD128C35D5CB}" type="slidenum">
              <a:rPr lang="el-GR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14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15</a:t>
            </a:fld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16</a:t>
            </a:fld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17</a:t>
            </a:fld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18</a:t>
            </a:fld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19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22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9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126193-70B8-4D8C-8E50-F684A1081127}" type="slidenum">
              <a:rPr lang="el-GR" smtClean="0"/>
              <a:pPr>
                <a:defRPr/>
              </a:pPr>
              <a:t>12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9"/>
          <p:cNvSpPr txBox="1">
            <a:spLocks noChangeArrowheads="1"/>
          </p:cNvSpPr>
          <p:nvPr/>
        </p:nvSpPr>
        <p:spPr bwMode="auto">
          <a:xfrm>
            <a:off x="0" y="838200"/>
            <a:ext cx="685800" cy="6019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00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s-ES_tradnl" sz="2400">
              <a:latin typeface="Times New Roman" pitchFamily="18" charset="0"/>
            </a:endParaRPr>
          </a:p>
        </p:txBody>
      </p:sp>
      <p:pic>
        <p:nvPicPr>
          <p:cNvPr id="5" name="Picture 20" descr="SU_BlockStree_2col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37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24000" y="2133600"/>
            <a:ext cx="67818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smtClean="0"/>
              <a:t>Click to edit Master title style</a:t>
            </a:r>
            <a:endParaRPr lang="en-US" altLang="ko-KR"/>
          </a:p>
        </p:txBody>
      </p:sp>
      <p:sp>
        <p:nvSpPr>
          <p:cNvPr id="3737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116138" y="4270375"/>
            <a:ext cx="5584825" cy="1371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ko-KR" smtClean="0"/>
              <a:t>Click to edit Master subtitle style</a:t>
            </a:r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1981200" cy="6248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52400"/>
            <a:ext cx="5791200" cy="6248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8481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143000"/>
            <a:ext cx="38862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143000"/>
            <a:ext cx="38862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838200" y="3848100"/>
            <a:ext cx="7924800" cy="2552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3pPr>
              <a:defRPr sz="1800"/>
            </a:lvl3pPr>
            <a:lvl4pPr>
              <a:defRPr sz="16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143000"/>
            <a:ext cx="38862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1430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smtClean="0"/>
              <a:t>Click to edit Master title style</a:t>
            </a:r>
          </a:p>
        </p:txBody>
      </p:sp>
      <p:sp>
        <p:nvSpPr>
          <p:cNvPr id="1052" name="Line 28"/>
          <p:cNvSpPr>
            <a:spLocks noChangeShapeType="1"/>
          </p:cNvSpPr>
          <p:nvPr/>
        </p:nvSpPr>
        <p:spPr bwMode="auto">
          <a:xfrm>
            <a:off x="990600" y="914400"/>
            <a:ext cx="7696200" cy="0"/>
          </a:xfrm>
          <a:prstGeom prst="line">
            <a:avLst/>
          </a:prstGeom>
          <a:noFill/>
          <a:ln w="38100">
            <a:solidFill>
              <a:srgbClr val="990033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054" name="Text Box 30"/>
          <p:cNvSpPr txBox="1">
            <a:spLocks noChangeArrowheads="1"/>
          </p:cNvSpPr>
          <p:nvPr/>
        </p:nvSpPr>
        <p:spPr bwMode="auto">
          <a:xfrm>
            <a:off x="8763000" y="6613525"/>
            <a:ext cx="381000" cy="2444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108ED14D-0BF4-444A-A9EF-34425D3D9090}" type="slidenum">
              <a:rPr lang="ko-KR" altLang="en-US" sz="1000">
                <a:latin typeface="+mn-lt"/>
                <a:ea typeface="굴림" pitchFamily="50" charset="-127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ko-KR">
              <a:latin typeface="+mn-lt"/>
              <a:ea typeface="굴림" pitchFamily="50" charset="-127"/>
            </a:endParaRPr>
          </a:p>
        </p:txBody>
      </p:sp>
      <p:sp>
        <p:nvSpPr>
          <p:cNvPr id="1058" name="Text Box 34"/>
          <p:cNvSpPr txBox="1">
            <a:spLocks noChangeArrowheads="1"/>
          </p:cNvSpPr>
          <p:nvPr/>
        </p:nvSpPr>
        <p:spPr bwMode="auto">
          <a:xfrm>
            <a:off x="0" y="838200"/>
            <a:ext cx="685800" cy="6019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990033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endParaRPr lang="es-ES_tradnl" sz="2400">
              <a:latin typeface="Times New Roman" pitchFamily="18" charset="0"/>
            </a:endParaRPr>
          </a:p>
        </p:txBody>
      </p:sp>
      <p:pic>
        <p:nvPicPr>
          <p:cNvPr id="1031" name="Picture 23" descr="SU_BlockStree_2color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ill Sans MT" pitchFamily="34" charset="0"/>
        </a:defRPr>
      </a:lvl9pPr>
    </p:titleStyle>
    <p:bodyStyle>
      <a:lvl1pPr marL="342900" indent="-342900" algn="l" rtl="0" fontAlgn="base">
        <a:lnSpc>
          <a:spcPct val="110000"/>
        </a:lnSpc>
        <a:spcBef>
          <a:spcPct val="20000"/>
        </a:spcBef>
        <a:spcAft>
          <a:spcPct val="0"/>
        </a:spcAft>
        <a:buFont typeface="Wingdings" pitchFamily="2" charset="2"/>
        <a:buChar char="q"/>
        <a:defRPr sz="2200">
          <a:solidFill>
            <a:srgbClr val="000099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chemeClr val="tx1"/>
        </a:buClr>
        <a:buSzPct val="120000"/>
        <a:buChar char="•"/>
        <a:defRPr sz="2000">
          <a:solidFill>
            <a:schemeClr val="tx1"/>
          </a:solidFill>
          <a:latin typeface="+mn-lt"/>
        </a:defRPr>
      </a:lvl2pPr>
      <a:lvl3pPr marL="11430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Clr>
          <a:srgbClr val="990000"/>
        </a:buClr>
        <a:buSzPct val="120000"/>
        <a:buFont typeface="Wingdings" pitchFamily="2" charset="2"/>
        <a:buChar char="§"/>
        <a:defRPr sz="2400">
          <a:solidFill>
            <a:srgbClr val="990000"/>
          </a:solidFill>
          <a:latin typeface="+mn-lt"/>
        </a:defRPr>
      </a:lvl3pPr>
      <a:lvl4pPr marL="16002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SzPct val="100000"/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fontAlgn="base">
        <a:lnSpc>
          <a:spcPct val="110000"/>
        </a:lnSpc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SzPct val="100000"/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/>
          </p:nvPr>
        </p:nvSpPr>
        <p:spPr>
          <a:xfrm>
            <a:off x="1600200" y="2362200"/>
            <a:ext cx="6324600" cy="1470025"/>
          </a:xfrm>
        </p:spPr>
        <p:txBody>
          <a:bodyPr/>
          <a:lstStyle/>
          <a:p>
            <a:r>
              <a:rPr lang="en-US" sz="3400" dirty="0" smtClean="0"/>
              <a:t>Packet Chaining: Efficient Single-Cycle Allocation for On-Chip Networks</a:t>
            </a:r>
            <a:endParaRPr lang="el-GR" sz="3400" dirty="0" smtClean="0"/>
          </a:p>
        </p:txBody>
      </p:sp>
      <p:sp>
        <p:nvSpPr>
          <p:cNvPr id="3075" name="Subtitle 2"/>
          <p:cNvSpPr>
            <a:spLocks noGrp="1"/>
          </p:cNvSpPr>
          <p:nvPr>
            <p:ph type="subTitle" idx="1"/>
          </p:nvPr>
        </p:nvSpPr>
        <p:spPr>
          <a:xfrm>
            <a:off x="1219200" y="4038600"/>
            <a:ext cx="7407275" cy="1828800"/>
          </a:xfrm>
        </p:spPr>
        <p:txBody>
          <a:bodyPr/>
          <a:lstStyle/>
          <a:p>
            <a:r>
              <a:rPr lang="en-US" sz="2600" u="sng" dirty="0" smtClean="0"/>
              <a:t>George </a:t>
            </a:r>
            <a:r>
              <a:rPr lang="en-US" sz="2600" u="sng" dirty="0" err="1" smtClean="0"/>
              <a:t>Michelogiannakis</a:t>
            </a:r>
            <a:r>
              <a:rPr lang="en-US" sz="2600" dirty="0" smtClean="0"/>
              <a:t>, Nan Jiang,</a:t>
            </a:r>
          </a:p>
          <a:p>
            <a:r>
              <a:rPr lang="en-US" sz="2600" dirty="0" smtClean="0"/>
              <a:t>Daniel Becker, William J. Dally</a:t>
            </a:r>
          </a:p>
          <a:p>
            <a:endParaRPr lang="en-US" sz="2400" dirty="0" smtClean="0"/>
          </a:p>
          <a:p>
            <a:r>
              <a:rPr lang="en-US" sz="2400" dirty="0" smtClean="0"/>
              <a:t>Stanford University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MICRO 44, 3-7 December 2011, Porto </a:t>
            </a:r>
            <a:r>
              <a:rPr lang="en-US" sz="2000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Allegre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, Brazil</a:t>
            </a:r>
          </a:p>
        </p:txBody>
      </p:sp>
      <p:pic>
        <p:nvPicPr>
          <p:cNvPr id="3076" name="Picture 5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228600"/>
            <a:ext cx="2209800" cy="200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l-GR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Packet chaining operation and basics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Packet chaining cost</a:t>
            </a:r>
          </a:p>
          <a:p>
            <a:pPr lvl="1"/>
            <a:r>
              <a:rPr lang="en-US" sz="2200" dirty="0" smtClean="0"/>
              <a:t>The impact of adding a second allocator</a:t>
            </a:r>
          </a:p>
          <a:p>
            <a:r>
              <a:rPr lang="en-US" sz="2600" dirty="0" smtClean="0"/>
              <a:t>Performance evaluation</a:t>
            </a:r>
          </a:p>
          <a:p>
            <a:r>
              <a:rPr lang="en-US" sz="2600" dirty="0" smtClean="0"/>
              <a:t>Conclusions</a:t>
            </a:r>
            <a:endParaRPr lang="el-G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S:\packet_chain\figures\cost_diagram_simple_presentation.jp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04682" y="1682364"/>
            <a:ext cx="5251790" cy="49743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chaining cost</a:t>
            </a:r>
            <a:endParaRPr lang="el-GR" dirty="0"/>
          </a:p>
        </p:txBody>
      </p:sp>
      <p:sp>
        <p:nvSpPr>
          <p:cNvPr id="7" name="Oval 6"/>
          <p:cNvSpPr/>
          <p:nvPr/>
        </p:nvSpPr>
        <p:spPr bwMode="auto">
          <a:xfrm>
            <a:off x="1580322" y="2119244"/>
            <a:ext cx="1905000" cy="11430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544762" y="5339964"/>
            <a:ext cx="1905000" cy="11430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916362" y="1648968"/>
            <a:ext cx="1600200" cy="2999232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2911724" y="4087368"/>
            <a:ext cx="1600200" cy="2999232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105400" y="4313804"/>
            <a:ext cx="1066800" cy="25146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4943282" y="1910964"/>
            <a:ext cx="1066800" cy="25146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248400" y="1295400"/>
            <a:ext cx="2667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Eligibility checking is very similar for both allocators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The two allocators are identical and in parallel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smtClean="0"/>
              <a:t>Conflict detection required by the PC allocator is simpler than VC selection for the combined allocator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 smtClean="0">
                <a:solidFill>
                  <a:srgbClr val="FF0000"/>
                </a:solidFill>
              </a:rPr>
              <a:t>Wavefront</a:t>
            </a:r>
            <a:r>
              <a:rPr lang="en-US" sz="2000" dirty="0" smtClean="0">
                <a:solidFill>
                  <a:srgbClr val="FF0000"/>
                </a:solidFill>
              </a:rPr>
              <a:t> requires up to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1.5x</a:t>
            </a:r>
            <a:r>
              <a:rPr lang="en-US" sz="2000" dirty="0" smtClean="0">
                <a:solidFill>
                  <a:srgbClr val="FF0000"/>
                </a:solidFill>
              </a:rPr>
              <a:t> more power and 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20%</a:t>
            </a:r>
            <a:r>
              <a:rPr lang="en-US" sz="2000" dirty="0" smtClean="0">
                <a:solidFill>
                  <a:srgbClr val="FF0000"/>
                </a:solidFill>
              </a:rPr>
              <a:t> more delay in a mesh</a:t>
            </a:r>
            <a:endParaRPr lang="el-GR" sz="2000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90600" y="964095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PC and SA are in separate logical pipeline stages because they operate on different packets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mph" presetSubtype="2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9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8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4" dur="500" fill="hold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4" dur="500" fill="hold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  <p:bldP spid="18" grpId="0"/>
      <p:bldP spid="18" grpId="1"/>
      <p:bldP spid="18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l-GR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Motivation</a:t>
            </a:r>
          </a:p>
          <a:p>
            <a:r>
              <a:rPr lang="en-US" sz="2600" dirty="0" smtClean="0"/>
              <a:t>Packet chaining operation and basics</a:t>
            </a:r>
          </a:p>
          <a:p>
            <a:r>
              <a:rPr lang="en-US" sz="2600" dirty="0" smtClean="0"/>
              <a:t>Packet chaining cost</a:t>
            </a:r>
          </a:p>
          <a:p>
            <a:r>
              <a:rPr lang="en-US" sz="2600" dirty="0" smtClean="0">
                <a:solidFill>
                  <a:srgbClr val="FF0000"/>
                </a:solidFill>
              </a:rPr>
              <a:t>Performance evaluation</a:t>
            </a:r>
          </a:p>
          <a:p>
            <a:pPr lvl="1"/>
            <a:r>
              <a:rPr lang="en-US" sz="24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Throughput, latency and execution time</a:t>
            </a:r>
          </a:p>
          <a:p>
            <a:r>
              <a:rPr lang="en-US" sz="2600" dirty="0" smtClean="0"/>
              <a:t>Conclusions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8x8 2D mesh with DOR</a:t>
            </a:r>
          </a:p>
          <a:p>
            <a:r>
              <a:rPr lang="en-US" sz="2600" dirty="0" smtClean="0"/>
              <a:t>Baseline iSLIP-1 with incremental allocation</a:t>
            </a:r>
          </a:p>
          <a:p>
            <a:r>
              <a:rPr lang="en-US" sz="2600" dirty="0" smtClean="0"/>
              <a:t>Synthetic benchmarks to stress network</a:t>
            </a:r>
          </a:p>
          <a:p>
            <a:r>
              <a:rPr lang="en-US" sz="2600" dirty="0" smtClean="0"/>
              <a:t>Execution-driven CMP applications</a:t>
            </a:r>
          </a:p>
          <a:p>
            <a:pPr lvl="1"/>
            <a:r>
              <a:rPr lang="en-US" sz="2400" dirty="0" smtClean="0"/>
              <a:t>64 scalar out-of-order CPUs</a:t>
            </a:r>
          </a:p>
          <a:p>
            <a:pPr lvl="1"/>
            <a:r>
              <a:rPr lang="en-US" sz="2400" dirty="0" smtClean="0"/>
              <a:t>CPUs clocked four times faster than network</a:t>
            </a:r>
          </a:p>
          <a:p>
            <a:pPr lvl="1"/>
            <a:r>
              <a:rPr lang="en-US" sz="2400" dirty="0" smtClean="0"/>
              <a:t>Single-flit control packets</a:t>
            </a:r>
          </a:p>
          <a:p>
            <a:pPr lvl="1"/>
            <a:r>
              <a:rPr lang="en-US" sz="2400" dirty="0" smtClean="0"/>
              <a:t>Five-flit data packets (32-byte cache lines)</a:t>
            </a:r>
          </a:p>
          <a:p>
            <a:pPr lvl="1"/>
            <a:endParaRPr lang="en-US" sz="2400" dirty="0" smtClean="0"/>
          </a:p>
          <a:p>
            <a:pPr lvl="1"/>
            <a:endParaRPr lang="el-G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S:\packet_chain\figures\cal_allocators.jpg"/>
          <p:cNvPicPr>
            <a:picLocks noChangeAspect="1" noChangeArrowheads="1"/>
          </p:cNvPicPr>
          <p:nvPr/>
        </p:nvPicPr>
        <p:blipFill>
          <a:blip r:embed="rId3" cstate="print"/>
          <a:srcRect l="20443" t="1375" r="20086" b="2749"/>
          <a:stretch>
            <a:fillRect/>
          </a:stretch>
        </p:blipFill>
        <p:spPr bwMode="auto">
          <a:xfrm>
            <a:off x="1828800" y="1066800"/>
            <a:ext cx="6324600" cy="565565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Throughput under heavy load</a:t>
            </a:r>
            <a:endParaRPr lang="el-GR" dirty="0"/>
          </a:p>
        </p:txBody>
      </p:sp>
      <p:sp>
        <p:nvSpPr>
          <p:cNvPr id="5" name="Oval 4"/>
          <p:cNvSpPr/>
          <p:nvPr/>
        </p:nvSpPr>
        <p:spPr bwMode="auto">
          <a:xfrm>
            <a:off x="3962399" y="1828800"/>
            <a:ext cx="4114800" cy="13716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6934199" y="1905000"/>
            <a:ext cx="914400" cy="274320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248400" y="3352800"/>
            <a:ext cx="685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342900" lvl="0" indent="-342900">
              <a:lnSpc>
                <a:spcPct val="110000"/>
              </a:lnSpc>
              <a:spcBef>
                <a:spcPct val="20000"/>
              </a:spcBef>
            </a:pPr>
            <a:r>
              <a:rPr lang="en-US" sz="2200" kern="0" dirty="0" smtClean="0">
                <a:solidFill>
                  <a:srgbClr val="FF0000"/>
                </a:solidFill>
                <a:latin typeface="+mn-lt"/>
              </a:rPr>
              <a:t>15%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198" y="1981200"/>
            <a:ext cx="838201" cy="457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2.5%</a:t>
            </a:r>
            <a:endParaRPr lang="en-US" dirty="0" smtClean="0"/>
          </a:p>
          <a:p>
            <a:endParaRPr lang="en-US" dirty="0" smtClean="0"/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7391400" y="2819400"/>
            <a:ext cx="0" cy="1143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7391400" y="2789583"/>
            <a:ext cx="0" cy="4572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477000" y="22098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200" kern="0" dirty="0" smtClean="0">
                <a:solidFill>
                  <a:srgbClr val="FF0000"/>
                </a:solidFill>
                <a:latin typeface="+mn-lt"/>
              </a:rPr>
              <a:t>6%</a:t>
            </a:r>
            <a:endParaRPr kumimoji="0" lang="en-US" sz="2200" b="0" i="0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6" grpId="0" animBg="1"/>
      <p:bldP spid="8" grpId="0" build="p"/>
      <p:bldP spid="8" grpId="1" build="p"/>
      <p:bldP spid="3" grpId="0" build="p"/>
      <p:bldP spid="3" grpId="1" build="p"/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of saturation points</a:t>
            </a:r>
            <a:endParaRPr lang="el-GR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90600" y="990600"/>
          <a:ext cx="75438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219200" y="5410200"/>
            <a:ext cx="7239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q"/>
              <a:tabLst/>
              <a:defRPr/>
            </a:pPr>
            <a:r>
              <a:rPr lang="en-US" sz="2200" kern="0" dirty="0" smtClean="0">
                <a:solidFill>
                  <a:srgbClr val="000099"/>
                </a:solidFill>
                <a:latin typeface="+mn-lt"/>
              </a:rPr>
              <a:t>Increases saturation throughput by </a:t>
            </a:r>
            <a:r>
              <a:rPr lang="en-US" sz="2200" kern="0" dirty="0" smtClean="0">
                <a:solidFill>
                  <a:srgbClr val="FF0000"/>
                </a:solidFill>
                <a:latin typeface="+mn-lt"/>
              </a:rPr>
              <a:t>5-6%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Is comparable to augmenting paths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Latency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Packet chaining reduces average latency by </a:t>
            </a:r>
            <a:r>
              <a:rPr lang="en-US" sz="2600" dirty="0" smtClean="0">
                <a:solidFill>
                  <a:srgbClr val="FF0000"/>
                </a:solidFill>
              </a:rPr>
              <a:t>22.5%</a:t>
            </a:r>
            <a:endParaRPr lang="el-GR" sz="2600" dirty="0"/>
          </a:p>
        </p:txBody>
      </p:sp>
      <p:pic>
        <p:nvPicPr>
          <p:cNvPr id="4" name="Picture 3" descr="latency_comp.jpg"/>
          <p:cNvPicPr>
            <a:picLocks noChangeAspect="1"/>
          </p:cNvPicPr>
          <p:nvPr/>
        </p:nvPicPr>
        <p:blipFill>
          <a:blip r:embed="rId3" cstate="print"/>
          <a:srcRect l="18879" r="19279" b="2742"/>
          <a:stretch>
            <a:fillRect/>
          </a:stretch>
        </p:blipFill>
        <p:spPr>
          <a:xfrm>
            <a:off x="1828800" y="1600200"/>
            <a:ext cx="5943600" cy="51848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effect of packet length</a:t>
            </a:r>
            <a:endParaRPr lang="el-G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Throughput gains drop with the increase of flits per packet</a:t>
            </a:r>
          </a:p>
          <a:p>
            <a:pPr lvl="1"/>
            <a:r>
              <a:rPr lang="en-US" sz="2400" dirty="0" smtClean="0"/>
              <a:t>Because incremental allocation becomes effective</a:t>
            </a:r>
          </a:p>
          <a:p>
            <a:pPr lvl="1"/>
            <a:endParaRPr lang="en-US" sz="2400" dirty="0" smtClean="0"/>
          </a:p>
          <a:p>
            <a:r>
              <a:rPr lang="en-US" sz="2600" dirty="0" smtClean="0"/>
              <a:t>However, packet chaining still offers comparable or slightly higher throughput compared to </a:t>
            </a:r>
            <a:r>
              <a:rPr lang="en-US" sz="2600" dirty="0" err="1" smtClean="0"/>
              <a:t>wavefront</a:t>
            </a:r>
            <a:r>
              <a:rPr lang="en-US" sz="2600" dirty="0" smtClean="0"/>
              <a:t> and augmenting paths</a:t>
            </a:r>
            <a:endParaRPr lang="el-GR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execution results</a:t>
            </a:r>
            <a:endParaRPr lang="el-GR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7924800" cy="990600"/>
          </a:xfrm>
        </p:spPr>
        <p:txBody>
          <a:bodyPr/>
          <a:lstStyle/>
          <a:p>
            <a:r>
              <a:rPr lang="en-US" sz="2200" dirty="0" smtClean="0"/>
              <a:t>53% of the packets in our simulations were single-flit</a:t>
            </a:r>
          </a:p>
          <a:p>
            <a:r>
              <a:rPr lang="en-US" sz="2200" dirty="0" smtClean="0"/>
              <a:t>Packet chaining: comparable throughput to </a:t>
            </a:r>
            <a:r>
              <a:rPr lang="en-US" sz="2200" dirty="0" err="1" smtClean="0"/>
              <a:t>wavefront</a:t>
            </a:r>
            <a:r>
              <a:rPr lang="en-US" sz="2200" dirty="0" smtClean="0"/>
              <a:t> on average</a:t>
            </a:r>
          </a:p>
          <a:p>
            <a:endParaRPr lang="el-GR" sz="2200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066800" y="2209800"/>
          <a:ext cx="7620000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124200" y="25146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Packet chaining versus iSLIP-1 using benchmarks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Packet chaining outperforms other allocators – even ones that are slower or infeasible in one clock cycle</a:t>
            </a:r>
          </a:p>
          <a:p>
            <a:pPr lvl="1"/>
            <a:r>
              <a:rPr lang="en-US" sz="2200" dirty="0" smtClean="0"/>
              <a:t>True for packets of any length</a:t>
            </a:r>
          </a:p>
          <a:p>
            <a:pPr lvl="1"/>
            <a:r>
              <a:rPr lang="en-US" sz="2200" dirty="0" smtClean="0"/>
              <a:t>Throughput gains increase with single-flit packets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l-GR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2600" dirty="0" smtClean="0"/>
              <a:t>Performance sensitive to allocator performance</a:t>
            </a:r>
          </a:p>
          <a:p>
            <a:pPr>
              <a:defRPr/>
            </a:pPr>
            <a:r>
              <a:rPr lang="en-US" sz="2600" dirty="0" smtClean="0"/>
              <a:t>Packet chaining improves quality of separable allocators</a:t>
            </a:r>
          </a:p>
          <a:p>
            <a:pPr>
              <a:defRPr/>
            </a:pPr>
            <a:r>
              <a:rPr lang="en-US" sz="2600" dirty="0" smtClean="0"/>
              <a:t>Packet chaining outperforms more complex allocators</a:t>
            </a:r>
          </a:p>
          <a:p>
            <a:pPr lvl="1">
              <a:defRPr/>
            </a:pPr>
            <a:r>
              <a:rPr lang="en-US" sz="2200" dirty="0" smtClean="0"/>
              <a:t>Without the delay of those allocators</a:t>
            </a:r>
          </a:p>
          <a:p>
            <a:pPr>
              <a:defRPr/>
            </a:pPr>
            <a:endParaRPr lang="en-US" sz="2600" dirty="0" smtClean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 t="5556"/>
          <a:stretch>
            <a:fillRect/>
          </a:stretch>
        </p:blipFill>
        <p:spPr bwMode="auto">
          <a:xfrm>
            <a:off x="4885096" y="1447800"/>
            <a:ext cx="3420704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276725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  Questions?</a:t>
            </a:r>
            <a:endParaRPr lang="el-GR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3971925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itle 1"/>
          <p:cNvSpPr txBox="1">
            <a:spLocks/>
          </p:cNvSpPr>
          <p:nvPr/>
        </p:nvSpPr>
        <p:spPr bwMode="auto">
          <a:xfrm>
            <a:off x="9144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defRPr/>
            </a:pPr>
            <a:r>
              <a:rPr lang="en-US" sz="3200" dirty="0">
                <a:latin typeface="+mn-lt"/>
              </a:rPr>
              <a:t>That’s all folks</a:t>
            </a:r>
            <a:endParaRPr lang="el-GR" sz="3200" b="1" kern="0" cap="all" dirty="0">
              <a:latin typeface="+mj-lt"/>
              <a:ea typeface="+mj-ea"/>
              <a:cs typeface="+mj-cs"/>
            </a:endParaRPr>
          </a:p>
        </p:txBody>
      </p:sp>
      <p:pic>
        <p:nvPicPr>
          <p:cNvPr id="2355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1600200"/>
            <a:ext cx="21796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l-GR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>
                <a:solidFill>
                  <a:srgbClr val="FF0000"/>
                </a:solidFill>
              </a:rPr>
              <a:t>Motivation</a:t>
            </a:r>
          </a:p>
          <a:p>
            <a:pPr lvl="1"/>
            <a:r>
              <a:rPr lang="en-US" sz="2200" dirty="0" smtClean="0"/>
              <a:t>Separable allocation without packet chaining</a:t>
            </a:r>
          </a:p>
          <a:p>
            <a:r>
              <a:rPr lang="en-US" sz="2600" dirty="0" smtClean="0"/>
              <a:t>Packet chaining operation and basics</a:t>
            </a:r>
          </a:p>
          <a:p>
            <a:r>
              <a:rPr lang="en-US" sz="2600" dirty="0" smtClean="0"/>
              <a:t>Packet chaining cost</a:t>
            </a:r>
          </a:p>
          <a:p>
            <a:r>
              <a:rPr lang="en-US" sz="2600" dirty="0" smtClean="0"/>
              <a:t>Performance evaluation</a:t>
            </a:r>
          </a:p>
          <a:p>
            <a:r>
              <a:rPr lang="en-US" sz="2600" dirty="0" smtClean="0"/>
              <a:t>Conclusions</a:t>
            </a:r>
            <a:endParaRPr lang="el-G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350566" y="2168604"/>
            <a:ext cx="304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Step 2</a:t>
            </a:r>
            <a:r>
              <a:rPr lang="en-US" sz="2200" dirty="0" smtClean="0"/>
              <a:t>: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Both output arbiters pick the same input (1)</a:t>
            </a:r>
            <a:endParaRPr lang="el-GR" sz="22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60505" y="3352800"/>
            <a:ext cx="304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Step 3</a:t>
            </a:r>
            <a:r>
              <a:rPr lang="en-US" sz="2200" dirty="0" smtClean="0"/>
              <a:t>: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Input 1 can only pick one output</a:t>
            </a:r>
            <a:endParaRPr lang="el-GR" sz="2200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separable allocation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 bwMode="auto">
          <a:xfrm>
            <a:off x="1143000" y="1809929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Inputs</a:t>
            </a:r>
            <a:endParaRPr lang="el-GR" sz="2200" dirty="0"/>
          </a:p>
        </p:txBody>
      </p:sp>
      <p:sp>
        <p:nvSpPr>
          <p:cNvPr id="6" name="Oval 5"/>
          <p:cNvSpPr/>
          <p:nvPr/>
        </p:nvSpPr>
        <p:spPr bwMode="auto">
          <a:xfrm>
            <a:off x="1143000" y="2590800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3410129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3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1790051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1123122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Outputs</a:t>
            </a:r>
            <a:endParaRPr lang="el-GR" sz="2200" dirty="0"/>
          </a:p>
        </p:txBody>
      </p:sp>
      <p:sp>
        <p:nvSpPr>
          <p:cNvPr id="10" name="Oval 9"/>
          <p:cNvSpPr/>
          <p:nvPr/>
        </p:nvSpPr>
        <p:spPr bwMode="auto">
          <a:xfrm>
            <a:off x="4038600" y="2570922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038600" y="3390251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3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7924800" cy="1981200"/>
          </a:xfrm>
        </p:spPr>
        <p:txBody>
          <a:bodyPr/>
          <a:lstStyle/>
          <a:p>
            <a:r>
              <a:rPr lang="en-US" sz="2600" dirty="0" smtClean="0"/>
              <a:t>Arbitrating independently at each port degrades matching efficiency</a:t>
            </a:r>
          </a:p>
          <a:p>
            <a:pPr lvl="1"/>
            <a:r>
              <a:rPr lang="en-US" sz="2400" dirty="0" smtClean="0"/>
              <a:t>If output 2 was aware of output 1’s decision, it would had picked input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0386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output-first separable allocator</a:t>
            </a:r>
            <a:endParaRPr lang="el-GR" dirty="0"/>
          </a:p>
        </p:txBody>
      </p:sp>
      <p:sp>
        <p:nvSpPr>
          <p:cNvPr id="21" name="TextBox 20"/>
          <p:cNvSpPr txBox="1"/>
          <p:nvPr/>
        </p:nvSpPr>
        <p:spPr>
          <a:xfrm>
            <a:off x="5334000" y="990600"/>
            <a:ext cx="3048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Step 1</a:t>
            </a:r>
            <a:r>
              <a:rPr lang="en-US" sz="2200" dirty="0" smtClean="0"/>
              <a:t>: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Requests propagate to output arbiters</a:t>
            </a:r>
            <a:endParaRPr lang="el-GR" sz="2200" dirty="0">
              <a:solidFill>
                <a:srgbClr val="FF0000"/>
              </a:solidFill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3200400" y="2219739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Oval 27"/>
          <p:cNvSpPr/>
          <p:nvPr/>
        </p:nvSpPr>
        <p:spPr bwMode="auto">
          <a:xfrm>
            <a:off x="3205701" y="1229139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981200" y="2057400"/>
            <a:ext cx="1905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 flipV="1">
            <a:off x="2057400" y="2865783"/>
            <a:ext cx="1828800" cy="76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Connector 38"/>
          <p:cNvCxnSpPr/>
          <p:nvPr/>
        </p:nvCxnSpPr>
        <p:spPr bwMode="auto">
          <a:xfrm flipV="1">
            <a:off x="2057400" y="2133600"/>
            <a:ext cx="1828800" cy="76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>
            <a:off x="1981200" y="2133600"/>
            <a:ext cx="1905000" cy="685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 bwMode="auto">
          <a:xfrm>
            <a:off x="1905000" y="3485322"/>
            <a:ext cx="533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3,2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1905000" y="2667000"/>
            <a:ext cx="533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2,1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905000" y="1981200"/>
            <a:ext cx="533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charset="0"/>
              </a:rPr>
              <a:t>1,2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05000" y="1600200"/>
            <a:ext cx="533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1,1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0" name="Oval 29"/>
          <p:cNvSpPr/>
          <p:nvPr/>
        </p:nvSpPr>
        <p:spPr bwMode="auto">
          <a:xfrm>
            <a:off x="1762539" y="1371600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9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-0.00324 L 0.15938 -0.0166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-0.00139 L 0.16146 0.0740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" y="38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3.7037E-7 L 0.16146 -0.0884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44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2 4.07407E-6 L 0.15938 -0.11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" y="-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xit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8" presetClass="exit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46 0.07407 L 0.00417 0.0087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9" y="-33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38 -0.01667 L 0.00417 0.0088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xit" presetSubtype="1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1"/>
      <p:bldP spid="29" grpId="1"/>
      <p:bldP spid="13" grpId="0" uiExpand="1" build="p"/>
      <p:bldP spid="21" grpId="1"/>
      <p:bldP spid="27" grpId="0" animBg="1"/>
      <p:bldP spid="27" grpId="1" animBg="1"/>
      <p:bldP spid="28" grpId="0" animBg="1"/>
      <p:bldP spid="28" grpId="1" animBg="1"/>
      <p:bldP spid="24" grpId="0" animBg="1"/>
      <p:bldP spid="24" grpId="2" animBg="1"/>
      <p:bldP spid="25" grpId="0" animBg="1"/>
      <p:bldP spid="25" grpId="2" animBg="1"/>
      <p:bldP spid="23" grpId="0" animBg="1"/>
      <p:bldP spid="23" grpId="2" animBg="1"/>
      <p:bldP spid="23" grpId="3" animBg="1"/>
      <p:bldP spid="15" grpId="0" animBg="1"/>
      <p:bldP spid="15" grpId="2" animBg="1"/>
      <p:bldP spid="30" grpId="0" animBg="1"/>
      <p:bldP spid="3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improve allocation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Increasing the number of iterations</a:t>
            </a:r>
          </a:p>
          <a:p>
            <a:endParaRPr lang="en-US" sz="2600" dirty="0" smtClean="0"/>
          </a:p>
          <a:p>
            <a:r>
              <a:rPr lang="en-US" sz="2600" dirty="0" smtClean="0"/>
              <a:t>Incremental allocation</a:t>
            </a:r>
          </a:p>
          <a:p>
            <a:pPr lvl="1"/>
            <a:r>
              <a:rPr lang="en-US" sz="2200" dirty="0" smtClean="0"/>
              <a:t>Ineffective for single-flit packets</a:t>
            </a:r>
          </a:p>
          <a:p>
            <a:endParaRPr lang="en-US" sz="2600" dirty="0" smtClean="0"/>
          </a:p>
          <a:p>
            <a:r>
              <a:rPr lang="en-US" sz="2600" dirty="0" smtClean="0"/>
              <a:t>More complex allocators</a:t>
            </a:r>
          </a:p>
          <a:p>
            <a:pPr lvl="1"/>
            <a:r>
              <a:rPr lang="en-US" sz="2200" u="sng" dirty="0" err="1" smtClean="0"/>
              <a:t>Wavefont</a:t>
            </a:r>
            <a:r>
              <a:rPr lang="en-US" sz="2200" dirty="0" smtClean="0"/>
              <a:t>: </a:t>
            </a:r>
          </a:p>
          <a:p>
            <a:pPr lvl="2"/>
            <a:r>
              <a:rPr lang="en-US" dirty="0" smtClean="0"/>
              <a:t>3x power and 20% more delay compared to a separable allocator</a:t>
            </a:r>
          </a:p>
          <a:p>
            <a:pPr lvl="1"/>
            <a:r>
              <a:rPr lang="en-US" sz="2200" u="sng" dirty="0" smtClean="0"/>
              <a:t>Augmenting paths</a:t>
            </a:r>
            <a:r>
              <a:rPr lang="en-US" sz="2200" dirty="0" smtClean="0"/>
              <a:t>: </a:t>
            </a:r>
          </a:p>
          <a:p>
            <a:pPr lvl="2"/>
            <a:r>
              <a:rPr lang="en-US" dirty="0" smtClean="0"/>
              <a:t>Infeasible in a single cycle (approximately 10ns delay)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Outline</a:t>
            </a:r>
            <a:endParaRPr lang="el-GR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 smtClean="0"/>
              <a:t>Motivation</a:t>
            </a:r>
            <a:endParaRPr lang="en-US" sz="2600" dirty="0" smtClean="0">
              <a:solidFill>
                <a:srgbClr val="FF0000"/>
              </a:solidFill>
            </a:endParaRPr>
          </a:p>
          <a:p>
            <a:r>
              <a:rPr lang="en-US" sz="2600" dirty="0" smtClean="0">
                <a:solidFill>
                  <a:srgbClr val="FF0000"/>
                </a:solidFill>
              </a:rPr>
              <a:t>Packet chaining operation and basics</a:t>
            </a:r>
          </a:p>
          <a:p>
            <a:pPr lvl="1"/>
            <a:r>
              <a:rPr lang="en-US" sz="2200" dirty="0" smtClean="0"/>
              <a:t>Maintaining connections across packets</a:t>
            </a:r>
          </a:p>
          <a:p>
            <a:r>
              <a:rPr lang="en-US" sz="2600" dirty="0" smtClean="0"/>
              <a:t>Packet chaining cost</a:t>
            </a:r>
          </a:p>
          <a:p>
            <a:r>
              <a:rPr lang="en-US" sz="2600" dirty="0" smtClean="0"/>
              <a:t>Performance evaluation</a:t>
            </a:r>
          </a:p>
          <a:p>
            <a:r>
              <a:rPr lang="en-US" sz="2600" dirty="0" smtClean="0"/>
              <a:t>Conclusions</a:t>
            </a:r>
            <a:endParaRPr lang="el-G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5257800" y="1066800"/>
            <a:ext cx="32766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Starting from previous</a:t>
            </a:r>
          </a:p>
          <a:p>
            <a:r>
              <a:rPr lang="en-US" sz="2200" u="sng" dirty="0" smtClean="0"/>
              <a:t>Example</a:t>
            </a:r>
            <a:r>
              <a:rPr lang="en-US" sz="2200" dirty="0" smtClean="0"/>
              <a:t>:</a:t>
            </a:r>
            <a:endParaRPr lang="en-US" sz="2200" dirty="0" smtClean="0">
              <a:solidFill>
                <a:srgbClr val="FF0000"/>
              </a:solidFill>
            </a:endParaRPr>
          </a:p>
          <a:p>
            <a:r>
              <a:rPr lang="en-US" sz="2200" dirty="0" smtClean="0">
                <a:solidFill>
                  <a:srgbClr val="FF0000"/>
                </a:solidFill>
              </a:rPr>
              <a:t>Input 1 granted output 1.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This forms a connection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chaining operation</a:t>
            </a:r>
            <a:endParaRPr lang="el-GR" dirty="0"/>
          </a:p>
        </p:txBody>
      </p:sp>
      <p:sp>
        <p:nvSpPr>
          <p:cNvPr id="4" name="Oval 3"/>
          <p:cNvSpPr/>
          <p:nvPr/>
        </p:nvSpPr>
        <p:spPr bwMode="auto">
          <a:xfrm>
            <a:off x="1143000" y="1809929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0600" y="1143000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Inputs</a:t>
            </a:r>
            <a:endParaRPr lang="el-GR" sz="2200" dirty="0"/>
          </a:p>
        </p:txBody>
      </p:sp>
      <p:sp>
        <p:nvSpPr>
          <p:cNvPr id="6" name="Oval 5"/>
          <p:cNvSpPr/>
          <p:nvPr/>
        </p:nvSpPr>
        <p:spPr bwMode="auto">
          <a:xfrm>
            <a:off x="1143000" y="2590800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1143000" y="3410129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3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4038600" y="1790051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1123122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Outputs</a:t>
            </a:r>
            <a:endParaRPr lang="el-GR" sz="2200" dirty="0"/>
          </a:p>
        </p:txBody>
      </p:sp>
      <p:sp>
        <p:nvSpPr>
          <p:cNvPr id="10" name="Oval 9"/>
          <p:cNvSpPr/>
          <p:nvPr/>
        </p:nvSpPr>
        <p:spPr bwMode="auto">
          <a:xfrm>
            <a:off x="4038600" y="2570922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4038600" y="3390251"/>
            <a:ext cx="685800" cy="476071"/>
          </a:xfrm>
          <a:prstGeom prst="ellipse">
            <a:avLst/>
          </a:prstGeom>
          <a:noFill/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 3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838200" y="4419600"/>
            <a:ext cx="7924800" cy="1981200"/>
          </a:xfrm>
        </p:spPr>
        <p:txBody>
          <a:bodyPr>
            <a:normAutofit/>
          </a:bodyPr>
          <a:lstStyle/>
          <a:p>
            <a:r>
              <a:rPr lang="en-US" sz="2600" u="sng" dirty="0" smtClean="0"/>
              <a:t>Key</a:t>
            </a:r>
            <a:r>
              <a:rPr lang="en-US" sz="2600" dirty="0" smtClean="0"/>
              <a:t>: packet chaining enables connection reuse between different packets destined to the same output as departing packets</a:t>
            </a:r>
          </a:p>
          <a:p>
            <a:pPr lvl="1"/>
            <a:r>
              <a:rPr lang="en-US" sz="2400" dirty="0" smtClean="0"/>
              <a:t>The packets do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have to be in the same input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38200" y="403860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Example: output-first separable allocator</a:t>
            </a:r>
            <a:endParaRPr lang="el-GR" dirty="0"/>
          </a:p>
        </p:txBody>
      </p:sp>
      <p:sp>
        <p:nvSpPr>
          <p:cNvPr id="31" name="Rectangle 30"/>
          <p:cNvSpPr/>
          <p:nvPr/>
        </p:nvSpPr>
        <p:spPr bwMode="auto">
          <a:xfrm>
            <a:off x="904461" y="1696278"/>
            <a:ext cx="4114800" cy="6858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94244" y="2667000"/>
            <a:ext cx="320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/>
              <a:t>Next clock cycle</a:t>
            </a:r>
            <a:r>
              <a:rPr lang="en-US" sz="2200" dirty="0" smtClean="0"/>
              <a:t>: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Input 1 sends another packet to output 1.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Output 2 grants input 3</a:t>
            </a:r>
          </a:p>
        </p:txBody>
      </p:sp>
      <p:cxnSp>
        <p:nvCxnSpPr>
          <p:cNvPr id="34" name="Straight Arrow Connector 33"/>
          <p:cNvCxnSpPr/>
          <p:nvPr/>
        </p:nvCxnSpPr>
        <p:spPr bwMode="auto">
          <a:xfrm flipV="1">
            <a:off x="1981200" y="2895600"/>
            <a:ext cx="1905000" cy="762000"/>
          </a:xfrm>
          <a:prstGeom prst="straightConnector1">
            <a:avLst/>
          </a:prstGeom>
          <a:noFill/>
          <a:ln w="508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7" name="Rectangle 16"/>
          <p:cNvSpPr/>
          <p:nvPr/>
        </p:nvSpPr>
        <p:spPr bwMode="auto">
          <a:xfrm rot="20687219">
            <a:off x="856081" y="2086127"/>
            <a:ext cx="4114800" cy="68580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981200" y="2057400"/>
            <a:ext cx="1905000" cy="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 flipV="1">
            <a:off x="2057400" y="2865783"/>
            <a:ext cx="1828800" cy="76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 flipV="1">
            <a:off x="2057400" y="2133600"/>
            <a:ext cx="1828800" cy="7620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1981200" y="2133600"/>
            <a:ext cx="1905000" cy="6858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Oval 24"/>
          <p:cNvSpPr/>
          <p:nvPr/>
        </p:nvSpPr>
        <p:spPr bwMode="auto">
          <a:xfrm>
            <a:off x="1762539" y="1443162"/>
            <a:ext cx="822960" cy="822960"/>
          </a:xfrm>
          <a:prstGeom prst="ellips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905000" y="1676400"/>
            <a:ext cx="533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1,1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905000" y="2057400"/>
            <a:ext cx="533400" cy="33855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latin typeface="Arial" charset="0"/>
              </a:rPr>
              <a:t>1,2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 build="p"/>
      <p:bldP spid="31" grpId="1" animBg="1"/>
      <p:bldP spid="32" grpId="1"/>
      <p:bldP spid="17" grpId="0" animBg="1"/>
      <p:bldP spid="25" grpId="0" animBg="1"/>
      <p:bldP spid="25" grpId="1" animBg="1"/>
      <p:bldP spid="20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924800" cy="1981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Chaining is performed in the PC stage, before SA</a:t>
            </a:r>
          </a:p>
          <a:p>
            <a:pPr lvl="1"/>
            <a:r>
              <a:rPr lang="en-US" sz="2200" dirty="0" smtClean="0"/>
              <a:t>Newly-arrived flits skip PC if SA does not have another flit. Thus, zero-load latency does not increase</a:t>
            </a:r>
          </a:p>
          <a:p>
            <a:pPr lvl="1"/>
            <a:r>
              <a:rPr lang="en-US" sz="2200" dirty="0" smtClean="0"/>
              <a:t>Connections released if they cannot be used productively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28800" y="48768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2 Body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1828800" y="38100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1 Tail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143000" y="5449669"/>
            <a:ext cx="6801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Cycle 2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At the end of cycle 2, the chaining logic selects packet 2.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Packet 2 will reuse packet 1’s connection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0" y="6059269"/>
            <a:ext cx="5801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Cycle 3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Packet 2 does not participate in SA. Its inputs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and outputs remain connected, blocking other requests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828800" y="43434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2 Head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Packet chaining pipeline</a:t>
            </a:r>
            <a:endParaRPr lang="el-GR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1752600" y="3166646"/>
            <a:ext cx="1527048" cy="338554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PC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276600" y="3166646"/>
            <a:ext cx="1527048" cy="338554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SA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800600" y="3166646"/>
            <a:ext cx="1524000" cy="338554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ST</a:t>
            </a:r>
            <a:endParaRPr kumimoji="0" lang="el-GR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29400" y="2902803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PC: packet chaining</a:t>
            </a:r>
          </a:p>
          <a:p>
            <a:r>
              <a:rPr lang="en-US" sz="1600" dirty="0" smtClean="0"/>
              <a:t>SA: switch allocation</a:t>
            </a:r>
          </a:p>
          <a:p>
            <a:r>
              <a:rPr lang="en-US" sz="1600" dirty="0" smtClean="0"/>
              <a:t>ST:  switch traversal</a:t>
            </a:r>
            <a:endParaRPr lang="el-GR" sz="1600" dirty="0"/>
          </a:p>
        </p:txBody>
      </p:sp>
      <p:sp>
        <p:nvSpPr>
          <p:cNvPr id="21" name="Rectangle 20"/>
          <p:cNvSpPr/>
          <p:nvPr/>
        </p:nvSpPr>
        <p:spPr bwMode="auto">
          <a:xfrm>
            <a:off x="4909312" y="38100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1 Head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3352800" y="38100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1 Body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477000" y="3733800"/>
            <a:ext cx="2667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Cycle 2</a:t>
            </a:r>
            <a:r>
              <a:rPr lang="en-US" dirty="0" smtClean="0"/>
              <a:t>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When the tail flit enters the SA stage, the chaining logic considers eligible chaining requests</a:t>
            </a:r>
            <a:endParaRPr lang="el-GR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38200" y="3124200"/>
            <a:ext cx="762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Cycle</a:t>
            </a:r>
            <a:endParaRPr lang="el-GR" dirty="0"/>
          </a:p>
        </p:txBody>
      </p:sp>
      <p:sp>
        <p:nvSpPr>
          <p:cNvPr id="33" name="TextBox 32"/>
          <p:cNvSpPr txBox="1"/>
          <p:nvPr/>
        </p:nvSpPr>
        <p:spPr>
          <a:xfrm>
            <a:off x="1076960" y="3759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l-GR" dirty="0"/>
          </a:p>
        </p:txBody>
      </p:sp>
      <p:sp>
        <p:nvSpPr>
          <p:cNvPr id="34" name="Rectangle 33"/>
          <p:cNvSpPr/>
          <p:nvPr/>
        </p:nvSpPr>
        <p:spPr bwMode="auto">
          <a:xfrm>
            <a:off x="4919472" y="43434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1 Body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3352800" y="43434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1 Tail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087120" y="43334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l-GR" dirty="0"/>
          </a:p>
        </p:txBody>
      </p:sp>
      <p:sp>
        <p:nvSpPr>
          <p:cNvPr id="37" name="Oval 36"/>
          <p:cNvSpPr/>
          <p:nvPr/>
        </p:nvSpPr>
        <p:spPr bwMode="auto">
          <a:xfrm>
            <a:off x="1620520" y="4084320"/>
            <a:ext cx="1752600" cy="838200"/>
          </a:xfrm>
          <a:prstGeom prst="ellipse">
            <a:avLst/>
          </a:prstGeom>
          <a:noFill/>
          <a:ln w="254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l-GR" sz="1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352800" y="48768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2 Head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4929632" y="4876800"/>
            <a:ext cx="1374648" cy="307777"/>
          </a:xfrm>
          <a:prstGeom prst="rect">
            <a:avLst/>
          </a:prstGeom>
          <a:noFill/>
          <a:ln w="254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latin typeface="Arial" charset="0"/>
              </a:rPr>
              <a:t>Packet 1 Tail</a:t>
            </a:r>
            <a:endParaRPr kumimoji="0" lang="el-GR" sz="1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05077" y="48685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8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0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72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8" grpId="0" build="allAtOnce"/>
      <p:bldP spid="30" grpId="0"/>
      <p:bldP spid="27" grpId="0" animBg="1"/>
      <p:bldP spid="21" grpId="0" animBg="1"/>
      <p:bldP spid="23" grpId="0" animBg="1"/>
      <p:bldP spid="25" grpId="0" build="allAtOnce"/>
      <p:bldP spid="32" grpId="0"/>
      <p:bldP spid="33" grpId="0"/>
      <p:bldP spid="34" grpId="0" animBg="1"/>
      <p:bldP spid="35" grpId="0" animBg="1"/>
      <p:bldP spid="36" grpId="0"/>
      <p:bldP spid="37" grpId="0" animBg="1"/>
      <p:bldP spid="37" grpId="1" animBg="1"/>
      <p:bldP spid="38" grpId="0" animBg="1"/>
      <p:bldP spid="39" grpId="0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Starvation control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924800" cy="5410200"/>
          </a:xfrm>
        </p:spPr>
        <p:txBody>
          <a:bodyPr>
            <a:normAutofit/>
          </a:bodyPr>
          <a:lstStyle/>
          <a:p>
            <a:r>
              <a:rPr lang="en-US" sz="2600" dirty="0" smtClean="0"/>
              <a:t>Packet chaining uses starvation control</a:t>
            </a:r>
            <a:endParaRPr lang="en-US" sz="2400" dirty="0" smtClean="0"/>
          </a:p>
          <a:p>
            <a:endParaRPr lang="en-US" sz="2600" dirty="0" smtClean="0"/>
          </a:p>
          <a:p>
            <a:r>
              <a:rPr lang="en-US" sz="2600" dirty="0" smtClean="0"/>
              <a:t>In practice, connections are released by empty input VCs or output VCs without credits before starvation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ct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ec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c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c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c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4000</TotalTime>
  <Words>786</Words>
  <Application>Microsoft Office PowerPoint</Application>
  <PresentationFormat>On-screen Show (4:3)</PresentationFormat>
  <Paragraphs>184</Paragraphs>
  <Slides>20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lect</vt:lpstr>
      <vt:lpstr>Packet Chaining: Efficient Single-Cycle Allocation for On-Chip Networks</vt:lpstr>
      <vt:lpstr>Introduction</vt:lpstr>
      <vt:lpstr>Outline</vt:lpstr>
      <vt:lpstr>Conventional separable allocation</vt:lpstr>
      <vt:lpstr>Other ways to improve allocation</vt:lpstr>
      <vt:lpstr>Outline</vt:lpstr>
      <vt:lpstr>Packet chaining operation</vt:lpstr>
      <vt:lpstr>Packet chaining pipeline</vt:lpstr>
      <vt:lpstr>Starvation control</vt:lpstr>
      <vt:lpstr>Outline</vt:lpstr>
      <vt:lpstr>Packet chaining cost</vt:lpstr>
      <vt:lpstr>Outline</vt:lpstr>
      <vt:lpstr>Methodology</vt:lpstr>
      <vt:lpstr>Throughput under heavy load</vt:lpstr>
      <vt:lpstr>Comparison of saturation points</vt:lpstr>
      <vt:lpstr>Latency</vt:lpstr>
      <vt:lpstr>The effect of packet length</vt:lpstr>
      <vt:lpstr>Application execution results</vt:lpstr>
      <vt:lpstr>Conclusions</vt:lpstr>
      <vt:lpstr>  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Bufferless Flow Control for On-Chip Networks</dc:title>
  <dc:creator/>
  <cp:lastModifiedBy> </cp:lastModifiedBy>
  <cp:revision>290</cp:revision>
  <dcterms:created xsi:type="dcterms:W3CDTF">2006-08-16T00:00:00Z</dcterms:created>
  <dcterms:modified xsi:type="dcterms:W3CDTF">2011-12-05T18:24:26Z</dcterms:modified>
</cp:coreProperties>
</file>