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50" autoAdjust="0"/>
    <p:restoredTop sz="94660"/>
  </p:normalViewPr>
  <p:slideViewPr>
    <p:cSldViewPr snapToGrid="0">
      <p:cViewPr>
        <p:scale>
          <a:sx n="269" d="100"/>
          <a:sy n="269" d="100"/>
        </p:scale>
        <p:origin x="-64" y="4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10/12/23</a:t>
            </a:fld>
            <a:endParaRPr lang="en-US"/>
          </a:p>
        </p:txBody>
      </p:sp>
      <p:sp>
        <p:nvSpPr>
          <p:cNvPr id="4" name="Slide Image Placeholder 3"/>
          <p:cNvSpPr>
            <a:spLocks noGrp="1" noRot="1" noChangeAspect="1"/>
          </p:cNvSpPr>
          <p:nvPr>
            <p:ph type="sldImg" idx="2"/>
          </p:nvPr>
        </p:nvSpPr>
        <p:spPr>
          <a:xfrm>
            <a:off x="2360735" y="1143000"/>
            <a:ext cx="2136531"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360613" y="1143000"/>
            <a:ext cx="2136775" cy="3086100"/>
          </a:xfrm>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25D037-563F-4428-AF98-BA94D1E94913}"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5D037-563F-4428-AF98-BA94D1E94913}"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5D037-563F-4428-AF98-BA94D1E94913}"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825D037-563F-4428-AF98-BA94D1E94913}"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825D037-563F-4428-AF98-BA94D1E94913}" type="datetimeFigureOut">
              <a:rPr lang="en-US" smtClean="0"/>
              <a:t>10/12/23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825D037-563F-4428-AF98-BA94D1E94913}"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825D037-563F-4428-AF98-BA94D1E94913}" type="datetimeFigureOut">
              <a:rPr lang="en-US" smtClean="0"/>
              <a:t>10/12/23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825D037-563F-4428-AF98-BA94D1E94913}" type="datetimeFigureOut">
              <a:rPr lang="en-US" smtClean="0"/>
              <a:t>10/12/23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25D037-563F-4428-AF98-BA94D1E94913}" type="datetimeFigureOut">
              <a:rPr lang="en-US" smtClean="0"/>
              <a:t>10/12/23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25D037-563F-4428-AF98-BA94D1E94913}"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F825D037-563F-4428-AF98-BA94D1E94913}" type="datetimeFigureOut">
              <a:rPr lang="en-US" smtClean="0"/>
              <a:t>10/12/23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9032143-2CA2-4590-84A5-E4B75B768B38}"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F825D037-563F-4428-AF98-BA94D1E94913}" type="datetimeFigureOut">
              <a:rPr lang="en-US" smtClean="0"/>
              <a:t>10/12/23</a:t>
            </a:fld>
            <a:endParaRPr 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9032143-2CA2-4590-84A5-E4B75B768B3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8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39"/>
          <p:cNvPicPr>
            <a:picLocks noChangeAspect="1"/>
          </p:cNvPicPr>
          <p:nvPr/>
        </p:nvPicPr>
        <p:blipFill>
          <a:blip r:embed="rId3"/>
          <a:stretch>
            <a:fillRect/>
          </a:stretch>
        </p:blipFill>
        <p:spPr>
          <a:xfrm>
            <a:off x="259080" y="5741035"/>
            <a:ext cx="3075305" cy="796925"/>
          </a:xfrm>
          <a:prstGeom prst="rect">
            <a:avLst/>
          </a:prstGeom>
        </p:spPr>
      </p:pic>
      <p:pic>
        <p:nvPicPr>
          <p:cNvPr id="39" name="Picture 38"/>
          <p:cNvPicPr>
            <a:picLocks noChangeAspect="1"/>
          </p:cNvPicPr>
          <p:nvPr/>
        </p:nvPicPr>
        <p:blipFill>
          <a:blip r:embed="rId4"/>
          <a:stretch>
            <a:fillRect/>
          </a:stretch>
        </p:blipFill>
        <p:spPr>
          <a:xfrm>
            <a:off x="329565" y="3872865"/>
            <a:ext cx="2782570" cy="1326515"/>
          </a:xfrm>
          <a:prstGeom prst="rect">
            <a:avLst/>
          </a:prstGeom>
        </p:spPr>
      </p:pic>
      <p:sp>
        <p:nvSpPr>
          <p:cNvPr id="2" name="Rectangle 1"/>
          <p:cNvSpPr/>
          <p:nvPr/>
        </p:nvSpPr>
        <p:spPr>
          <a:xfrm>
            <a:off x="-9525" y="-11430"/>
            <a:ext cx="6870700" cy="898525"/>
          </a:xfrm>
          <a:prstGeom prst="rect">
            <a:avLst/>
          </a:prstGeom>
          <a:gradFill>
            <a:gsLst>
              <a:gs pos="0">
                <a:schemeClr val="accent3">
                  <a:lumMod val="60000"/>
                  <a:lumOff val="40000"/>
                </a:schemeClr>
              </a:gs>
              <a:gs pos="50000">
                <a:schemeClr val="accent4">
                  <a:lumMod val="40000"/>
                  <a:lumOff val="60000"/>
                </a:schemeClr>
              </a:gs>
              <a:gs pos="100000">
                <a:schemeClr val="accent4">
                  <a:lumMod val="20000"/>
                  <a:lumOff val="80000"/>
                </a:schemeClr>
              </a:gs>
            </a:gsLst>
            <a:lin ang="5400000" scaled="0"/>
          </a:gra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9" name="Picture 28"/>
          <p:cNvPicPr>
            <a:picLocks noChangeAspect="1"/>
          </p:cNvPicPr>
          <p:nvPr userDrawn="1"/>
        </p:nvPicPr>
        <p:blipFill>
          <a:blip r:embed="rId5"/>
          <a:stretch>
            <a:fillRect/>
          </a:stretch>
        </p:blipFill>
        <p:spPr>
          <a:xfrm>
            <a:off x="38100" y="-14605"/>
            <a:ext cx="812165" cy="842645"/>
          </a:xfrm>
          <a:prstGeom prst="rect">
            <a:avLst/>
          </a:prstGeom>
          <a:noFill/>
        </p:spPr>
      </p:pic>
      <p:sp>
        <p:nvSpPr>
          <p:cNvPr id="30" name="Rectangle 29"/>
          <p:cNvSpPr/>
          <p:nvPr/>
        </p:nvSpPr>
        <p:spPr>
          <a:xfrm>
            <a:off x="776605" y="-179070"/>
            <a:ext cx="5846445" cy="1022350"/>
          </a:xfrm>
          <a:prstGeom prst="rect">
            <a:avLst/>
          </a:prstGeom>
          <a:noFill/>
          <a:ln w="28575" cmpd="sng">
            <a:noFill/>
            <a:prstDash val="sysDot"/>
          </a:ln>
        </p:spPr>
        <p:style>
          <a:lnRef idx="2">
            <a:schemeClr val="accent1"/>
          </a:lnRef>
          <a:fillRef idx="1">
            <a:schemeClr val="lt1"/>
          </a:fillRef>
          <a:effectRef idx="0">
            <a:schemeClr val="accent1"/>
          </a:effectRef>
          <a:fontRef idx="minor">
            <a:schemeClr val="dk1"/>
          </a:fontRef>
        </p:style>
        <p:txBody>
          <a:bodyPr lIns="91440" tIns="0" rIns="91440" bIns="0" rtlCol="0" anchor="ctr"/>
          <a:lstStyle/>
          <a:p>
            <a:pPr indent="0" algn="ctr">
              <a:buFont typeface="Arial" panose="02080604020202020204" pitchFamily="34" charset="0"/>
              <a:buNone/>
            </a:pPr>
            <a:r>
              <a:rPr lang="x-none" sz="1600" b="1">
                <a:solidFill>
                  <a:schemeClr val="tx1"/>
                </a:solidFill>
                <a:latin typeface="东文宋体" charset="0"/>
                <a:cs typeface="东文宋体" charset="0"/>
              </a:rPr>
              <a:t>Power-aware Neuromorphic Architecture with Partial Voltage Scaling 3D Stacking Synaptic Memory</a:t>
            </a:r>
          </a:p>
        </p:txBody>
      </p:sp>
      <p:grpSp>
        <p:nvGrpSpPr>
          <p:cNvPr id="10" name="Group 9"/>
          <p:cNvGrpSpPr/>
          <p:nvPr/>
        </p:nvGrpSpPr>
        <p:grpSpPr>
          <a:xfrm>
            <a:off x="107950" y="990600"/>
            <a:ext cx="3281680" cy="1271270"/>
            <a:chOff x="170" y="1834"/>
            <a:chExt cx="5168" cy="2002"/>
          </a:xfrm>
        </p:grpSpPr>
        <p:sp>
          <p:nvSpPr>
            <p:cNvPr id="140" name="Text Box 139"/>
            <p:cNvSpPr txBox="1"/>
            <p:nvPr/>
          </p:nvSpPr>
          <p:spPr>
            <a:xfrm>
              <a:off x="170" y="2097"/>
              <a:ext cx="5168" cy="1113"/>
            </a:xfrm>
            <a:prstGeom prst="rect">
              <a:avLst/>
            </a:prstGeom>
            <a:noFill/>
          </p:spPr>
          <p:txBody>
            <a:bodyPr wrap="square" rtlCol="0" anchor="t">
              <a:spAutoFit/>
            </a:bodyPr>
            <a:lstStyle/>
            <a:p>
              <a:pPr indent="0" algn="just">
                <a:buFont typeface="Arial" panose="02080604020202020204" pitchFamily="34" charset="0"/>
                <a:buNone/>
              </a:pPr>
              <a:r>
                <a:rPr lang="x-none" sz="800">
                  <a:solidFill>
                    <a:schemeClr val="tx1"/>
                  </a:solidFill>
                  <a:latin typeface="东文宋体" charset="0"/>
                  <a:cs typeface="东文宋体" charset="0"/>
                </a:rPr>
                <a:t>Spiking Neural Networks (SNNs) mimic the biological neural systems, which have low power and high performance. This research aims to leverage the low-power advantage of spiking neural networks using 3-D hardware architectures and low-power design techniques. </a:t>
              </a:r>
            </a:p>
          </p:txBody>
        </p:sp>
        <p:sp>
          <p:nvSpPr>
            <p:cNvPr id="139" name="Rounded Rectangle 138"/>
            <p:cNvSpPr/>
            <p:nvPr/>
          </p:nvSpPr>
          <p:spPr>
            <a:xfrm>
              <a:off x="231" y="1864"/>
              <a:ext cx="5043" cy="1972"/>
            </a:xfrm>
            <a:prstGeom prst="roundRect">
              <a:avLst>
                <a:gd name="adj" fmla="val 7443"/>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sp>
          <p:nvSpPr>
            <p:cNvPr id="91" name="Rounded Rectangle 90"/>
            <p:cNvSpPr/>
            <p:nvPr/>
          </p:nvSpPr>
          <p:spPr>
            <a:xfrm>
              <a:off x="229" y="1834"/>
              <a:ext cx="5045" cy="290"/>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Introduction</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導入</a:t>
              </a:r>
            </a:p>
          </p:txBody>
        </p:sp>
      </p:grpSp>
      <p:grpSp>
        <p:nvGrpSpPr>
          <p:cNvPr id="7" name="Group 6"/>
          <p:cNvGrpSpPr/>
          <p:nvPr/>
        </p:nvGrpSpPr>
        <p:grpSpPr>
          <a:xfrm>
            <a:off x="146050" y="3663315"/>
            <a:ext cx="3206115" cy="1807210"/>
            <a:chOff x="230" y="6187"/>
            <a:chExt cx="5049" cy="2846"/>
          </a:xfrm>
        </p:grpSpPr>
        <p:sp>
          <p:nvSpPr>
            <p:cNvPr id="52" name="Rounded Rectangle 51"/>
            <p:cNvSpPr/>
            <p:nvPr/>
          </p:nvSpPr>
          <p:spPr>
            <a:xfrm>
              <a:off x="230" y="6239"/>
              <a:ext cx="5040" cy="2794"/>
            </a:xfrm>
            <a:prstGeom prst="roundRect">
              <a:avLst>
                <a:gd name="adj" fmla="val 2380"/>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89" name="Rounded Rectangle 88"/>
            <p:cNvSpPr/>
            <p:nvPr/>
          </p:nvSpPr>
          <p:spPr>
            <a:xfrm>
              <a:off x="231" y="6187"/>
              <a:ext cx="5039" cy="288"/>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Overview Hardware Architecture</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概要アーキテクチャ</a:t>
              </a:r>
            </a:p>
          </p:txBody>
        </p:sp>
        <p:sp>
          <p:nvSpPr>
            <p:cNvPr id="141" name="Text Box 140"/>
            <p:cNvSpPr txBox="1"/>
            <p:nvPr/>
          </p:nvSpPr>
          <p:spPr>
            <a:xfrm>
              <a:off x="239" y="8517"/>
              <a:ext cx="5040" cy="362"/>
            </a:xfrm>
            <a:prstGeom prst="rect">
              <a:avLst/>
            </a:prstGeom>
            <a:noFill/>
          </p:spPr>
          <p:txBody>
            <a:bodyPr wrap="square" rtlCol="0" anchor="t">
              <a:spAutoFit/>
            </a:bodyPr>
            <a:lstStyle/>
            <a:p>
              <a:pPr indent="0" algn="ctr">
                <a:buFont typeface="Arial" panose="02080604020202020204" pitchFamily="34" charset="0"/>
                <a:buNone/>
              </a:pPr>
              <a:r>
                <a:rPr lang="x-none" sz="900" i="1">
                  <a:solidFill>
                    <a:schemeClr val="tx1"/>
                  </a:solidFill>
                  <a:latin typeface="东文宋体" charset="0"/>
                  <a:cs typeface="东文宋体" charset="0"/>
                </a:rPr>
                <a:t>(a) 3D Architecture. (b) Bit Placement.</a:t>
              </a:r>
              <a:r>
                <a:rPr lang="x-none" sz="900">
                  <a:solidFill>
                    <a:schemeClr val="tx1"/>
                  </a:solidFill>
                  <a:latin typeface="东文宋体" charset="0"/>
                  <a:cs typeface="东文宋体" charset="0"/>
                </a:rPr>
                <a:t> </a:t>
              </a:r>
            </a:p>
          </p:txBody>
        </p:sp>
      </p:grpSp>
      <p:grpSp>
        <p:nvGrpSpPr>
          <p:cNvPr id="4" name="Group 3"/>
          <p:cNvGrpSpPr/>
          <p:nvPr/>
        </p:nvGrpSpPr>
        <p:grpSpPr>
          <a:xfrm>
            <a:off x="3499485" y="3086100"/>
            <a:ext cx="3429635" cy="2027555"/>
            <a:chOff x="5481" y="5134"/>
            <a:chExt cx="5401" cy="3193"/>
          </a:xfrm>
        </p:grpSpPr>
        <p:sp>
          <p:nvSpPr>
            <p:cNvPr id="47" name="Rounded Rectangle 46"/>
            <p:cNvSpPr/>
            <p:nvPr/>
          </p:nvSpPr>
          <p:spPr>
            <a:xfrm>
              <a:off x="5483" y="5173"/>
              <a:ext cx="5061" cy="3154"/>
            </a:xfrm>
            <a:prstGeom prst="roundRect">
              <a:avLst>
                <a:gd name="adj" fmla="val 3963"/>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88" name="Rounded Rectangle 87"/>
            <p:cNvSpPr/>
            <p:nvPr/>
          </p:nvSpPr>
          <p:spPr>
            <a:xfrm>
              <a:off x="5481" y="5134"/>
              <a:ext cx="5065" cy="290"/>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UV synaptic operations</a:t>
              </a:r>
              <a:r>
                <a:rPr lang="x-none" sz="800">
                  <a:solidFill>
                    <a:schemeClr val="tx1"/>
                  </a:solidFill>
                  <a:latin typeface="东文宋体" charset="0"/>
                  <a:cs typeface="东文宋体" charset="0"/>
                  <a:sym typeface="+mn-ea"/>
                </a:rPr>
                <a:t>・UVのシナプスの操作</a:t>
              </a:r>
              <a:endParaRPr lang="x-none" sz="800" b="1">
                <a:solidFill>
                  <a:schemeClr val="tx1"/>
                </a:solidFill>
                <a:latin typeface="东文宋体" charset="0"/>
                <a:cs typeface="东文宋体" charset="0"/>
                <a:sym typeface="+mn-ea"/>
              </a:endParaRPr>
            </a:p>
          </p:txBody>
        </p:sp>
        <p:pic>
          <p:nvPicPr>
            <p:cNvPr id="94" name="Picture 93"/>
            <p:cNvPicPr>
              <a:picLocks noChangeAspect="1"/>
            </p:cNvPicPr>
            <p:nvPr/>
          </p:nvPicPr>
          <p:blipFill>
            <a:blip r:embed="rId6"/>
            <a:stretch>
              <a:fillRect/>
            </a:stretch>
          </p:blipFill>
          <p:spPr>
            <a:xfrm>
              <a:off x="5895" y="5446"/>
              <a:ext cx="4245" cy="2439"/>
            </a:xfrm>
            <a:prstGeom prst="rect">
              <a:avLst/>
            </a:prstGeom>
          </p:spPr>
        </p:pic>
        <p:sp>
          <p:nvSpPr>
            <p:cNvPr id="145" name="Text Box 144"/>
            <p:cNvSpPr txBox="1"/>
            <p:nvPr/>
          </p:nvSpPr>
          <p:spPr>
            <a:xfrm>
              <a:off x="5638" y="7801"/>
              <a:ext cx="5244" cy="337"/>
            </a:xfrm>
            <a:prstGeom prst="rect">
              <a:avLst/>
            </a:prstGeom>
            <a:noFill/>
          </p:spPr>
          <p:txBody>
            <a:bodyPr wrap="square" rtlCol="0" anchor="t">
              <a:spAutoFit/>
            </a:bodyPr>
            <a:lstStyle/>
            <a:p>
              <a:pPr indent="0">
                <a:buFont typeface="Arial" panose="02080604020202020204" pitchFamily="34" charset="0"/>
                <a:buNone/>
              </a:pPr>
              <a:r>
                <a:rPr lang="x-none" sz="800" i="1">
                  <a:solidFill>
                    <a:schemeClr val="tx1"/>
                  </a:solidFill>
                  <a:latin typeface="东文宋体" charset="0"/>
                  <a:cs typeface="东文宋体" charset="0"/>
                </a:rPr>
                <a:t>(a) Normal synaptic operation. (b) UV synaptic operation</a:t>
              </a:r>
              <a:r>
                <a:rPr lang="x-none" sz="800">
                  <a:solidFill>
                    <a:schemeClr val="tx1"/>
                  </a:solidFill>
                  <a:latin typeface="东文宋体" charset="0"/>
                  <a:cs typeface="东文宋体" charset="0"/>
                </a:rPr>
                <a:t>. </a:t>
              </a:r>
            </a:p>
          </p:txBody>
        </p:sp>
      </p:grpSp>
      <p:grpSp>
        <p:nvGrpSpPr>
          <p:cNvPr id="5" name="Group 4"/>
          <p:cNvGrpSpPr/>
          <p:nvPr/>
        </p:nvGrpSpPr>
        <p:grpSpPr>
          <a:xfrm>
            <a:off x="3514090" y="5187950"/>
            <a:ext cx="3385185" cy="2007870"/>
            <a:chOff x="5504" y="8444"/>
            <a:chExt cx="5331" cy="3162"/>
          </a:xfrm>
        </p:grpSpPr>
        <p:sp>
          <p:nvSpPr>
            <p:cNvPr id="96" name="Rounded Rectangle 95"/>
            <p:cNvSpPr/>
            <p:nvPr/>
          </p:nvSpPr>
          <p:spPr>
            <a:xfrm>
              <a:off x="5504" y="8593"/>
              <a:ext cx="5040" cy="3013"/>
            </a:xfrm>
            <a:prstGeom prst="roundRect">
              <a:avLst>
                <a:gd name="adj" fmla="val 2787"/>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pic>
          <p:nvPicPr>
            <p:cNvPr id="99" name="Picture 98"/>
            <p:cNvPicPr>
              <a:picLocks noChangeAspect="1"/>
            </p:cNvPicPr>
            <p:nvPr/>
          </p:nvPicPr>
          <p:blipFill>
            <a:blip r:embed="rId7"/>
            <a:stretch>
              <a:fillRect/>
            </a:stretch>
          </p:blipFill>
          <p:spPr>
            <a:xfrm>
              <a:off x="5895" y="8734"/>
              <a:ext cx="4245" cy="2494"/>
            </a:xfrm>
            <a:prstGeom prst="rect">
              <a:avLst/>
            </a:prstGeom>
          </p:spPr>
        </p:pic>
        <p:sp>
          <p:nvSpPr>
            <p:cNvPr id="100" name="Rounded Rectangle 99"/>
            <p:cNvSpPr/>
            <p:nvPr/>
          </p:nvSpPr>
          <p:spPr>
            <a:xfrm>
              <a:off x="5505" y="8444"/>
              <a:ext cx="5040" cy="290"/>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PG (+ UV) synaptic operations </a:t>
              </a:r>
              <a:r>
                <a:rPr lang="x-none" sz="800">
                  <a:solidFill>
                    <a:schemeClr val="tx1"/>
                  </a:solidFill>
                  <a:latin typeface="东文宋体" charset="0"/>
                  <a:cs typeface="东文宋体" charset="0"/>
                  <a:sym typeface="+mn-ea"/>
                </a:rPr>
                <a:t>・PG(+UV)のシナプスの操作</a:t>
              </a:r>
            </a:p>
          </p:txBody>
        </p:sp>
        <p:sp>
          <p:nvSpPr>
            <p:cNvPr id="146" name="Text Box 145"/>
            <p:cNvSpPr txBox="1"/>
            <p:nvPr/>
          </p:nvSpPr>
          <p:spPr>
            <a:xfrm>
              <a:off x="5628" y="11137"/>
              <a:ext cx="5207" cy="337"/>
            </a:xfrm>
            <a:prstGeom prst="rect">
              <a:avLst/>
            </a:prstGeom>
            <a:noFill/>
          </p:spPr>
          <p:txBody>
            <a:bodyPr wrap="square" rtlCol="0" anchor="t">
              <a:spAutoFit/>
            </a:bodyPr>
            <a:lstStyle/>
            <a:p>
              <a:pPr indent="0">
                <a:buFont typeface="Arial" panose="02080604020202020204" pitchFamily="34" charset="0"/>
                <a:buNone/>
              </a:pPr>
              <a:r>
                <a:rPr lang="x-none" sz="800" i="1">
                  <a:solidFill>
                    <a:schemeClr val="tx1"/>
                  </a:solidFill>
                  <a:latin typeface="东文宋体" charset="0"/>
                  <a:cs typeface="东文宋体" charset="0"/>
                </a:rPr>
                <a:t>(a) PG synaptic operation. (b) PG &amp; UV synaptic operation. </a:t>
              </a:r>
            </a:p>
          </p:txBody>
        </p:sp>
      </p:grpSp>
      <p:grpSp>
        <p:nvGrpSpPr>
          <p:cNvPr id="6" name="Group 5"/>
          <p:cNvGrpSpPr/>
          <p:nvPr/>
        </p:nvGrpSpPr>
        <p:grpSpPr>
          <a:xfrm>
            <a:off x="146685" y="7261225"/>
            <a:ext cx="6638925" cy="2381250"/>
            <a:chOff x="231" y="11475"/>
            <a:chExt cx="10455" cy="3750"/>
          </a:xfrm>
        </p:grpSpPr>
        <p:pic>
          <p:nvPicPr>
            <p:cNvPr id="143" name="Picture 142"/>
            <p:cNvPicPr>
              <a:picLocks noChangeAspect="1"/>
            </p:cNvPicPr>
            <p:nvPr/>
          </p:nvPicPr>
          <p:blipFill>
            <a:blip r:embed="rId8"/>
            <a:stretch>
              <a:fillRect/>
            </a:stretch>
          </p:blipFill>
          <p:spPr>
            <a:xfrm>
              <a:off x="4901" y="11868"/>
              <a:ext cx="5540" cy="2763"/>
            </a:xfrm>
            <a:prstGeom prst="rect">
              <a:avLst/>
            </a:prstGeom>
          </p:spPr>
        </p:pic>
        <p:pic>
          <p:nvPicPr>
            <p:cNvPr id="142" name="Picture 141"/>
            <p:cNvPicPr>
              <a:picLocks noChangeAspect="1"/>
            </p:cNvPicPr>
            <p:nvPr/>
          </p:nvPicPr>
          <p:blipFill>
            <a:blip r:embed="rId9"/>
            <a:stretch>
              <a:fillRect/>
            </a:stretch>
          </p:blipFill>
          <p:spPr>
            <a:xfrm>
              <a:off x="427" y="12040"/>
              <a:ext cx="4488" cy="2473"/>
            </a:xfrm>
            <a:prstGeom prst="rect">
              <a:avLst/>
            </a:prstGeom>
          </p:spPr>
        </p:pic>
        <p:sp>
          <p:nvSpPr>
            <p:cNvPr id="53" name="Rounded Rectangle 52"/>
            <p:cNvSpPr/>
            <p:nvPr/>
          </p:nvSpPr>
          <p:spPr>
            <a:xfrm>
              <a:off x="232" y="11596"/>
              <a:ext cx="10343" cy="3629"/>
            </a:xfrm>
            <a:prstGeom prst="roundRect">
              <a:avLst>
                <a:gd name="adj" fmla="val 2936"/>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90" name="Rounded Rectangle 89"/>
            <p:cNvSpPr/>
            <p:nvPr/>
          </p:nvSpPr>
          <p:spPr>
            <a:xfrm>
              <a:off x="231" y="11475"/>
              <a:ext cx="10344" cy="323"/>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Experimental Results: Accuracy, Energy, and Bit-Error-Rate</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 実験結果: 精度、エネルギー、ビットエラー率 </a:t>
              </a:r>
            </a:p>
          </p:txBody>
        </p:sp>
        <p:sp>
          <p:nvSpPr>
            <p:cNvPr id="148" name="Text Box 147"/>
            <p:cNvSpPr txBox="1"/>
            <p:nvPr/>
          </p:nvSpPr>
          <p:spPr>
            <a:xfrm>
              <a:off x="393" y="14502"/>
              <a:ext cx="5070" cy="337"/>
            </a:xfrm>
            <a:prstGeom prst="rect">
              <a:avLst/>
            </a:prstGeom>
            <a:noFill/>
          </p:spPr>
          <p:txBody>
            <a:bodyPr wrap="square" rtlCol="0" anchor="t">
              <a:spAutoFit/>
            </a:bodyPr>
            <a:lstStyle/>
            <a:p>
              <a:pPr indent="0">
                <a:buFont typeface="Arial" panose="02080604020202020204" pitchFamily="34" charset="0"/>
                <a:buNone/>
              </a:pPr>
              <a:r>
                <a:rPr lang="x-none" sz="800" i="1">
                  <a:solidFill>
                    <a:schemeClr val="tx1"/>
                  </a:solidFill>
                  <a:latin typeface="东文宋体" charset="0"/>
                  <a:cs typeface="东文宋体" charset="0"/>
                </a:rPr>
                <a:t>(a) Accuracy. (b) Energy consumption. (c) Bit-Error-Rate. </a:t>
              </a:r>
            </a:p>
          </p:txBody>
        </p:sp>
        <p:sp>
          <p:nvSpPr>
            <p:cNvPr id="165" name="Text Box 164"/>
            <p:cNvSpPr txBox="1"/>
            <p:nvPr/>
          </p:nvSpPr>
          <p:spPr>
            <a:xfrm>
              <a:off x="5012" y="14405"/>
              <a:ext cx="5674" cy="531"/>
            </a:xfrm>
            <a:prstGeom prst="rect">
              <a:avLst/>
            </a:prstGeom>
            <a:noFill/>
          </p:spPr>
          <p:txBody>
            <a:bodyPr wrap="square" rtlCol="0" anchor="t">
              <a:spAutoFit/>
            </a:bodyPr>
            <a:lstStyle/>
            <a:p>
              <a:pPr indent="0" algn="ctr">
                <a:buFont typeface="Arial" panose="02080604020202020204" pitchFamily="34" charset="0"/>
                <a:buNone/>
              </a:pPr>
              <a:r>
                <a:rPr lang="x-none" sz="800" i="1">
                  <a:solidFill>
                    <a:schemeClr val="tx1"/>
                  </a:solidFill>
                  <a:latin typeface="东文宋体" charset="0"/>
                  <a:cs typeface="东文宋体" charset="0"/>
                  <a:sym typeface="+mn-ea"/>
                </a:rPr>
                <a:t>Accuracy vs Energy with UV &amp; PG:</a:t>
              </a:r>
            </a:p>
            <a:p>
              <a:pPr indent="0" algn="ctr">
                <a:buFont typeface="Arial" panose="02080604020202020204" pitchFamily="34" charset="0"/>
                <a:buNone/>
              </a:pPr>
              <a:r>
                <a:rPr lang="x-none" sz="800" i="1">
                  <a:solidFill>
                    <a:schemeClr val="tx1"/>
                  </a:solidFill>
                  <a:latin typeface="东文宋体" charset="0"/>
                  <a:cs typeface="东文宋体" charset="0"/>
                  <a:sym typeface="+mn-ea"/>
                </a:rPr>
                <a:t> </a:t>
              </a:r>
              <a:r>
                <a:rPr lang="x-none" sz="800" i="1">
                  <a:solidFill>
                    <a:schemeClr val="tx1"/>
                  </a:solidFill>
                  <a:latin typeface="东文宋体" charset="0"/>
                  <a:cs typeface="东文宋体" charset="0"/>
                </a:rPr>
                <a:t>(a) UV 2 layers. (b) PG 1 layer &amp; UV 2 layers.(c) PG 2 layers &amp; UV 2 layers.</a:t>
              </a:r>
            </a:p>
          </p:txBody>
        </p:sp>
      </p:grpSp>
      <p:sp>
        <p:nvSpPr>
          <p:cNvPr id="166" name="Text Box 165"/>
          <p:cNvSpPr txBox="1"/>
          <p:nvPr/>
        </p:nvSpPr>
        <p:spPr>
          <a:xfrm>
            <a:off x="1402715" y="404789"/>
            <a:ext cx="4815205" cy="507831"/>
          </a:xfrm>
          <a:prstGeom prst="rect">
            <a:avLst/>
          </a:prstGeom>
          <a:noFill/>
        </p:spPr>
        <p:txBody>
          <a:bodyPr wrap="square" rtlCol="0" anchor="t">
            <a:spAutoFit/>
          </a:bodyPr>
          <a:lstStyle/>
          <a:p>
            <a:pPr indent="0" algn="r">
              <a:buFont typeface="Arial" panose="02080604020202020204" pitchFamily="34" charset="0"/>
              <a:buNone/>
            </a:pPr>
            <a:endParaRPr lang="x-none" sz="900" b="1">
              <a:solidFill>
                <a:schemeClr val="accent4">
                  <a:lumMod val="50000"/>
                </a:schemeClr>
              </a:solidFill>
              <a:latin typeface="东文宋体" charset="0"/>
              <a:cs typeface="东文宋体" charset="0"/>
            </a:endParaRPr>
          </a:p>
          <a:p>
            <a:pPr indent="0" algn="r">
              <a:buFont typeface="Arial" panose="02080604020202020204" pitchFamily="34" charset="0"/>
              <a:buNone/>
            </a:pPr>
            <a:r>
              <a:rPr lang="x-none" sz="900" i="1">
                <a:solidFill>
                  <a:schemeClr val="accent4">
                    <a:lumMod val="50000"/>
                  </a:schemeClr>
                </a:solidFill>
                <a:latin typeface="东文宋体" charset="0"/>
                <a:cs typeface="东文宋体" charset="0"/>
              </a:rPr>
              <a:t>Ngo-Doanh NGUYEN, Ryoji KOBAYASHI, Khanh N. DANG, Abderazek Ben ABDALLAH</a:t>
            </a:r>
            <a:endParaRPr lang="en-US" sz="900" i="1" dirty="0">
              <a:solidFill>
                <a:schemeClr val="accent4">
                  <a:lumMod val="50000"/>
                </a:schemeClr>
              </a:solidFill>
              <a:latin typeface="东文宋体" charset="0"/>
              <a:cs typeface="东文宋体" charset="0"/>
            </a:endParaRPr>
          </a:p>
          <a:p>
            <a:pPr indent="0" algn="r">
              <a:buFont typeface="Arial" panose="02080604020202020204" pitchFamily="34" charset="0"/>
              <a:buNone/>
            </a:pPr>
            <a:r>
              <a:rPr lang="en-JP" sz="900" i="1" dirty="0">
                <a:solidFill>
                  <a:schemeClr val="accent4">
                    <a:lumMod val="50000"/>
                  </a:schemeClr>
                </a:solidFill>
                <a:latin typeface="东文宋体" charset="0"/>
                <a:cs typeface="东文宋体" charset="0"/>
              </a:rPr>
              <a:t>Supervisor: </a:t>
            </a:r>
            <a:r>
              <a:rPr lang="x-none" sz="900" i="1">
                <a:solidFill>
                  <a:schemeClr val="accent4">
                    <a:lumMod val="50000"/>
                  </a:schemeClr>
                </a:solidFill>
                <a:latin typeface="东文宋体" charset="0"/>
                <a:cs typeface="东文宋体" charset="0"/>
              </a:rPr>
              <a:t>Khanh N. DANG</a:t>
            </a:r>
          </a:p>
        </p:txBody>
      </p:sp>
      <p:sp>
        <p:nvSpPr>
          <p:cNvPr id="167" name="Text Box 166"/>
          <p:cNvSpPr txBox="1"/>
          <p:nvPr/>
        </p:nvSpPr>
        <p:spPr>
          <a:xfrm>
            <a:off x="59690" y="9627870"/>
            <a:ext cx="6704330" cy="306705"/>
          </a:xfrm>
          <a:prstGeom prst="rect">
            <a:avLst/>
          </a:prstGeom>
          <a:noFill/>
        </p:spPr>
        <p:txBody>
          <a:bodyPr wrap="square" rtlCol="0" anchor="t">
            <a:spAutoFit/>
          </a:bodyPr>
          <a:lstStyle/>
          <a:p>
            <a:pPr indent="0" algn="l">
              <a:buFont typeface="Arial" panose="02080604020202020204" pitchFamily="34" charset="0"/>
              <a:buNone/>
            </a:pPr>
            <a:r>
              <a:rPr lang="x-none" sz="700">
                <a:solidFill>
                  <a:schemeClr val="tx1"/>
                </a:solidFill>
                <a:latin typeface="东文宋体" charset="0"/>
                <a:cs typeface="东文宋体" charset="0"/>
                <a:sym typeface="+mn-ea"/>
              </a:rPr>
              <a:t>[1] N.-D. Nguyen and </a:t>
            </a:r>
            <a:r>
              <a:rPr lang="x-none" sz="700" i="1">
                <a:solidFill>
                  <a:schemeClr val="tx1"/>
                </a:solidFill>
                <a:latin typeface="东文宋体" charset="0"/>
                <a:cs typeface="东文宋体" charset="0"/>
                <a:sym typeface="+mn-ea"/>
              </a:rPr>
              <a:t>et al.,</a:t>
            </a:r>
            <a:r>
              <a:rPr lang="x-none" sz="700">
                <a:solidFill>
                  <a:schemeClr val="tx1"/>
                </a:solidFill>
                <a:latin typeface="东文宋体" charset="0"/>
                <a:cs typeface="东文宋体" charset="0"/>
                <a:sym typeface="+mn-ea"/>
              </a:rPr>
              <a:t> ''Power-aware Neuromorphic Architecture with Partial Voltage Scaling 3D Stacking Synaptic Memory``</a:t>
            </a:r>
            <a:r>
              <a:rPr lang="x-none" sz="700" i="1">
                <a:solidFill>
                  <a:schemeClr val="tx1"/>
                </a:solidFill>
                <a:latin typeface="东文宋体" charset="0"/>
                <a:cs typeface="东文宋体" charset="0"/>
                <a:sym typeface="+mn-ea"/>
              </a:rPr>
              <a:t>, IEEE Transactions on Very Large Scale Integration (VLSI)  Systems</a:t>
            </a:r>
            <a:r>
              <a:rPr lang="x-none" sz="700">
                <a:solidFill>
                  <a:schemeClr val="tx1"/>
                </a:solidFill>
                <a:latin typeface="东文宋体" charset="0"/>
                <a:cs typeface="东文宋体" charset="0"/>
                <a:sym typeface="+mn-ea"/>
              </a:rPr>
              <a:t>, doi: 10.1109/TVLSI.2023.3318231.</a:t>
            </a:r>
          </a:p>
        </p:txBody>
      </p:sp>
      <p:grpSp>
        <p:nvGrpSpPr>
          <p:cNvPr id="8" name="Group 7"/>
          <p:cNvGrpSpPr/>
          <p:nvPr/>
        </p:nvGrpSpPr>
        <p:grpSpPr>
          <a:xfrm>
            <a:off x="111125" y="2339975"/>
            <a:ext cx="3281680" cy="1252855"/>
            <a:chOff x="175" y="4103"/>
            <a:chExt cx="5168" cy="1973"/>
          </a:xfrm>
        </p:grpSpPr>
        <p:sp>
          <p:nvSpPr>
            <p:cNvPr id="210" name="Text Box 209"/>
            <p:cNvSpPr txBox="1"/>
            <p:nvPr/>
          </p:nvSpPr>
          <p:spPr>
            <a:xfrm>
              <a:off x="175" y="4327"/>
              <a:ext cx="5168" cy="1113"/>
            </a:xfrm>
            <a:prstGeom prst="rect">
              <a:avLst/>
            </a:prstGeom>
            <a:noFill/>
          </p:spPr>
          <p:txBody>
            <a:bodyPr wrap="square" rtlCol="0" anchor="t">
              <a:spAutoFit/>
            </a:bodyPr>
            <a:lstStyle/>
            <a:p>
              <a:pPr indent="0" algn="just">
                <a:buFont typeface="Arial" panose="02080604020202020204" pitchFamily="34" charset="0"/>
                <a:buNone/>
              </a:pPr>
              <a:r>
                <a:rPr lang="x-none" sz="800">
                  <a:solidFill>
                    <a:schemeClr val="tx1"/>
                  </a:solidFill>
                  <a:latin typeface="东文宋体" charset="0"/>
                  <a:cs typeface="东文宋体" charset="0"/>
                </a:rPr>
                <a:t>The idea is to distinguish the critical levels of synaptic weights and then isolate them using stacking layers of 3-D architectures. As a result, the side effects of low-power techniques only affect low-important bits. Hence, it dramatically reduces power consumption while maintaining its performance.</a:t>
              </a:r>
            </a:p>
          </p:txBody>
        </p:sp>
        <p:sp>
          <p:nvSpPr>
            <p:cNvPr id="203" name="Rounded Rectangle 202"/>
            <p:cNvSpPr/>
            <p:nvPr/>
          </p:nvSpPr>
          <p:spPr>
            <a:xfrm>
              <a:off x="234" y="4226"/>
              <a:ext cx="5040" cy="1850"/>
            </a:xfrm>
            <a:prstGeom prst="roundRect">
              <a:avLst>
                <a:gd name="adj" fmla="val 3947"/>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201" name="Rounded Rectangle 200"/>
            <p:cNvSpPr/>
            <p:nvPr/>
          </p:nvSpPr>
          <p:spPr>
            <a:xfrm>
              <a:off x="231" y="4103"/>
              <a:ext cx="5043" cy="290"/>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Methodology</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 方法論</a:t>
              </a:r>
            </a:p>
          </p:txBody>
        </p:sp>
      </p:grpSp>
      <p:grpSp>
        <p:nvGrpSpPr>
          <p:cNvPr id="3" name="Group 2"/>
          <p:cNvGrpSpPr/>
          <p:nvPr/>
        </p:nvGrpSpPr>
        <p:grpSpPr>
          <a:xfrm>
            <a:off x="3499485" y="990600"/>
            <a:ext cx="3406140" cy="2019935"/>
            <a:chOff x="5481" y="1834"/>
            <a:chExt cx="5364" cy="3181"/>
          </a:xfrm>
        </p:grpSpPr>
        <p:pic>
          <p:nvPicPr>
            <p:cNvPr id="168" name="Picture 167"/>
            <p:cNvPicPr>
              <a:picLocks noChangeAspect="1"/>
            </p:cNvPicPr>
            <p:nvPr/>
          </p:nvPicPr>
          <p:blipFill>
            <a:blip r:embed="rId10"/>
            <a:stretch>
              <a:fillRect/>
            </a:stretch>
          </p:blipFill>
          <p:spPr>
            <a:xfrm>
              <a:off x="9062" y="3489"/>
              <a:ext cx="1102" cy="834"/>
            </a:xfrm>
            <a:prstGeom prst="rect">
              <a:avLst/>
            </a:prstGeom>
          </p:spPr>
        </p:pic>
        <p:pic>
          <p:nvPicPr>
            <p:cNvPr id="169" name="Picture 16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810" y="2257"/>
              <a:ext cx="1725" cy="1018"/>
            </a:xfrm>
            <a:prstGeom prst="rect">
              <a:avLst/>
            </a:prstGeom>
          </p:spPr>
        </p:pic>
        <p:grpSp>
          <p:nvGrpSpPr>
            <p:cNvPr id="170" name="Group 169"/>
            <p:cNvGrpSpPr/>
            <p:nvPr/>
          </p:nvGrpSpPr>
          <p:grpSpPr>
            <a:xfrm>
              <a:off x="7539" y="2351"/>
              <a:ext cx="961" cy="832"/>
              <a:chOff x="2828" y="8623"/>
              <a:chExt cx="1272" cy="1100"/>
            </a:xfrm>
          </p:grpSpPr>
          <p:sp>
            <p:nvSpPr>
              <p:cNvPr id="172" name="Shape 171"/>
              <p:cNvSpPr/>
              <p:nvPr/>
            </p:nvSpPr>
            <p:spPr>
              <a:xfrm>
                <a:off x="2828" y="8623"/>
                <a:ext cx="1272" cy="1100"/>
              </a:xfrm>
              <a:prstGeom prst="gear9">
                <a:avLst/>
              </a:prstGeom>
              <a:ln>
                <a:solidFill>
                  <a:schemeClr val="accent3">
                    <a:lumMod val="50000"/>
                  </a:schemeClr>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4" name="Shape 173"/>
              <p:cNvSpPr/>
              <p:nvPr/>
            </p:nvSpPr>
            <p:spPr>
              <a:xfrm>
                <a:off x="3036" y="8786"/>
                <a:ext cx="862" cy="782"/>
              </a:xfrm>
              <a:prstGeom prst="gear9">
                <a:avLst/>
              </a:prstGeom>
              <a:ln>
                <a:solidFill>
                  <a:schemeClr val="accent3">
                    <a:lumMod val="50000"/>
                  </a:schemeClr>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75" name="Shape 174"/>
              <p:cNvSpPr/>
              <p:nvPr/>
            </p:nvSpPr>
            <p:spPr>
              <a:xfrm>
                <a:off x="3210" y="8932"/>
                <a:ext cx="538" cy="489"/>
              </a:xfrm>
              <a:prstGeom prst="gear9">
                <a:avLst/>
              </a:prstGeom>
              <a:ln>
                <a:solidFill>
                  <a:schemeClr val="accent3">
                    <a:lumMod val="50000"/>
                  </a:schemeClr>
                </a:solidFill>
              </a:ln>
            </p:spPr>
            <p:style>
              <a:lnRef idx="2">
                <a:schemeClr val="accent3">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pic>
          <p:nvPicPr>
            <p:cNvPr id="176" name="Picture 175"/>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742" y="2345"/>
              <a:ext cx="1119" cy="808"/>
            </a:xfrm>
            <a:prstGeom prst="rect">
              <a:avLst/>
            </a:prstGeom>
          </p:spPr>
        </p:pic>
        <p:sp>
          <p:nvSpPr>
            <p:cNvPr id="181" name="Right Arrow 180"/>
            <p:cNvSpPr/>
            <p:nvPr/>
          </p:nvSpPr>
          <p:spPr>
            <a:xfrm>
              <a:off x="7017" y="2474"/>
              <a:ext cx="456" cy="552"/>
            </a:xfrm>
            <a:prstGeom prst="rightArrow">
              <a:avLst/>
            </a:prstGeom>
            <a:ln>
              <a:solidFill>
                <a:schemeClr val="accent4">
                  <a:lumMod val="50000"/>
                </a:schemeClr>
              </a:solidFill>
            </a:ln>
          </p:spPr>
          <p:style>
            <a:lnRef idx="2">
              <a:schemeClr val="accent4"/>
            </a:lnRef>
            <a:fillRef idx="1">
              <a:schemeClr val="lt1"/>
            </a:fillRef>
            <a:effectRef idx="0">
              <a:schemeClr val="accent4"/>
            </a:effectRef>
            <a:fontRef idx="minor">
              <a:schemeClr val="dk1"/>
            </a:fontRef>
          </p:style>
          <p:txBody>
            <a:bodyPr rtlCol="0" anchor="ctr"/>
            <a:lstStyle/>
            <a:p>
              <a:pPr algn="ctr"/>
              <a:endParaRPr lang="en-US"/>
            </a:p>
          </p:txBody>
        </p:sp>
        <p:sp>
          <p:nvSpPr>
            <p:cNvPr id="182" name="Right Arrow 181"/>
            <p:cNvSpPr/>
            <p:nvPr/>
          </p:nvSpPr>
          <p:spPr>
            <a:xfrm>
              <a:off x="8569" y="2473"/>
              <a:ext cx="456" cy="552"/>
            </a:xfrm>
            <a:prstGeom prst="rightArrow">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Text Box 182"/>
            <p:cNvSpPr txBox="1"/>
            <p:nvPr/>
          </p:nvSpPr>
          <p:spPr>
            <a:xfrm>
              <a:off x="5755" y="2094"/>
              <a:ext cx="1614"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Information</a:t>
              </a:r>
            </a:p>
          </p:txBody>
        </p:sp>
        <p:sp>
          <p:nvSpPr>
            <p:cNvPr id="184" name="Text Box 183"/>
            <p:cNvSpPr txBox="1"/>
            <p:nvPr/>
          </p:nvSpPr>
          <p:spPr>
            <a:xfrm>
              <a:off x="7570" y="2101"/>
              <a:ext cx="1223"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Training</a:t>
              </a:r>
            </a:p>
          </p:txBody>
        </p:sp>
        <p:sp>
          <p:nvSpPr>
            <p:cNvPr id="185" name="Text Box 184"/>
            <p:cNvSpPr txBox="1"/>
            <p:nvPr/>
          </p:nvSpPr>
          <p:spPr>
            <a:xfrm>
              <a:off x="9103" y="2106"/>
              <a:ext cx="1520"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SNN Model</a:t>
              </a:r>
            </a:p>
          </p:txBody>
        </p:sp>
        <p:grpSp>
          <p:nvGrpSpPr>
            <p:cNvPr id="186" name="Group 185"/>
            <p:cNvGrpSpPr/>
            <p:nvPr/>
          </p:nvGrpSpPr>
          <p:grpSpPr>
            <a:xfrm>
              <a:off x="7455" y="3193"/>
              <a:ext cx="1057" cy="1060"/>
              <a:chOff x="3081" y="8914"/>
              <a:chExt cx="1493" cy="1496"/>
            </a:xfrm>
          </p:grpSpPr>
          <p:pic>
            <p:nvPicPr>
              <p:cNvPr id="187" name="Picture 186"/>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081" y="8914"/>
                <a:ext cx="1493" cy="1496"/>
              </a:xfrm>
              <a:prstGeom prst="rect">
                <a:avLst/>
              </a:prstGeom>
            </p:spPr>
          </p:pic>
          <p:pic>
            <p:nvPicPr>
              <p:cNvPr id="188" name="Picture 187"/>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510" y="9480"/>
                <a:ext cx="655" cy="363"/>
              </a:xfrm>
              <a:prstGeom prst="rect">
                <a:avLst/>
              </a:prstGeom>
            </p:spPr>
          </p:pic>
        </p:grpSp>
        <p:pic>
          <p:nvPicPr>
            <p:cNvPr id="189" name="Picture 188"/>
            <p:cNvPicPr>
              <a:picLocks noChangeAspect="1"/>
            </p:cNvPicPr>
            <p:nvPr/>
          </p:nvPicPr>
          <p:blipFill>
            <a:blip r:embed="rId15"/>
            <a:stretch>
              <a:fillRect/>
            </a:stretch>
          </p:blipFill>
          <p:spPr>
            <a:xfrm>
              <a:off x="5616" y="3489"/>
              <a:ext cx="1315" cy="855"/>
            </a:xfrm>
            <a:prstGeom prst="rect">
              <a:avLst/>
            </a:prstGeom>
          </p:spPr>
        </p:pic>
        <p:sp>
          <p:nvSpPr>
            <p:cNvPr id="190" name="Right Arrow 189"/>
            <p:cNvSpPr/>
            <p:nvPr/>
          </p:nvSpPr>
          <p:spPr>
            <a:xfrm>
              <a:off x="7017" y="3480"/>
              <a:ext cx="456" cy="552"/>
            </a:xfrm>
            <a:prstGeom prst="rightArrow">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Text Box 190"/>
            <p:cNvSpPr txBox="1"/>
            <p:nvPr/>
          </p:nvSpPr>
          <p:spPr>
            <a:xfrm>
              <a:off x="5769" y="4237"/>
              <a:ext cx="1580"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Input Spike</a:t>
              </a:r>
            </a:p>
          </p:txBody>
        </p:sp>
        <p:sp>
          <p:nvSpPr>
            <p:cNvPr id="194" name="Right Arrow 193"/>
            <p:cNvSpPr/>
            <p:nvPr/>
          </p:nvSpPr>
          <p:spPr>
            <a:xfrm>
              <a:off x="8569" y="3531"/>
              <a:ext cx="456" cy="552"/>
            </a:xfrm>
            <a:prstGeom prst="rightArrow">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 Box 194"/>
            <p:cNvSpPr txBox="1"/>
            <p:nvPr/>
          </p:nvSpPr>
          <p:spPr>
            <a:xfrm>
              <a:off x="9073" y="4230"/>
              <a:ext cx="1772"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Output Spike</a:t>
              </a:r>
            </a:p>
          </p:txBody>
        </p:sp>
        <p:sp>
          <p:nvSpPr>
            <p:cNvPr id="196" name="Text Box 195"/>
            <p:cNvSpPr txBox="1"/>
            <p:nvPr/>
          </p:nvSpPr>
          <p:spPr>
            <a:xfrm>
              <a:off x="7501" y="4230"/>
              <a:ext cx="1518"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Processing</a:t>
              </a:r>
            </a:p>
          </p:txBody>
        </p:sp>
        <p:sp>
          <p:nvSpPr>
            <p:cNvPr id="197" name="Right Arrow 196"/>
            <p:cNvSpPr/>
            <p:nvPr/>
          </p:nvSpPr>
          <p:spPr>
            <a:xfrm rot="5400000">
              <a:off x="5924" y="3034"/>
              <a:ext cx="778" cy="656"/>
            </a:xfrm>
            <a:prstGeom prst="rightArrow">
              <a:avLst>
                <a:gd name="adj1" fmla="val 50000"/>
                <a:gd name="adj2" fmla="val 40217"/>
              </a:avLst>
            </a:prstGeom>
            <a:solidFill>
              <a:schemeClr val="bg1"/>
            </a:solidFill>
            <a:ln>
              <a:solidFill>
                <a:schemeClr val="accent4">
                  <a:lumMod val="5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8" name="Text Box 197"/>
            <p:cNvSpPr txBox="1"/>
            <p:nvPr/>
          </p:nvSpPr>
          <p:spPr>
            <a:xfrm rot="16200000">
              <a:off x="5734" y="3059"/>
              <a:ext cx="1128"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Encode</a:t>
              </a:r>
              <a:endParaRPr lang="x-none" altLang="en-US" sz="700" b="1">
                <a:solidFill>
                  <a:schemeClr val="tx1"/>
                </a:solidFill>
                <a:latin typeface="东文宋体" charset="0"/>
                <a:cs typeface="东文宋体" charset="0"/>
                <a:sym typeface="+mn-ea"/>
              </a:endParaRPr>
            </a:p>
          </p:txBody>
        </p:sp>
        <p:sp>
          <p:nvSpPr>
            <p:cNvPr id="112" name="Rounded Rectangle 111"/>
            <p:cNvSpPr/>
            <p:nvPr/>
          </p:nvSpPr>
          <p:spPr>
            <a:xfrm>
              <a:off x="5481" y="1999"/>
              <a:ext cx="5064" cy="3016"/>
            </a:xfrm>
            <a:prstGeom prst="roundRect">
              <a:avLst>
                <a:gd name="adj" fmla="val 3947"/>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138" name="Rounded Rectangle 137"/>
            <p:cNvSpPr/>
            <p:nvPr/>
          </p:nvSpPr>
          <p:spPr>
            <a:xfrm>
              <a:off x="5481" y="1834"/>
              <a:ext cx="5063" cy="290"/>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Implementation Flow </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導入の流れ</a:t>
              </a:r>
            </a:p>
          </p:txBody>
        </p:sp>
        <p:sp>
          <p:nvSpPr>
            <p:cNvPr id="206" name="Right Arrow 205"/>
            <p:cNvSpPr/>
            <p:nvPr/>
          </p:nvSpPr>
          <p:spPr>
            <a:xfrm rot="8580000">
              <a:off x="8243" y="3064"/>
              <a:ext cx="807" cy="552"/>
            </a:xfrm>
            <a:prstGeom prst="rightArrow">
              <a:avLst/>
            </a:prstGeom>
            <a:solidFill>
              <a:schemeClr val="bg1"/>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Text Box 192"/>
            <p:cNvSpPr txBox="1"/>
            <p:nvPr/>
          </p:nvSpPr>
          <p:spPr>
            <a:xfrm rot="19380000">
              <a:off x="8285" y="3055"/>
              <a:ext cx="1023" cy="313"/>
            </a:xfrm>
            <a:prstGeom prst="rect">
              <a:avLst/>
            </a:prstGeom>
            <a:noFill/>
          </p:spPr>
          <p:txBody>
            <a:bodyPr wrap="square" rtlCol="0">
              <a:spAutoFit/>
            </a:bodyPr>
            <a:lstStyle/>
            <a:p>
              <a:pPr lvl="0" algn="l"/>
              <a:r>
                <a:rPr lang="x-none" sz="700">
                  <a:solidFill>
                    <a:schemeClr val="tx1"/>
                  </a:solidFill>
                  <a:latin typeface="东文宋体" charset="0"/>
                  <a:cs typeface="东文宋体" charset="0"/>
                  <a:sym typeface="+mn-ea"/>
                </a:rPr>
                <a:t>Import</a:t>
              </a:r>
            </a:p>
          </p:txBody>
        </p:sp>
      </p:grpSp>
      <p:sp>
        <p:nvSpPr>
          <p:cNvPr id="207" name="Text Box 206"/>
          <p:cNvSpPr txBox="1"/>
          <p:nvPr/>
        </p:nvSpPr>
        <p:spPr>
          <a:xfrm>
            <a:off x="3528060" y="2642235"/>
            <a:ext cx="3188335" cy="368300"/>
          </a:xfrm>
          <a:prstGeom prst="rect">
            <a:avLst/>
          </a:prstGeom>
          <a:noFill/>
        </p:spPr>
        <p:txBody>
          <a:bodyPr wrap="square" rtlCol="0" anchor="t">
            <a:spAutoFit/>
          </a:bodyPr>
          <a:lstStyle/>
          <a:p>
            <a:pPr indent="0" algn="just">
              <a:buFont typeface="Arial" panose="02080604020202020204" pitchFamily="34" charset="0"/>
              <a:buNone/>
            </a:pPr>
            <a:r>
              <a:rPr lang="x-none" sz="800" i="1">
                <a:solidFill>
                  <a:schemeClr val="tx1"/>
                </a:solidFill>
                <a:latin typeface="东文宋体" charset="0"/>
                <a:cs typeface="东文宋体" charset="0"/>
                <a:sym typeface="+mn-ea"/>
              </a:rPr>
              <a:t>Pre-train weights in software and import them into hardware</a:t>
            </a:r>
            <a:r>
              <a:rPr lang="x-none" sz="800">
                <a:solidFill>
                  <a:schemeClr val="tx1"/>
                </a:solidFill>
                <a:latin typeface="东文宋体" charset="0"/>
                <a:cs typeface="东文宋体" charset="0"/>
                <a:sym typeface="+mn-ea"/>
              </a:rPr>
              <a:t> </a:t>
            </a:r>
            <a:endParaRPr lang="x-none" sz="1000">
              <a:solidFill>
                <a:schemeClr val="tx1"/>
              </a:solidFill>
              <a:latin typeface="东文宋体" charset="0"/>
              <a:cs typeface="东文宋体" charset="0"/>
            </a:endParaRPr>
          </a:p>
          <a:p>
            <a:pPr indent="0" algn="l">
              <a:buFont typeface="Arial" panose="02080604020202020204" pitchFamily="34" charset="0"/>
              <a:buNone/>
            </a:pPr>
            <a:endParaRPr lang="x-none" sz="1000">
              <a:solidFill>
                <a:schemeClr val="tx1"/>
              </a:solidFill>
              <a:latin typeface="东文宋体" charset="0"/>
              <a:cs typeface="东文宋体" charset="0"/>
            </a:endParaRPr>
          </a:p>
        </p:txBody>
      </p:sp>
      <p:grpSp>
        <p:nvGrpSpPr>
          <p:cNvPr id="11" name="Group 10"/>
          <p:cNvGrpSpPr/>
          <p:nvPr/>
        </p:nvGrpSpPr>
        <p:grpSpPr>
          <a:xfrm>
            <a:off x="13970" y="5538470"/>
            <a:ext cx="3462020" cy="1656715"/>
            <a:chOff x="23" y="6337"/>
            <a:chExt cx="5452" cy="2609"/>
          </a:xfrm>
        </p:grpSpPr>
        <p:sp>
          <p:nvSpPr>
            <p:cNvPr id="12" name="Rounded Rectangle 11"/>
            <p:cNvSpPr/>
            <p:nvPr/>
          </p:nvSpPr>
          <p:spPr>
            <a:xfrm>
              <a:off x="230" y="6388"/>
              <a:ext cx="5040" cy="2558"/>
            </a:xfrm>
            <a:prstGeom prst="roundRect">
              <a:avLst>
                <a:gd name="adj" fmla="val 2380"/>
              </a:avLst>
            </a:prstGeom>
            <a:noFill/>
            <a:ln w="25400">
              <a:solidFill>
                <a:schemeClr val="accent4">
                  <a:lumMod val="50000"/>
                </a:schemeClr>
              </a:solidFill>
            </a:ln>
          </p:spPr>
          <p:style>
            <a:lnRef idx="2">
              <a:schemeClr val="accent5"/>
            </a:lnRef>
            <a:fillRef idx="1">
              <a:schemeClr val="lt1"/>
            </a:fillRef>
            <a:effectRef idx="0">
              <a:schemeClr val="accent5"/>
            </a:effectRef>
            <a:fontRef idx="minor">
              <a:schemeClr val="dk1"/>
            </a:fontRef>
          </p:style>
          <p:txBody>
            <a:bodyPr vertOverflow="overflow" horzOverflow="overflow" vert="horz" wrap="square" numCol="1" spcCol="0" rtlCol="0" fromWordArt="0" anchor="ctr" anchorCtr="0" forceAA="0" compatLnSpc="1">
              <a:noAutofit/>
            </a:bodyPr>
            <a:lstStyle/>
            <a:p>
              <a:pPr lvl="0" algn="ctr"/>
              <a:endParaRPr lang="en-US">
                <a:sym typeface="+mn-ea"/>
              </a:endParaRPr>
            </a:p>
          </p:txBody>
        </p:sp>
        <p:sp>
          <p:nvSpPr>
            <p:cNvPr id="13" name="Rounded Rectangle 12"/>
            <p:cNvSpPr/>
            <p:nvPr/>
          </p:nvSpPr>
          <p:spPr>
            <a:xfrm>
              <a:off x="231" y="6337"/>
              <a:ext cx="5039" cy="288"/>
            </a:xfrm>
            <a:prstGeom prst="roundRect">
              <a:avLst/>
            </a:prstGeom>
            <a:gradFill>
              <a:gsLst>
                <a:gs pos="0">
                  <a:schemeClr val="accent3">
                    <a:lumMod val="60000"/>
                    <a:lumOff val="40000"/>
                  </a:schemeClr>
                </a:gs>
                <a:gs pos="100000">
                  <a:schemeClr val="accent4">
                    <a:lumMod val="20000"/>
                    <a:lumOff val="80000"/>
                  </a:schemeClr>
                </a:gs>
                <a:gs pos="37000">
                  <a:schemeClr val="accent4">
                    <a:lumMod val="60000"/>
                    <a:lumOff val="40000"/>
                  </a:schemeClr>
                </a:gs>
              </a:gsLst>
              <a:lin ang="5400000" scaled="0"/>
            </a:gradFill>
            <a:ln w="25400">
              <a:solidFill>
                <a:schemeClr val="accent4">
                  <a:lumMod val="50000"/>
                </a:schemeClr>
              </a:solidFill>
            </a:ln>
          </p:spPr>
          <p:style>
            <a:lnRef idx="2">
              <a:schemeClr val="accent5">
                <a:shade val="50000"/>
              </a:schemeClr>
            </a:lnRef>
            <a:fillRef idx="1">
              <a:schemeClr val="accent5"/>
            </a:fillRef>
            <a:effectRef idx="0">
              <a:schemeClr val="accent5"/>
            </a:effectRef>
            <a:fontRef idx="minor">
              <a:schemeClr val="lt1"/>
            </a:fontRef>
          </p:style>
          <p:txBody>
            <a:bodyPr vertOverflow="overflow" horzOverflow="overflow" vert="horz" wrap="square" lIns="0" tIns="0" rIns="0" bIns="0" numCol="1" spcCol="0" rtlCol="0" fromWordArt="0" anchor="ctr" anchorCtr="0" forceAA="0" compatLnSpc="1">
              <a:noAutofit/>
            </a:bodyPr>
            <a:lstStyle/>
            <a:p>
              <a:pPr lvl="0" algn="ctr"/>
              <a:r>
                <a:rPr lang="x-none" sz="800" b="1">
                  <a:solidFill>
                    <a:schemeClr val="tx1"/>
                  </a:solidFill>
                  <a:latin typeface="东文宋体" charset="0"/>
                  <a:cs typeface="东文宋体" charset="0"/>
                  <a:sym typeface="+mn-ea"/>
                </a:rPr>
                <a:t>Side effect of low-power techniques </a:t>
              </a:r>
              <a:r>
                <a:rPr lang="x-none" sz="800">
                  <a:solidFill>
                    <a:schemeClr val="tx1"/>
                  </a:solidFill>
                  <a:latin typeface="东文宋体" charset="0"/>
                  <a:cs typeface="东文宋体" charset="0"/>
                  <a:sym typeface="+mn-ea"/>
                </a:rPr>
                <a:t>・</a:t>
              </a:r>
              <a:r>
                <a:rPr lang="x-none" sz="800" b="1">
                  <a:solidFill>
                    <a:schemeClr val="tx1"/>
                  </a:solidFill>
                  <a:latin typeface="东文宋体" charset="0"/>
                  <a:cs typeface="东文宋体" charset="0"/>
                  <a:sym typeface="+mn-ea"/>
                </a:rPr>
                <a:t>低電力技術の副作用</a:t>
              </a:r>
            </a:p>
          </p:txBody>
        </p:sp>
        <p:sp>
          <p:nvSpPr>
            <p:cNvPr id="14" name="Text Box 13"/>
            <p:cNvSpPr txBox="1"/>
            <p:nvPr/>
          </p:nvSpPr>
          <p:spPr>
            <a:xfrm>
              <a:off x="23" y="7767"/>
              <a:ext cx="5452" cy="337"/>
            </a:xfrm>
            <a:prstGeom prst="rect">
              <a:avLst/>
            </a:prstGeom>
            <a:noFill/>
          </p:spPr>
          <p:txBody>
            <a:bodyPr wrap="square" rtlCol="0" anchor="t">
              <a:spAutoFit/>
            </a:bodyPr>
            <a:lstStyle/>
            <a:p>
              <a:pPr indent="0" algn="ctr">
                <a:buFont typeface="Arial" panose="02080604020202020204" pitchFamily="34" charset="0"/>
                <a:buNone/>
              </a:pPr>
              <a:r>
                <a:rPr lang="x-none" sz="800" i="1">
                  <a:solidFill>
                    <a:schemeClr val="tx1"/>
                  </a:solidFill>
                  <a:latin typeface="东文宋体" charset="0"/>
                  <a:cs typeface="东文宋体" charset="0"/>
                </a:rPr>
                <a:t>(a) Normal operation. (b) UV operation. (c) PG operation.</a:t>
              </a:r>
            </a:p>
          </p:txBody>
        </p:sp>
      </p:grpSp>
      <p:sp>
        <p:nvSpPr>
          <p:cNvPr id="41" name="Text Box 40"/>
          <p:cNvSpPr txBox="1"/>
          <p:nvPr/>
        </p:nvSpPr>
        <p:spPr>
          <a:xfrm>
            <a:off x="104775" y="6683375"/>
            <a:ext cx="3258185" cy="337185"/>
          </a:xfrm>
          <a:prstGeom prst="rect">
            <a:avLst/>
          </a:prstGeom>
          <a:noFill/>
        </p:spPr>
        <p:txBody>
          <a:bodyPr wrap="square" rtlCol="0" anchor="t">
            <a:spAutoFit/>
          </a:bodyPr>
          <a:lstStyle/>
          <a:p>
            <a:pPr indent="0" algn="just">
              <a:buFont typeface="Arial" panose="02080604020202020204" pitchFamily="34" charset="0"/>
              <a:buNone/>
            </a:pPr>
            <a:r>
              <a:rPr lang="x-none" sz="800" i="1">
                <a:solidFill>
                  <a:schemeClr val="tx1"/>
                </a:solidFill>
                <a:latin typeface="东文宋体" charset="0"/>
                <a:cs typeface="东文宋体" charset="0"/>
              </a:rPr>
              <a:t>Reducing voltage may flip bit and powergating makes bit zeroed.</a:t>
            </a:r>
          </a:p>
        </p:txBody>
      </p:sp>
      <p:sp>
        <p:nvSpPr>
          <p:cNvPr id="43" name="Text Box 42"/>
          <p:cNvSpPr txBox="1"/>
          <p:nvPr/>
        </p:nvSpPr>
        <p:spPr>
          <a:xfrm>
            <a:off x="584835" y="7451090"/>
            <a:ext cx="5831205" cy="213995"/>
          </a:xfrm>
          <a:prstGeom prst="rect">
            <a:avLst/>
          </a:prstGeom>
          <a:noFill/>
        </p:spPr>
        <p:txBody>
          <a:bodyPr wrap="square" rtlCol="0" anchor="t">
            <a:spAutoFit/>
          </a:bodyPr>
          <a:lstStyle/>
          <a:p>
            <a:pPr indent="0">
              <a:buFont typeface="Arial" panose="02080604020202020204" pitchFamily="34" charset="0"/>
              <a:buNone/>
            </a:pPr>
            <a:r>
              <a:rPr lang="x-none" sz="800">
                <a:solidFill>
                  <a:schemeClr val="tx1"/>
                </a:solidFill>
                <a:latin typeface="东文宋体" charset="0"/>
                <a:cs typeface="东文宋体" charset="0"/>
              </a:rPr>
              <a:t>MNIST dataset - Three perception layers of SNN [784 48 10] </a:t>
            </a:r>
            <a:r>
              <a:rPr lang="x-none" sz="800">
                <a:latin typeface="东文宋体" charset="0"/>
                <a:cs typeface="东文宋体" charset="0"/>
                <a:sym typeface="+mn-ea"/>
              </a:rPr>
              <a:t>・MNIST データセット ・SNN の 3 つの認識層 [784 48 10]</a:t>
            </a:r>
          </a:p>
        </p:txBody>
      </p:sp>
      <p:sp>
        <p:nvSpPr>
          <p:cNvPr id="9" name="Text Box 8"/>
          <p:cNvSpPr txBox="1"/>
          <p:nvPr/>
        </p:nvSpPr>
        <p:spPr>
          <a:xfrm>
            <a:off x="104775" y="1765935"/>
            <a:ext cx="3333750" cy="521970"/>
          </a:xfrm>
          <a:prstGeom prst="rect">
            <a:avLst/>
          </a:prstGeom>
          <a:noFill/>
        </p:spPr>
        <p:txBody>
          <a:bodyPr wrap="square" rtlCol="0" anchor="t">
            <a:spAutoFit/>
          </a:bodyPr>
          <a:lstStyle/>
          <a:p>
            <a:pPr algn="l">
              <a:buNone/>
            </a:pPr>
            <a:r>
              <a:rPr lang="x-none" sz="700">
                <a:latin typeface="东文宋体" charset="0"/>
                <a:cs typeface="东文宋体" charset="0"/>
              </a:rPr>
              <a:t>スパイキング・ニューラル・ネットワーク（SNNs）は、低消費電力かつ高性能である生物学的神経システムを模倣しています。本研究では、3次元ハードウェア・アーキテクチャと低消費電力設計技術を用いて、スパイキング・ニューラル・ネットワークの低消費電力の利点を活用することを目指します。</a:t>
            </a:r>
          </a:p>
        </p:txBody>
      </p:sp>
      <p:sp>
        <p:nvSpPr>
          <p:cNvPr id="15" name="Text Box 14"/>
          <p:cNvSpPr txBox="1"/>
          <p:nvPr/>
        </p:nvSpPr>
        <p:spPr>
          <a:xfrm>
            <a:off x="107950" y="3093085"/>
            <a:ext cx="3295650" cy="521970"/>
          </a:xfrm>
          <a:prstGeom prst="rect">
            <a:avLst/>
          </a:prstGeom>
          <a:noFill/>
        </p:spPr>
        <p:txBody>
          <a:bodyPr wrap="square" rtlCol="0" anchor="t">
            <a:spAutoFit/>
          </a:bodyPr>
          <a:lstStyle/>
          <a:p>
            <a:r>
              <a:rPr lang="x-none" sz="700">
                <a:latin typeface="东文宋体" charset="0"/>
                <a:cs typeface="东文宋体" charset="0"/>
              </a:rPr>
              <a:t>シナプスの重みの重要度を区別し、3次元構造の層を使ってそれらを分離するといった方法を用います。その結果、低消費電力技術に伴う問題は、重要性の低いビットにしか影響しません。したがって、性能を維持しつつ、消費電力を劇的に削減することができます。</a:t>
            </a:r>
          </a:p>
        </p:txBody>
      </p:sp>
      <p:sp>
        <p:nvSpPr>
          <p:cNvPr id="16" name="Text Box 15"/>
          <p:cNvSpPr txBox="1"/>
          <p:nvPr/>
        </p:nvSpPr>
        <p:spPr>
          <a:xfrm>
            <a:off x="3727450" y="2781935"/>
            <a:ext cx="2974340" cy="198755"/>
          </a:xfrm>
          <a:prstGeom prst="rect">
            <a:avLst/>
          </a:prstGeom>
          <a:noFill/>
        </p:spPr>
        <p:txBody>
          <a:bodyPr wrap="square" rtlCol="0" anchor="t">
            <a:spAutoFit/>
          </a:bodyPr>
          <a:lstStyle/>
          <a:p>
            <a:r>
              <a:rPr lang="x-none" sz="700">
                <a:latin typeface="东文宋体" charset="0"/>
                <a:cs typeface="东文宋体" charset="0"/>
              </a:rPr>
              <a:t>ソフトウェア上で重みを学習後、ハードウェア上に書き込みます</a:t>
            </a:r>
            <a:endParaRPr lang="en-US"/>
          </a:p>
        </p:txBody>
      </p:sp>
      <p:sp>
        <p:nvSpPr>
          <p:cNvPr id="17" name="Text Box 16"/>
          <p:cNvSpPr txBox="1"/>
          <p:nvPr/>
        </p:nvSpPr>
        <p:spPr>
          <a:xfrm>
            <a:off x="1082675" y="5282565"/>
            <a:ext cx="1557020" cy="198755"/>
          </a:xfrm>
          <a:prstGeom prst="rect">
            <a:avLst/>
          </a:prstGeom>
          <a:noFill/>
        </p:spPr>
        <p:txBody>
          <a:bodyPr wrap="square" rtlCol="0" anchor="t">
            <a:spAutoFit/>
          </a:bodyPr>
          <a:lstStyle/>
          <a:p>
            <a:r>
              <a:rPr lang="x-none" sz="700">
                <a:latin typeface="东文宋体" charset="0"/>
                <a:cs typeface="东文宋体" charset="0"/>
              </a:rPr>
              <a:t>(a) 3次元構造</a:t>
            </a:r>
            <a:r>
              <a:rPr lang="x-none" sz="700">
                <a:latin typeface="东文宋体" charset="0"/>
                <a:cs typeface="东文宋体" charset="0"/>
                <a:sym typeface="+mn-ea"/>
              </a:rPr>
              <a:t>。</a:t>
            </a:r>
            <a:r>
              <a:rPr lang="x-none" sz="700">
                <a:latin typeface="东文宋体" charset="0"/>
                <a:cs typeface="东文宋体" charset="0"/>
              </a:rPr>
              <a:t> (b) ビット配置</a:t>
            </a:r>
            <a:r>
              <a:rPr lang="x-none" sz="700">
                <a:latin typeface="东文宋体" charset="0"/>
                <a:cs typeface="东文宋体" charset="0"/>
                <a:sym typeface="+mn-ea"/>
              </a:rPr>
              <a:t>。</a:t>
            </a:r>
            <a:endParaRPr lang="x-none" sz="700">
              <a:latin typeface="东文宋体" charset="0"/>
              <a:cs typeface="东文宋体" charset="0"/>
            </a:endParaRPr>
          </a:p>
        </p:txBody>
      </p:sp>
      <p:sp>
        <p:nvSpPr>
          <p:cNvPr id="18" name="Text Box 17"/>
          <p:cNvSpPr txBox="1"/>
          <p:nvPr/>
        </p:nvSpPr>
        <p:spPr>
          <a:xfrm>
            <a:off x="885190" y="6588760"/>
            <a:ext cx="1746885" cy="198755"/>
          </a:xfrm>
          <a:prstGeom prst="rect">
            <a:avLst/>
          </a:prstGeom>
          <a:noFill/>
        </p:spPr>
        <p:txBody>
          <a:bodyPr wrap="square" rtlCol="0" anchor="t">
            <a:spAutoFit/>
          </a:bodyPr>
          <a:lstStyle/>
          <a:p>
            <a:pPr algn="l"/>
            <a:r>
              <a:rPr lang="x-none" sz="700">
                <a:latin typeface="东文宋体" charset="0"/>
                <a:cs typeface="东文宋体" charset="0"/>
              </a:rPr>
              <a:t>(a) 通常動作</a:t>
            </a:r>
            <a:r>
              <a:rPr lang="x-none" sz="700">
                <a:latin typeface="东文宋体" charset="0"/>
                <a:cs typeface="东文宋体" charset="0"/>
                <a:sym typeface="+mn-ea"/>
              </a:rPr>
              <a:t>。</a:t>
            </a:r>
            <a:r>
              <a:rPr lang="x-none" sz="700">
                <a:latin typeface="东文宋体" charset="0"/>
                <a:cs typeface="东文宋体" charset="0"/>
              </a:rPr>
              <a:t> (b) UV動作 (c) PG動作</a:t>
            </a:r>
            <a:r>
              <a:rPr lang="x-none" sz="700">
                <a:latin typeface="东文宋体" charset="0"/>
                <a:cs typeface="东文宋体" charset="0"/>
                <a:sym typeface="+mn-ea"/>
              </a:rPr>
              <a:t>。</a:t>
            </a:r>
            <a:endParaRPr lang="x-none" sz="700">
              <a:latin typeface="东文宋体" charset="0"/>
              <a:cs typeface="东文宋体" charset="0"/>
            </a:endParaRPr>
          </a:p>
        </p:txBody>
      </p:sp>
      <p:sp>
        <p:nvSpPr>
          <p:cNvPr id="19" name="Text Box 18"/>
          <p:cNvSpPr txBox="1"/>
          <p:nvPr/>
        </p:nvSpPr>
        <p:spPr>
          <a:xfrm>
            <a:off x="106045" y="6920865"/>
            <a:ext cx="3324860" cy="306705"/>
          </a:xfrm>
          <a:prstGeom prst="rect">
            <a:avLst/>
          </a:prstGeom>
          <a:noFill/>
        </p:spPr>
        <p:txBody>
          <a:bodyPr wrap="square" rtlCol="0" anchor="t">
            <a:spAutoFit/>
          </a:bodyPr>
          <a:lstStyle/>
          <a:p>
            <a:r>
              <a:rPr lang="x-none" sz="700">
                <a:latin typeface="东文宋体" charset="0"/>
                <a:cs typeface="东文宋体" charset="0"/>
              </a:rPr>
              <a:t>低電圧化はビットの値を反転させる可能性があり、パワーゲーティングは各ビットの値をゼロにしてしまいます。</a:t>
            </a:r>
          </a:p>
        </p:txBody>
      </p:sp>
      <p:sp>
        <p:nvSpPr>
          <p:cNvPr id="20" name="Text Box 19"/>
          <p:cNvSpPr txBox="1"/>
          <p:nvPr/>
        </p:nvSpPr>
        <p:spPr>
          <a:xfrm>
            <a:off x="4420235" y="4921250"/>
            <a:ext cx="1224280" cy="198755"/>
          </a:xfrm>
          <a:prstGeom prst="rect">
            <a:avLst/>
          </a:prstGeom>
          <a:noFill/>
        </p:spPr>
        <p:txBody>
          <a:bodyPr wrap="square" rtlCol="0" anchor="t">
            <a:spAutoFit/>
          </a:bodyPr>
          <a:lstStyle/>
          <a:p>
            <a:r>
              <a:rPr lang="x-none" sz="700">
                <a:latin typeface="东文宋体" charset="0"/>
                <a:cs typeface="东文宋体" charset="0"/>
              </a:rPr>
              <a:t>(a) 通常動作</a:t>
            </a:r>
            <a:r>
              <a:rPr lang="x-none" sz="700">
                <a:latin typeface="东文宋体" charset="0"/>
                <a:cs typeface="东文宋体" charset="0"/>
                <a:sym typeface="+mn-ea"/>
              </a:rPr>
              <a:t>。</a:t>
            </a:r>
            <a:r>
              <a:rPr lang="x-none" sz="700">
                <a:latin typeface="东文宋体" charset="0"/>
                <a:cs typeface="东文宋体" charset="0"/>
              </a:rPr>
              <a:t> (b) UV動作</a:t>
            </a:r>
            <a:r>
              <a:rPr lang="x-none" sz="700">
                <a:latin typeface="东文宋体" charset="0"/>
                <a:cs typeface="东文宋体" charset="0"/>
                <a:sym typeface="+mn-ea"/>
              </a:rPr>
              <a:t>。</a:t>
            </a:r>
            <a:endParaRPr lang="x-none" sz="700">
              <a:latin typeface="东文宋体" charset="0"/>
              <a:cs typeface="东文宋体" charset="0"/>
            </a:endParaRPr>
          </a:p>
        </p:txBody>
      </p:sp>
      <p:sp>
        <p:nvSpPr>
          <p:cNvPr id="21" name="Text Box 20"/>
          <p:cNvSpPr txBox="1"/>
          <p:nvPr/>
        </p:nvSpPr>
        <p:spPr>
          <a:xfrm>
            <a:off x="4365625" y="7020560"/>
            <a:ext cx="1484630" cy="198755"/>
          </a:xfrm>
          <a:prstGeom prst="rect">
            <a:avLst/>
          </a:prstGeom>
          <a:noFill/>
        </p:spPr>
        <p:txBody>
          <a:bodyPr wrap="square" rtlCol="0" anchor="t">
            <a:spAutoFit/>
          </a:bodyPr>
          <a:lstStyle/>
          <a:p>
            <a:r>
              <a:rPr lang="x-none" sz="700">
                <a:latin typeface="东文宋体" charset="0"/>
                <a:cs typeface="东文宋体" charset="0"/>
              </a:rPr>
              <a:t>(a) PG動作</a:t>
            </a:r>
            <a:r>
              <a:rPr lang="x-none" sz="700">
                <a:latin typeface="东文宋体" charset="0"/>
                <a:cs typeface="东文宋体" charset="0"/>
                <a:sym typeface="+mn-ea"/>
              </a:rPr>
              <a:t>。</a:t>
            </a:r>
            <a:r>
              <a:rPr lang="x-none" sz="700">
                <a:latin typeface="东文宋体" charset="0"/>
                <a:cs typeface="东文宋体" charset="0"/>
              </a:rPr>
              <a:t>(b) PG &amp; UV動作</a:t>
            </a:r>
            <a:r>
              <a:rPr lang="x-none" sz="700">
                <a:latin typeface="东文宋体" charset="0"/>
                <a:cs typeface="东文宋体" charset="0"/>
                <a:sym typeface="+mn-ea"/>
              </a:rPr>
              <a:t>。</a:t>
            </a:r>
            <a:endParaRPr lang="en-US"/>
          </a:p>
        </p:txBody>
      </p:sp>
      <p:sp>
        <p:nvSpPr>
          <p:cNvPr id="22" name="Text Box 21"/>
          <p:cNvSpPr txBox="1"/>
          <p:nvPr/>
        </p:nvSpPr>
        <p:spPr>
          <a:xfrm>
            <a:off x="587375" y="9351645"/>
            <a:ext cx="2540000" cy="198755"/>
          </a:xfrm>
          <a:prstGeom prst="rect">
            <a:avLst/>
          </a:prstGeom>
          <a:noFill/>
        </p:spPr>
        <p:txBody>
          <a:bodyPr wrap="square" rtlCol="0" anchor="t">
            <a:spAutoFit/>
          </a:bodyPr>
          <a:lstStyle/>
          <a:p>
            <a:r>
              <a:rPr lang="x-none" sz="700">
                <a:latin typeface="东文宋体" charset="0"/>
                <a:cs typeface="东文宋体" charset="0"/>
              </a:rPr>
              <a:t>(a) 精度</a:t>
            </a:r>
            <a:r>
              <a:rPr lang="x-none" sz="700">
                <a:latin typeface="东文宋体" charset="0"/>
                <a:cs typeface="东文宋体" charset="0"/>
                <a:sym typeface="+mn-ea"/>
              </a:rPr>
              <a:t>。</a:t>
            </a:r>
            <a:r>
              <a:rPr lang="x-none" sz="700">
                <a:latin typeface="东文宋体" charset="0"/>
                <a:cs typeface="东文宋体" charset="0"/>
              </a:rPr>
              <a:t> (b) 消費エネルギー</a:t>
            </a:r>
            <a:r>
              <a:rPr lang="x-none" sz="700">
                <a:latin typeface="东文宋体" charset="0"/>
                <a:cs typeface="东文宋体" charset="0"/>
                <a:sym typeface="+mn-ea"/>
              </a:rPr>
              <a:t>。</a:t>
            </a:r>
            <a:r>
              <a:rPr lang="x-none" sz="700">
                <a:latin typeface="东文宋体" charset="0"/>
                <a:cs typeface="东文宋体" charset="0"/>
              </a:rPr>
              <a:t> (c) ビットエラー率</a:t>
            </a:r>
            <a:r>
              <a:rPr lang="x-none" sz="700">
                <a:latin typeface="东文宋体" charset="0"/>
                <a:cs typeface="东文宋体" charset="0"/>
                <a:sym typeface="+mn-ea"/>
              </a:rPr>
              <a:t>。</a:t>
            </a:r>
            <a:endParaRPr lang="x-none" sz="700">
              <a:latin typeface="东文宋体" charset="0"/>
              <a:cs typeface="东文宋体" charset="0"/>
            </a:endParaRPr>
          </a:p>
        </p:txBody>
      </p:sp>
      <p:sp>
        <p:nvSpPr>
          <p:cNvPr id="23" name="Text Box 22"/>
          <p:cNvSpPr txBox="1"/>
          <p:nvPr/>
        </p:nvSpPr>
        <p:spPr>
          <a:xfrm>
            <a:off x="3762375" y="9459595"/>
            <a:ext cx="2540000" cy="198755"/>
          </a:xfrm>
          <a:prstGeom prst="rect">
            <a:avLst/>
          </a:prstGeom>
          <a:noFill/>
        </p:spPr>
        <p:txBody>
          <a:bodyPr wrap="square" rtlCol="0" anchor="t">
            <a:spAutoFit/>
          </a:bodyPr>
          <a:lstStyle/>
          <a:p>
            <a:r>
              <a:rPr lang="x-none" sz="700">
                <a:latin typeface="东文宋体" charset="0"/>
                <a:cs typeface="东文宋体" charset="0"/>
              </a:rPr>
              <a:t>(a) UV 2層</a:t>
            </a:r>
            <a:r>
              <a:rPr lang="x-none" sz="700">
                <a:latin typeface="东文宋体" charset="0"/>
                <a:cs typeface="东文宋体" charset="0"/>
                <a:sym typeface="+mn-ea"/>
              </a:rPr>
              <a:t>。</a:t>
            </a:r>
            <a:r>
              <a:rPr lang="x-none" sz="700">
                <a:latin typeface="东文宋体" charset="0"/>
                <a:cs typeface="东文宋体" charset="0"/>
              </a:rPr>
              <a:t> (b) PG 1層 &amp; UV 2層</a:t>
            </a:r>
            <a:r>
              <a:rPr lang="x-none" sz="700">
                <a:latin typeface="东文宋体" charset="0"/>
                <a:cs typeface="东文宋体" charset="0"/>
                <a:sym typeface="+mn-ea"/>
              </a:rPr>
              <a:t>。</a:t>
            </a:r>
            <a:r>
              <a:rPr lang="x-none" sz="700">
                <a:latin typeface="东文宋体" charset="0"/>
                <a:cs typeface="东文宋体" charset="0"/>
              </a:rPr>
              <a:t> (c) PG 2層 &amp; UV 2層</a:t>
            </a:r>
            <a:r>
              <a:rPr lang="x-none" sz="700">
                <a:latin typeface="东文宋体" charset="0"/>
                <a:cs typeface="东文宋体" charset="0"/>
                <a:sym typeface="+mn-ea"/>
              </a:rPr>
              <a:t>。</a:t>
            </a:r>
            <a:endParaRPr lang="x-none" sz="700">
              <a:latin typeface="东文宋体" charset="0"/>
              <a:cs typeface="东文宋体" charset="0"/>
            </a:endParaRPr>
          </a:p>
        </p:txBody>
      </p:sp>
      <p:sp>
        <p:nvSpPr>
          <p:cNvPr id="24" name="Text Box 23"/>
          <p:cNvSpPr txBox="1"/>
          <p:nvPr/>
        </p:nvSpPr>
        <p:spPr>
          <a:xfrm>
            <a:off x="4224020" y="9359265"/>
            <a:ext cx="1549400" cy="198755"/>
          </a:xfrm>
          <a:prstGeom prst="rect">
            <a:avLst/>
          </a:prstGeom>
          <a:noFill/>
        </p:spPr>
        <p:txBody>
          <a:bodyPr wrap="square" rtlCol="0" anchor="t">
            <a:spAutoFit/>
          </a:bodyPr>
          <a:lstStyle/>
          <a:p>
            <a:r>
              <a:rPr lang="x-none" sz="700">
                <a:latin typeface="东文宋体" charset="0"/>
                <a:cs typeface="东文宋体" charset="0"/>
              </a:rPr>
              <a:t>精度 vs エネルギー </a:t>
            </a:r>
            <a:r>
              <a:rPr lang="x-none" sz="700">
                <a:latin typeface="东文宋体" charset="0"/>
                <a:cs typeface="东文宋体" charset="0"/>
                <a:sym typeface="+mn-ea"/>
              </a:rPr>
              <a:t>・ UV &amp; PG:</a:t>
            </a:r>
            <a:endParaRPr lang="x-none" sz="700">
              <a:latin typeface="东文宋体" charset="0"/>
              <a:cs typeface="东文宋体" charset="0"/>
            </a:endParaRPr>
          </a:p>
        </p:txBody>
      </p:sp>
    </p:spTree>
  </p:cSld>
  <p:clrMapOvr>
    <a:masterClrMapping/>
  </p:clrMapOvr>
</p:sld>
</file>

<file path=ppt/theme/theme1.xml><?xml version="1.0" encoding="utf-8"?>
<a:theme xmlns:a="http://schemas.openxmlformats.org/drawingml/2006/main" name="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TotalTime>
  <Words>574</Words>
  <Application>Microsoft Macintosh PowerPoint</Application>
  <PresentationFormat>A4 Paper (210x297 mm)</PresentationFormat>
  <Paragraphs>44</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东文宋体</vt: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MANH HIEP DAO</dc:creator>
  <cp:lastModifiedBy>Khanh N. Dang</cp:lastModifiedBy>
  <cp:revision>53</cp:revision>
  <dcterms:created xsi:type="dcterms:W3CDTF">2023-10-09T10:40:30Z</dcterms:created>
  <dcterms:modified xsi:type="dcterms:W3CDTF">2023-10-12T05:23:12Z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