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69507-B1BF-4A27-905A-98CE3B760478}" v="132" dt="2024-12-10T01:49:58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aton LaBorde" userId="08663b675af00e6f" providerId="LiveId" clId="{77469507-B1BF-4A27-905A-98CE3B760478}"/>
    <pc:docChg chg="custSel modSld">
      <pc:chgData name="Keaton LaBorde" userId="08663b675af00e6f" providerId="LiveId" clId="{77469507-B1BF-4A27-905A-98CE3B760478}" dt="2024-12-10T01:51:19.261" v="314" actId="255"/>
      <pc:docMkLst>
        <pc:docMk/>
      </pc:docMkLst>
      <pc:sldChg chg="modSp mod">
        <pc:chgData name="Keaton LaBorde" userId="08663b675af00e6f" providerId="LiveId" clId="{77469507-B1BF-4A27-905A-98CE3B760478}" dt="2024-12-10T01:49:08.683" v="270" actId="1076"/>
        <pc:sldMkLst>
          <pc:docMk/>
          <pc:sldMk cId="2145650899" sldId="257"/>
        </pc:sldMkLst>
        <pc:spChg chg="mod">
          <ac:chgData name="Keaton LaBorde" userId="08663b675af00e6f" providerId="LiveId" clId="{77469507-B1BF-4A27-905A-98CE3B760478}" dt="2024-12-10T01:49:00.858" v="269" actId="1076"/>
          <ac:spMkLst>
            <pc:docMk/>
            <pc:sldMk cId="2145650899" sldId="257"/>
            <ac:spMk id="2" creationId="{180D1DE7-9FC3-9BB1-60C0-716271F976BD}"/>
          </ac:spMkLst>
        </pc:spChg>
        <pc:spChg chg="mod">
          <ac:chgData name="Keaton LaBorde" userId="08663b675af00e6f" providerId="LiveId" clId="{77469507-B1BF-4A27-905A-98CE3B760478}" dt="2024-12-10T01:48:54.131" v="267" actId="1076"/>
          <ac:spMkLst>
            <pc:docMk/>
            <pc:sldMk cId="2145650899" sldId="257"/>
            <ac:spMk id="3" creationId="{761C70D5-D3E6-851C-D137-CC6CF1CA534B}"/>
          </ac:spMkLst>
        </pc:spChg>
        <pc:picChg chg="mod">
          <ac:chgData name="Keaton LaBorde" userId="08663b675af00e6f" providerId="LiveId" clId="{77469507-B1BF-4A27-905A-98CE3B760478}" dt="2024-12-10T01:49:08.683" v="270" actId="1076"/>
          <ac:picMkLst>
            <pc:docMk/>
            <pc:sldMk cId="2145650899" sldId="257"/>
            <ac:picMk id="4" creationId="{A4D051E2-D986-E673-BAF7-808EBC0B10BF}"/>
          </ac:picMkLst>
        </pc:picChg>
      </pc:sldChg>
      <pc:sldChg chg="modSp mod">
        <pc:chgData name="Keaton LaBorde" userId="08663b675af00e6f" providerId="LiveId" clId="{77469507-B1BF-4A27-905A-98CE3B760478}" dt="2024-12-08T23:12:29.951" v="5" actId="20577"/>
        <pc:sldMkLst>
          <pc:docMk/>
          <pc:sldMk cId="2139598189" sldId="258"/>
        </pc:sldMkLst>
        <pc:spChg chg="mod">
          <ac:chgData name="Keaton LaBorde" userId="08663b675af00e6f" providerId="LiveId" clId="{77469507-B1BF-4A27-905A-98CE3B760478}" dt="2024-12-08T23:12:29.951" v="5" actId="20577"/>
          <ac:spMkLst>
            <pc:docMk/>
            <pc:sldMk cId="2139598189" sldId="258"/>
            <ac:spMk id="3" creationId="{B4CF4729-E020-8109-8E9B-2A2C40626BB4}"/>
          </ac:spMkLst>
        </pc:spChg>
      </pc:sldChg>
      <pc:sldChg chg="addSp delSp modSp mod">
        <pc:chgData name="Keaton LaBorde" userId="08663b675af00e6f" providerId="LiveId" clId="{77469507-B1BF-4A27-905A-98CE3B760478}" dt="2024-12-10T01:51:19.261" v="314" actId="255"/>
        <pc:sldMkLst>
          <pc:docMk/>
          <pc:sldMk cId="2592993582" sldId="263"/>
        </pc:sldMkLst>
        <pc:spChg chg="mod ord">
          <ac:chgData name="Keaton LaBorde" userId="08663b675af00e6f" providerId="LiveId" clId="{77469507-B1BF-4A27-905A-98CE3B760478}" dt="2024-12-10T01:51:19.261" v="314" actId="255"/>
          <ac:spMkLst>
            <pc:docMk/>
            <pc:sldMk cId="2592993582" sldId="263"/>
            <ac:spMk id="3" creationId="{2A08032F-65CB-A333-DA20-9CA34F055ED6}"/>
          </ac:spMkLst>
        </pc:spChg>
        <pc:spChg chg="del">
          <ac:chgData name="Keaton LaBorde" userId="08663b675af00e6f" providerId="LiveId" clId="{77469507-B1BF-4A27-905A-98CE3B760478}" dt="2024-12-10T01:51:07.636" v="313" actId="26606"/>
          <ac:spMkLst>
            <pc:docMk/>
            <pc:sldMk cId="2592993582" sldId="263"/>
            <ac:spMk id="10" creationId="{84136905-015B-4510-B514-027CBA846BD6}"/>
          </ac:spMkLst>
        </pc:spChg>
        <pc:spChg chg="add">
          <ac:chgData name="Keaton LaBorde" userId="08663b675af00e6f" providerId="LiveId" clId="{77469507-B1BF-4A27-905A-98CE3B760478}" dt="2024-12-10T01:51:07.636" v="313" actId="26606"/>
          <ac:spMkLst>
            <pc:docMk/>
            <pc:sldMk cId="2592993582" sldId="263"/>
            <ac:spMk id="15" creationId="{84136905-015B-4510-B514-027CBA846BD6}"/>
          </ac:spMkLst>
        </pc:spChg>
        <pc:picChg chg="del">
          <ac:chgData name="Keaton LaBorde" userId="08663b675af00e6f" providerId="LiveId" clId="{77469507-B1BF-4A27-905A-98CE3B760478}" dt="2024-12-10T01:50:56.968" v="311" actId="478"/>
          <ac:picMkLst>
            <pc:docMk/>
            <pc:sldMk cId="2592993582" sldId="263"/>
            <ac:picMk id="5" creationId="{2D47E36B-9B8D-02DA-ABA1-D0E6F7760E7E}"/>
          </ac:picMkLst>
        </pc:picChg>
        <pc:picChg chg="add mod">
          <ac:chgData name="Keaton LaBorde" userId="08663b675af00e6f" providerId="LiveId" clId="{77469507-B1BF-4A27-905A-98CE3B760478}" dt="2024-12-10T01:51:07.636" v="313" actId="26606"/>
          <ac:picMkLst>
            <pc:docMk/>
            <pc:sldMk cId="2592993582" sldId="263"/>
            <ac:picMk id="6" creationId="{F098C5F5-30CB-FD59-F2FF-9C24C07D5CCB}"/>
          </ac:picMkLst>
        </pc:picChg>
      </pc:sldChg>
      <pc:sldChg chg="modSp mod">
        <pc:chgData name="Keaton LaBorde" userId="08663b675af00e6f" providerId="LiveId" clId="{77469507-B1BF-4A27-905A-98CE3B760478}" dt="2024-12-08T22:45:59.833" v="1" actId="20577"/>
        <pc:sldMkLst>
          <pc:docMk/>
          <pc:sldMk cId="1449467583" sldId="264"/>
        </pc:sldMkLst>
        <pc:spChg chg="mod">
          <ac:chgData name="Keaton LaBorde" userId="08663b675af00e6f" providerId="LiveId" clId="{77469507-B1BF-4A27-905A-98CE3B760478}" dt="2024-12-08T22:45:59.833" v="1" actId="20577"/>
          <ac:spMkLst>
            <pc:docMk/>
            <pc:sldMk cId="1449467583" sldId="264"/>
            <ac:spMk id="3" creationId="{B245B46C-30C5-B1A6-8EF6-EE8925644E5B}"/>
          </ac:spMkLst>
        </pc:spChg>
      </pc:sldChg>
      <pc:sldChg chg="modSp mod">
        <pc:chgData name="Keaton LaBorde" userId="08663b675af00e6f" providerId="LiveId" clId="{77469507-B1BF-4A27-905A-98CE3B760478}" dt="2024-12-09T19:49:31.362" v="153" actId="20577"/>
        <pc:sldMkLst>
          <pc:docMk/>
          <pc:sldMk cId="1507988426" sldId="265"/>
        </pc:sldMkLst>
        <pc:spChg chg="mod">
          <ac:chgData name="Keaton LaBorde" userId="08663b675af00e6f" providerId="LiveId" clId="{77469507-B1BF-4A27-905A-98CE3B760478}" dt="2024-12-09T19:49:31.362" v="153" actId="20577"/>
          <ac:spMkLst>
            <pc:docMk/>
            <pc:sldMk cId="1507988426" sldId="265"/>
            <ac:spMk id="3" creationId="{5E0A475A-DAFE-9833-D261-42181260E93E}"/>
          </ac:spMkLst>
        </pc:spChg>
      </pc:sldChg>
      <pc:sldChg chg="modSp">
        <pc:chgData name="Keaton LaBorde" userId="08663b675af00e6f" providerId="LiveId" clId="{77469507-B1BF-4A27-905A-98CE3B760478}" dt="2024-12-10T01:49:58.555" v="310" actId="20577"/>
        <pc:sldMkLst>
          <pc:docMk/>
          <pc:sldMk cId="2793795562" sldId="266"/>
        </pc:sldMkLst>
        <pc:graphicFrameChg chg="mod">
          <ac:chgData name="Keaton LaBorde" userId="08663b675af00e6f" providerId="LiveId" clId="{77469507-B1BF-4A27-905A-98CE3B760478}" dt="2024-12-10T01:49:58.555" v="310" actId="20577"/>
          <ac:graphicFrameMkLst>
            <pc:docMk/>
            <pc:sldMk cId="2793795562" sldId="266"/>
            <ac:graphicFrameMk id="9" creationId="{96AC18D4-A0D7-3730-3D92-51BE26CFC46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8663b675af00e6f/Desktop/B320/FinalProjec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Days vs. DailyRevenue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YearSimulation!$B$1</c:f>
              <c:strCache>
                <c:ptCount val="1"/>
                <c:pt idx="0">
                  <c:v>DailyRevenue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YearSimulation!$B$2:$B$366</c:f>
              <c:numCache>
                <c:formatCode>General</c:formatCode>
                <c:ptCount val="365"/>
                <c:pt idx="0">
                  <c:v>4353.7198173999786</c:v>
                </c:pt>
                <c:pt idx="1">
                  <c:v>4171.5337684750557</c:v>
                </c:pt>
                <c:pt idx="2">
                  <c:v>4241.6544580459595</c:v>
                </c:pt>
                <c:pt idx="3">
                  <c:v>4153.3766153454781</c:v>
                </c:pt>
                <c:pt idx="4">
                  <c:v>3943.4135368466377</c:v>
                </c:pt>
                <c:pt idx="5">
                  <c:v>4241.8625748157501</c:v>
                </c:pt>
                <c:pt idx="6">
                  <c:v>4183.2426390051842</c:v>
                </c:pt>
                <c:pt idx="7">
                  <c:v>4176.9891861081123</c:v>
                </c:pt>
                <c:pt idx="8">
                  <c:v>4189.7723823785782</c:v>
                </c:pt>
                <c:pt idx="9">
                  <c:v>4076.43011957407</c:v>
                </c:pt>
                <c:pt idx="10">
                  <c:v>4164.2431285977364</c:v>
                </c:pt>
                <c:pt idx="11">
                  <c:v>4300.3452241420746</c:v>
                </c:pt>
                <c:pt idx="12">
                  <c:v>4233.7593504786491</c:v>
                </c:pt>
                <c:pt idx="13">
                  <c:v>4075.6953755021095</c:v>
                </c:pt>
                <c:pt idx="14">
                  <c:v>4576.768342256546</c:v>
                </c:pt>
                <c:pt idx="15">
                  <c:v>4033.415655195713</c:v>
                </c:pt>
                <c:pt idx="16">
                  <c:v>4174.4714951515198</c:v>
                </c:pt>
                <c:pt idx="17">
                  <c:v>4166.7025917768478</c:v>
                </c:pt>
                <c:pt idx="18">
                  <c:v>4166.376710832119</c:v>
                </c:pt>
                <c:pt idx="19">
                  <c:v>4123.8235431909561</c:v>
                </c:pt>
                <c:pt idx="20">
                  <c:v>4322.7721211314201</c:v>
                </c:pt>
                <c:pt idx="21">
                  <c:v>4258.0125868320465</c:v>
                </c:pt>
                <c:pt idx="22">
                  <c:v>4281.1329057812691</c:v>
                </c:pt>
                <c:pt idx="23">
                  <c:v>4433.062102496624</c:v>
                </c:pt>
                <c:pt idx="24">
                  <c:v>4038.0415192246437</c:v>
                </c:pt>
                <c:pt idx="25">
                  <c:v>4492.9072543978691</c:v>
                </c:pt>
                <c:pt idx="26">
                  <c:v>4124.1090115904808</c:v>
                </c:pt>
                <c:pt idx="27">
                  <c:v>4134.2563036084175</c:v>
                </c:pt>
                <c:pt idx="28">
                  <c:v>4087.0572555065155</c:v>
                </c:pt>
                <c:pt idx="29">
                  <c:v>3926.3811215758324</c:v>
                </c:pt>
                <c:pt idx="30">
                  <c:v>4231.6845691204071</c:v>
                </c:pt>
                <c:pt idx="31">
                  <c:v>4297.9048225283623</c:v>
                </c:pt>
                <c:pt idx="32">
                  <c:v>4121.2298718094826</c:v>
                </c:pt>
                <c:pt idx="33">
                  <c:v>4101.1344632506371</c:v>
                </c:pt>
                <c:pt idx="34">
                  <c:v>4208.1283703446388</c:v>
                </c:pt>
                <c:pt idx="35">
                  <c:v>4292.3246198892593</c:v>
                </c:pt>
                <c:pt idx="36">
                  <c:v>4253.7778678536415</c:v>
                </c:pt>
                <c:pt idx="37">
                  <c:v>4412.4703735113144</c:v>
                </c:pt>
                <c:pt idx="38">
                  <c:v>4321.6574388742447</c:v>
                </c:pt>
                <c:pt idx="39">
                  <c:v>4232.1550244092941</c:v>
                </c:pt>
                <c:pt idx="40">
                  <c:v>4092.5634926557541</c:v>
                </c:pt>
                <c:pt idx="41">
                  <c:v>4183.2083544135094</c:v>
                </c:pt>
                <c:pt idx="42">
                  <c:v>4014.1647216677666</c:v>
                </c:pt>
                <c:pt idx="43">
                  <c:v>4285.0811105966568</c:v>
                </c:pt>
                <c:pt idx="44">
                  <c:v>4201.3297191262245</c:v>
                </c:pt>
                <c:pt idx="45">
                  <c:v>4187.7568387985229</c:v>
                </c:pt>
                <c:pt idx="46">
                  <c:v>4021.8261724710464</c:v>
                </c:pt>
                <c:pt idx="47">
                  <c:v>4290.2773624658585</c:v>
                </c:pt>
                <c:pt idx="48">
                  <c:v>4395.6643414497375</c:v>
                </c:pt>
                <c:pt idx="49">
                  <c:v>4121.514410674572</c:v>
                </c:pt>
                <c:pt idx="50">
                  <c:v>4190.1121297478676</c:v>
                </c:pt>
                <c:pt idx="51">
                  <c:v>4230.4431468248367</c:v>
                </c:pt>
                <c:pt idx="52">
                  <c:v>4217.8683543205261</c:v>
                </c:pt>
                <c:pt idx="53">
                  <c:v>4214.1206938028336</c:v>
                </c:pt>
                <c:pt idx="54">
                  <c:v>4140.6390607357025</c:v>
                </c:pt>
                <c:pt idx="55">
                  <c:v>4237.0985713601112</c:v>
                </c:pt>
                <c:pt idx="56">
                  <c:v>4229.1159528493881</c:v>
                </c:pt>
                <c:pt idx="57">
                  <c:v>4199.0324315428734</c:v>
                </c:pt>
                <c:pt idx="58">
                  <c:v>4001.8786999583244</c:v>
                </c:pt>
                <c:pt idx="59">
                  <c:v>4053.9675548672676</c:v>
                </c:pt>
                <c:pt idx="60">
                  <c:v>4348.9106690883636</c:v>
                </c:pt>
                <c:pt idx="61">
                  <c:v>3980.4619976878166</c:v>
                </c:pt>
                <c:pt idx="62">
                  <c:v>4402.1385100483894</c:v>
                </c:pt>
                <c:pt idx="63">
                  <c:v>4141.2284937500954</c:v>
                </c:pt>
                <c:pt idx="64">
                  <c:v>4397.359861433506</c:v>
                </c:pt>
                <c:pt idx="65">
                  <c:v>4186.8264883756638</c:v>
                </c:pt>
                <c:pt idx="66">
                  <c:v>4194.9470177292824</c:v>
                </c:pt>
                <c:pt idx="67">
                  <c:v>4012.3689445853233</c:v>
                </c:pt>
                <c:pt idx="68">
                  <c:v>4024.0348514914513</c:v>
                </c:pt>
                <c:pt idx="69">
                  <c:v>4244.2583844065666</c:v>
                </c:pt>
                <c:pt idx="70">
                  <c:v>4203.8047626614571</c:v>
                </c:pt>
                <c:pt idx="71">
                  <c:v>4025.6354156136513</c:v>
                </c:pt>
                <c:pt idx="72">
                  <c:v>4375.7655775547028</c:v>
                </c:pt>
                <c:pt idx="73">
                  <c:v>4234.3168339133263</c:v>
                </c:pt>
                <c:pt idx="74">
                  <c:v>3895.0827476382256</c:v>
                </c:pt>
                <c:pt idx="75">
                  <c:v>4258.2884788513184</c:v>
                </c:pt>
                <c:pt idx="76">
                  <c:v>4191.936160326004</c:v>
                </c:pt>
                <c:pt idx="77">
                  <c:v>4077.8642699122429</c:v>
                </c:pt>
                <c:pt idx="78">
                  <c:v>4135.1084095239639</c:v>
                </c:pt>
                <c:pt idx="79">
                  <c:v>4333.4064248204231</c:v>
                </c:pt>
                <c:pt idx="80">
                  <c:v>4281.5278142690659</c:v>
                </c:pt>
                <c:pt idx="81">
                  <c:v>4199.3597066402435</c:v>
                </c:pt>
                <c:pt idx="82">
                  <c:v>4240.2737000584602</c:v>
                </c:pt>
                <c:pt idx="83">
                  <c:v>4137.8453883528709</c:v>
                </c:pt>
                <c:pt idx="84">
                  <c:v>4129.2374512553215</c:v>
                </c:pt>
                <c:pt idx="85">
                  <c:v>4157.3693460226059</c:v>
                </c:pt>
                <c:pt idx="86">
                  <c:v>4186.0422942042351</c:v>
                </c:pt>
                <c:pt idx="87">
                  <c:v>4071.0622903704643</c:v>
                </c:pt>
                <c:pt idx="88">
                  <c:v>4146.4609858393669</c:v>
                </c:pt>
                <c:pt idx="89">
                  <c:v>4113.4271600842476</c:v>
                </c:pt>
                <c:pt idx="90">
                  <c:v>4032.3188132047653</c:v>
                </c:pt>
                <c:pt idx="91">
                  <c:v>4321.2442818284035</c:v>
                </c:pt>
                <c:pt idx="92">
                  <c:v>4149.782363474369</c:v>
                </c:pt>
                <c:pt idx="93">
                  <c:v>4083.0348664522171</c:v>
                </c:pt>
                <c:pt idx="94">
                  <c:v>4120.4669606685638</c:v>
                </c:pt>
                <c:pt idx="95">
                  <c:v>4113.4268909692764</c:v>
                </c:pt>
                <c:pt idx="96">
                  <c:v>4184.0342572331429</c:v>
                </c:pt>
                <c:pt idx="97">
                  <c:v>4190.6689810752869</c:v>
                </c:pt>
                <c:pt idx="98">
                  <c:v>4172.0384380221367</c:v>
                </c:pt>
                <c:pt idx="99">
                  <c:v>4225.8076402544975</c:v>
                </c:pt>
                <c:pt idx="100">
                  <c:v>4180.1534605026245</c:v>
                </c:pt>
                <c:pt idx="101">
                  <c:v>4285.0805380940437</c:v>
                </c:pt>
                <c:pt idx="102">
                  <c:v>4138.042319715023</c:v>
                </c:pt>
                <c:pt idx="103">
                  <c:v>4081.6543993353844</c:v>
                </c:pt>
                <c:pt idx="104">
                  <c:v>4228.5329395532608</c:v>
                </c:pt>
                <c:pt idx="105">
                  <c:v>4008.7327486276627</c:v>
                </c:pt>
                <c:pt idx="106">
                  <c:v>4258.2557401061058</c:v>
                </c:pt>
                <c:pt idx="107">
                  <c:v>4042.6592087745667</c:v>
                </c:pt>
                <c:pt idx="108">
                  <c:v>4178.2018768787384</c:v>
                </c:pt>
                <c:pt idx="109">
                  <c:v>4293.7660032510757</c:v>
                </c:pt>
                <c:pt idx="110">
                  <c:v>4354.757487475872</c:v>
                </c:pt>
                <c:pt idx="111">
                  <c:v>4081.5987977385521</c:v>
                </c:pt>
                <c:pt idx="112">
                  <c:v>3942.3046907782555</c:v>
                </c:pt>
                <c:pt idx="113">
                  <c:v>3993.592916727066</c:v>
                </c:pt>
                <c:pt idx="114">
                  <c:v>4080.3460130095482</c:v>
                </c:pt>
                <c:pt idx="115">
                  <c:v>4062.2893536090851</c:v>
                </c:pt>
                <c:pt idx="116">
                  <c:v>4173.1946876645088</c:v>
                </c:pt>
                <c:pt idx="117">
                  <c:v>4229.1345062851906</c:v>
                </c:pt>
                <c:pt idx="118">
                  <c:v>4145.0930300354958</c:v>
                </c:pt>
                <c:pt idx="119">
                  <c:v>4121.1364793777466</c:v>
                </c:pt>
                <c:pt idx="120">
                  <c:v>4124.8504710197449</c:v>
                </c:pt>
                <c:pt idx="121">
                  <c:v>4352.7475252747536</c:v>
                </c:pt>
                <c:pt idx="122">
                  <c:v>4117.3294249176979</c:v>
                </c:pt>
                <c:pt idx="123">
                  <c:v>4202.6769590377808</c:v>
                </c:pt>
                <c:pt idx="124">
                  <c:v>4166.2996438145638</c:v>
                </c:pt>
                <c:pt idx="125">
                  <c:v>4066.2315127253532</c:v>
                </c:pt>
                <c:pt idx="126">
                  <c:v>4225.3416630625725</c:v>
                </c:pt>
                <c:pt idx="127">
                  <c:v>4373.5148081183434</c:v>
                </c:pt>
                <c:pt idx="128">
                  <c:v>4150.3156366944313</c:v>
                </c:pt>
                <c:pt idx="129">
                  <c:v>4219.0139523148537</c:v>
                </c:pt>
                <c:pt idx="130">
                  <c:v>4236.2049758434296</c:v>
                </c:pt>
                <c:pt idx="131">
                  <c:v>4332.6051497459412</c:v>
                </c:pt>
                <c:pt idx="132">
                  <c:v>4083.9697965979576</c:v>
                </c:pt>
                <c:pt idx="133">
                  <c:v>4238.5397517681122</c:v>
                </c:pt>
                <c:pt idx="134">
                  <c:v>4069.9505752325058</c:v>
                </c:pt>
                <c:pt idx="135">
                  <c:v>4028.4403684735298</c:v>
                </c:pt>
                <c:pt idx="136">
                  <c:v>4020.1424768567085</c:v>
                </c:pt>
                <c:pt idx="137">
                  <c:v>4395.0448301434517</c:v>
                </c:pt>
                <c:pt idx="138">
                  <c:v>4319.772963821888</c:v>
                </c:pt>
                <c:pt idx="139">
                  <c:v>4108.5858005285263</c:v>
                </c:pt>
                <c:pt idx="140">
                  <c:v>4092.3659157752991</c:v>
                </c:pt>
                <c:pt idx="141">
                  <c:v>4274.0515330433846</c:v>
                </c:pt>
                <c:pt idx="142">
                  <c:v>4207.4566009640694</c:v>
                </c:pt>
                <c:pt idx="143">
                  <c:v>4263.8400876522064</c:v>
                </c:pt>
                <c:pt idx="144">
                  <c:v>4149.7119507193565</c:v>
                </c:pt>
                <c:pt idx="145">
                  <c:v>4317.9786747694016</c:v>
                </c:pt>
                <c:pt idx="146">
                  <c:v>4208.4373649954796</c:v>
                </c:pt>
                <c:pt idx="147">
                  <c:v>4141.5956220030785</c:v>
                </c:pt>
                <c:pt idx="148">
                  <c:v>4143.8194328546524</c:v>
                </c:pt>
                <c:pt idx="149">
                  <c:v>4153.117533326149</c:v>
                </c:pt>
                <c:pt idx="150">
                  <c:v>4086.2836566567421</c:v>
                </c:pt>
                <c:pt idx="151">
                  <c:v>4169.7993808984756</c:v>
                </c:pt>
                <c:pt idx="152">
                  <c:v>4149.046196937561</c:v>
                </c:pt>
                <c:pt idx="153">
                  <c:v>4125.3674355149269</c:v>
                </c:pt>
                <c:pt idx="154">
                  <c:v>4076.6933414340019</c:v>
                </c:pt>
                <c:pt idx="155">
                  <c:v>4111.095158457756</c:v>
                </c:pt>
                <c:pt idx="156">
                  <c:v>4294.9190899729729</c:v>
                </c:pt>
                <c:pt idx="157">
                  <c:v>4098.9811840653419</c:v>
                </c:pt>
                <c:pt idx="158">
                  <c:v>4350.7622897624969</c:v>
                </c:pt>
                <c:pt idx="159">
                  <c:v>4173.0366772413254</c:v>
                </c:pt>
                <c:pt idx="160">
                  <c:v>4340.8092576265335</c:v>
                </c:pt>
                <c:pt idx="161">
                  <c:v>4079.7783356904984</c:v>
                </c:pt>
                <c:pt idx="162">
                  <c:v>4195.5160090327263</c:v>
                </c:pt>
                <c:pt idx="163">
                  <c:v>4340.7706201076508</c:v>
                </c:pt>
                <c:pt idx="164">
                  <c:v>4263.9878660440445</c:v>
                </c:pt>
                <c:pt idx="165">
                  <c:v>4432.0499297976494</c:v>
                </c:pt>
                <c:pt idx="166">
                  <c:v>4065.3958716988564</c:v>
                </c:pt>
                <c:pt idx="167">
                  <c:v>4096.3337910175323</c:v>
                </c:pt>
                <c:pt idx="168">
                  <c:v>4143.3700230717659</c:v>
                </c:pt>
                <c:pt idx="169">
                  <c:v>4039.7442758083344</c:v>
                </c:pt>
                <c:pt idx="170">
                  <c:v>4211.4205655455589</c:v>
                </c:pt>
                <c:pt idx="171">
                  <c:v>4080.7975992560387</c:v>
                </c:pt>
                <c:pt idx="172">
                  <c:v>4101.9564810395241</c:v>
                </c:pt>
                <c:pt idx="173">
                  <c:v>4019.6206212043762</c:v>
                </c:pt>
                <c:pt idx="174">
                  <c:v>4108.4019076824188</c:v>
                </c:pt>
                <c:pt idx="175">
                  <c:v>4028.5529580712318</c:v>
                </c:pt>
                <c:pt idx="176">
                  <c:v>4015.1095607876778</c:v>
                </c:pt>
                <c:pt idx="177">
                  <c:v>4438.2339295744896</c:v>
                </c:pt>
                <c:pt idx="178">
                  <c:v>4155.2782464027405</c:v>
                </c:pt>
                <c:pt idx="179">
                  <c:v>8751.6680073738098</c:v>
                </c:pt>
                <c:pt idx="180">
                  <c:v>8125.0949651002884</c:v>
                </c:pt>
                <c:pt idx="181">
                  <c:v>8310.1749289035797</c:v>
                </c:pt>
                <c:pt idx="182">
                  <c:v>8062.7167665958405</c:v>
                </c:pt>
                <c:pt idx="183">
                  <c:v>8337.3397451639175</c:v>
                </c:pt>
                <c:pt idx="184">
                  <c:v>8394.4966650009155</c:v>
                </c:pt>
                <c:pt idx="185">
                  <c:v>8216.3844674825668</c:v>
                </c:pt>
                <c:pt idx="186">
                  <c:v>8197.7130514383316</c:v>
                </c:pt>
                <c:pt idx="187">
                  <c:v>8147.7793282270432</c:v>
                </c:pt>
                <c:pt idx="188">
                  <c:v>8089.7377878427505</c:v>
                </c:pt>
                <c:pt idx="189">
                  <c:v>8688.6573249101639</c:v>
                </c:pt>
                <c:pt idx="190">
                  <c:v>8340.2337890863419</c:v>
                </c:pt>
                <c:pt idx="191">
                  <c:v>8220.3654438257217</c:v>
                </c:pt>
                <c:pt idx="192">
                  <c:v>8255.2079278230667</c:v>
                </c:pt>
                <c:pt idx="193">
                  <c:v>8322.5257408618927</c:v>
                </c:pt>
                <c:pt idx="194">
                  <c:v>8428.0984997749329</c:v>
                </c:pt>
                <c:pt idx="195">
                  <c:v>8397.9246264696121</c:v>
                </c:pt>
                <c:pt idx="196">
                  <c:v>9008.1299102306366</c:v>
                </c:pt>
                <c:pt idx="197">
                  <c:v>8737.1245318651199</c:v>
                </c:pt>
                <c:pt idx="198">
                  <c:v>8174.2889112234116</c:v>
                </c:pt>
                <c:pt idx="199">
                  <c:v>8421.9096446037292</c:v>
                </c:pt>
                <c:pt idx="200">
                  <c:v>8739.7397261857986</c:v>
                </c:pt>
                <c:pt idx="201">
                  <c:v>7974.4561636447906</c:v>
                </c:pt>
                <c:pt idx="202">
                  <c:v>8724.8308098316193</c:v>
                </c:pt>
                <c:pt idx="203">
                  <c:v>8460.1807934045792</c:v>
                </c:pt>
                <c:pt idx="204">
                  <c:v>8561.5963971614838</c:v>
                </c:pt>
                <c:pt idx="205">
                  <c:v>8542.9407685995102</c:v>
                </c:pt>
                <c:pt idx="206">
                  <c:v>8718.0211317539215</c:v>
                </c:pt>
                <c:pt idx="207">
                  <c:v>8197.7292013168335</c:v>
                </c:pt>
                <c:pt idx="208">
                  <c:v>8379.7085356712341</c:v>
                </c:pt>
                <c:pt idx="209">
                  <c:v>8287.6515460014343</c:v>
                </c:pt>
                <c:pt idx="210">
                  <c:v>8628.7392061948776</c:v>
                </c:pt>
                <c:pt idx="211">
                  <c:v>8583.651584982872</c:v>
                </c:pt>
                <c:pt idx="212">
                  <c:v>8629.6898382902145</c:v>
                </c:pt>
                <c:pt idx="213">
                  <c:v>8483.7032687664032</c:v>
                </c:pt>
                <c:pt idx="214">
                  <c:v>8519.4612520933151</c:v>
                </c:pt>
                <c:pt idx="215">
                  <c:v>8319.5807695388794</c:v>
                </c:pt>
                <c:pt idx="216">
                  <c:v>8056.5304094552994</c:v>
                </c:pt>
                <c:pt idx="217">
                  <c:v>8288.7067580223083</c:v>
                </c:pt>
                <c:pt idx="218">
                  <c:v>8426.3563722372055</c:v>
                </c:pt>
                <c:pt idx="219">
                  <c:v>8352.4055576324463</c:v>
                </c:pt>
                <c:pt idx="220">
                  <c:v>8276.0429728031158</c:v>
                </c:pt>
                <c:pt idx="221">
                  <c:v>8439.3521457910538</c:v>
                </c:pt>
                <c:pt idx="222">
                  <c:v>8320.4090291261673</c:v>
                </c:pt>
                <c:pt idx="223">
                  <c:v>8509.4115322828293</c:v>
                </c:pt>
                <c:pt idx="224">
                  <c:v>8456.7543321847916</c:v>
                </c:pt>
                <c:pt idx="225">
                  <c:v>8464.8840516805649</c:v>
                </c:pt>
                <c:pt idx="226">
                  <c:v>8037.6615941524506</c:v>
                </c:pt>
                <c:pt idx="227">
                  <c:v>8179.2428040504456</c:v>
                </c:pt>
                <c:pt idx="228">
                  <c:v>8685.1688420772552</c:v>
                </c:pt>
                <c:pt idx="229">
                  <c:v>8799.4407826662064</c:v>
                </c:pt>
                <c:pt idx="230">
                  <c:v>8917.7815622091293</c:v>
                </c:pt>
                <c:pt idx="231">
                  <c:v>8279.4203317165375</c:v>
                </c:pt>
                <c:pt idx="232">
                  <c:v>8176.8122750520706</c:v>
                </c:pt>
                <c:pt idx="233">
                  <c:v>8411.7492181062698</c:v>
                </c:pt>
                <c:pt idx="234">
                  <c:v>8692.416644692421</c:v>
                </c:pt>
                <c:pt idx="235">
                  <c:v>8109.4103175401688</c:v>
                </c:pt>
                <c:pt idx="236">
                  <c:v>7789.3628442287445</c:v>
                </c:pt>
                <c:pt idx="237">
                  <c:v>8246.9907188415527</c:v>
                </c:pt>
                <c:pt idx="238">
                  <c:v>8348.8133925199509</c:v>
                </c:pt>
                <c:pt idx="239">
                  <c:v>8371.6750335693359</c:v>
                </c:pt>
                <c:pt idx="240">
                  <c:v>4147.249273955822</c:v>
                </c:pt>
                <c:pt idx="241">
                  <c:v>4088.6314353346825</c:v>
                </c:pt>
                <c:pt idx="242">
                  <c:v>4042.8592297434807</c:v>
                </c:pt>
                <c:pt idx="243">
                  <c:v>3963.5182669758797</c:v>
                </c:pt>
                <c:pt idx="244">
                  <c:v>4185.4868879914284</c:v>
                </c:pt>
                <c:pt idx="245">
                  <c:v>4010.5147951841354</c:v>
                </c:pt>
                <c:pt idx="246">
                  <c:v>3977.3652300238609</c:v>
                </c:pt>
                <c:pt idx="247">
                  <c:v>4346.3486549258232</c:v>
                </c:pt>
                <c:pt idx="248">
                  <c:v>4073.0328008532524</c:v>
                </c:pt>
                <c:pt idx="249">
                  <c:v>4185.4182595014572</c:v>
                </c:pt>
                <c:pt idx="250">
                  <c:v>4266.1765688657761</c:v>
                </c:pt>
                <c:pt idx="251">
                  <c:v>4069.5279985666275</c:v>
                </c:pt>
                <c:pt idx="252">
                  <c:v>4159.1073796153069</c:v>
                </c:pt>
                <c:pt idx="253">
                  <c:v>4068.4532463550568</c:v>
                </c:pt>
                <c:pt idx="254">
                  <c:v>4245.8051374554634</c:v>
                </c:pt>
                <c:pt idx="255">
                  <c:v>4210.2606561779976</c:v>
                </c:pt>
                <c:pt idx="256">
                  <c:v>4091.7703706026077</c:v>
                </c:pt>
                <c:pt idx="257">
                  <c:v>4216.8076449632645</c:v>
                </c:pt>
                <c:pt idx="258">
                  <c:v>4422.6976868510246</c:v>
                </c:pt>
                <c:pt idx="259">
                  <c:v>4047.8283062577248</c:v>
                </c:pt>
                <c:pt idx="260">
                  <c:v>4090.7068133354187</c:v>
                </c:pt>
                <c:pt idx="261">
                  <c:v>4210.932220518589</c:v>
                </c:pt>
                <c:pt idx="262">
                  <c:v>4213.3529967069626</c:v>
                </c:pt>
                <c:pt idx="263">
                  <c:v>4315.5959331989288</c:v>
                </c:pt>
                <c:pt idx="264">
                  <c:v>4307.2356453537941</c:v>
                </c:pt>
                <c:pt idx="265">
                  <c:v>4326.4011180400848</c:v>
                </c:pt>
                <c:pt idx="266">
                  <c:v>4168.960727751255</c:v>
                </c:pt>
                <c:pt idx="267">
                  <c:v>4244.8303270339966</c:v>
                </c:pt>
                <c:pt idx="268">
                  <c:v>4184.3251836299896</c:v>
                </c:pt>
                <c:pt idx="269">
                  <c:v>4334.1670998930931</c:v>
                </c:pt>
                <c:pt idx="270">
                  <c:v>3961.2451857328415</c:v>
                </c:pt>
                <c:pt idx="271">
                  <c:v>4154.8710009455681</c:v>
                </c:pt>
                <c:pt idx="272">
                  <c:v>4372.1817085146904</c:v>
                </c:pt>
                <c:pt idx="273">
                  <c:v>4266.8491438031197</c:v>
                </c:pt>
                <c:pt idx="274">
                  <c:v>4184.6929001808167</c:v>
                </c:pt>
                <c:pt idx="275">
                  <c:v>4243.8124999403954</c:v>
                </c:pt>
                <c:pt idx="276">
                  <c:v>4164.6724033355713</c:v>
                </c:pt>
                <c:pt idx="277">
                  <c:v>4295.711584687233</c:v>
                </c:pt>
                <c:pt idx="278">
                  <c:v>4250.7050600647926</c:v>
                </c:pt>
                <c:pt idx="279">
                  <c:v>4136.6695272922516</c:v>
                </c:pt>
                <c:pt idx="280">
                  <c:v>4317.9101505875587</c:v>
                </c:pt>
                <c:pt idx="281">
                  <c:v>4303.9151638746262</c:v>
                </c:pt>
                <c:pt idx="282">
                  <c:v>4039.3761765956879</c:v>
                </c:pt>
                <c:pt idx="283">
                  <c:v>4074.5591801404953</c:v>
                </c:pt>
                <c:pt idx="284">
                  <c:v>4079.1770309209824</c:v>
                </c:pt>
                <c:pt idx="285">
                  <c:v>4281.0898461937904</c:v>
                </c:pt>
                <c:pt idx="286">
                  <c:v>4173.2515677809715</c:v>
                </c:pt>
                <c:pt idx="287">
                  <c:v>4306.8087643384933</c:v>
                </c:pt>
                <c:pt idx="288">
                  <c:v>4049.3548420071602</c:v>
                </c:pt>
                <c:pt idx="289">
                  <c:v>4263.6757147312164</c:v>
                </c:pt>
                <c:pt idx="290">
                  <c:v>4392.7440622448921</c:v>
                </c:pt>
                <c:pt idx="291">
                  <c:v>4110.7792517542839</c:v>
                </c:pt>
                <c:pt idx="292">
                  <c:v>4213.6609080433846</c:v>
                </c:pt>
                <c:pt idx="293">
                  <c:v>4217.0648422837257</c:v>
                </c:pt>
                <c:pt idx="294">
                  <c:v>4081.1637443304062</c:v>
                </c:pt>
                <c:pt idx="295">
                  <c:v>4193.3008632063866</c:v>
                </c:pt>
                <c:pt idx="296">
                  <c:v>4208.4458768367767</c:v>
                </c:pt>
                <c:pt idx="297">
                  <c:v>4102.4181446433067</c:v>
                </c:pt>
                <c:pt idx="298">
                  <c:v>4077.574697136879</c:v>
                </c:pt>
                <c:pt idx="299">
                  <c:v>4131.1811301112175</c:v>
                </c:pt>
                <c:pt idx="300">
                  <c:v>4357.9239776730537</c:v>
                </c:pt>
                <c:pt idx="301">
                  <c:v>4227.9584401845932</c:v>
                </c:pt>
                <c:pt idx="302">
                  <c:v>4250.6057894229889</c:v>
                </c:pt>
                <c:pt idx="303">
                  <c:v>4177.0426893234253</c:v>
                </c:pt>
                <c:pt idx="304">
                  <c:v>3918.4721544384956</c:v>
                </c:pt>
                <c:pt idx="305">
                  <c:v>4301.3126492500305</c:v>
                </c:pt>
                <c:pt idx="306">
                  <c:v>4198.8632425665855</c:v>
                </c:pt>
                <c:pt idx="307">
                  <c:v>4209.3409526348114</c:v>
                </c:pt>
                <c:pt idx="308">
                  <c:v>4264.0304952859879</c:v>
                </c:pt>
                <c:pt idx="309">
                  <c:v>4504.7326678037643</c:v>
                </c:pt>
                <c:pt idx="310">
                  <c:v>4066.5151870250702</c:v>
                </c:pt>
                <c:pt idx="311">
                  <c:v>4212.7073287963867</c:v>
                </c:pt>
                <c:pt idx="312">
                  <c:v>4024.9937418103218</c:v>
                </c:pt>
                <c:pt idx="313">
                  <c:v>4173.7970516085625</c:v>
                </c:pt>
                <c:pt idx="314">
                  <c:v>4294.5866894721985</c:v>
                </c:pt>
                <c:pt idx="315">
                  <c:v>4233.4500172734261</c:v>
                </c:pt>
                <c:pt idx="316">
                  <c:v>4338.6354658007622</c:v>
                </c:pt>
                <c:pt idx="317">
                  <c:v>4057.9327329993248</c:v>
                </c:pt>
                <c:pt idx="318">
                  <c:v>4128.0561423301697</c:v>
                </c:pt>
                <c:pt idx="319">
                  <c:v>4249.902777671814</c:v>
                </c:pt>
                <c:pt idx="320">
                  <c:v>4186.6702079772949</c:v>
                </c:pt>
                <c:pt idx="321">
                  <c:v>4132.7646261453629</c:v>
                </c:pt>
                <c:pt idx="322">
                  <c:v>4105.2500540018082</c:v>
                </c:pt>
                <c:pt idx="323">
                  <c:v>4162.0370888710022</c:v>
                </c:pt>
                <c:pt idx="324">
                  <c:v>4215.6647983193398</c:v>
                </c:pt>
                <c:pt idx="325">
                  <c:v>4481.8441933393478</c:v>
                </c:pt>
                <c:pt idx="326">
                  <c:v>4174.3915274739265</c:v>
                </c:pt>
                <c:pt idx="327">
                  <c:v>4221.0352563858032</c:v>
                </c:pt>
                <c:pt idx="328">
                  <c:v>4251.9755220413208</c:v>
                </c:pt>
                <c:pt idx="329">
                  <c:v>8445.0094997882843</c:v>
                </c:pt>
                <c:pt idx="330">
                  <c:v>8242.1395075321198</c:v>
                </c:pt>
                <c:pt idx="331">
                  <c:v>8109.0494179725647</c:v>
                </c:pt>
                <c:pt idx="332">
                  <c:v>8756.9558030366898</c:v>
                </c:pt>
                <c:pt idx="333">
                  <c:v>8395.4508465528488</c:v>
                </c:pt>
                <c:pt idx="334">
                  <c:v>7852.5195950269699</c:v>
                </c:pt>
                <c:pt idx="335">
                  <c:v>8202.653596997261</c:v>
                </c:pt>
                <c:pt idx="336">
                  <c:v>8524.199024438858</c:v>
                </c:pt>
                <c:pt idx="337">
                  <c:v>8086.3966679573059</c:v>
                </c:pt>
                <c:pt idx="338">
                  <c:v>7983.9935207366943</c:v>
                </c:pt>
                <c:pt idx="339">
                  <c:v>8354.9518287181854</c:v>
                </c:pt>
                <c:pt idx="340">
                  <c:v>8529.7512221336365</c:v>
                </c:pt>
                <c:pt idx="341">
                  <c:v>8550.1748645305634</c:v>
                </c:pt>
                <c:pt idx="342">
                  <c:v>8535.0389558076859</c:v>
                </c:pt>
                <c:pt idx="343">
                  <c:v>8732.7956229448318</c:v>
                </c:pt>
                <c:pt idx="344">
                  <c:v>8436.4673840999603</c:v>
                </c:pt>
                <c:pt idx="345">
                  <c:v>8693.8374692201614</c:v>
                </c:pt>
                <c:pt idx="346">
                  <c:v>8295.2698224782944</c:v>
                </c:pt>
                <c:pt idx="347">
                  <c:v>8270.0318568944931</c:v>
                </c:pt>
                <c:pt idx="348">
                  <c:v>8420.5955731868744</c:v>
                </c:pt>
                <c:pt idx="349">
                  <c:v>8530.3978854417801</c:v>
                </c:pt>
                <c:pt idx="350">
                  <c:v>8343.5816675424576</c:v>
                </c:pt>
                <c:pt idx="351">
                  <c:v>8308.6318910121918</c:v>
                </c:pt>
                <c:pt idx="352">
                  <c:v>7859.3815314769745</c:v>
                </c:pt>
                <c:pt idx="353">
                  <c:v>8413.2748001813889</c:v>
                </c:pt>
                <c:pt idx="354">
                  <c:v>8482.8414887189865</c:v>
                </c:pt>
                <c:pt idx="355">
                  <c:v>8252.462762594223</c:v>
                </c:pt>
                <c:pt idx="356">
                  <c:v>8700.9835177659988</c:v>
                </c:pt>
                <c:pt idx="357">
                  <c:v>8578.9539408683777</c:v>
                </c:pt>
                <c:pt idx="358">
                  <c:v>8073.8139134645462</c:v>
                </c:pt>
                <c:pt idx="359">
                  <c:v>8101.900041103363</c:v>
                </c:pt>
                <c:pt idx="360">
                  <c:v>3964.4742941856384</c:v>
                </c:pt>
                <c:pt idx="361">
                  <c:v>4150.5823543667793</c:v>
                </c:pt>
                <c:pt idx="362">
                  <c:v>4251.7791280150414</c:v>
                </c:pt>
                <c:pt idx="363">
                  <c:v>4118.3748790621758</c:v>
                </c:pt>
                <c:pt idx="364">
                  <c:v>4277.8833267092705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DA-44DE-BC7F-CD74B9706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326864"/>
        <c:axId val="758325904"/>
      </c:lineChart>
      <c:catAx>
        <c:axId val="7583268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325904"/>
        <c:crosses val="autoZero"/>
        <c:auto val="1"/>
        <c:lblAlgn val="ctr"/>
        <c:lblOffset val="100"/>
        <c:noMultiLvlLbl val="0"/>
      </c:catAx>
      <c:valAx>
        <c:axId val="75832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32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3B955-8634-43B4-A2D6-2BC2A6D187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16F84-32A5-4130-B98A-8D70B058D624}">
      <dgm:prSet/>
      <dgm:spPr/>
      <dgm:t>
        <a:bodyPr/>
        <a:lstStyle/>
        <a:p>
          <a:r>
            <a:rPr lang="en-US" dirty="0"/>
            <a:t>FCFS Queue Discipline</a:t>
          </a:r>
        </a:p>
      </dgm:t>
    </dgm:pt>
    <dgm:pt modelId="{9EFC18CF-B2E5-4A1D-BAEE-37456BF0414A}" type="parTrans" cxnId="{89A322ED-0216-4D68-93F8-E1759D69DB70}">
      <dgm:prSet/>
      <dgm:spPr/>
      <dgm:t>
        <a:bodyPr/>
        <a:lstStyle/>
        <a:p>
          <a:endParaRPr lang="en-US"/>
        </a:p>
      </dgm:t>
    </dgm:pt>
    <dgm:pt modelId="{1F7AF335-2A6D-48F1-9099-1DA343542BA1}" type="sibTrans" cxnId="{89A322ED-0216-4D68-93F8-E1759D69DB70}">
      <dgm:prSet/>
      <dgm:spPr/>
      <dgm:t>
        <a:bodyPr/>
        <a:lstStyle/>
        <a:p>
          <a:endParaRPr lang="en-US"/>
        </a:p>
      </dgm:t>
    </dgm:pt>
    <dgm:pt modelId="{AD3EF33F-59D1-4BFB-91AE-354558D63CD3}">
      <dgm:prSet/>
      <dgm:spPr/>
      <dgm:t>
        <a:bodyPr/>
        <a:lstStyle/>
        <a:p>
          <a:r>
            <a:rPr lang="en-US" dirty="0"/>
            <a:t>Exponential Distribution for service times</a:t>
          </a:r>
        </a:p>
      </dgm:t>
    </dgm:pt>
    <dgm:pt modelId="{6A43DD0F-3DFC-4DC6-86A5-CF1CE3F4D32C}" type="parTrans" cxnId="{7FAA7DDF-E2D2-46B4-A243-0C594CCB779B}">
      <dgm:prSet/>
      <dgm:spPr/>
      <dgm:t>
        <a:bodyPr/>
        <a:lstStyle/>
        <a:p>
          <a:endParaRPr lang="en-US"/>
        </a:p>
      </dgm:t>
    </dgm:pt>
    <dgm:pt modelId="{8042E61E-5F85-4929-A472-5D80CF36E5AC}" type="sibTrans" cxnId="{7FAA7DDF-E2D2-46B4-A243-0C594CCB779B}">
      <dgm:prSet/>
      <dgm:spPr/>
      <dgm:t>
        <a:bodyPr/>
        <a:lstStyle/>
        <a:p>
          <a:endParaRPr lang="en-US"/>
        </a:p>
      </dgm:t>
    </dgm:pt>
    <dgm:pt modelId="{1F34EB55-A869-472E-B785-B23E74407B5C}">
      <dgm:prSet/>
      <dgm:spPr/>
      <dgm:t>
        <a:bodyPr/>
        <a:lstStyle/>
        <a:p>
          <a:r>
            <a:rPr lang="en-US" dirty="0"/>
            <a:t>Poisson Arrival Process</a:t>
          </a:r>
        </a:p>
      </dgm:t>
    </dgm:pt>
    <dgm:pt modelId="{C211C44A-D213-45B2-8EF3-69C859FCF2FF}" type="parTrans" cxnId="{4E2643B8-C01D-403E-A000-87A82581299D}">
      <dgm:prSet/>
      <dgm:spPr/>
      <dgm:t>
        <a:bodyPr/>
        <a:lstStyle/>
        <a:p>
          <a:endParaRPr lang="en-US"/>
        </a:p>
      </dgm:t>
    </dgm:pt>
    <dgm:pt modelId="{81D498A2-BFBE-478A-9D44-AD089FE51665}" type="sibTrans" cxnId="{4E2643B8-C01D-403E-A000-87A82581299D}">
      <dgm:prSet/>
      <dgm:spPr/>
      <dgm:t>
        <a:bodyPr/>
        <a:lstStyle/>
        <a:p>
          <a:endParaRPr lang="en-US"/>
        </a:p>
      </dgm:t>
    </dgm:pt>
    <dgm:pt modelId="{00BD5A47-C092-4A91-B417-9A97D5C4FEDD}">
      <dgm:prSet/>
      <dgm:spPr/>
      <dgm:t>
        <a:bodyPr/>
        <a:lstStyle/>
        <a:p>
          <a:r>
            <a:rPr lang="en-US" dirty="0"/>
            <a:t>Employees work 14 hours without breaks</a:t>
          </a:r>
        </a:p>
      </dgm:t>
    </dgm:pt>
    <dgm:pt modelId="{66231127-AFDB-4F27-8DEA-9C8779CF50C9}" type="parTrans" cxnId="{D193F6BC-C3BA-4C1C-B103-723BFDB9FAFB}">
      <dgm:prSet/>
      <dgm:spPr/>
      <dgm:t>
        <a:bodyPr/>
        <a:lstStyle/>
        <a:p>
          <a:endParaRPr lang="en-US"/>
        </a:p>
      </dgm:t>
    </dgm:pt>
    <dgm:pt modelId="{8A452F19-A91B-41A2-B15A-17D1ADB63CC1}" type="sibTrans" cxnId="{D193F6BC-C3BA-4C1C-B103-723BFDB9FAFB}">
      <dgm:prSet/>
      <dgm:spPr/>
      <dgm:t>
        <a:bodyPr/>
        <a:lstStyle/>
        <a:p>
          <a:endParaRPr lang="en-US"/>
        </a:p>
      </dgm:t>
    </dgm:pt>
    <dgm:pt modelId="{7DEED159-DFD1-4C4D-8424-6295882BC071}" type="pres">
      <dgm:prSet presAssocID="{3A43B955-8634-43B4-A2D6-2BC2A6D1879E}" presName="linear" presStyleCnt="0">
        <dgm:presLayoutVars>
          <dgm:animLvl val="lvl"/>
          <dgm:resizeHandles val="exact"/>
        </dgm:presLayoutVars>
      </dgm:prSet>
      <dgm:spPr/>
    </dgm:pt>
    <dgm:pt modelId="{E11670AC-FD0F-4F48-ADD1-1E1FA8FF8BB6}" type="pres">
      <dgm:prSet presAssocID="{A9E16F84-32A5-4130-B98A-8D70B058D6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132751-CBAB-4955-9FC9-CE918B12281E}" type="pres">
      <dgm:prSet presAssocID="{1F7AF335-2A6D-48F1-9099-1DA343542BA1}" presName="spacer" presStyleCnt="0"/>
      <dgm:spPr/>
    </dgm:pt>
    <dgm:pt modelId="{6039BFEF-A536-4706-824B-777BB3FEA1BF}" type="pres">
      <dgm:prSet presAssocID="{AD3EF33F-59D1-4BFB-91AE-354558D63CD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A55DE0-4B32-425C-907C-E28797053F95}" type="pres">
      <dgm:prSet presAssocID="{8042E61E-5F85-4929-A472-5D80CF36E5AC}" presName="spacer" presStyleCnt="0"/>
      <dgm:spPr/>
    </dgm:pt>
    <dgm:pt modelId="{CEB8719C-1E10-4BB9-B473-62B1D581F32B}" type="pres">
      <dgm:prSet presAssocID="{1F34EB55-A869-472E-B785-B23E74407B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AEF3D1-9EDB-4FFB-88D5-43D3E89206E4}" type="pres">
      <dgm:prSet presAssocID="{81D498A2-BFBE-478A-9D44-AD089FE51665}" presName="spacer" presStyleCnt="0"/>
      <dgm:spPr/>
    </dgm:pt>
    <dgm:pt modelId="{94EA29E4-B859-4A10-AE52-05D24EA7AFFB}" type="pres">
      <dgm:prSet presAssocID="{00BD5A47-C092-4A91-B417-9A97D5C4FED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203315-A58B-44F1-A1D9-F2A6ACC81877}" type="presOf" srcId="{1F34EB55-A869-472E-B785-B23E74407B5C}" destId="{CEB8719C-1E10-4BB9-B473-62B1D581F32B}" srcOrd="0" destOrd="0" presId="urn:microsoft.com/office/officeart/2005/8/layout/vList2"/>
    <dgm:cxn modelId="{EC815D59-C55C-498E-A8A4-33B2E4FBFA39}" type="presOf" srcId="{AD3EF33F-59D1-4BFB-91AE-354558D63CD3}" destId="{6039BFEF-A536-4706-824B-777BB3FEA1BF}" srcOrd="0" destOrd="0" presId="urn:microsoft.com/office/officeart/2005/8/layout/vList2"/>
    <dgm:cxn modelId="{4D58ADA7-882B-4066-9397-3429716F0322}" type="presOf" srcId="{00BD5A47-C092-4A91-B417-9A97D5C4FEDD}" destId="{94EA29E4-B859-4A10-AE52-05D24EA7AFFB}" srcOrd="0" destOrd="0" presId="urn:microsoft.com/office/officeart/2005/8/layout/vList2"/>
    <dgm:cxn modelId="{4E2643B8-C01D-403E-A000-87A82581299D}" srcId="{3A43B955-8634-43B4-A2D6-2BC2A6D1879E}" destId="{1F34EB55-A869-472E-B785-B23E74407B5C}" srcOrd="2" destOrd="0" parTransId="{C211C44A-D213-45B2-8EF3-69C859FCF2FF}" sibTransId="{81D498A2-BFBE-478A-9D44-AD089FE51665}"/>
    <dgm:cxn modelId="{D193F6BC-C3BA-4C1C-B103-723BFDB9FAFB}" srcId="{3A43B955-8634-43B4-A2D6-2BC2A6D1879E}" destId="{00BD5A47-C092-4A91-B417-9A97D5C4FEDD}" srcOrd="3" destOrd="0" parTransId="{66231127-AFDB-4F27-8DEA-9C8779CF50C9}" sibTransId="{8A452F19-A91B-41A2-B15A-17D1ADB63CC1}"/>
    <dgm:cxn modelId="{49F810D5-132D-4913-9C64-C244D7D226E7}" type="presOf" srcId="{3A43B955-8634-43B4-A2D6-2BC2A6D1879E}" destId="{7DEED159-DFD1-4C4D-8424-6295882BC071}" srcOrd="0" destOrd="0" presId="urn:microsoft.com/office/officeart/2005/8/layout/vList2"/>
    <dgm:cxn modelId="{7FAA7DDF-E2D2-46B4-A243-0C594CCB779B}" srcId="{3A43B955-8634-43B4-A2D6-2BC2A6D1879E}" destId="{AD3EF33F-59D1-4BFB-91AE-354558D63CD3}" srcOrd="1" destOrd="0" parTransId="{6A43DD0F-3DFC-4DC6-86A5-CF1CE3F4D32C}" sibTransId="{8042E61E-5F85-4929-A472-5D80CF36E5AC}"/>
    <dgm:cxn modelId="{3142D5E6-44E5-4F71-A27C-0A062A8E77F1}" type="presOf" srcId="{A9E16F84-32A5-4130-B98A-8D70B058D624}" destId="{E11670AC-FD0F-4F48-ADD1-1E1FA8FF8BB6}" srcOrd="0" destOrd="0" presId="urn:microsoft.com/office/officeart/2005/8/layout/vList2"/>
    <dgm:cxn modelId="{89A322ED-0216-4D68-93F8-E1759D69DB70}" srcId="{3A43B955-8634-43B4-A2D6-2BC2A6D1879E}" destId="{A9E16F84-32A5-4130-B98A-8D70B058D624}" srcOrd="0" destOrd="0" parTransId="{9EFC18CF-B2E5-4A1D-BAEE-37456BF0414A}" sibTransId="{1F7AF335-2A6D-48F1-9099-1DA343542BA1}"/>
    <dgm:cxn modelId="{049F10A7-09F9-48F6-AF3B-48B98440F4C3}" type="presParOf" srcId="{7DEED159-DFD1-4C4D-8424-6295882BC071}" destId="{E11670AC-FD0F-4F48-ADD1-1E1FA8FF8BB6}" srcOrd="0" destOrd="0" presId="urn:microsoft.com/office/officeart/2005/8/layout/vList2"/>
    <dgm:cxn modelId="{993FB438-5E4F-4F87-B398-62C5B8E898F8}" type="presParOf" srcId="{7DEED159-DFD1-4C4D-8424-6295882BC071}" destId="{62132751-CBAB-4955-9FC9-CE918B12281E}" srcOrd="1" destOrd="0" presId="urn:microsoft.com/office/officeart/2005/8/layout/vList2"/>
    <dgm:cxn modelId="{B1A0CAB3-B3D4-4659-BF48-DEE93EE798EC}" type="presParOf" srcId="{7DEED159-DFD1-4C4D-8424-6295882BC071}" destId="{6039BFEF-A536-4706-824B-777BB3FEA1BF}" srcOrd="2" destOrd="0" presId="urn:microsoft.com/office/officeart/2005/8/layout/vList2"/>
    <dgm:cxn modelId="{EA95A28E-6679-4345-9C91-2DF44841508A}" type="presParOf" srcId="{7DEED159-DFD1-4C4D-8424-6295882BC071}" destId="{C5A55DE0-4B32-425C-907C-E28797053F95}" srcOrd="3" destOrd="0" presId="urn:microsoft.com/office/officeart/2005/8/layout/vList2"/>
    <dgm:cxn modelId="{415F5306-E125-407A-8385-5E092B9BE17D}" type="presParOf" srcId="{7DEED159-DFD1-4C4D-8424-6295882BC071}" destId="{CEB8719C-1E10-4BB9-B473-62B1D581F32B}" srcOrd="4" destOrd="0" presId="urn:microsoft.com/office/officeart/2005/8/layout/vList2"/>
    <dgm:cxn modelId="{2C691B16-67EF-4696-B7D5-323CFED0F6E7}" type="presParOf" srcId="{7DEED159-DFD1-4C4D-8424-6295882BC071}" destId="{56AEF3D1-9EDB-4FFB-88D5-43D3E89206E4}" srcOrd="5" destOrd="0" presId="urn:microsoft.com/office/officeart/2005/8/layout/vList2"/>
    <dgm:cxn modelId="{47FF45C0-B262-459F-A13B-80DB99AB7CF1}" type="presParOf" srcId="{7DEED159-DFD1-4C4D-8424-6295882BC071}" destId="{94EA29E4-B859-4A10-AE52-05D24EA7AF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670AC-FD0F-4F48-ADD1-1E1FA8FF8BB6}">
      <dsp:nvSpPr>
        <dsp:cNvPr id="0" name=""/>
        <dsp:cNvSpPr/>
      </dsp:nvSpPr>
      <dsp:spPr>
        <a:xfrm>
          <a:off x="0" y="47213"/>
          <a:ext cx="9144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FCFS Queue Discipline</a:t>
          </a:r>
        </a:p>
      </dsp:txBody>
      <dsp:txXfrm>
        <a:off x="33955" y="81168"/>
        <a:ext cx="9076090" cy="627655"/>
      </dsp:txXfrm>
    </dsp:sp>
    <dsp:sp modelId="{6039BFEF-A536-4706-824B-777BB3FEA1BF}">
      <dsp:nvSpPr>
        <dsp:cNvPr id="0" name=""/>
        <dsp:cNvSpPr/>
      </dsp:nvSpPr>
      <dsp:spPr>
        <a:xfrm>
          <a:off x="0" y="826298"/>
          <a:ext cx="9144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Exponential Distribution for service times</a:t>
          </a:r>
        </a:p>
      </dsp:txBody>
      <dsp:txXfrm>
        <a:off x="33955" y="860253"/>
        <a:ext cx="9076090" cy="627655"/>
      </dsp:txXfrm>
    </dsp:sp>
    <dsp:sp modelId="{CEB8719C-1E10-4BB9-B473-62B1D581F32B}">
      <dsp:nvSpPr>
        <dsp:cNvPr id="0" name=""/>
        <dsp:cNvSpPr/>
      </dsp:nvSpPr>
      <dsp:spPr>
        <a:xfrm>
          <a:off x="0" y="1605383"/>
          <a:ext cx="9144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Poisson Arrival Process</a:t>
          </a:r>
        </a:p>
      </dsp:txBody>
      <dsp:txXfrm>
        <a:off x="33955" y="1639338"/>
        <a:ext cx="9076090" cy="627655"/>
      </dsp:txXfrm>
    </dsp:sp>
    <dsp:sp modelId="{94EA29E4-B859-4A10-AE52-05D24EA7AFFB}">
      <dsp:nvSpPr>
        <dsp:cNvPr id="0" name=""/>
        <dsp:cNvSpPr/>
      </dsp:nvSpPr>
      <dsp:spPr>
        <a:xfrm>
          <a:off x="0" y="2384469"/>
          <a:ext cx="9144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Employees work 14 hours without breaks</a:t>
          </a:r>
        </a:p>
      </dsp:txBody>
      <dsp:txXfrm>
        <a:off x="33955" y="2418424"/>
        <a:ext cx="907609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3437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9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1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BE144-B928-40E9-6A63-8D6DF49E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LaBoard’s</a:t>
            </a:r>
            <a:r>
              <a:rPr lang="en-US" dirty="0"/>
              <a:t> Bowling Alley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75AD4-5984-EE14-0131-70D466DC8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By: Keaton LaBorde</a:t>
            </a:r>
          </a:p>
          <a:p>
            <a:pPr algn="l"/>
            <a:r>
              <a:rPr lang="en-US" dirty="0"/>
              <a:t>Course: Data Modeling CSCI B450</a:t>
            </a:r>
          </a:p>
          <a:p>
            <a:pPr algn="l"/>
            <a:r>
              <a:rPr lang="en-US" dirty="0"/>
              <a:t>Date: 12/10/2024</a:t>
            </a:r>
          </a:p>
        </p:txBody>
      </p:sp>
      <p:pic>
        <p:nvPicPr>
          <p:cNvPr id="4" name="Picture 3" descr="A black and silver bowling ball rolling down the lane">
            <a:extLst>
              <a:ext uri="{FF2B5EF4-FFF2-40B4-BE49-F238E27FC236}">
                <a16:creationId xmlns:a16="http://schemas.microsoft.com/office/drawing/2014/main" id="{71C55DE4-60C8-CDC7-54C4-C47F8362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4588-2CBA-1BB5-30AD-3B280EF9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475A-DAFE-9833-D261-42181260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mostly models the operations of a bowling alley on Hilton Head Island</a:t>
            </a:r>
          </a:p>
          <a:p>
            <a:r>
              <a:rPr lang="en-US" dirty="0"/>
              <a:t>Potential Areas for improvement: 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Adjust dynamic pricing based on customer demand and employee availability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Create employee schedules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Could be down times where </a:t>
            </a:r>
            <a:r>
              <a:rPr lang="en-US"/>
              <a:t>no lanes </a:t>
            </a:r>
            <a:r>
              <a:rPr lang="en-US" dirty="0"/>
              <a:t>are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8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0CE18-802B-CF4D-CB9D-A3CB19ED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461686"/>
            <a:ext cx="4680595" cy="28531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9679-FD57-3AAB-C33F-8010D10A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3" y="4479368"/>
            <a:ext cx="4680595" cy="9169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Questions?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9631202-1AC0-6849-1838-0FB566EF4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2761" y="1514857"/>
            <a:ext cx="3828287" cy="38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3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39B0-5837-086E-B203-51ED676C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D82E-34C0-E556-6E65-B8FCA608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Simulation models the operations of a bowling alley on Hilton Head Island!</a:t>
            </a:r>
          </a:p>
          <a:p>
            <a:r>
              <a:rPr lang="en-US" dirty="0"/>
              <a:t>Goal is to model the financials of the bowling alley including these key elements:</a:t>
            </a:r>
          </a:p>
          <a:p>
            <a:pPr lvl="1"/>
            <a:r>
              <a:rPr lang="en-US" dirty="0"/>
              <a:t>	- Customer Flow</a:t>
            </a:r>
          </a:p>
          <a:p>
            <a:pPr lvl="1"/>
            <a:r>
              <a:rPr lang="en-US" dirty="0"/>
              <a:t>	- Lane Utilization</a:t>
            </a:r>
          </a:p>
          <a:p>
            <a:pPr lvl="1"/>
            <a:r>
              <a:rPr lang="en-US" dirty="0"/>
              <a:t>	- Revenue Generation</a:t>
            </a:r>
          </a:p>
          <a:p>
            <a:pPr lvl="1"/>
            <a:r>
              <a:rPr lang="en-US" dirty="0"/>
              <a:t>	- Employee Labor Costs</a:t>
            </a:r>
          </a:p>
          <a:p>
            <a:pPr lvl="1"/>
            <a:r>
              <a:rPr lang="en-US" dirty="0"/>
              <a:t>	- Seasonal Variations</a:t>
            </a:r>
          </a:p>
          <a:p>
            <a:pPr lvl="1"/>
            <a:r>
              <a:rPr lang="en-US" dirty="0"/>
              <a:t>	- Maintenance 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7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D1DE7-9FC3-9BB1-60C0-716271F9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49" y="85853"/>
            <a:ext cx="3460751" cy="2028388"/>
          </a:xfrm>
        </p:spPr>
        <p:txBody>
          <a:bodyPr anchor="ctr">
            <a:normAutofit/>
          </a:bodyPr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70D5-D3E6-851C-D137-CC6CF1CA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64" y="1908688"/>
            <a:ext cx="5289550" cy="3202674"/>
          </a:xfrm>
        </p:spPr>
        <p:txBody>
          <a:bodyPr anchor="t">
            <a:noAutofit/>
          </a:bodyPr>
          <a:lstStyle/>
          <a:p>
            <a:pPr>
              <a:lnSpc>
                <a:spcPct val="95000"/>
              </a:lnSpc>
            </a:pPr>
            <a:r>
              <a:rPr lang="en-US" sz="1400" dirty="0"/>
              <a:t>More realistic M/M/c </a:t>
            </a:r>
          </a:p>
          <a:p>
            <a:pPr>
              <a:lnSpc>
                <a:spcPct val="95000"/>
              </a:lnSpc>
            </a:pPr>
            <a:r>
              <a:rPr lang="en-US" sz="1400" dirty="0"/>
              <a:t>M: Interarrival times follow Poisson distribution, M: Service times are exponentially distributed. C: Number of servers or lanes. Multi server queue with up to Number of Lanes. When a lane is occupied, the customer waits in a queue until a lane is available.</a:t>
            </a:r>
          </a:p>
          <a:p>
            <a:pPr>
              <a:lnSpc>
                <a:spcPct val="95000"/>
              </a:lnSpc>
            </a:pPr>
            <a:r>
              <a:rPr lang="en-US" sz="1400" dirty="0"/>
              <a:t>Key variables include:</a:t>
            </a:r>
          </a:p>
          <a:p>
            <a:pPr marL="537210" lvl="1" indent="-1714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Lane Count: Number of available lanes</a:t>
            </a:r>
          </a:p>
          <a:p>
            <a:pPr marL="537210" lvl="1" indent="-1714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 Count: Average number of customers per day</a:t>
            </a:r>
          </a:p>
          <a:p>
            <a:pPr marL="537210" lvl="1" indent="-1714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Game Duration &amp; Maintenance: Time spent on each game and maintenance time after each game</a:t>
            </a:r>
          </a:p>
          <a:p>
            <a:pPr marL="537210" lvl="1" indent="-1714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Revenue Variables: Games, Food, and Beverage's sales</a:t>
            </a:r>
          </a:p>
          <a:p>
            <a:pPr marL="537210" lvl="1" indent="-1714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Employee Parameters: Number of employees, hourly wage, working hours</a:t>
            </a:r>
          </a:p>
          <a:p>
            <a:pPr marL="537210" lvl="1" indent="-1714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Fixed Peak Season: June through August and December, demand prices increase</a:t>
            </a:r>
          </a:p>
          <a:p>
            <a:pPr marL="537210" lvl="1" indent="-1714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Payment Options: Fixed 2-hour payment vs. per game</a:t>
            </a:r>
          </a:p>
        </p:txBody>
      </p:sp>
      <p:pic>
        <p:nvPicPr>
          <p:cNvPr id="4" name="Picture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A4D051E2-D986-E673-BAF7-808EBC0B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195" y="2736141"/>
            <a:ext cx="5026924" cy="23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5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987E-ECE3-038B-D9B3-3A065CD4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6AC18D4-A0D7-3730-3D92-51BE26CFC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000334"/>
              </p:ext>
            </p:extLst>
          </p:nvPr>
        </p:nvGraphicFramePr>
        <p:xfrm>
          <a:off x="1517904" y="2971800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black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CA71701C-98A4-AA9B-C54B-59F5734811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6004" y="2019167"/>
            <a:ext cx="2391109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4F0E-F31D-342A-1E9F-10117025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4729-E020-8109-8E9B-2A2C4062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Problem: Identified key business variables such as customer flow and lane maintenance</a:t>
            </a:r>
          </a:p>
          <a:p>
            <a:r>
              <a:rPr lang="en-US" dirty="0"/>
              <a:t>Writing the code: Used VBA for flexible simulation and inputs can be altered dynamically</a:t>
            </a:r>
          </a:p>
          <a:p>
            <a:r>
              <a:rPr lang="en-US" dirty="0"/>
              <a:t>Customer Flow Simulation: Random number generator used for customer arrivals, adjusted for peak seasons</a:t>
            </a:r>
          </a:p>
          <a:p>
            <a:r>
              <a:rPr lang="en-US" dirty="0"/>
              <a:t>Lane Management: Simulated lane availability, considering both maintenance and customer wait time</a:t>
            </a:r>
          </a:p>
          <a:p>
            <a:r>
              <a:rPr lang="en-US" dirty="0"/>
              <a:t>Revenue and Cost Calculations: Tracked Revenue from games and food, and employee labor costs</a:t>
            </a:r>
          </a:p>
          <a:p>
            <a:r>
              <a:rPr lang="en-US" dirty="0"/>
              <a:t>Reporting: Calculated daily net profit and accumulated totals for yearly revenue and costs</a:t>
            </a:r>
          </a:p>
        </p:txBody>
      </p:sp>
    </p:spTree>
    <p:extLst>
      <p:ext uri="{BB962C8B-B14F-4D97-AF65-F5344CB8AC3E}">
        <p14:creationId xmlns:p14="http://schemas.microsoft.com/office/powerpoint/2010/main" val="21395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C57E1-37EB-F4DD-FFB9-330C9CB8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7" y="1517904"/>
            <a:ext cx="5370237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Results and Visualisation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F2D2121-4082-353E-CD77-CCF199BDC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67" y="1412796"/>
            <a:ext cx="3242732" cy="1848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11FC08-5989-EC69-CB57-0229B25D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98" y="3589867"/>
            <a:ext cx="2014868" cy="18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4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49B6C-5C24-DBBD-F71A-DD884351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>
            <a:normAutofit/>
          </a:bodyPr>
          <a:lstStyle/>
          <a:p>
            <a:r>
              <a:rPr lang="en-US" dirty="0"/>
              <a:t>Seasonal Impact on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4AA4-9AC1-2BBE-FE97-1158D0CE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/>
              <a:t>Peak Season from June to August and December which increased Revenue 200%</a:t>
            </a:r>
          </a:p>
          <a:p>
            <a:pPr>
              <a:lnSpc>
                <a:spcPct val="95000"/>
              </a:lnSpc>
            </a:pPr>
            <a:r>
              <a:rPr lang="en-US"/>
              <a:t>More customers arrive and the average revenue per game increases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A50B20-29C7-3902-1AF1-48524FF3C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771282"/>
              </p:ext>
            </p:extLst>
          </p:nvPr>
        </p:nvGraphicFramePr>
        <p:xfrm>
          <a:off x="1524000" y="1517903"/>
          <a:ext cx="3128922" cy="3822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040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5F0B9-4011-6C9A-976C-EB641AA2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16272"/>
            <a:ext cx="4594426" cy="1695995"/>
          </a:xfrm>
        </p:spPr>
        <p:txBody>
          <a:bodyPr>
            <a:normAutofit/>
          </a:bodyPr>
          <a:lstStyle/>
          <a:p>
            <a:r>
              <a:rPr lang="en-US" dirty="0"/>
              <a:t>Breakdown of Revenue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8C5F5-30CB-FD59-F2FF-9C24C07D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77" y="745730"/>
            <a:ext cx="9675527" cy="33622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032F-65CB-A333-DA20-9CA34F05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478" y="4416274"/>
            <a:ext cx="5330522" cy="169599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400" dirty="0"/>
              <a:t>Revenue can be affecting by time of day and season</a:t>
            </a:r>
          </a:p>
          <a:p>
            <a:pPr>
              <a:lnSpc>
                <a:spcPct val="95000"/>
              </a:lnSpc>
            </a:pPr>
            <a:r>
              <a:rPr lang="en-US" sz="1400" dirty="0"/>
              <a:t>Revenue Sources:</a:t>
            </a:r>
          </a:p>
          <a:p>
            <a:pPr lvl="1">
              <a:lnSpc>
                <a:spcPct val="95000"/>
              </a:lnSpc>
            </a:pPr>
            <a:r>
              <a:rPr lang="en-US" sz="1400" dirty="0"/>
              <a:t>	Game Revenue: Direct revenue from games played 	or 2-hours</a:t>
            </a:r>
          </a:p>
          <a:p>
            <a:pPr lvl="1">
              <a:lnSpc>
                <a:spcPct val="95000"/>
              </a:lnSpc>
            </a:pPr>
            <a:r>
              <a:rPr lang="en-US" sz="1400" dirty="0"/>
              <a:t>	Food &amp; Beverage Revenue $10 per customer</a:t>
            </a:r>
          </a:p>
        </p:txBody>
      </p:sp>
    </p:spTree>
    <p:extLst>
      <p:ext uri="{BB962C8B-B14F-4D97-AF65-F5344CB8AC3E}">
        <p14:creationId xmlns:p14="http://schemas.microsoft.com/office/powerpoint/2010/main" val="259299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415F-5B25-9B1F-C8C8-29343512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B46C-30C5-B1A6-8EF6-EE892564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Lane Management: Properly </a:t>
            </a:r>
            <a:r>
              <a:rPr lang="en-US"/>
              <a:t>simulating lane </a:t>
            </a:r>
            <a:r>
              <a:rPr lang="en-US" dirty="0"/>
              <a:t>availability while considering maintenance and customer wait times</a:t>
            </a:r>
          </a:p>
          <a:p>
            <a:r>
              <a:rPr lang="en-US" dirty="0"/>
              <a:t>Dynamic Revenue: Variability in revenue based on customer choices and peak season adjustments</a:t>
            </a:r>
          </a:p>
          <a:p>
            <a:r>
              <a:rPr lang="en-US" dirty="0"/>
              <a:t>Peak Season Simulation: Adjusting the model to account for customer demand and price increases during peak times</a:t>
            </a:r>
          </a:p>
        </p:txBody>
      </p:sp>
    </p:spTree>
    <p:extLst>
      <p:ext uri="{BB962C8B-B14F-4D97-AF65-F5344CB8AC3E}">
        <p14:creationId xmlns:p14="http://schemas.microsoft.com/office/powerpoint/2010/main" val="144946758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243641"/>
      </a:dk2>
      <a:lt2>
        <a:srgbClr val="E2E6E8"/>
      </a:lt2>
      <a:accent1>
        <a:srgbClr val="BC9B84"/>
      </a:accent1>
      <a:accent2>
        <a:srgbClr val="ABA175"/>
      </a:accent2>
      <a:accent3>
        <a:srgbClr val="9CA57D"/>
      </a:accent3>
      <a:accent4>
        <a:srgbClr val="88AC75"/>
      </a:accent4>
      <a:accent5>
        <a:srgbClr val="81AC84"/>
      </a:accent5>
      <a:accent6>
        <a:srgbClr val="77AE91"/>
      </a:accent6>
      <a:hlink>
        <a:srgbClr val="5987A5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485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Aharoni</vt:lpstr>
      <vt:lpstr>Arial</vt:lpstr>
      <vt:lpstr>Avenir Next LT Pro</vt:lpstr>
      <vt:lpstr>PrismaticVTI</vt:lpstr>
      <vt:lpstr>LaBoard’s Bowling Alley Simulation</vt:lpstr>
      <vt:lpstr>Introduction</vt:lpstr>
      <vt:lpstr>Model Description</vt:lpstr>
      <vt:lpstr>Assumptions</vt:lpstr>
      <vt:lpstr>Simulation Process</vt:lpstr>
      <vt:lpstr>Results and Visualisation</vt:lpstr>
      <vt:lpstr>Seasonal Impact on Revenue</vt:lpstr>
      <vt:lpstr>Breakdown of Revenue</vt:lpstr>
      <vt:lpstr>Challenges Encountered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LaBoard’s Bowling Alley Simulation</dc:title>
  <dc:creator>Keaton</dc:creator>
  <cp:lastModifiedBy>Keaton LaBorde</cp:lastModifiedBy>
  <cp:revision>3</cp:revision>
  <dcterms:created xsi:type="dcterms:W3CDTF">2024-12-08T03:30:09Z</dcterms:created>
  <dcterms:modified xsi:type="dcterms:W3CDTF">2024-12-10T17:17:38Z</dcterms:modified>
</cp:coreProperties>
</file>