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168654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EB0D-F1AA-4E4B-986A-2F9FF89E000E}"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173213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265363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2536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3750505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171663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399603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185679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228108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183091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386615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13EB0D-F1AA-4E4B-986A-2F9FF89E000E}"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59865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13EB0D-F1AA-4E4B-986A-2F9FF89E000E}"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375247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365649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63175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C13EB0D-F1AA-4E4B-986A-2F9FF89E000E}" type="datetimeFigureOut">
              <a:rPr lang="en-US" smtClean="0"/>
              <a:t>5/31/2017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51175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EB0D-F1AA-4E4B-986A-2F9FF89E000E}"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2898D-1F0F-44DF-A231-FA60E741C5C4}" type="slidenum">
              <a:rPr lang="en-US" smtClean="0"/>
              <a:t>‹#›</a:t>
            </a:fld>
            <a:endParaRPr lang="en-US"/>
          </a:p>
        </p:txBody>
      </p:sp>
    </p:spTree>
    <p:extLst>
      <p:ext uri="{BB962C8B-B14F-4D97-AF65-F5344CB8AC3E}">
        <p14:creationId xmlns:p14="http://schemas.microsoft.com/office/powerpoint/2010/main" val="298964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13EB0D-F1AA-4E4B-986A-2F9FF89E000E}" type="datetimeFigureOut">
              <a:rPr lang="en-US" smtClean="0"/>
              <a:t>5/31/2017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42898D-1F0F-44DF-A231-FA60E741C5C4}" type="slidenum">
              <a:rPr lang="en-US" smtClean="0"/>
              <a:t>‹#›</a:t>
            </a:fld>
            <a:endParaRPr lang="en-US"/>
          </a:p>
        </p:txBody>
      </p:sp>
    </p:spTree>
    <p:extLst>
      <p:ext uri="{BB962C8B-B14F-4D97-AF65-F5344CB8AC3E}">
        <p14:creationId xmlns:p14="http://schemas.microsoft.com/office/powerpoint/2010/main" val="964830473"/>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4762" y="955343"/>
            <a:ext cx="8915399" cy="1583142"/>
          </a:xfrm>
        </p:spPr>
        <p:txBody>
          <a:bodyPr/>
          <a:lstStyle/>
          <a:p>
            <a:r>
              <a:rPr lang="en-US" sz="6600" dirty="0" err="1">
                <a:solidFill>
                  <a:schemeClr val="tx1"/>
                </a:solidFill>
                <a:latin typeface="Helvetica" panose="020B0604020202020204" pitchFamily="34" charset="0"/>
              </a:rPr>
              <a:t>Prevención</a:t>
            </a:r>
            <a:r>
              <a:rPr lang="en-US" sz="6600" dirty="0">
                <a:solidFill>
                  <a:schemeClr val="tx1"/>
                </a:solidFill>
                <a:latin typeface="Helvetica" panose="020B0604020202020204" pitchFamily="34" charset="0"/>
              </a:rPr>
              <a:t> </a:t>
            </a:r>
            <a:r>
              <a:rPr lang="en-US" sz="6600" dirty="0" smtClean="0">
                <a:solidFill>
                  <a:schemeClr val="tx1"/>
                </a:solidFill>
                <a:latin typeface="Helvetica" panose="020B0604020202020204" pitchFamily="34" charset="0"/>
              </a:rPr>
              <a:t>de web </a:t>
            </a:r>
            <a:r>
              <a:rPr lang="en-US" sz="6600" dirty="0" err="1">
                <a:solidFill>
                  <a:schemeClr val="tx1"/>
                </a:solidFill>
                <a:latin typeface="Helvetica" panose="020B0604020202020204" pitchFamily="34" charset="0"/>
              </a:rPr>
              <a:t>ataques</a:t>
            </a:r>
            <a:endParaRPr lang="en-US" sz="6600" dirty="0">
              <a:solidFill>
                <a:schemeClr val="tx1"/>
              </a:solidFill>
            </a:endParaRPr>
          </a:p>
        </p:txBody>
      </p:sp>
      <p:sp>
        <p:nvSpPr>
          <p:cNvPr id="3" name="Subtitle 2"/>
          <p:cNvSpPr>
            <a:spLocks noGrp="1"/>
          </p:cNvSpPr>
          <p:nvPr>
            <p:ph type="subTitle" idx="1"/>
          </p:nvPr>
        </p:nvSpPr>
        <p:spPr>
          <a:xfrm>
            <a:off x="1401857" y="3780431"/>
            <a:ext cx="8915399" cy="2109584"/>
          </a:xfrm>
        </p:spPr>
        <p:txBody>
          <a:bodyPr>
            <a:normAutofit fontScale="92500" lnSpcReduction="20000"/>
          </a:bodyPr>
          <a:lstStyle/>
          <a:p>
            <a:r>
              <a:rPr lang="en-US" dirty="0" smtClean="0"/>
              <a:t>					</a:t>
            </a:r>
          </a:p>
          <a:p>
            <a:endParaRPr lang="en-US" dirty="0"/>
          </a:p>
          <a:p>
            <a:endParaRPr lang="en-US" dirty="0" smtClean="0"/>
          </a:p>
          <a:p>
            <a:pPr algn="ctr"/>
            <a:r>
              <a:rPr lang="en-US" sz="3200" dirty="0" smtClean="0">
                <a:solidFill>
                  <a:schemeClr val="tx1"/>
                </a:solidFill>
              </a:rPr>
              <a:t>CHRISTOFOROS DELLIOS</a:t>
            </a:r>
          </a:p>
          <a:p>
            <a:pPr algn="ctr"/>
            <a:r>
              <a:rPr lang="en-US" sz="3200" dirty="0" smtClean="0">
                <a:solidFill>
                  <a:schemeClr val="tx1"/>
                </a:solidFill>
              </a:rPr>
              <a:t>KONSTANTINOS LADAS</a:t>
            </a:r>
            <a:endParaRPr lang="en-US" dirty="0"/>
          </a:p>
        </p:txBody>
      </p:sp>
    </p:spTree>
    <p:extLst>
      <p:ext uri="{BB962C8B-B14F-4D97-AF65-F5344CB8AC3E}">
        <p14:creationId xmlns:p14="http://schemas.microsoft.com/office/powerpoint/2010/main" val="3466252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Preventive measures:</a:t>
            </a:r>
          </a:p>
          <a:p>
            <a:pPr marL="0" indent="0">
              <a:buNone/>
            </a:pPr>
            <a:r>
              <a:rPr lang="en-US" u="sng" dirty="0" smtClean="0"/>
              <a:t>Web application firewall(WAF):</a:t>
            </a:r>
            <a:r>
              <a:rPr lang="en-US" dirty="0" smtClean="0"/>
              <a:t> A WAF is an “input validation” tool that </a:t>
            </a:r>
            <a:r>
              <a:rPr lang="en-US" dirty="0"/>
              <a:t>frequently maintains a list of signatures that allow it to target </a:t>
            </a:r>
            <a:r>
              <a:rPr lang="en-US" dirty="0" smtClean="0"/>
              <a:t>and remove malicious </a:t>
            </a:r>
            <a:r>
              <a:rPr lang="en-US" dirty="0"/>
              <a:t>SQL queries. </a:t>
            </a:r>
            <a:r>
              <a:rPr lang="en-US" dirty="0" smtClean="0"/>
              <a:t>(The </a:t>
            </a:r>
            <a:r>
              <a:rPr lang="en-US" dirty="0"/>
              <a:t>use of WAFs combined with the verification of legitimate IP addresses can determine whether a WAF </a:t>
            </a:r>
            <a:r>
              <a:rPr lang="en-US" dirty="0" smtClean="0"/>
              <a:t>blocks </a:t>
            </a:r>
            <a:r>
              <a:rPr lang="en-US" dirty="0"/>
              <a:t>a suspect input request</a:t>
            </a:r>
            <a:r>
              <a:rPr lang="en-US" dirty="0" smtClean="0"/>
              <a:t>.)</a:t>
            </a:r>
            <a:endParaRPr lang="en-US" u="sng" dirty="0" smtClean="0"/>
          </a:p>
          <a:p>
            <a:pPr marL="0" indent="0">
              <a:buNone/>
            </a:pPr>
            <a:endParaRPr lang="en-US" u="sng" dirty="0" smtClean="0"/>
          </a:p>
          <a:p>
            <a:pPr marL="0" indent="0">
              <a:buNone/>
            </a:pPr>
            <a:r>
              <a:rPr lang="en-US" u="sng" dirty="0" smtClean="0"/>
              <a:t>Pattern check:</a:t>
            </a:r>
            <a:r>
              <a:rPr lang="en-US" dirty="0" smtClean="0"/>
              <a:t> Integer</a:t>
            </a:r>
            <a:r>
              <a:rPr lang="en-US" dirty="0"/>
              <a:t>, float or </a:t>
            </a:r>
            <a:r>
              <a:rPr lang="en-US" dirty="0" err="1" smtClean="0"/>
              <a:t>boolean</a:t>
            </a:r>
            <a:r>
              <a:rPr lang="en-US" dirty="0" smtClean="0"/>
              <a:t> </a:t>
            </a:r>
            <a:r>
              <a:rPr lang="en-US" dirty="0"/>
              <a:t>string parameters can be checked if </a:t>
            </a:r>
            <a:r>
              <a:rPr lang="en-US" dirty="0" smtClean="0"/>
              <a:t>their </a:t>
            </a:r>
            <a:r>
              <a:rPr lang="en-US" dirty="0"/>
              <a:t>value is valid representation for the given </a:t>
            </a:r>
            <a:r>
              <a:rPr lang="en-US" dirty="0" smtClean="0"/>
              <a:t>type.</a:t>
            </a:r>
          </a:p>
          <a:p>
            <a:pPr marL="0" indent="0">
              <a:buNone/>
            </a:pPr>
            <a:endParaRPr lang="en-US" u="sng" dirty="0" smtClean="0"/>
          </a:p>
          <a:p>
            <a:pPr marL="0" indent="0">
              <a:buNone/>
            </a:pPr>
            <a:r>
              <a:rPr lang="en-US" u="sng" dirty="0" smtClean="0"/>
              <a:t>Escaping:</a:t>
            </a:r>
            <a:r>
              <a:rPr lang="en-US" dirty="0" smtClean="0"/>
              <a:t> Escape characters that have a special meaning in SQL.</a:t>
            </a:r>
          </a:p>
          <a:p>
            <a:pPr marL="0" indent="0">
              <a:buNone/>
            </a:pPr>
            <a:endParaRPr lang="en-US" u="sng" dirty="0"/>
          </a:p>
          <a:p>
            <a:pPr marL="0" indent="0">
              <a:buNone/>
            </a:pPr>
            <a:endParaRPr lang="en-US" u="sng"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0524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Denial-of-service </a:t>
            </a:r>
            <a:r>
              <a:rPr lang="en-US" dirty="0"/>
              <a:t>attack </a:t>
            </a:r>
            <a:r>
              <a:rPr lang="en-US" dirty="0" smtClean="0"/>
              <a:t>(DDoS)</a:t>
            </a:r>
            <a:endParaRPr lang="en-US" dirty="0"/>
          </a:p>
        </p:txBody>
      </p:sp>
      <p:sp>
        <p:nvSpPr>
          <p:cNvPr id="3" name="Content Placeholder 2"/>
          <p:cNvSpPr>
            <a:spLocks noGrp="1"/>
          </p:cNvSpPr>
          <p:nvPr>
            <p:ph idx="1"/>
          </p:nvPr>
        </p:nvSpPr>
        <p:spPr/>
        <p:txBody>
          <a:bodyPr>
            <a:normAutofit/>
          </a:bodyPr>
          <a:lstStyle/>
          <a:p>
            <a:pPr marL="0" indent="0">
              <a:buNone/>
            </a:pPr>
            <a:endParaRPr lang="el-GR" dirty="0" smtClean="0"/>
          </a:p>
          <a:p>
            <a:pPr marL="0" indent="0">
              <a:buNone/>
            </a:pPr>
            <a:r>
              <a:rPr lang="en-US" dirty="0" smtClean="0"/>
              <a:t>In </a:t>
            </a:r>
            <a:r>
              <a:rPr lang="en-US" dirty="0"/>
              <a:t>computing, a denial-of-service attack (</a:t>
            </a:r>
            <a:r>
              <a:rPr lang="en-US" dirty="0" err="1"/>
              <a:t>DoS</a:t>
            </a:r>
            <a:r>
              <a:rPr lang="en-US" dirty="0"/>
              <a:t> attack) is a cyber-attack where the perpetrator seeks to make a machine or network resource unavailable to its intended users by temporarily or indefinitely disrupting services of a host connected to the Internet. Denial of service is typically accomplished by flooding the targeted machine or resource with superfluous requests in an attempt to overload systems and prevent some or all legitimate requests from being </a:t>
            </a:r>
            <a:r>
              <a:rPr lang="en-US" dirty="0" smtClean="0"/>
              <a:t>fulfilled</a:t>
            </a:r>
          </a:p>
          <a:p>
            <a:endParaRPr lang="en-US" dirty="0" smtClean="0"/>
          </a:p>
        </p:txBody>
      </p:sp>
    </p:spTree>
    <p:extLst>
      <p:ext uri="{BB962C8B-B14F-4D97-AF65-F5344CB8AC3E}">
        <p14:creationId xmlns:p14="http://schemas.microsoft.com/office/powerpoint/2010/main" val="3747958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Types of </a:t>
            </a:r>
            <a:r>
              <a:rPr lang="en-US" b="1" dirty="0" smtClean="0"/>
              <a:t>DDoS</a:t>
            </a:r>
          </a:p>
          <a:p>
            <a:endParaRPr lang="en-US" dirty="0"/>
          </a:p>
          <a:p>
            <a:pPr marL="0" indent="0">
              <a:buNone/>
            </a:pPr>
            <a:r>
              <a:rPr lang="en-US" b="1" dirty="0"/>
              <a:t>Distributed </a:t>
            </a:r>
            <a:r>
              <a:rPr lang="en-US" b="1" dirty="0" err="1" smtClean="0"/>
              <a:t>DoS</a:t>
            </a:r>
            <a:r>
              <a:rPr lang="en-US" b="1" dirty="0" smtClean="0"/>
              <a:t> </a:t>
            </a:r>
            <a:r>
              <a:rPr lang="en-US" dirty="0" smtClean="0"/>
              <a:t>is </a:t>
            </a:r>
            <a:r>
              <a:rPr lang="en-US" dirty="0"/>
              <a:t>a cyber-attack where the perpetrator uses more than one unique IP </a:t>
            </a:r>
            <a:r>
              <a:rPr lang="en-US" dirty="0" smtClean="0"/>
              <a:t>address, </a:t>
            </a:r>
            <a:r>
              <a:rPr lang="en-US" dirty="0"/>
              <a:t>often thousands of them. </a:t>
            </a:r>
            <a:endParaRPr lang="en-US" dirty="0" smtClean="0"/>
          </a:p>
          <a:p>
            <a:pPr marL="0" indent="0">
              <a:buNone/>
            </a:pPr>
            <a:endParaRPr lang="en-US" b="1" dirty="0"/>
          </a:p>
          <a:p>
            <a:pPr marL="0" indent="0">
              <a:buNone/>
            </a:pPr>
            <a:r>
              <a:rPr lang="en-US" b="1" dirty="0" smtClean="0"/>
              <a:t>Advanced </a:t>
            </a:r>
            <a:r>
              <a:rPr lang="en-US" b="1" dirty="0"/>
              <a:t>persistent </a:t>
            </a:r>
            <a:r>
              <a:rPr lang="en-US" b="1" dirty="0" err="1" smtClean="0"/>
              <a:t>DoS</a:t>
            </a:r>
            <a:r>
              <a:rPr lang="en-US" b="1" dirty="0" smtClean="0"/>
              <a:t> :</a:t>
            </a:r>
            <a:r>
              <a:rPr lang="en-US" dirty="0" smtClean="0"/>
              <a:t>An </a:t>
            </a:r>
            <a:r>
              <a:rPr lang="en-US" dirty="0"/>
              <a:t>advanced persistent </a:t>
            </a:r>
            <a:r>
              <a:rPr lang="en-US" dirty="0" err="1"/>
              <a:t>DoS</a:t>
            </a:r>
            <a:r>
              <a:rPr lang="en-US" dirty="0"/>
              <a:t> (</a:t>
            </a:r>
            <a:r>
              <a:rPr lang="en-US" dirty="0" err="1"/>
              <a:t>APDoS</a:t>
            </a:r>
            <a:r>
              <a:rPr lang="en-US" dirty="0"/>
              <a:t>) is more likely to be perpetrated by an advanced persistent threat (APT</a:t>
            </a:r>
            <a:r>
              <a:rPr lang="en-US" dirty="0" smtClean="0"/>
              <a:t>)</a:t>
            </a:r>
          </a:p>
        </p:txBody>
      </p:sp>
    </p:spTree>
    <p:extLst>
      <p:ext uri="{BB962C8B-B14F-4D97-AF65-F5344CB8AC3E}">
        <p14:creationId xmlns:p14="http://schemas.microsoft.com/office/powerpoint/2010/main" val="3541324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Preventive measures</a:t>
            </a:r>
            <a:r>
              <a:rPr lang="en-US" b="1" dirty="0" smtClean="0"/>
              <a:t>:</a:t>
            </a:r>
          </a:p>
          <a:p>
            <a:pPr marL="0" indent="0">
              <a:buNone/>
            </a:pPr>
            <a:r>
              <a:rPr lang="en-US" b="1" dirty="0"/>
              <a:t>Application front end</a:t>
            </a:r>
            <a:r>
              <a:rPr lang="en-US" dirty="0"/>
              <a:t> </a:t>
            </a:r>
            <a:r>
              <a:rPr lang="en-US" b="1" dirty="0" smtClean="0"/>
              <a:t>hardware</a:t>
            </a:r>
            <a:r>
              <a:rPr lang="en-US" dirty="0" smtClean="0"/>
              <a:t>: Application </a:t>
            </a:r>
            <a:r>
              <a:rPr lang="en-US" dirty="0"/>
              <a:t>front-end hardware is intelligent hardware placed on the network before traffic reaches the servers. It can be used on networks in conjunction with routers and switches</a:t>
            </a:r>
            <a:r>
              <a:rPr lang="en-US" dirty="0" smtClean="0"/>
              <a:t>.</a:t>
            </a:r>
          </a:p>
          <a:p>
            <a:pPr marL="0" indent="0">
              <a:buNone/>
            </a:pPr>
            <a:r>
              <a:rPr lang="en-US" b="1" dirty="0" err="1" smtClean="0"/>
              <a:t>Blackholing</a:t>
            </a:r>
            <a:r>
              <a:rPr lang="en-US" b="1" dirty="0" smtClean="0"/>
              <a:t> and </a:t>
            </a:r>
            <a:r>
              <a:rPr lang="en-US" b="1" dirty="0" err="1" smtClean="0"/>
              <a:t>sinkholing:</a:t>
            </a:r>
            <a:r>
              <a:rPr lang="en-US" dirty="0" err="1" smtClean="0"/>
              <a:t>With</a:t>
            </a:r>
            <a:r>
              <a:rPr lang="en-US" dirty="0" smtClean="0"/>
              <a:t> </a:t>
            </a:r>
            <a:r>
              <a:rPr lang="en-US" dirty="0" err="1" smtClean="0"/>
              <a:t>blackhole</a:t>
            </a:r>
            <a:r>
              <a:rPr lang="en-US" dirty="0" smtClean="0"/>
              <a:t> routing, all the traffic to the attacked DNS or IP address is sent to a "black hole" (a non-existent server).</a:t>
            </a:r>
          </a:p>
          <a:p>
            <a:pPr marL="0" indent="0">
              <a:buNone/>
            </a:pPr>
            <a:r>
              <a:rPr lang="en-US" dirty="0" smtClean="0"/>
              <a:t>A </a:t>
            </a:r>
            <a:r>
              <a:rPr lang="en-US" dirty="0"/>
              <a:t>DNS sinkhole routes traffic to a valid IP address which analyzes traffic and rejects bad packets. </a:t>
            </a:r>
            <a:r>
              <a:rPr lang="en-US" dirty="0" err="1"/>
              <a:t>Sinkholing</a:t>
            </a:r>
            <a:r>
              <a:rPr lang="en-US" dirty="0"/>
              <a:t> is not efficient for most </a:t>
            </a:r>
            <a:r>
              <a:rPr lang="en-US" dirty="0" smtClean="0"/>
              <a:t>severe attacks</a:t>
            </a:r>
            <a:endParaRPr lang="en-US" dirty="0"/>
          </a:p>
        </p:txBody>
      </p:sp>
    </p:spTree>
    <p:extLst>
      <p:ext uri="{BB962C8B-B14F-4D97-AF65-F5344CB8AC3E}">
        <p14:creationId xmlns:p14="http://schemas.microsoft.com/office/powerpoint/2010/main" val="350560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l-GR" u="sng" dirty="0" smtClean="0"/>
          </a:p>
          <a:p>
            <a:pPr marL="0" indent="0">
              <a:buNone/>
            </a:pPr>
            <a:r>
              <a:rPr lang="en-US" u="sng" dirty="0" smtClean="0"/>
              <a:t>Firewalls</a:t>
            </a:r>
            <a:r>
              <a:rPr lang="en-US" b="1" dirty="0" smtClean="0"/>
              <a:t>: </a:t>
            </a:r>
            <a:r>
              <a:rPr lang="en-US" dirty="0" smtClean="0"/>
              <a:t>In</a:t>
            </a:r>
            <a:r>
              <a:rPr lang="en-US" b="1" dirty="0" smtClean="0"/>
              <a:t> </a:t>
            </a:r>
            <a:r>
              <a:rPr lang="en-US" dirty="0"/>
              <a:t>the case of a simple attack, a firewall could have a simple rule added to deny all incoming traffic from the attackers, based on protocols, ports or the originating IP addresses. More complex attacks will however be hard to block with simple </a:t>
            </a:r>
            <a:r>
              <a:rPr lang="en-US" dirty="0" smtClean="0"/>
              <a:t>rules</a:t>
            </a:r>
          </a:p>
          <a:p>
            <a:pPr marL="0" indent="0">
              <a:buNone/>
            </a:pPr>
            <a:endParaRPr lang="en-US" dirty="0" smtClean="0"/>
          </a:p>
          <a:p>
            <a:pPr marL="0" indent="0">
              <a:buNone/>
            </a:pPr>
            <a:r>
              <a:rPr lang="en-US" u="sng" dirty="0" smtClean="0"/>
              <a:t>Routers</a:t>
            </a:r>
            <a:r>
              <a:rPr lang="en-US" b="1" dirty="0" smtClean="0"/>
              <a:t>: </a:t>
            </a:r>
            <a:r>
              <a:rPr lang="en-US" dirty="0" smtClean="0"/>
              <a:t>Routers </a:t>
            </a:r>
            <a:r>
              <a:rPr lang="en-US" dirty="0"/>
              <a:t>have some rate-limiting and ACL capability. They, too, are manually set. Most routers can be easily overwhelmed under a </a:t>
            </a:r>
            <a:r>
              <a:rPr lang="en-US" dirty="0" err="1"/>
              <a:t>DoS</a:t>
            </a:r>
            <a:r>
              <a:rPr lang="en-US" dirty="0"/>
              <a:t> </a:t>
            </a:r>
            <a:r>
              <a:rPr lang="en-US" dirty="0" smtClean="0"/>
              <a:t>attack</a:t>
            </a:r>
            <a:endParaRPr lang="en-US" dirty="0"/>
          </a:p>
        </p:txBody>
      </p:sp>
    </p:spTree>
    <p:extLst>
      <p:ext uri="{BB962C8B-B14F-4D97-AF65-F5344CB8AC3E}">
        <p14:creationId xmlns:p14="http://schemas.microsoft.com/office/powerpoint/2010/main" val="245819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 poisoning </a:t>
            </a:r>
          </a:p>
        </p:txBody>
      </p:sp>
      <p:sp>
        <p:nvSpPr>
          <p:cNvPr id="3" name="Content Placeholder 2"/>
          <p:cNvSpPr>
            <a:spLocks noGrp="1"/>
          </p:cNvSpPr>
          <p:nvPr>
            <p:ph idx="1"/>
          </p:nvPr>
        </p:nvSpPr>
        <p:spPr/>
        <p:txBody>
          <a:bodyPr/>
          <a:lstStyle/>
          <a:p>
            <a:pPr marL="0" indent="0">
              <a:buNone/>
            </a:pPr>
            <a:endParaRPr lang="el-GR" dirty="0" smtClean="0"/>
          </a:p>
          <a:p>
            <a:pPr marL="0" indent="0">
              <a:buNone/>
            </a:pPr>
            <a:endParaRPr lang="el-GR" dirty="0"/>
          </a:p>
          <a:p>
            <a:pPr marL="0" indent="0">
              <a:buNone/>
            </a:pPr>
            <a:r>
              <a:rPr lang="en-US" dirty="0" smtClean="0"/>
              <a:t>Cookie poisoning is </a:t>
            </a:r>
            <a:r>
              <a:rPr lang="en-US" dirty="0"/>
              <a:t>the term applied when attackers manipulate or "poison" an otherwise valid cookie sent back to a server. The altered or "hacked" cookie can be used to bypass user security mechanisms on the server and glean personal information for such purposes as identity or trade </a:t>
            </a:r>
            <a:r>
              <a:rPr lang="en-US" dirty="0" smtClean="0"/>
              <a:t>theft.</a:t>
            </a:r>
            <a:r>
              <a:rPr lang="en-US" dirty="0"/>
              <a:t> </a:t>
            </a:r>
          </a:p>
        </p:txBody>
      </p:sp>
    </p:spTree>
    <p:extLst>
      <p:ext uri="{BB962C8B-B14F-4D97-AF65-F5344CB8AC3E}">
        <p14:creationId xmlns:p14="http://schemas.microsoft.com/office/powerpoint/2010/main" val="330249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4935" y="2107510"/>
            <a:ext cx="8946541" cy="4195481"/>
          </a:xfrm>
        </p:spPr>
        <p:txBody>
          <a:bodyPr/>
          <a:lstStyle/>
          <a:p>
            <a:pPr marL="0" indent="0">
              <a:buNone/>
            </a:pPr>
            <a:endParaRPr lang="el-GR" dirty="0" smtClean="0"/>
          </a:p>
          <a:p>
            <a:pPr marL="0" indent="0">
              <a:buNone/>
            </a:pPr>
            <a:r>
              <a:rPr lang="en-US" dirty="0" smtClean="0"/>
              <a:t>If </a:t>
            </a:r>
            <a:r>
              <a:rPr lang="en-US" dirty="0"/>
              <a:t>the developer of the web application that created the cookie chose to store important parameters within the application's created cookies, (especially if key parameters, such as privilege level, are labeled such that they can be easily identified) cookie poisoning can be carried out fairly easily and effectively</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3478681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Preventive measures</a:t>
            </a:r>
            <a:r>
              <a:rPr lang="en-US" dirty="0" smtClean="0"/>
              <a:t>:</a:t>
            </a:r>
          </a:p>
          <a:p>
            <a:pPr marL="0" indent="0">
              <a:buNone/>
            </a:pPr>
            <a:r>
              <a:rPr lang="en-US" u="sng" dirty="0"/>
              <a:t>Do not store sensitive information in </a:t>
            </a:r>
            <a:r>
              <a:rPr lang="en-US" u="sng" dirty="0" smtClean="0"/>
              <a:t>cookies</a:t>
            </a:r>
            <a:r>
              <a:rPr lang="en-US" dirty="0" smtClean="0"/>
              <a:t>. If </a:t>
            </a:r>
            <a:r>
              <a:rPr lang="en-US" dirty="0"/>
              <a:t>sensitive information must be stored in cookies, make it extremely difficult for a user to successfully modify </a:t>
            </a:r>
            <a:r>
              <a:rPr lang="en-US" dirty="0" smtClean="0"/>
              <a:t>it. Validate </a:t>
            </a:r>
            <a:r>
              <a:rPr lang="en-US" dirty="0"/>
              <a:t>all cookie values to ensure that they are well-formed and correct</a:t>
            </a:r>
          </a:p>
          <a:p>
            <a:pPr marL="0" indent="0">
              <a:buNone/>
            </a:pPr>
            <a:r>
              <a:rPr lang="en-US" dirty="0" smtClean="0"/>
              <a:t> A </a:t>
            </a:r>
            <a:r>
              <a:rPr lang="en-US" dirty="0"/>
              <a:t>good web application firewall (WAF) will protect against cookie poisoning by detecting cookie "set" commands sent by the web server and intercepting all HTTP requests in order to compare them to the information present in the received cookie. The cookie is then only accepted if the information is deemed accurate and not tampered with, preventing any kind of forgery or manipulation by an attacker.</a:t>
            </a:r>
          </a:p>
          <a:p>
            <a:pPr marL="0" indent="0">
              <a:buNone/>
            </a:pPr>
            <a:endParaRPr lang="en-US" dirty="0"/>
          </a:p>
        </p:txBody>
      </p:sp>
    </p:spTree>
    <p:extLst>
      <p:ext uri="{BB962C8B-B14F-4D97-AF65-F5344CB8AC3E}">
        <p14:creationId xmlns:p14="http://schemas.microsoft.com/office/powerpoint/2010/main" val="2571003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smtClean="0"/>
              <a:t>Using </a:t>
            </a:r>
            <a:r>
              <a:rPr lang="en-US" u="sng" dirty="0" err="1" smtClean="0"/>
              <a:t>HttpOnly</a:t>
            </a:r>
            <a:r>
              <a:rPr lang="en-US" u="sng" dirty="0" smtClean="0"/>
              <a:t> cookie</a:t>
            </a:r>
            <a:r>
              <a:rPr lang="en-US" b="1" dirty="0" smtClean="0"/>
              <a:t>:</a:t>
            </a:r>
          </a:p>
          <a:p>
            <a:pPr marL="0" indent="0">
              <a:buNone/>
            </a:pPr>
            <a:r>
              <a:rPr lang="en-US" dirty="0"/>
              <a:t>The </a:t>
            </a:r>
            <a:r>
              <a:rPr lang="en-US" dirty="0" err="1"/>
              <a:t>HttpOnly</a:t>
            </a:r>
            <a:r>
              <a:rPr lang="en-US" dirty="0"/>
              <a:t> attribute directs browsers not to expose cookies through channels other than HTTP (and HTTPS) requests. This means that the cookie cannot be accessed via client-side scripting languages (notably JavaScript), and therefore cannot be stolen easily via cross-site scripting </a:t>
            </a:r>
            <a:r>
              <a:rPr lang="el-GR" dirty="0" smtClean="0"/>
              <a:t>.</a:t>
            </a:r>
            <a:endParaRPr lang="en-US" b="1" dirty="0"/>
          </a:p>
        </p:txBody>
      </p:sp>
    </p:spTree>
    <p:extLst>
      <p:ext uri="{BB962C8B-B14F-4D97-AF65-F5344CB8AC3E}">
        <p14:creationId xmlns:p14="http://schemas.microsoft.com/office/powerpoint/2010/main" val="2736638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https://security.radware.com/ddos-knowledge-center/ddospedia/cookie-poisoning</a:t>
            </a:r>
            <a:r>
              <a:rPr lang="en-US" dirty="0" smtClean="0"/>
              <a:t>/</a:t>
            </a:r>
          </a:p>
          <a:p>
            <a:r>
              <a:rPr lang="en-US" dirty="0"/>
              <a:t>https://www.incapsula.com/ddos/ddos-attacks</a:t>
            </a:r>
            <a:r>
              <a:rPr lang="en-US" dirty="0" smtClean="0"/>
              <a:t>/</a:t>
            </a:r>
          </a:p>
          <a:p>
            <a:r>
              <a:rPr lang="en-US" dirty="0"/>
              <a:t>http://</a:t>
            </a:r>
            <a:r>
              <a:rPr lang="en-US" dirty="0" smtClean="0"/>
              <a:t>www.business2community.com/crisis-management/common-web-application-attacks-prevent-0949592#fCGIiAhcmCh6XHlO.97</a:t>
            </a:r>
          </a:p>
          <a:p>
            <a:r>
              <a:rPr lang="en-US" dirty="0"/>
              <a:t>https://</a:t>
            </a:r>
            <a:r>
              <a:rPr lang="en-US" dirty="0" smtClean="0"/>
              <a:t>stackoverflow.com/questions/5696244/is-escaping-and-sufficient-to-block-xss-attacks</a:t>
            </a:r>
          </a:p>
          <a:p>
            <a:r>
              <a:rPr lang="en-US" dirty="0"/>
              <a:t>https://</a:t>
            </a:r>
            <a:r>
              <a:rPr lang="en-US" dirty="0" smtClean="0"/>
              <a:t>stackoverflow.com/questions/10646142/what-does-it-mean-to-escape-a-string</a:t>
            </a:r>
          </a:p>
          <a:p>
            <a:r>
              <a:rPr lang="en-US" dirty="0"/>
              <a:t>https://</a:t>
            </a:r>
            <a:r>
              <a:rPr lang="en-US" dirty="0" smtClean="0"/>
              <a:t>codex.wordpress.org/Validating_Sanitizing_and_Escaping_User_Data</a:t>
            </a:r>
          </a:p>
          <a:p>
            <a:r>
              <a:rPr lang="en-US" dirty="0"/>
              <a:t>https://stackoverflow.com/questions/37435491/major-differences-and-definitions-between-persistent-xss-and-non-persistent-xss</a:t>
            </a:r>
          </a:p>
        </p:txBody>
      </p:sp>
    </p:spTree>
    <p:extLst>
      <p:ext uri="{BB962C8B-B14F-4D97-AF65-F5344CB8AC3E}">
        <p14:creationId xmlns:p14="http://schemas.microsoft.com/office/powerpoint/2010/main" val="143936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b="1" dirty="0" smtClean="0"/>
              <a:t>Web applications:</a:t>
            </a:r>
            <a:endParaRPr lang="en-US" dirty="0" smtClean="0"/>
          </a:p>
          <a:p>
            <a:endParaRPr lang="en-US" dirty="0" smtClean="0"/>
          </a:p>
          <a:p>
            <a:pPr marL="0" indent="0">
              <a:buNone/>
            </a:pPr>
            <a:r>
              <a:rPr lang="en-US" dirty="0"/>
              <a:t>In computing, a web application </a:t>
            </a:r>
            <a:r>
              <a:rPr lang="en-US" dirty="0" smtClean="0"/>
              <a:t>is </a:t>
            </a:r>
            <a:r>
              <a:rPr lang="en-US" dirty="0"/>
              <a:t>a client–server software application in which the client (or user interface) runs in a web browser.</a:t>
            </a:r>
          </a:p>
          <a:p>
            <a:pPr marL="0" indent="0">
              <a:buNone/>
            </a:pPr>
            <a:endParaRPr lang="en-US" dirty="0" smtClean="0"/>
          </a:p>
          <a:p>
            <a:pPr marL="0" indent="0">
              <a:buNone/>
            </a:pPr>
            <a:r>
              <a:rPr lang="en-US" dirty="0" smtClean="0"/>
              <a:t>Securing </a:t>
            </a:r>
            <a:r>
              <a:rPr lang="en-US" dirty="0"/>
              <a:t>web applications has become incredibly important as the information processed by web applications has become critical to corporations, customers, organizations, and countries.</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71761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75201" y="2052918"/>
            <a:ext cx="8946541" cy="4195481"/>
          </a:xfrm>
        </p:spPr>
        <p:txBody>
          <a:bodyPr/>
          <a:lstStyle/>
          <a:p>
            <a:pPr marL="0" indent="0" algn="ctr">
              <a:buNone/>
            </a:pPr>
            <a:endParaRPr lang="el-GR" dirty="0" smtClean="0"/>
          </a:p>
          <a:p>
            <a:pPr marL="0" indent="0" algn="ctr">
              <a:buNone/>
            </a:pPr>
            <a:endParaRPr lang="en-US" sz="3600" dirty="0" smtClean="0"/>
          </a:p>
          <a:p>
            <a:pPr marL="0" indent="0" algn="ctr">
              <a:buNone/>
            </a:pPr>
            <a:r>
              <a:rPr lang="en-US" sz="4800" dirty="0" smtClean="0"/>
              <a:t>	¿PREGUNTAS?</a:t>
            </a:r>
            <a:endParaRPr lang="el-GR" sz="4800" dirty="0"/>
          </a:p>
          <a:p>
            <a:pPr marL="0" indent="0" algn="ctr">
              <a:buNone/>
            </a:pPr>
            <a:endParaRPr lang="el-GR" dirty="0" smtClean="0"/>
          </a:p>
          <a:p>
            <a:pPr marL="0" indent="0" algn="ctr">
              <a:buNone/>
            </a:pPr>
            <a:endParaRPr lang="el-GR" dirty="0"/>
          </a:p>
          <a:p>
            <a:pPr marL="0" indent="0" algn="ctr">
              <a:buNone/>
            </a:pPr>
            <a:endParaRPr lang="en-US" sz="2400" dirty="0"/>
          </a:p>
        </p:txBody>
      </p:sp>
    </p:spTree>
    <p:extLst>
      <p:ext uri="{BB962C8B-B14F-4D97-AF65-F5344CB8AC3E}">
        <p14:creationId xmlns:p14="http://schemas.microsoft.com/office/powerpoint/2010/main" val="348514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Web application attacks:</a:t>
            </a:r>
          </a:p>
          <a:p>
            <a:endParaRPr lang="en-US" b="1" dirty="0"/>
          </a:p>
          <a:p>
            <a:pPr marL="0" indent="0">
              <a:buNone/>
            </a:pPr>
            <a:r>
              <a:rPr lang="en-US" dirty="0" smtClean="0"/>
              <a:t>Web app </a:t>
            </a:r>
            <a:r>
              <a:rPr lang="en-US" dirty="0"/>
              <a:t>attacks </a:t>
            </a:r>
            <a:r>
              <a:rPr lang="en-US" dirty="0" smtClean="0"/>
              <a:t>are used by unauthorized third-parties </a:t>
            </a:r>
            <a:r>
              <a:rPr lang="en-US" dirty="0"/>
              <a:t>to take </a:t>
            </a:r>
            <a:r>
              <a:rPr lang="en-US" dirty="0" smtClean="0"/>
              <a:t>advantage </a:t>
            </a:r>
            <a:r>
              <a:rPr lang="en-US" dirty="0"/>
              <a:t>or gain access to private information or system </a:t>
            </a:r>
            <a:r>
              <a:rPr lang="en-US" dirty="0" smtClean="0"/>
              <a:t>resources.</a:t>
            </a:r>
          </a:p>
          <a:p>
            <a:pPr marL="0" indent="0">
              <a:buNone/>
            </a:pPr>
            <a:endParaRPr lang="en-US" dirty="0" smtClean="0"/>
          </a:p>
          <a:p>
            <a:pPr marL="0" indent="0">
              <a:buNone/>
            </a:pPr>
            <a:r>
              <a:rPr lang="en-US" dirty="0" smtClean="0"/>
              <a:t>One of the most common web attack targets, are big retail stores due to the data they have stored in their websites – consumer names, addresses, credit card information.</a:t>
            </a:r>
            <a:endParaRPr lang="en-US" dirty="0"/>
          </a:p>
        </p:txBody>
      </p:sp>
    </p:spTree>
    <p:extLst>
      <p:ext uri="{BB962C8B-B14F-4D97-AF65-F5344CB8AC3E}">
        <p14:creationId xmlns:p14="http://schemas.microsoft.com/office/powerpoint/2010/main" val="2947321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Four of the most common web attacks:</a:t>
            </a:r>
          </a:p>
          <a:p>
            <a:endParaRPr lang="en-US" b="1" dirty="0"/>
          </a:p>
          <a:p>
            <a:pPr marL="457200" indent="-457200">
              <a:buFont typeface="+mj-lt"/>
              <a:buAutoNum type="arabicPeriod"/>
            </a:pPr>
            <a:r>
              <a:rPr lang="en-US" dirty="0" smtClean="0"/>
              <a:t>Cross site scripting (XSS)</a:t>
            </a:r>
          </a:p>
          <a:p>
            <a:pPr marL="457200" indent="-457200">
              <a:buFont typeface="+mj-lt"/>
              <a:buAutoNum type="arabicPeriod"/>
            </a:pPr>
            <a:r>
              <a:rPr lang="en-US" dirty="0" smtClean="0"/>
              <a:t>SQL Injection</a:t>
            </a:r>
          </a:p>
          <a:p>
            <a:pPr marL="457200" indent="-457200">
              <a:buFont typeface="+mj-lt"/>
              <a:buAutoNum type="arabicPeriod"/>
            </a:pPr>
            <a:r>
              <a:rPr lang="en-US" dirty="0" smtClean="0"/>
              <a:t>DDoS attacks</a:t>
            </a:r>
          </a:p>
          <a:p>
            <a:pPr marL="457200" indent="-457200">
              <a:buFont typeface="+mj-lt"/>
              <a:buAutoNum type="arabicPeriod"/>
            </a:pPr>
            <a:r>
              <a:rPr lang="en-US" dirty="0" smtClean="0"/>
              <a:t>Cookie poisoning</a:t>
            </a:r>
            <a:endParaRPr lang="en-US" dirty="0"/>
          </a:p>
        </p:txBody>
      </p:sp>
    </p:spTree>
    <p:extLst>
      <p:ext uri="{BB962C8B-B14F-4D97-AF65-F5344CB8AC3E}">
        <p14:creationId xmlns:p14="http://schemas.microsoft.com/office/powerpoint/2010/main" val="1327025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site scripting (XSS)</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endParaRPr lang="en-US" dirty="0" smtClean="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smtClean="0">
                <a:ea typeface="Calibri" panose="020F0502020204030204" pitchFamily="34" charset="0"/>
                <a:cs typeface="Times New Roman" panose="02020603050405020304" pitchFamily="18" charset="0"/>
              </a:rPr>
              <a:t>Cross-Site </a:t>
            </a:r>
            <a:r>
              <a:rPr lang="en-US" dirty="0">
                <a:ea typeface="Calibri" panose="020F0502020204030204" pitchFamily="34" charset="0"/>
                <a:cs typeface="Times New Roman" panose="02020603050405020304" pitchFamily="18" charset="0"/>
              </a:rPr>
              <a:t>Scripting (XSS) attacks are a type of injection, in which malicious scripts are injected into trusted web sites.</a:t>
            </a:r>
            <a:r>
              <a:rPr lang="en-US" dirty="0">
                <a:solidFill>
                  <a:srgbClr val="222222"/>
                </a:solidFill>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a:t>
            </a:r>
            <a:endParaRPr lang="en-US" dirty="0" smtClean="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dirty="0" smtClean="0">
                <a:ea typeface="Calibri" panose="020F0502020204030204" pitchFamily="34" charset="0"/>
                <a:cs typeface="Times New Roman" panose="02020603050405020304" pitchFamily="18" charset="0"/>
              </a:rPr>
              <a:t>Cross-site </a:t>
            </a:r>
            <a:r>
              <a:rPr lang="en-US" dirty="0">
                <a:ea typeface="Calibri" panose="020F0502020204030204" pitchFamily="34" charset="0"/>
                <a:cs typeface="Times New Roman" panose="02020603050405020304" pitchFamily="18" charset="0"/>
              </a:rPr>
              <a:t>scripting carried out on websites accounted for roughly </a:t>
            </a:r>
            <a:r>
              <a:rPr lang="en-US" dirty="0" smtClean="0">
                <a:ea typeface="Calibri" panose="020F0502020204030204" pitchFamily="34" charset="0"/>
                <a:cs typeface="Times New Roman" panose="02020603050405020304" pitchFamily="18" charset="0"/>
              </a:rPr>
              <a:t>31% </a:t>
            </a:r>
            <a:r>
              <a:rPr lang="en-US" dirty="0">
                <a:ea typeface="Calibri" panose="020F0502020204030204" pitchFamily="34" charset="0"/>
                <a:cs typeface="Times New Roman" panose="02020603050405020304" pitchFamily="18" charset="0"/>
              </a:rPr>
              <a:t>of all security vulnerabilities documented by Symantec as of </a:t>
            </a:r>
            <a:r>
              <a:rPr lang="en-US" dirty="0" smtClean="0">
                <a:ea typeface="Calibri" panose="020F0502020204030204" pitchFamily="34" charset="0"/>
                <a:cs typeface="Times New Roman" panose="02020603050405020304" pitchFamily="18" charset="0"/>
              </a:rPr>
              <a:t>2016.</a:t>
            </a:r>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707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Types of XSS:</a:t>
            </a:r>
          </a:p>
          <a:p>
            <a:pPr marL="0" indent="0">
              <a:buNone/>
            </a:pPr>
            <a:endParaRPr lang="en-US" dirty="0" smtClean="0"/>
          </a:p>
          <a:p>
            <a:pPr marL="0" indent="0">
              <a:buNone/>
            </a:pPr>
            <a:r>
              <a:rPr lang="en-US" dirty="0" smtClean="0"/>
              <a:t>There are two basic types of XSS, each exploiting different vulnerabilities: the </a:t>
            </a:r>
            <a:r>
              <a:rPr lang="en-US" i="1" dirty="0" smtClean="0"/>
              <a:t>non-persistent </a:t>
            </a:r>
            <a:r>
              <a:rPr lang="en-US" dirty="0" smtClean="0"/>
              <a:t>and the </a:t>
            </a:r>
            <a:r>
              <a:rPr lang="en-US" i="1" dirty="0" smtClean="0"/>
              <a:t>persistent.</a:t>
            </a:r>
          </a:p>
          <a:p>
            <a:pPr marL="0" indent="0">
              <a:buNone/>
            </a:pPr>
            <a:endParaRPr lang="en-US" i="1" dirty="0" smtClean="0"/>
          </a:p>
          <a:p>
            <a:pPr marL="0" indent="0">
              <a:buNone/>
            </a:pPr>
            <a:r>
              <a:rPr lang="en-US" dirty="0" smtClean="0"/>
              <a:t>Persistent </a:t>
            </a:r>
            <a:r>
              <a:rPr lang="en-US" dirty="0"/>
              <a:t>attacks are those where the injected script is permanently stored on the target </a:t>
            </a:r>
            <a:r>
              <a:rPr lang="en-US" dirty="0" smtClean="0"/>
              <a:t>servers.</a:t>
            </a:r>
          </a:p>
          <a:p>
            <a:pPr marL="0" indent="0">
              <a:buNone/>
            </a:pPr>
            <a:endParaRPr lang="en-US" dirty="0"/>
          </a:p>
          <a:p>
            <a:pPr marL="0" indent="0">
              <a:buNone/>
            </a:pPr>
            <a:r>
              <a:rPr lang="en-US" dirty="0" smtClean="0"/>
              <a:t>Reflected attacks are “reflected off the server” through an error message or alert. </a:t>
            </a:r>
            <a:endParaRPr lang="en-US" dirty="0"/>
          </a:p>
        </p:txBody>
      </p:sp>
    </p:spTree>
    <p:extLst>
      <p:ext uri="{BB962C8B-B14F-4D97-AF65-F5344CB8AC3E}">
        <p14:creationId xmlns:p14="http://schemas.microsoft.com/office/powerpoint/2010/main" val="76738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Preventive measures:</a:t>
            </a:r>
          </a:p>
          <a:p>
            <a:pPr marL="0" indent="0">
              <a:buNone/>
            </a:pPr>
            <a:r>
              <a:rPr lang="en-US" u="sng" dirty="0" smtClean="0"/>
              <a:t>String input escaping: </a:t>
            </a:r>
            <a:r>
              <a:rPr lang="en-US" dirty="0" smtClean="0"/>
              <a:t>When an untrusted string is inserted within a script (HTML, CSS, JavaScript </a:t>
            </a:r>
            <a:r>
              <a:rPr lang="en-US" dirty="0" err="1" smtClean="0"/>
              <a:t>etc</a:t>
            </a:r>
            <a:r>
              <a:rPr lang="en-US" dirty="0" smtClean="0"/>
              <a:t>), it can be detected using special characters and be “escaped”, transformed into non-harmful code.</a:t>
            </a:r>
          </a:p>
          <a:p>
            <a:pPr marL="0" indent="0">
              <a:buNone/>
            </a:pPr>
            <a:endParaRPr lang="en-US" dirty="0"/>
          </a:p>
          <a:p>
            <a:pPr marL="0" indent="0">
              <a:buNone/>
            </a:pPr>
            <a:r>
              <a:rPr lang="en-US" u="sng" dirty="0" smtClean="0"/>
              <a:t>HTML Sanitization:</a:t>
            </a:r>
            <a:r>
              <a:rPr lang="en-US" dirty="0" smtClean="0"/>
              <a:t> The </a:t>
            </a:r>
            <a:r>
              <a:rPr lang="en-US" dirty="0"/>
              <a:t>process of examining an HTML document and producing a new HTML document that preserves only whatever tags are designated "safe" and desired.</a:t>
            </a:r>
            <a:endParaRPr lang="en-US" u="sng" dirty="0" smtClean="0"/>
          </a:p>
          <a:p>
            <a:pPr marL="0" indent="0">
              <a:buNone/>
            </a:pPr>
            <a:endParaRPr lang="en-US" u="sng" dirty="0"/>
          </a:p>
          <a:p>
            <a:pPr marL="0" indent="0">
              <a:buNone/>
            </a:pPr>
            <a:r>
              <a:rPr lang="en-US" u="sng" dirty="0" smtClean="0"/>
              <a:t>Disabling scripts: </a:t>
            </a:r>
            <a:r>
              <a:rPr lang="en-US" dirty="0" smtClean="0"/>
              <a:t>Some web apps are written to allow operation without the use of scripts, so if the users can disable the use of scripts on their browsers, even if XSS scripts are inserted into the website, the users will be unaffected.</a:t>
            </a:r>
            <a:endParaRPr lang="en-US" u="sng" dirty="0"/>
          </a:p>
        </p:txBody>
      </p:sp>
    </p:spTree>
    <p:extLst>
      <p:ext uri="{BB962C8B-B14F-4D97-AF65-F5344CB8AC3E}">
        <p14:creationId xmlns:p14="http://schemas.microsoft.com/office/powerpoint/2010/main" val="1869852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SQL Injection is a code injection technique, used to attack data-driven applications, in which </a:t>
            </a:r>
            <a:r>
              <a:rPr lang="en-US" dirty="0" smtClean="0"/>
              <a:t>SQL </a:t>
            </a:r>
            <a:r>
              <a:rPr lang="en-US" dirty="0"/>
              <a:t>statements are inserted into an entry field for execution</a:t>
            </a:r>
            <a:r>
              <a:rPr lang="en-US" dirty="0" smtClean="0"/>
              <a:t>.</a:t>
            </a:r>
          </a:p>
          <a:p>
            <a:pPr marL="0" indent="0">
              <a:buNone/>
            </a:pPr>
            <a:endParaRPr lang="en-US" dirty="0"/>
          </a:p>
          <a:p>
            <a:pPr marL="0" indent="0">
              <a:buNone/>
            </a:pPr>
            <a:endParaRPr lang="en-US" dirty="0" smtClean="0"/>
          </a:p>
          <a:p>
            <a:pPr marL="0" indent="0">
              <a:buNone/>
            </a:pPr>
            <a:endParaRPr lang="en-US" u="sng" baseline="30000" dirty="0" smtClean="0"/>
          </a:p>
          <a:p>
            <a:pPr marL="0" indent="0">
              <a:buNone/>
            </a:pPr>
            <a:r>
              <a:rPr lang="en-US" dirty="0" smtClean="0"/>
              <a:t>In </a:t>
            </a:r>
            <a:r>
              <a:rPr lang="en-US" dirty="0"/>
              <a:t>2013, </a:t>
            </a:r>
            <a:r>
              <a:rPr lang="en-US" dirty="0" smtClean="0"/>
              <a:t>SQL Injection (SQLI) </a:t>
            </a:r>
            <a:r>
              <a:rPr lang="en-US" dirty="0"/>
              <a:t>was rated the number one attack on </a:t>
            </a:r>
            <a:r>
              <a:rPr lang="en-US" dirty="0" smtClean="0"/>
              <a:t>the</a:t>
            </a:r>
            <a:r>
              <a:rPr lang="en-US" dirty="0">
                <a:solidFill>
                  <a:prstClr val="white"/>
                </a:solidFill>
              </a:rPr>
              <a:t> Open Web Application Security Project</a:t>
            </a:r>
            <a:r>
              <a:rPr lang="en-US" dirty="0" smtClean="0"/>
              <a:t> (OWASP) </a:t>
            </a:r>
            <a:r>
              <a:rPr lang="en-US" dirty="0"/>
              <a:t>top </a:t>
            </a:r>
            <a:r>
              <a:rPr lang="en-US" dirty="0" smtClean="0"/>
              <a:t>ten and is still among the top five.</a:t>
            </a:r>
          </a:p>
          <a:p>
            <a:pPr marL="0" indent="0">
              <a:buNone/>
            </a:pPr>
            <a:r>
              <a:rPr lang="en-US" sz="1600" dirty="0">
                <a:solidFill>
                  <a:srgbClr val="222222"/>
                </a:solidFill>
                <a:latin typeface="Arial"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1333928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SQL Injection implementations are heavily reliant on vulnerabilities.</a:t>
            </a:r>
          </a:p>
          <a:p>
            <a:pPr marL="0" indent="0">
              <a:buNone/>
            </a:pPr>
            <a:endParaRPr lang="en-US" dirty="0" smtClean="0"/>
          </a:p>
          <a:p>
            <a:pPr marL="0" indent="0">
              <a:buNone/>
            </a:pPr>
            <a:endParaRPr lang="en-US" dirty="0" smtClean="0"/>
          </a:p>
          <a:p>
            <a:pPr marL="0" indent="0">
              <a:buNone/>
            </a:pPr>
            <a:r>
              <a:rPr lang="en-US" dirty="0" smtClean="0"/>
              <a:t>They can take advantage of a system’s </a:t>
            </a:r>
            <a:r>
              <a:rPr lang="en-US" i="1" dirty="0" smtClean="0"/>
              <a:t>incorrect filtering of escape characters </a:t>
            </a:r>
            <a:r>
              <a:rPr lang="en-US" dirty="0" smtClean="0"/>
              <a:t>or </a:t>
            </a:r>
            <a:r>
              <a:rPr lang="en-US" i="1" dirty="0" smtClean="0"/>
              <a:t>incorrect type handling. </a:t>
            </a:r>
            <a:r>
              <a:rPr lang="en-US" dirty="0" smtClean="0"/>
              <a:t>There is also </a:t>
            </a:r>
            <a:r>
              <a:rPr lang="en-US" i="1" dirty="0" smtClean="0"/>
              <a:t>blind SQLI</a:t>
            </a:r>
            <a:r>
              <a:rPr lang="el-GR" i="1" dirty="0" smtClean="0"/>
              <a:t> </a:t>
            </a:r>
            <a:r>
              <a:rPr lang="en-US" dirty="0" smtClean="0"/>
              <a:t>where the attacker knows a webpage is vulnerable but he cannot see the results of his injection directly.</a:t>
            </a:r>
          </a:p>
          <a:p>
            <a:pPr marL="0" indent="0">
              <a:buNone/>
            </a:pPr>
            <a:endParaRPr lang="en-US" dirty="0"/>
          </a:p>
        </p:txBody>
      </p:sp>
    </p:spTree>
    <p:extLst>
      <p:ext uri="{BB962C8B-B14F-4D97-AF65-F5344CB8AC3E}">
        <p14:creationId xmlns:p14="http://schemas.microsoft.com/office/powerpoint/2010/main" val="1107946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456</TotalTime>
  <Words>1115</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Helvetica</vt:lpstr>
      <vt:lpstr>Times New Roman</vt:lpstr>
      <vt:lpstr>Wingdings 3</vt:lpstr>
      <vt:lpstr>Ion</vt:lpstr>
      <vt:lpstr>Prevención de web ataques</vt:lpstr>
      <vt:lpstr>Introduction </vt:lpstr>
      <vt:lpstr>PowerPoint Presentation</vt:lpstr>
      <vt:lpstr>PowerPoint Presentation</vt:lpstr>
      <vt:lpstr>Cross site scripting (XSS)</vt:lpstr>
      <vt:lpstr>PowerPoint Presentation</vt:lpstr>
      <vt:lpstr>PowerPoint Presentation</vt:lpstr>
      <vt:lpstr>SQL Injection</vt:lpstr>
      <vt:lpstr>PowerPoint Presentation</vt:lpstr>
      <vt:lpstr>PowerPoint Presentation</vt:lpstr>
      <vt:lpstr>Denial-of-service attack (DDoS)</vt:lpstr>
      <vt:lpstr>PowerPoint Presentation</vt:lpstr>
      <vt:lpstr>PowerPoint Presentation</vt:lpstr>
      <vt:lpstr>PowerPoint Presentation</vt:lpstr>
      <vt:lpstr>Cookie poisoning </vt:lpstr>
      <vt:lpstr>PowerPoint Presentation</vt:lpstr>
      <vt:lpstr>PowerPoint Presentation</vt:lpstr>
      <vt:lpstr>PowerPoint Presentation</vt:lpstr>
      <vt:lpstr>Bibliography</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Prevención de web ataques</dc:title>
  <dc:creator>Kostas Ladas</dc:creator>
  <cp:lastModifiedBy>Kostas Ladas</cp:lastModifiedBy>
  <cp:revision>39</cp:revision>
  <dcterms:created xsi:type="dcterms:W3CDTF">2017-05-30T16:31:08Z</dcterms:created>
  <dcterms:modified xsi:type="dcterms:W3CDTF">2017-05-31T16:07:30Z</dcterms:modified>
</cp:coreProperties>
</file>