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747775"/>
          </p15:clr>
        </p15:guide>
        <p15:guide id="2" orient="horz" pos="1620">
          <p15:clr>
            <a:srgbClr val="747775"/>
          </p15:clr>
        </p15:guide>
        <p15:guide id="3" orient="horz" pos="273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1620" orient="horz"/>
        <p:guide pos="273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ccb1e5f5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ccb1e5f5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c93e5b57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c93e5b57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ccb1e5f5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ccb1e5f5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ccb1e5f5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ccb1e5f5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ccb1e5f5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ccb1e5f5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c93e5b57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c93e5b57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c93e5b57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c93e5b5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ccb1e5f5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ccb1e5f5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caa668ce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0caa668ce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ccb1e5f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ccb1e5f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c48eef2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0c48eef2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ccb1e5f5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ccb1e5f5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c48eef26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0c48eef2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0c48eef26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0c48eef26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ccb1e5f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ccb1e5f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ccb1e5f5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ccb1e5f5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c48eef2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c48eef2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c48eef26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c48eef2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c48eef26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c48eef26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c48eef26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c48eef26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c48eef26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c48eef26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nicholasjhana/energy-consumption-generation-prices-and-weather" TargetMode="External"/><Relationship Id="rId4" Type="http://schemas.openxmlformats.org/officeDocument/2006/relationships/hyperlink" Target="https://www.esios.ree.es/en/market-and-prices" TargetMode="External"/><Relationship Id="rId5" Type="http://schemas.openxmlformats.org/officeDocument/2006/relationships/hyperlink" Target="https://openweathermap.org/ap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124974" y="-34675"/>
            <a:ext cx="9268974" cy="5143500"/>
          </a:xfrm>
          <a:prstGeom prst="rect">
            <a:avLst/>
          </a:prstGeom>
          <a:noFill/>
          <a:ln>
            <a:noFill/>
          </a:ln>
        </p:spPr>
      </p:pic>
      <p:sp>
        <p:nvSpPr>
          <p:cNvPr id="57" name="Google Shape;57;p13"/>
          <p:cNvSpPr txBox="1"/>
          <p:nvPr/>
        </p:nvSpPr>
        <p:spPr>
          <a:xfrm>
            <a:off x="278625" y="4717150"/>
            <a:ext cx="62982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CCCCCC"/>
                </a:solidFill>
              </a:rPr>
              <a:t>https://www.evwind.es/2019/06/17/the-extension-of-life-of-wind-farms-a-new-challenge-for-wind-energy-in-spain/67616</a:t>
            </a:r>
            <a:endParaRPr sz="900">
              <a:solidFill>
                <a:srgbClr val="CCCCCC"/>
              </a:solidFill>
            </a:endParaRPr>
          </a:p>
        </p:txBody>
      </p:sp>
      <p:sp>
        <p:nvSpPr>
          <p:cNvPr id="58" name="Google Shape;58;p13"/>
          <p:cNvSpPr txBox="1"/>
          <p:nvPr/>
        </p:nvSpPr>
        <p:spPr>
          <a:xfrm>
            <a:off x="311700" y="498925"/>
            <a:ext cx="36741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rPr>
              <a:t>Predicting Energy Prices</a:t>
            </a:r>
            <a:endParaRPr b="1" sz="1800">
              <a:solidFill>
                <a:schemeClr val="lt1"/>
              </a:solidFill>
            </a:endParaRPr>
          </a:p>
          <a:p>
            <a:pPr indent="0" lvl="0" marL="0" rtl="0" algn="l">
              <a:spcBef>
                <a:spcPts val="0"/>
              </a:spcBef>
              <a:spcAft>
                <a:spcPts val="0"/>
              </a:spcAft>
              <a:buNone/>
            </a:pPr>
            <a:r>
              <a:rPr lang="en" sz="1800">
                <a:solidFill>
                  <a:schemeClr val="lt1"/>
                </a:solidFill>
              </a:rPr>
              <a:t>based on energy and weather data in Spain from 2015-2018</a:t>
            </a:r>
            <a:endParaRPr sz="1800">
              <a:solidFill>
                <a:schemeClr val="lt1"/>
              </a:solidFill>
            </a:endParaRPr>
          </a:p>
        </p:txBody>
      </p:sp>
      <p:sp>
        <p:nvSpPr>
          <p:cNvPr id="59" name="Google Shape;59;p13"/>
          <p:cNvSpPr txBox="1"/>
          <p:nvPr/>
        </p:nvSpPr>
        <p:spPr>
          <a:xfrm>
            <a:off x="311700" y="3886197"/>
            <a:ext cx="36741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Kera Lagios</a:t>
            </a:r>
            <a:endParaRPr sz="1200">
              <a:solidFill>
                <a:schemeClr val="lt1"/>
              </a:solidFill>
            </a:endParaRPr>
          </a:p>
          <a:p>
            <a:pPr indent="0" lvl="0" marL="0" rtl="0" algn="l">
              <a:spcBef>
                <a:spcPts val="0"/>
              </a:spcBef>
              <a:spcAft>
                <a:spcPts val="0"/>
              </a:spcAft>
              <a:buNone/>
            </a:pPr>
            <a:r>
              <a:rPr lang="en" sz="1200">
                <a:solidFill>
                  <a:schemeClr val="lt1"/>
                </a:solidFill>
              </a:rPr>
              <a:t>Springboard Capstone 02</a:t>
            </a:r>
            <a:endParaRPr sz="1200">
              <a:solidFill>
                <a:schemeClr val="lt1"/>
              </a:solidFill>
            </a:endParaRPr>
          </a:p>
          <a:p>
            <a:pPr indent="0" lvl="0" marL="0" rtl="0" algn="l">
              <a:spcBef>
                <a:spcPts val="0"/>
              </a:spcBef>
              <a:spcAft>
                <a:spcPts val="0"/>
              </a:spcAft>
              <a:buNone/>
            </a:pPr>
            <a:r>
              <a:rPr lang="en" sz="1200">
                <a:solidFill>
                  <a:schemeClr val="lt1"/>
                </a:solidFill>
              </a:rPr>
              <a:t>October 20, 2024</a:t>
            </a:r>
            <a:endParaRPr sz="1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2"/>
          <p:cNvPicPr preferRelativeResize="0"/>
          <p:nvPr/>
        </p:nvPicPr>
        <p:blipFill>
          <a:blip r:embed="rId3">
            <a:alphaModFix/>
          </a:blip>
          <a:stretch>
            <a:fillRect/>
          </a:stretch>
        </p:blipFill>
        <p:spPr>
          <a:xfrm>
            <a:off x="0" y="349458"/>
            <a:ext cx="9144001" cy="4444584"/>
          </a:xfrm>
          <a:prstGeom prst="rect">
            <a:avLst/>
          </a:prstGeom>
          <a:noFill/>
          <a:ln>
            <a:noFill/>
          </a:ln>
        </p:spPr>
      </p:pic>
      <p:sp>
        <p:nvSpPr>
          <p:cNvPr id="141" name="Google Shape;141;p22"/>
          <p:cNvSpPr/>
          <p:nvPr/>
        </p:nvSpPr>
        <p:spPr>
          <a:xfrm>
            <a:off x="6703925" y="1743650"/>
            <a:ext cx="2215500" cy="2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22"/>
          <p:cNvSpPr/>
          <p:nvPr/>
        </p:nvSpPr>
        <p:spPr>
          <a:xfrm>
            <a:off x="6703925" y="1152475"/>
            <a:ext cx="2215500" cy="2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2"/>
          <p:cNvSpPr/>
          <p:nvPr/>
        </p:nvSpPr>
        <p:spPr>
          <a:xfrm>
            <a:off x="6703925" y="573150"/>
            <a:ext cx="2215500" cy="12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2"/>
          <p:cNvSpPr/>
          <p:nvPr/>
        </p:nvSpPr>
        <p:spPr>
          <a:xfrm>
            <a:off x="6703925" y="698550"/>
            <a:ext cx="2215500" cy="453900"/>
          </a:xfrm>
          <a:prstGeom prst="rect">
            <a:avLst/>
          </a:prstGeom>
          <a:solidFill>
            <a:srgbClr val="FFFFFF">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22"/>
          <p:cNvSpPr/>
          <p:nvPr/>
        </p:nvSpPr>
        <p:spPr>
          <a:xfrm>
            <a:off x="6703925" y="1387100"/>
            <a:ext cx="2215500" cy="356700"/>
          </a:xfrm>
          <a:prstGeom prst="rect">
            <a:avLst/>
          </a:prstGeom>
          <a:solidFill>
            <a:srgbClr val="FFFFFF">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2"/>
          <p:cNvSpPr/>
          <p:nvPr/>
        </p:nvSpPr>
        <p:spPr>
          <a:xfrm>
            <a:off x="6703925" y="1978450"/>
            <a:ext cx="2215500" cy="294300"/>
          </a:xfrm>
          <a:prstGeom prst="rect">
            <a:avLst/>
          </a:prstGeom>
          <a:solidFill>
            <a:srgbClr val="FFFFFF">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2"/>
          <p:cNvSpPr txBox="1"/>
          <p:nvPr/>
        </p:nvSpPr>
        <p:spPr>
          <a:xfrm>
            <a:off x="2666125" y="1220675"/>
            <a:ext cx="1959300" cy="2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lt1"/>
                </a:solidFill>
              </a:rPr>
              <a:t>g</a:t>
            </a:r>
            <a:r>
              <a:rPr b="1" lang="en" sz="1000">
                <a:solidFill>
                  <a:schemeClr val="lt1"/>
                </a:solidFill>
              </a:rPr>
              <a:t>eneration wind onshore</a:t>
            </a:r>
            <a:endParaRPr b="1" sz="1000">
              <a:solidFill>
                <a:schemeClr val="lt1"/>
              </a:solidFill>
            </a:endParaRPr>
          </a:p>
        </p:txBody>
      </p:sp>
      <p:sp>
        <p:nvSpPr>
          <p:cNvPr id="148" name="Google Shape;148;p22"/>
          <p:cNvSpPr txBox="1"/>
          <p:nvPr/>
        </p:nvSpPr>
        <p:spPr>
          <a:xfrm>
            <a:off x="2666125" y="2015350"/>
            <a:ext cx="1959300" cy="2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lt1"/>
                </a:solidFill>
              </a:rPr>
              <a:t>generation nuclear</a:t>
            </a:r>
            <a:endParaRPr b="1" sz="1000">
              <a:solidFill>
                <a:schemeClr val="lt1"/>
              </a:solidFill>
            </a:endParaRPr>
          </a:p>
        </p:txBody>
      </p:sp>
      <p:sp>
        <p:nvSpPr>
          <p:cNvPr id="149" name="Google Shape;149;p22"/>
          <p:cNvSpPr txBox="1"/>
          <p:nvPr/>
        </p:nvSpPr>
        <p:spPr>
          <a:xfrm>
            <a:off x="2391325" y="2351250"/>
            <a:ext cx="2508900" cy="2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lt1"/>
                </a:solidFill>
              </a:rPr>
              <a:t>generation hydro water reservoir</a:t>
            </a:r>
            <a:endParaRPr b="1" sz="1000">
              <a:solidFill>
                <a:schemeClr val="lt1"/>
              </a:solidFill>
            </a:endParaRPr>
          </a:p>
        </p:txBody>
      </p:sp>
      <p:sp>
        <p:nvSpPr>
          <p:cNvPr id="150" name="Google Shape;150;p22"/>
          <p:cNvSpPr txBox="1"/>
          <p:nvPr/>
        </p:nvSpPr>
        <p:spPr>
          <a:xfrm>
            <a:off x="2443450" y="3145325"/>
            <a:ext cx="2508900" cy="2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lt1"/>
                </a:solidFill>
              </a:rPr>
              <a:t>generation fossil hard coal</a:t>
            </a:r>
            <a:endParaRPr b="1" sz="1000">
              <a:solidFill>
                <a:schemeClr val="lt1"/>
              </a:solidFill>
            </a:endParaRPr>
          </a:p>
        </p:txBody>
      </p:sp>
      <p:sp>
        <p:nvSpPr>
          <p:cNvPr id="151" name="Google Shape;151;p22"/>
          <p:cNvSpPr txBox="1"/>
          <p:nvPr/>
        </p:nvSpPr>
        <p:spPr>
          <a:xfrm>
            <a:off x="2391325" y="3775950"/>
            <a:ext cx="2508900" cy="2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lt1"/>
                </a:solidFill>
              </a:rPr>
              <a:t>generation fossil gas</a:t>
            </a:r>
            <a:endParaRPr b="1" sz="10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3"/>
          <p:cNvPicPr preferRelativeResize="0"/>
          <p:nvPr/>
        </p:nvPicPr>
        <p:blipFill>
          <a:blip r:embed="rId3">
            <a:alphaModFix/>
          </a:blip>
          <a:stretch>
            <a:fillRect/>
          </a:stretch>
        </p:blipFill>
        <p:spPr>
          <a:xfrm>
            <a:off x="152400" y="527154"/>
            <a:ext cx="5177426" cy="4663300"/>
          </a:xfrm>
          <a:prstGeom prst="rect">
            <a:avLst/>
          </a:prstGeom>
          <a:noFill/>
          <a:ln>
            <a:noFill/>
          </a:ln>
        </p:spPr>
      </p:pic>
      <p:sp>
        <p:nvSpPr>
          <p:cNvPr id="157" name="Google Shape;157;p23"/>
          <p:cNvSpPr txBox="1"/>
          <p:nvPr>
            <p:ph type="title"/>
          </p:nvPr>
        </p:nvSpPr>
        <p:spPr>
          <a:xfrm>
            <a:off x="311700" y="193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Correlation heatmap</a:t>
            </a:r>
            <a:endParaRPr b="1" sz="1200"/>
          </a:p>
        </p:txBody>
      </p:sp>
      <p:sp>
        <p:nvSpPr>
          <p:cNvPr id="158" name="Google Shape;158;p23"/>
          <p:cNvSpPr txBox="1"/>
          <p:nvPr/>
        </p:nvSpPr>
        <p:spPr>
          <a:xfrm>
            <a:off x="5661400" y="527150"/>
            <a:ext cx="3088200" cy="4027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sz="1200">
                <a:solidFill>
                  <a:schemeClr val="dk2"/>
                </a:solidFill>
              </a:rPr>
              <a:t>Dark green: positive correlation (as one feature increases the other increases)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Dark brown: negative correlation (as one feature increases the other decreases)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Map is “mirrored” along the diagonal</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The large amounts of beige reflects a zero correlation for many of the features.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The few dark areas mean there are not a lot of strong correlations</a:t>
            </a:r>
            <a:endParaRPr sz="12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4"/>
          <p:cNvPicPr preferRelativeResize="0"/>
          <p:nvPr/>
        </p:nvPicPr>
        <p:blipFill>
          <a:blip r:embed="rId3">
            <a:alphaModFix/>
          </a:blip>
          <a:stretch>
            <a:fillRect/>
          </a:stretch>
        </p:blipFill>
        <p:spPr>
          <a:xfrm>
            <a:off x="152400" y="527154"/>
            <a:ext cx="5177426" cy="4663300"/>
          </a:xfrm>
          <a:prstGeom prst="rect">
            <a:avLst/>
          </a:prstGeom>
          <a:noFill/>
          <a:ln>
            <a:noFill/>
          </a:ln>
        </p:spPr>
      </p:pic>
      <p:sp>
        <p:nvSpPr>
          <p:cNvPr id="164" name="Google Shape;164;p24"/>
          <p:cNvSpPr/>
          <p:nvPr/>
        </p:nvSpPr>
        <p:spPr>
          <a:xfrm rot="5400000">
            <a:off x="2735925" y="-821296"/>
            <a:ext cx="650100" cy="34497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4"/>
          <p:cNvSpPr/>
          <p:nvPr/>
        </p:nvSpPr>
        <p:spPr>
          <a:xfrm rot="5400000">
            <a:off x="2197575" y="365604"/>
            <a:ext cx="1726800" cy="34497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4"/>
          <p:cNvSpPr/>
          <p:nvPr/>
        </p:nvSpPr>
        <p:spPr>
          <a:xfrm rot="5400000">
            <a:off x="2852475" y="1515154"/>
            <a:ext cx="417000" cy="34497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4"/>
          <p:cNvSpPr/>
          <p:nvPr/>
        </p:nvSpPr>
        <p:spPr>
          <a:xfrm rot="5400000">
            <a:off x="2786475" y="1996554"/>
            <a:ext cx="549000" cy="34497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4"/>
          <p:cNvSpPr txBox="1"/>
          <p:nvPr/>
        </p:nvSpPr>
        <p:spPr>
          <a:xfrm>
            <a:off x="2539575" y="793304"/>
            <a:ext cx="1042800" cy="22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weather</a:t>
            </a:r>
            <a:endParaRPr b="1" sz="1000">
              <a:solidFill>
                <a:schemeClr val="dk2"/>
              </a:solidFill>
            </a:endParaRPr>
          </a:p>
        </p:txBody>
      </p:sp>
      <p:sp>
        <p:nvSpPr>
          <p:cNvPr id="169" name="Google Shape;169;p24"/>
          <p:cNvSpPr txBox="1"/>
          <p:nvPr/>
        </p:nvSpPr>
        <p:spPr>
          <a:xfrm>
            <a:off x="2539575" y="2019804"/>
            <a:ext cx="1042800" cy="22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energy</a:t>
            </a:r>
            <a:endParaRPr b="1" sz="1000">
              <a:solidFill>
                <a:schemeClr val="dk2"/>
              </a:solidFill>
            </a:endParaRPr>
          </a:p>
        </p:txBody>
      </p:sp>
      <p:sp>
        <p:nvSpPr>
          <p:cNvPr id="170" name="Google Shape;170;p24"/>
          <p:cNvSpPr txBox="1"/>
          <p:nvPr/>
        </p:nvSpPr>
        <p:spPr>
          <a:xfrm>
            <a:off x="2539575" y="3090129"/>
            <a:ext cx="1042800" cy="2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city</a:t>
            </a:r>
            <a:endParaRPr b="1" sz="1000">
              <a:solidFill>
                <a:schemeClr val="dk2"/>
              </a:solidFill>
            </a:endParaRPr>
          </a:p>
        </p:txBody>
      </p:sp>
      <p:sp>
        <p:nvSpPr>
          <p:cNvPr id="171" name="Google Shape;171;p24"/>
          <p:cNvSpPr txBox="1"/>
          <p:nvPr/>
        </p:nvSpPr>
        <p:spPr>
          <a:xfrm>
            <a:off x="2539575" y="3611154"/>
            <a:ext cx="1042800" cy="22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day of week</a:t>
            </a:r>
            <a:endParaRPr b="1" sz="1000">
              <a:solidFill>
                <a:schemeClr val="dk2"/>
              </a:solidFill>
            </a:endParaRPr>
          </a:p>
        </p:txBody>
      </p:sp>
      <p:sp>
        <p:nvSpPr>
          <p:cNvPr id="172" name="Google Shape;172;p24"/>
          <p:cNvSpPr/>
          <p:nvPr/>
        </p:nvSpPr>
        <p:spPr>
          <a:xfrm rot="5400000">
            <a:off x="3021375" y="1268592"/>
            <a:ext cx="79200" cy="34497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4"/>
          <p:cNvSpPr txBox="1"/>
          <p:nvPr/>
        </p:nvSpPr>
        <p:spPr>
          <a:xfrm>
            <a:off x="5988958" y="2883204"/>
            <a:ext cx="1042800" cy="22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month</a:t>
            </a:r>
            <a:endParaRPr b="1" sz="1000">
              <a:solidFill>
                <a:schemeClr val="dk2"/>
              </a:solidFill>
            </a:endParaRPr>
          </a:p>
        </p:txBody>
      </p:sp>
      <p:cxnSp>
        <p:nvCxnSpPr>
          <p:cNvPr id="174" name="Google Shape;174;p24"/>
          <p:cNvCxnSpPr>
            <a:endCxn id="173" idx="1"/>
          </p:cNvCxnSpPr>
          <p:nvPr/>
        </p:nvCxnSpPr>
        <p:spPr>
          <a:xfrm>
            <a:off x="4567858" y="2993454"/>
            <a:ext cx="1421100" cy="0"/>
          </a:xfrm>
          <a:prstGeom prst="straightConnector1">
            <a:avLst/>
          </a:prstGeom>
          <a:noFill/>
          <a:ln cap="flat" cmpd="sng" w="19050">
            <a:solidFill>
              <a:schemeClr val="dk2"/>
            </a:solidFill>
            <a:prstDash val="solid"/>
            <a:round/>
            <a:headEnd len="med" w="med" type="oval"/>
            <a:tailEnd len="med" w="med" type="none"/>
          </a:ln>
        </p:spPr>
      </p:cxnSp>
      <p:sp>
        <p:nvSpPr>
          <p:cNvPr id="175" name="Google Shape;175;p24"/>
          <p:cNvSpPr txBox="1"/>
          <p:nvPr>
            <p:ph type="title"/>
          </p:nvPr>
        </p:nvSpPr>
        <p:spPr>
          <a:xfrm>
            <a:off x="311700" y="193250"/>
            <a:ext cx="5411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Correlation heatmap</a:t>
            </a:r>
            <a:endParaRPr b="1"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5"/>
          <p:cNvPicPr preferRelativeResize="0"/>
          <p:nvPr/>
        </p:nvPicPr>
        <p:blipFill>
          <a:blip r:embed="rId3">
            <a:alphaModFix/>
          </a:blip>
          <a:stretch>
            <a:fillRect/>
          </a:stretch>
        </p:blipFill>
        <p:spPr>
          <a:xfrm>
            <a:off x="152400" y="527154"/>
            <a:ext cx="5177426" cy="4663300"/>
          </a:xfrm>
          <a:prstGeom prst="rect">
            <a:avLst/>
          </a:prstGeom>
          <a:noFill/>
          <a:ln>
            <a:noFill/>
          </a:ln>
        </p:spPr>
      </p:pic>
      <p:sp>
        <p:nvSpPr>
          <p:cNvPr id="181" name="Google Shape;181;p25"/>
          <p:cNvSpPr/>
          <p:nvPr/>
        </p:nvSpPr>
        <p:spPr>
          <a:xfrm>
            <a:off x="1363700" y="568604"/>
            <a:ext cx="650100" cy="34497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5"/>
          <p:cNvSpPr/>
          <p:nvPr/>
        </p:nvSpPr>
        <p:spPr>
          <a:xfrm>
            <a:off x="2013800" y="568604"/>
            <a:ext cx="1726800" cy="34497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5"/>
          <p:cNvSpPr/>
          <p:nvPr/>
        </p:nvSpPr>
        <p:spPr>
          <a:xfrm>
            <a:off x="3819825" y="568604"/>
            <a:ext cx="417000" cy="34497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5"/>
          <p:cNvSpPr/>
          <p:nvPr/>
        </p:nvSpPr>
        <p:spPr>
          <a:xfrm>
            <a:off x="4236825" y="568604"/>
            <a:ext cx="549000" cy="34497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5"/>
          <p:cNvSpPr txBox="1"/>
          <p:nvPr/>
        </p:nvSpPr>
        <p:spPr>
          <a:xfrm rot="-5400000">
            <a:off x="1167350" y="2183204"/>
            <a:ext cx="1042800" cy="2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weather</a:t>
            </a:r>
            <a:endParaRPr b="1" sz="1000">
              <a:solidFill>
                <a:schemeClr val="dk2"/>
              </a:solidFill>
            </a:endParaRPr>
          </a:p>
        </p:txBody>
      </p:sp>
      <p:sp>
        <p:nvSpPr>
          <p:cNvPr id="186" name="Google Shape;186;p25"/>
          <p:cNvSpPr txBox="1"/>
          <p:nvPr/>
        </p:nvSpPr>
        <p:spPr>
          <a:xfrm rot="-5400000">
            <a:off x="2395400" y="2183204"/>
            <a:ext cx="1042800" cy="2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energy</a:t>
            </a:r>
            <a:endParaRPr b="1" sz="1000">
              <a:solidFill>
                <a:schemeClr val="dk2"/>
              </a:solidFill>
            </a:endParaRPr>
          </a:p>
        </p:txBody>
      </p:sp>
      <p:sp>
        <p:nvSpPr>
          <p:cNvPr id="187" name="Google Shape;187;p25"/>
          <p:cNvSpPr txBox="1"/>
          <p:nvPr/>
        </p:nvSpPr>
        <p:spPr>
          <a:xfrm rot="-5400000">
            <a:off x="3467300" y="2183204"/>
            <a:ext cx="1042800" cy="2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city</a:t>
            </a:r>
            <a:endParaRPr b="1" sz="1000">
              <a:solidFill>
                <a:schemeClr val="dk2"/>
              </a:solidFill>
            </a:endParaRPr>
          </a:p>
        </p:txBody>
      </p:sp>
      <p:sp>
        <p:nvSpPr>
          <p:cNvPr id="188" name="Google Shape;188;p25"/>
          <p:cNvSpPr txBox="1"/>
          <p:nvPr/>
        </p:nvSpPr>
        <p:spPr>
          <a:xfrm rot="-5400000">
            <a:off x="3989925" y="2183204"/>
            <a:ext cx="1042800" cy="2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d</a:t>
            </a:r>
            <a:r>
              <a:rPr b="1" lang="en" sz="1000">
                <a:solidFill>
                  <a:schemeClr val="dk2"/>
                </a:solidFill>
              </a:rPr>
              <a:t>ay of week</a:t>
            </a:r>
            <a:endParaRPr b="1" sz="1000">
              <a:solidFill>
                <a:schemeClr val="dk2"/>
              </a:solidFill>
            </a:endParaRPr>
          </a:p>
        </p:txBody>
      </p:sp>
      <p:sp>
        <p:nvSpPr>
          <p:cNvPr id="189" name="Google Shape;189;p25"/>
          <p:cNvSpPr/>
          <p:nvPr/>
        </p:nvSpPr>
        <p:spPr>
          <a:xfrm>
            <a:off x="3740600" y="568604"/>
            <a:ext cx="79200" cy="34497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5"/>
          <p:cNvSpPr txBox="1"/>
          <p:nvPr/>
        </p:nvSpPr>
        <p:spPr>
          <a:xfrm rot="-5400000">
            <a:off x="5161800" y="1039154"/>
            <a:ext cx="1042800" cy="2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month</a:t>
            </a:r>
            <a:endParaRPr b="1" sz="1000">
              <a:solidFill>
                <a:schemeClr val="dk2"/>
              </a:solidFill>
            </a:endParaRPr>
          </a:p>
        </p:txBody>
      </p:sp>
      <p:cxnSp>
        <p:nvCxnSpPr>
          <p:cNvPr id="191" name="Google Shape;191;p25"/>
          <p:cNvCxnSpPr/>
          <p:nvPr/>
        </p:nvCxnSpPr>
        <p:spPr>
          <a:xfrm>
            <a:off x="3740600" y="1149404"/>
            <a:ext cx="1804800" cy="0"/>
          </a:xfrm>
          <a:prstGeom prst="straightConnector1">
            <a:avLst/>
          </a:prstGeom>
          <a:noFill/>
          <a:ln cap="flat" cmpd="sng" w="19050">
            <a:solidFill>
              <a:schemeClr val="dk2"/>
            </a:solidFill>
            <a:prstDash val="solid"/>
            <a:round/>
            <a:headEnd len="med" w="med" type="oval"/>
            <a:tailEnd len="med" w="med" type="none"/>
          </a:ln>
        </p:spPr>
      </p:cxnSp>
      <p:sp>
        <p:nvSpPr>
          <p:cNvPr id="192" name="Google Shape;192;p25"/>
          <p:cNvSpPr txBox="1"/>
          <p:nvPr>
            <p:ph type="title"/>
          </p:nvPr>
        </p:nvSpPr>
        <p:spPr>
          <a:xfrm>
            <a:off x="311700" y="193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Correlation heatmap</a:t>
            </a:r>
            <a:endParaRPr b="1"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6"/>
          <p:cNvPicPr preferRelativeResize="0"/>
          <p:nvPr/>
        </p:nvPicPr>
        <p:blipFill>
          <a:blip r:embed="rId3">
            <a:alphaModFix/>
          </a:blip>
          <a:stretch>
            <a:fillRect/>
          </a:stretch>
        </p:blipFill>
        <p:spPr>
          <a:xfrm>
            <a:off x="152400" y="528387"/>
            <a:ext cx="5177426" cy="4663300"/>
          </a:xfrm>
          <a:prstGeom prst="rect">
            <a:avLst/>
          </a:prstGeom>
          <a:noFill/>
          <a:ln>
            <a:noFill/>
          </a:ln>
        </p:spPr>
      </p:pic>
      <p:sp>
        <p:nvSpPr>
          <p:cNvPr id="198" name="Google Shape;198;p26"/>
          <p:cNvSpPr/>
          <p:nvPr/>
        </p:nvSpPr>
        <p:spPr>
          <a:xfrm>
            <a:off x="152400" y="2783162"/>
            <a:ext cx="4633500" cy="76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6"/>
          <p:cNvSpPr/>
          <p:nvPr/>
        </p:nvSpPr>
        <p:spPr>
          <a:xfrm>
            <a:off x="179875" y="1479787"/>
            <a:ext cx="4602900" cy="76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26"/>
          <p:cNvSpPr/>
          <p:nvPr/>
        </p:nvSpPr>
        <p:spPr>
          <a:xfrm>
            <a:off x="152400" y="2282362"/>
            <a:ext cx="4633500" cy="76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6"/>
          <p:cNvSpPr/>
          <p:nvPr/>
        </p:nvSpPr>
        <p:spPr>
          <a:xfrm>
            <a:off x="1363700" y="573162"/>
            <a:ext cx="3422100" cy="9066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6"/>
          <p:cNvSpPr/>
          <p:nvPr/>
        </p:nvSpPr>
        <p:spPr>
          <a:xfrm>
            <a:off x="1363700" y="1556687"/>
            <a:ext cx="3422100" cy="7257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6"/>
          <p:cNvSpPr/>
          <p:nvPr/>
        </p:nvSpPr>
        <p:spPr>
          <a:xfrm>
            <a:off x="1360725" y="2359312"/>
            <a:ext cx="3422100" cy="4239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6"/>
          <p:cNvSpPr/>
          <p:nvPr/>
        </p:nvSpPr>
        <p:spPr>
          <a:xfrm>
            <a:off x="1360725" y="2860137"/>
            <a:ext cx="3422100" cy="1125900"/>
          </a:xfrm>
          <a:prstGeom prst="rect">
            <a:avLst/>
          </a:prstGeom>
          <a:solidFill>
            <a:srgbClr val="FFFFFF">
              <a:alpha val="7000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6"/>
          <p:cNvSpPr txBox="1"/>
          <p:nvPr>
            <p:ph type="title"/>
          </p:nvPr>
        </p:nvSpPr>
        <p:spPr>
          <a:xfrm>
            <a:off x="311700" y="193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Correlation heatmap</a:t>
            </a:r>
            <a:endParaRPr b="1" sz="1200"/>
          </a:p>
        </p:txBody>
      </p:sp>
      <p:sp>
        <p:nvSpPr>
          <p:cNvPr id="206" name="Google Shape;206;p26"/>
          <p:cNvSpPr txBox="1"/>
          <p:nvPr/>
        </p:nvSpPr>
        <p:spPr>
          <a:xfrm>
            <a:off x="5932625" y="1407925"/>
            <a:ext cx="2508900" cy="22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generation fossil hard coal daily max</a:t>
            </a:r>
            <a:endParaRPr b="1" sz="1000">
              <a:solidFill>
                <a:schemeClr val="dk1"/>
              </a:solidFill>
            </a:endParaRPr>
          </a:p>
        </p:txBody>
      </p:sp>
      <p:sp>
        <p:nvSpPr>
          <p:cNvPr id="207" name="Google Shape;207;p26"/>
          <p:cNvSpPr txBox="1"/>
          <p:nvPr/>
        </p:nvSpPr>
        <p:spPr>
          <a:xfrm>
            <a:off x="5932625" y="2210500"/>
            <a:ext cx="2508900" cy="22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generation wind onshore daily max</a:t>
            </a:r>
            <a:endParaRPr b="1" sz="1000">
              <a:solidFill>
                <a:schemeClr val="dk1"/>
              </a:solidFill>
            </a:endParaRPr>
          </a:p>
        </p:txBody>
      </p:sp>
      <p:sp>
        <p:nvSpPr>
          <p:cNvPr id="208" name="Google Shape;208;p26"/>
          <p:cNvSpPr txBox="1"/>
          <p:nvPr/>
        </p:nvSpPr>
        <p:spPr>
          <a:xfrm>
            <a:off x="5932625" y="2749775"/>
            <a:ext cx="2508900" cy="22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a:t>
            </a:r>
            <a:r>
              <a:rPr b="1" lang="en" sz="1000">
                <a:solidFill>
                  <a:schemeClr val="dk1"/>
                </a:solidFill>
              </a:rPr>
              <a:t>rice actual </a:t>
            </a:r>
            <a:r>
              <a:rPr b="1" lang="en" sz="1000">
                <a:solidFill>
                  <a:schemeClr val="dk1"/>
                </a:solidFill>
              </a:rPr>
              <a:t>daily max</a:t>
            </a:r>
            <a:endParaRPr b="1" sz="1000">
              <a:solidFill>
                <a:schemeClr val="dk1"/>
              </a:solidFill>
            </a:endParaRPr>
          </a:p>
        </p:txBody>
      </p:sp>
      <p:cxnSp>
        <p:nvCxnSpPr>
          <p:cNvPr id="209" name="Google Shape;209;p26"/>
          <p:cNvCxnSpPr/>
          <p:nvPr/>
        </p:nvCxnSpPr>
        <p:spPr>
          <a:xfrm flipH="1" rot="10800000">
            <a:off x="4701300" y="1515063"/>
            <a:ext cx="1209600" cy="6300"/>
          </a:xfrm>
          <a:prstGeom prst="straightConnector1">
            <a:avLst/>
          </a:prstGeom>
          <a:noFill/>
          <a:ln cap="flat" cmpd="sng" w="19050">
            <a:solidFill>
              <a:schemeClr val="dk2"/>
            </a:solidFill>
            <a:prstDash val="solid"/>
            <a:round/>
            <a:headEnd len="med" w="med" type="oval"/>
            <a:tailEnd len="med" w="med" type="none"/>
          </a:ln>
        </p:spPr>
      </p:cxnSp>
      <p:cxnSp>
        <p:nvCxnSpPr>
          <p:cNvPr id="210" name="Google Shape;210;p26"/>
          <p:cNvCxnSpPr/>
          <p:nvPr/>
        </p:nvCxnSpPr>
        <p:spPr>
          <a:xfrm flipH="1" rot="10800000">
            <a:off x="4701300" y="2317675"/>
            <a:ext cx="1209600" cy="6300"/>
          </a:xfrm>
          <a:prstGeom prst="straightConnector1">
            <a:avLst/>
          </a:prstGeom>
          <a:noFill/>
          <a:ln cap="flat" cmpd="sng" w="19050">
            <a:solidFill>
              <a:schemeClr val="dk2"/>
            </a:solidFill>
            <a:prstDash val="solid"/>
            <a:round/>
            <a:headEnd len="med" w="med" type="oval"/>
            <a:tailEnd len="med" w="med" type="none"/>
          </a:ln>
        </p:spPr>
      </p:cxnSp>
      <p:cxnSp>
        <p:nvCxnSpPr>
          <p:cNvPr id="211" name="Google Shape;211;p26"/>
          <p:cNvCxnSpPr/>
          <p:nvPr/>
        </p:nvCxnSpPr>
        <p:spPr>
          <a:xfrm flipH="1" rot="10800000">
            <a:off x="4701300" y="2818500"/>
            <a:ext cx="1209600" cy="6300"/>
          </a:xfrm>
          <a:prstGeom prst="straightConnector1">
            <a:avLst/>
          </a:prstGeom>
          <a:noFill/>
          <a:ln cap="flat" cmpd="sng" w="19050">
            <a:solidFill>
              <a:schemeClr val="dk2"/>
            </a:solidFill>
            <a:prstDash val="solid"/>
            <a:round/>
            <a:headEnd len="med" w="med" type="oval"/>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7"/>
          <p:cNvPicPr preferRelativeResize="0"/>
          <p:nvPr/>
        </p:nvPicPr>
        <p:blipFill>
          <a:blip r:embed="rId3">
            <a:alphaModFix/>
          </a:blip>
          <a:stretch>
            <a:fillRect/>
          </a:stretch>
        </p:blipFill>
        <p:spPr>
          <a:xfrm>
            <a:off x="121175" y="765950"/>
            <a:ext cx="4125849" cy="3903680"/>
          </a:xfrm>
          <a:prstGeom prst="rect">
            <a:avLst/>
          </a:prstGeom>
          <a:noFill/>
          <a:ln>
            <a:noFill/>
          </a:ln>
        </p:spPr>
      </p:pic>
      <p:pic>
        <p:nvPicPr>
          <p:cNvPr id="217" name="Google Shape;217;p27"/>
          <p:cNvPicPr preferRelativeResize="0"/>
          <p:nvPr/>
        </p:nvPicPr>
        <p:blipFill>
          <a:blip r:embed="rId4">
            <a:alphaModFix/>
          </a:blip>
          <a:stretch>
            <a:fillRect/>
          </a:stretch>
        </p:blipFill>
        <p:spPr>
          <a:xfrm>
            <a:off x="4707081" y="765950"/>
            <a:ext cx="4125217" cy="3904628"/>
          </a:xfrm>
          <a:prstGeom prst="rect">
            <a:avLst/>
          </a:prstGeom>
          <a:noFill/>
          <a:ln>
            <a:noFill/>
          </a:ln>
        </p:spPr>
      </p:pic>
      <p:sp>
        <p:nvSpPr>
          <p:cNvPr id="218" name="Google Shape;218;p27"/>
          <p:cNvSpPr txBox="1"/>
          <p:nvPr>
            <p:ph type="title"/>
          </p:nvPr>
        </p:nvSpPr>
        <p:spPr>
          <a:xfrm>
            <a:off x="311700" y="193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Ranked correlations by feature</a:t>
            </a:r>
            <a:endParaRPr b="1" sz="1200"/>
          </a:p>
        </p:txBody>
      </p:sp>
      <p:sp>
        <p:nvSpPr>
          <p:cNvPr id="219" name="Google Shape;219;p27"/>
          <p:cNvSpPr txBox="1"/>
          <p:nvPr/>
        </p:nvSpPr>
        <p:spPr>
          <a:xfrm>
            <a:off x="2063925" y="2656625"/>
            <a:ext cx="1434900" cy="749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Only one feature </a:t>
            </a:r>
            <a:r>
              <a:rPr lang="en" sz="1200">
                <a:solidFill>
                  <a:schemeClr val="dk2"/>
                </a:solidFill>
              </a:rPr>
              <a:t>with</a:t>
            </a:r>
            <a:r>
              <a:rPr lang="en" sz="1200">
                <a:solidFill>
                  <a:schemeClr val="dk2"/>
                </a:solidFill>
              </a:rPr>
              <a:t> a correlation </a:t>
            </a:r>
            <a:r>
              <a:rPr lang="en" sz="1200" u="sng">
                <a:solidFill>
                  <a:schemeClr val="dk2"/>
                </a:solidFill>
              </a:rPr>
              <a:t>&gt;</a:t>
            </a:r>
            <a:r>
              <a:rPr lang="en" sz="1200">
                <a:solidFill>
                  <a:schemeClr val="dk2"/>
                </a:solidFill>
              </a:rPr>
              <a:t>0.40 or </a:t>
            </a:r>
            <a:r>
              <a:rPr lang="en" sz="1200" u="sng">
                <a:solidFill>
                  <a:schemeClr val="dk2"/>
                </a:solidFill>
              </a:rPr>
              <a:t>&lt;</a:t>
            </a:r>
            <a:r>
              <a:rPr lang="en" sz="1200">
                <a:solidFill>
                  <a:schemeClr val="dk2"/>
                </a:solidFill>
              </a:rPr>
              <a:t>-0.40</a:t>
            </a:r>
            <a:endParaRPr sz="1200">
              <a:solidFill>
                <a:schemeClr val="dk2"/>
              </a:solidFill>
            </a:endParaRPr>
          </a:p>
        </p:txBody>
      </p:sp>
      <p:sp>
        <p:nvSpPr>
          <p:cNvPr id="220" name="Google Shape;220;p27"/>
          <p:cNvSpPr txBox="1"/>
          <p:nvPr/>
        </p:nvSpPr>
        <p:spPr>
          <a:xfrm>
            <a:off x="6609475" y="2656625"/>
            <a:ext cx="1434900" cy="749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Several </a:t>
            </a:r>
            <a:r>
              <a:rPr lang="en" sz="1200">
                <a:solidFill>
                  <a:schemeClr val="dk2"/>
                </a:solidFill>
              </a:rPr>
              <a:t>features with correlations </a:t>
            </a:r>
            <a:r>
              <a:rPr lang="en" sz="1200" u="sng">
                <a:solidFill>
                  <a:schemeClr val="dk2"/>
                </a:solidFill>
              </a:rPr>
              <a:t>&gt;</a:t>
            </a:r>
            <a:r>
              <a:rPr lang="en" sz="1200">
                <a:solidFill>
                  <a:schemeClr val="dk2"/>
                </a:solidFill>
              </a:rPr>
              <a:t>0.40 </a:t>
            </a:r>
            <a:r>
              <a:rPr lang="en" sz="1200">
                <a:solidFill>
                  <a:schemeClr val="dk2"/>
                </a:solidFill>
              </a:rPr>
              <a:t>or </a:t>
            </a:r>
            <a:r>
              <a:rPr lang="en" sz="1200" u="sng">
                <a:solidFill>
                  <a:schemeClr val="dk2"/>
                </a:solidFill>
              </a:rPr>
              <a:t>&lt;</a:t>
            </a:r>
            <a:r>
              <a:rPr lang="en" sz="1200">
                <a:solidFill>
                  <a:schemeClr val="dk2"/>
                </a:solidFill>
              </a:rPr>
              <a:t>-0.40</a:t>
            </a:r>
            <a:endParaRPr sz="12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8"/>
          <p:cNvPicPr preferRelativeResize="0"/>
          <p:nvPr/>
        </p:nvPicPr>
        <p:blipFill>
          <a:blip r:embed="rId3">
            <a:alphaModFix/>
          </a:blip>
          <a:stretch>
            <a:fillRect/>
          </a:stretch>
        </p:blipFill>
        <p:spPr>
          <a:xfrm>
            <a:off x="152400" y="152400"/>
            <a:ext cx="4838700" cy="4838700"/>
          </a:xfrm>
          <a:prstGeom prst="rect">
            <a:avLst/>
          </a:prstGeom>
          <a:noFill/>
          <a:ln>
            <a:noFill/>
          </a:ln>
        </p:spPr>
      </p:pic>
      <p:sp>
        <p:nvSpPr>
          <p:cNvPr id="226" name="Google Shape;226;p28"/>
          <p:cNvSpPr txBox="1"/>
          <p:nvPr>
            <p:ph type="title"/>
          </p:nvPr>
        </p:nvSpPr>
        <p:spPr>
          <a:xfrm>
            <a:off x="311700" y="193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Scatter plots of selected features</a:t>
            </a:r>
            <a:endParaRPr b="1" sz="1200"/>
          </a:p>
        </p:txBody>
      </p:sp>
      <p:sp>
        <p:nvSpPr>
          <p:cNvPr id="227" name="Google Shape;227;p28"/>
          <p:cNvSpPr txBox="1"/>
          <p:nvPr/>
        </p:nvSpPr>
        <p:spPr>
          <a:xfrm>
            <a:off x="4991100" y="706025"/>
            <a:ext cx="3088200" cy="3848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sz="1200">
                <a:solidFill>
                  <a:schemeClr val="dk2"/>
                </a:solidFill>
              </a:rPr>
              <a:t>Strong linear relationships in scatter plots would appear as the dots clustered along a diagonal line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Only weak linear relationships are visible in some of these plots</a:t>
            </a:r>
            <a:endParaRPr sz="12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nvSpPr>
        <p:spPr>
          <a:xfrm>
            <a:off x="311700" y="275650"/>
            <a:ext cx="5079300" cy="43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highlight>
                  <a:srgbClr val="FFFFFF"/>
                </a:highlight>
              </a:rPr>
              <a:t>Key </a:t>
            </a:r>
            <a:r>
              <a:rPr b="1" lang="en">
                <a:solidFill>
                  <a:srgbClr val="000000"/>
                </a:solidFill>
                <a:highlight>
                  <a:srgbClr val="FFFFFF"/>
                </a:highlight>
              </a:rPr>
              <a:t>Modeling </a:t>
            </a:r>
            <a:r>
              <a:rPr b="1" lang="en">
                <a:highlight>
                  <a:srgbClr val="FFFFFF"/>
                </a:highlight>
              </a:rPr>
              <a:t>Steps</a:t>
            </a:r>
            <a:endParaRPr b="1">
              <a:solidFill>
                <a:srgbClr val="000000"/>
              </a:solidFill>
              <a:highlight>
                <a:srgbClr val="FFFFFF"/>
              </a:highlight>
            </a:endParaRPr>
          </a:p>
          <a:p>
            <a:pPr indent="0" lvl="0" marL="0" rtl="0" algn="l">
              <a:lnSpc>
                <a:spcPct val="115000"/>
              </a:lnSpc>
              <a:spcBef>
                <a:spcPts val="0"/>
              </a:spcBef>
              <a:spcAft>
                <a:spcPts val="0"/>
              </a:spcAft>
              <a:buNone/>
            </a:pPr>
            <a:r>
              <a:t/>
            </a:r>
            <a:endParaRPr b="1">
              <a:highlight>
                <a:srgbClr val="FFFFFF"/>
              </a:highlight>
            </a:endParaRPr>
          </a:p>
          <a:p>
            <a:pPr indent="0" lvl="0" marL="0" rtl="0" algn="l">
              <a:lnSpc>
                <a:spcPct val="115000"/>
              </a:lnSpc>
              <a:spcBef>
                <a:spcPts val="0"/>
              </a:spcBef>
              <a:spcAft>
                <a:spcPts val="0"/>
              </a:spcAft>
              <a:buNone/>
            </a:pPr>
            <a:r>
              <a:rPr lang="en" sz="1200">
                <a:highlight>
                  <a:srgbClr val="FFFFFF"/>
                </a:highlight>
              </a:rPr>
              <a:t>Joining the energy and weather data sets.</a:t>
            </a:r>
            <a:endParaRPr sz="1200">
              <a:highlight>
                <a:srgbClr val="FFFFFF"/>
              </a:highlight>
            </a:endParaRPr>
          </a:p>
          <a:p>
            <a:pPr indent="0" lvl="0" marL="0" rtl="0" algn="l">
              <a:lnSpc>
                <a:spcPct val="115000"/>
              </a:lnSpc>
              <a:spcBef>
                <a:spcPts val="0"/>
              </a:spcBef>
              <a:spcAft>
                <a:spcPts val="0"/>
              </a:spcAft>
              <a:buNone/>
            </a:pPr>
            <a:r>
              <a:rPr lang="en" sz="1200">
                <a:highlight>
                  <a:srgbClr val="FFFFFF"/>
                </a:highlight>
              </a:rPr>
              <a:t>Shifting features one day ahead to prevent the model from “knowing” information that would not be available until the next day.</a:t>
            </a:r>
            <a:endParaRPr sz="1200">
              <a:highlight>
                <a:srgbClr val="FFFFFF"/>
              </a:highlight>
            </a:endParaRPr>
          </a:p>
          <a:p>
            <a:pPr indent="0" lvl="0" marL="0" rtl="0" algn="l">
              <a:lnSpc>
                <a:spcPct val="115000"/>
              </a:lnSpc>
              <a:spcBef>
                <a:spcPts val="0"/>
              </a:spcBef>
              <a:spcAft>
                <a:spcPts val="0"/>
              </a:spcAft>
              <a:buNone/>
            </a:pPr>
            <a:r>
              <a:rPr lang="en" sz="1200">
                <a:highlight>
                  <a:srgbClr val="FFFFFF"/>
                </a:highlight>
              </a:rPr>
              <a:t>Linear regression modeling including cross-validation and hyperparameter tuning. </a:t>
            </a:r>
            <a:endParaRPr sz="1200">
              <a:highlight>
                <a:srgbClr val="FFFFFF"/>
              </a:highlight>
            </a:endParaRPr>
          </a:p>
          <a:p>
            <a:pPr indent="0" lvl="0" marL="0" rtl="0" algn="l">
              <a:lnSpc>
                <a:spcPct val="115000"/>
              </a:lnSpc>
              <a:spcBef>
                <a:spcPts val="0"/>
              </a:spcBef>
              <a:spcAft>
                <a:spcPts val="0"/>
              </a:spcAft>
              <a:buNone/>
            </a:pPr>
            <a:r>
              <a:rPr lang="en" sz="1200">
                <a:highlight>
                  <a:srgbClr val="FFFFFF"/>
                </a:highlight>
              </a:rPr>
              <a:t>Random forest regression modeling including cross-validation and hyperparameter tuning.</a:t>
            </a:r>
            <a:endParaRPr sz="1250">
              <a:solidFill>
                <a:srgbClr val="000000"/>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nvSpPr>
        <p:spPr>
          <a:xfrm>
            <a:off x="311700" y="504250"/>
            <a:ext cx="4158000" cy="431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a:highlight>
                  <a:srgbClr val="FFFFFF"/>
                </a:highlight>
              </a:rPr>
              <a:t>Linear Regression</a:t>
            </a:r>
            <a:endParaRPr b="1">
              <a:highlight>
                <a:srgbClr val="FFFFFF"/>
              </a:highlight>
            </a:endParaRPr>
          </a:p>
          <a:p>
            <a:pPr indent="0" lvl="0" marL="0" rtl="0" algn="l">
              <a:lnSpc>
                <a:spcPct val="115000"/>
              </a:lnSpc>
              <a:spcBef>
                <a:spcPts val="0"/>
              </a:spcBef>
              <a:spcAft>
                <a:spcPts val="0"/>
              </a:spcAft>
              <a:buNone/>
            </a:pPr>
            <a:r>
              <a:t/>
            </a:r>
            <a:endParaRPr sz="1250">
              <a:solidFill>
                <a:srgbClr val="000000"/>
              </a:solidFill>
              <a:highlight>
                <a:srgbClr val="FFFFFF"/>
              </a:highlight>
            </a:endParaRPr>
          </a:p>
        </p:txBody>
      </p:sp>
      <p:grpSp>
        <p:nvGrpSpPr>
          <p:cNvPr id="238" name="Google Shape;238;p30"/>
          <p:cNvGrpSpPr/>
          <p:nvPr/>
        </p:nvGrpSpPr>
        <p:grpSpPr>
          <a:xfrm>
            <a:off x="2485164" y="2888948"/>
            <a:ext cx="1710300" cy="1710300"/>
            <a:chOff x="2271337" y="2519611"/>
            <a:chExt cx="1710300" cy="1710300"/>
          </a:xfrm>
        </p:grpSpPr>
        <p:sp>
          <p:nvSpPr>
            <p:cNvPr id="239" name="Google Shape;239;p30"/>
            <p:cNvSpPr/>
            <p:nvPr/>
          </p:nvSpPr>
          <p:spPr>
            <a:xfrm>
              <a:off x="2271337" y="2519611"/>
              <a:ext cx="1710300" cy="1710300"/>
            </a:xfrm>
            <a:prstGeom prst="ellipse">
              <a:avLst/>
            </a:prstGeom>
            <a:solidFill>
              <a:srgbClr val="42F1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30"/>
            <p:cNvSpPr txBox="1"/>
            <p:nvPr/>
          </p:nvSpPr>
          <p:spPr>
            <a:xfrm>
              <a:off x="2506237" y="3036211"/>
              <a:ext cx="1240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2"/>
                  </a:solidFill>
                </a:rPr>
                <a:t>0.4739</a:t>
              </a:r>
              <a:endParaRPr b="1" sz="2200">
                <a:solidFill>
                  <a:schemeClr val="dk2"/>
                </a:solidFill>
              </a:endParaRPr>
            </a:p>
            <a:p>
              <a:pPr indent="0" lvl="0" marL="0" rtl="0" algn="ctr">
                <a:spcBef>
                  <a:spcPts val="0"/>
                </a:spcBef>
                <a:spcAft>
                  <a:spcPts val="0"/>
                </a:spcAft>
                <a:buNone/>
              </a:pPr>
              <a:r>
                <a:rPr b="1" lang="en" sz="1000">
                  <a:solidFill>
                    <a:schemeClr val="dk2"/>
                  </a:solidFill>
                </a:rPr>
                <a:t>r-squared</a:t>
              </a:r>
              <a:endParaRPr b="1">
                <a:solidFill>
                  <a:schemeClr val="dk2"/>
                </a:solidFill>
              </a:endParaRPr>
            </a:p>
          </p:txBody>
        </p:sp>
      </p:grpSp>
      <p:grpSp>
        <p:nvGrpSpPr>
          <p:cNvPr id="241" name="Google Shape;241;p30"/>
          <p:cNvGrpSpPr/>
          <p:nvPr/>
        </p:nvGrpSpPr>
        <p:grpSpPr>
          <a:xfrm>
            <a:off x="2497855" y="1076688"/>
            <a:ext cx="1710300" cy="1710300"/>
            <a:chOff x="2284029" y="707351"/>
            <a:chExt cx="1710300" cy="1710300"/>
          </a:xfrm>
        </p:grpSpPr>
        <p:sp>
          <p:nvSpPr>
            <p:cNvPr id="242" name="Google Shape;242;p30"/>
            <p:cNvSpPr/>
            <p:nvPr/>
          </p:nvSpPr>
          <p:spPr>
            <a:xfrm>
              <a:off x="2284029" y="707351"/>
              <a:ext cx="1710300" cy="1710300"/>
            </a:xfrm>
            <a:prstGeom prst="ellipse">
              <a:avLst/>
            </a:prstGeom>
            <a:solidFill>
              <a:srgbClr val="42F1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p30"/>
            <p:cNvSpPr txBox="1"/>
            <p:nvPr/>
          </p:nvSpPr>
          <p:spPr>
            <a:xfrm>
              <a:off x="2506241" y="1127472"/>
              <a:ext cx="1240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2"/>
                  </a:solidFill>
                </a:rPr>
                <a:t>7.17€</a:t>
              </a:r>
              <a:endParaRPr b="1" sz="2200">
                <a:solidFill>
                  <a:schemeClr val="dk2"/>
                </a:solidFill>
              </a:endParaRPr>
            </a:p>
            <a:p>
              <a:pPr indent="0" lvl="0" marL="0" rtl="0" algn="ctr">
                <a:spcBef>
                  <a:spcPts val="0"/>
                </a:spcBef>
                <a:spcAft>
                  <a:spcPts val="0"/>
                </a:spcAft>
                <a:buNone/>
              </a:pPr>
              <a:r>
                <a:rPr b="1" lang="en" sz="1000">
                  <a:solidFill>
                    <a:schemeClr val="dk2"/>
                  </a:solidFill>
                </a:rPr>
                <a:t>M</a:t>
              </a:r>
              <a:r>
                <a:rPr b="1" lang="en" sz="1000">
                  <a:solidFill>
                    <a:schemeClr val="dk2"/>
                  </a:solidFill>
                </a:rPr>
                <a:t>ean absolute error</a:t>
              </a:r>
              <a:endParaRPr b="1" sz="1000">
                <a:solidFill>
                  <a:schemeClr val="dk2"/>
                </a:solidFill>
              </a:endParaRPr>
            </a:p>
          </p:txBody>
        </p:sp>
      </p:grpSp>
      <p:grpSp>
        <p:nvGrpSpPr>
          <p:cNvPr id="244" name="Google Shape;244;p30"/>
          <p:cNvGrpSpPr/>
          <p:nvPr/>
        </p:nvGrpSpPr>
        <p:grpSpPr>
          <a:xfrm>
            <a:off x="4998019" y="2889078"/>
            <a:ext cx="1710000" cy="1710000"/>
            <a:chOff x="4784193" y="2519742"/>
            <a:chExt cx="1710000" cy="1710000"/>
          </a:xfrm>
        </p:grpSpPr>
        <p:sp>
          <p:nvSpPr>
            <p:cNvPr id="245" name="Google Shape;245;p30"/>
            <p:cNvSpPr/>
            <p:nvPr/>
          </p:nvSpPr>
          <p:spPr>
            <a:xfrm>
              <a:off x="4784193" y="2519742"/>
              <a:ext cx="1710000" cy="1710000"/>
            </a:xfrm>
            <a:prstGeom prst="ellipse">
              <a:avLst/>
            </a:prstGeom>
            <a:solidFill>
              <a:srgbClr val="40FFD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 name="Google Shape;246;p30"/>
            <p:cNvSpPr txBox="1"/>
            <p:nvPr/>
          </p:nvSpPr>
          <p:spPr>
            <a:xfrm>
              <a:off x="5018944" y="2882170"/>
              <a:ext cx="12405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2"/>
                  </a:solidFill>
                </a:rPr>
                <a:t>0.9624</a:t>
              </a:r>
              <a:endParaRPr b="1" sz="2200">
                <a:solidFill>
                  <a:schemeClr val="dk2"/>
                </a:solidFill>
              </a:endParaRPr>
            </a:p>
            <a:p>
              <a:pPr indent="0" lvl="0" marL="0" rtl="0" algn="ctr">
                <a:spcBef>
                  <a:spcPts val="0"/>
                </a:spcBef>
                <a:spcAft>
                  <a:spcPts val="0"/>
                </a:spcAft>
                <a:buNone/>
              </a:pPr>
              <a:r>
                <a:rPr b="1" lang="en" sz="1000">
                  <a:solidFill>
                    <a:schemeClr val="dk2"/>
                  </a:solidFill>
                </a:rPr>
                <a:t>M</a:t>
              </a:r>
              <a:r>
                <a:rPr b="1" lang="en" sz="1000">
                  <a:solidFill>
                    <a:schemeClr val="dk2"/>
                  </a:solidFill>
                </a:rPr>
                <a:t>ean cross-validation score</a:t>
              </a:r>
              <a:endParaRPr b="1" sz="1000">
                <a:solidFill>
                  <a:schemeClr val="dk2"/>
                </a:solidFill>
              </a:endParaRPr>
            </a:p>
          </p:txBody>
        </p:sp>
      </p:grpSp>
      <p:grpSp>
        <p:nvGrpSpPr>
          <p:cNvPr id="247" name="Google Shape;247;p30"/>
          <p:cNvGrpSpPr/>
          <p:nvPr/>
        </p:nvGrpSpPr>
        <p:grpSpPr>
          <a:xfrm>
            <a:off x="4998015" y="1076835"/>
            <a:ext cx="1710000" cy="1710000"/>
            <a:chOff x="4630263" y="707498"/>
            <a:chExt cx="1710000" cy="1710000"/>
          </a:xfrm>
        </p:grpSpPr>
        <p:sp>
          <p:nvSpPr>
            <p:cNvPr id="248" name="Google Shape;248;p30"/>
            <p:cNvSpPr/>
            <p:nvPr/>
          </p:nvSpPr>
          <p:spPr>
            <a:xfrm>
              <a:off x="4630263" y="707498"/>
              <a:ext cx="1710000" cy="1710000"/>
            </a:xfrm>
            <a:prstGeom prst="ellipse">
              <a:avLst/>
            </a:prstGeom>
            <a:solidFill>
              <a:srgbClr val="40FFD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 name="Google Shape;249;p30"/>
            <p:cNvSpPr txBox="1"/>
            <p:nvPr/>
          </p:nvSpPr>
          <p:spPr>
            <a:xfrm>
              <a:off x="4865023" y="1146854"/>
              <a:ext cx="1240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2"/>
                  </a:solidFill>
                </a:rPr>
                <a:t>0.76€</a:t>
              </a:r>
              <a:endParaRPr b="1" sz="2200">
                <a:solidFill>
                  <a:schemeClr val="dk2"/>
                </a:solidFill>
              </a:endParaRPr>
            </a:p>
            <a:p>
              <a:pPr indent="0" lvl="0" marL="0" rtl="0" algn="ctr">
                <a:spcBef>
                  <a:spcPts val="0"/>
                </a:spcBef>
                <a:spcAft>
                  <a:spcPts val="0"/>
                </a:spcAft>
                <a:buNone/>
              </a:pPr>
              <a:r>
                <a:rPr b="1" lang="en" sz="1000">
                  <a:solidFill>
                    <a:schemeClr val="dk2"/>
                  </a:solidFill>
                </a:rPr>
                <a:t>M</a:t>
              </a:r>
              <a:r>
                <a:rPr b="1" lang="en" sz="1000">
                  <a:solidFill>
                    <a:schemeClr val="dk2"/>
                  </a:solidFill>
                </a:rPr>
                <a:t>ean absolute error</a:t>
              </a:r>
              <a:endParaRPr b="1" sz="1000">
                <a:solidFill>
                  <a:schemeClr val="dk2"/>
                </a:solidFill>
              </a:endParaRPr>
            </a:p>
          </p:txBody>
        </p:sp>
      </p:grpSp>
      <p:grpSp>
        <p:nvGrpSpPr>
          <p:cNvPr id="250" name="Google Shape;250;p30"/>
          <p:cNvGrpSpPr/>
          <p:nvPr/>
        </p:nvGrpSpPr>
        <p:grpSpPr>
          <a:xfrm>
            <a:off x="525527" y="1956838"/>
            <a:ext cx="1710300" cy="1710300"/>
            <a:chOff x="172751" y="1373676"/>
            <a:chExt cx="1710300" cy="1710300"/>
          </a:xfrm>
        </p:grpSpPr>
        <p:sp>
          <p:nvSpPr>
            <p:cNvPr id="251" name="Google Shape;251;p30"/>
            <p:cNvSpPr/>
            <p:nvPr/>
          </p:nvSpPr>
          <p:spPr>
            <a:xfrm>
              <a:off x="172751" y="1373676"/>
              <a:ext cx="1710300" cy="1710300"/>
            </a:xfrm>
            <a:prstGeom prst="ellipse">
              <a:avLst/>
            </a:prstGeom>
            <a:solidFill>
              <a:srgbClr val="42F1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30"/>
            <p:cNvSpPr txBox="1"/>
            <p:nvPr/>
          </p:nvSpPr>
          <p:spPr>
            <a:xfrm>
              <a:off x="407578" y="1890276"/>
              <a:ext cx="1240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2"/>
                  </a:solidFill>
                </a:rPr>
                <a:t>31</a:t>
              </a:r>
              <a:endParaRPr b="1" sz="2200">
                <a:solidFill>
                  <a:schemeClr val="dk2"/>
                </a:solidFill>
              </a:endParaRPr>
            </a:p>
            <a:p>
              <a:pPr indent="0" lvl="0" marL="0" rtl="0" algn="ctr">
                <a:spcBef>
                  <a:spcPts val="0"/>
                </a:spcBef>
                <a:spcAft>
                  <a:spcPts val="0"/>
                </a:spcAft>
                <a:buNone/>
              </a:pPr>
              <a:r>
                <a:rPr b="1" lang="en" sz="1000">
                  <a:solidFill>
                    <a:schemeClr val="dk2"/>
                  </a:solidFill>
                </a:rPr>
                <a:t>B</a:t>
              </a:r>
              <a:r>
                <a:rPr b="1" lang="en" sz="1000">
                  <a:solidFill>
                    <a:schemeClr val="dk2"/>
                  </a:solidFill>
                </a:rPr>
                <a:t>est value of k</a:t>
              </a:r>
              <a:endParaRPr b="1">
                <a:solidFill>
                  <a:schemeClr val="dk2"/>
                </a:solidFill>
              </a:endParaRPr>
            </a:p>
          </p:txBody>
        </p:sp>
      </p:grpSp>
      <p:grpSp>
        <p:nvGrpSpPr>
          <p:cNvPr id="253" name="Google Shape;253;p30"/>
          <p:cNvGrpSpPr/>
          <p:nvPr/>
        </p:nvGrpSpPr>
        <p:grpSpPr>
          <a:xfrm>
            <a:off x="6791341" y="1956978"/>
            <a:ext cx="1710000" cy="1710000"/>
            <a:chOff x="7296746" y="2711092"/>
            <a:chExt cx="1710000" cy="1710000"/>
          </a:xfrm>
        </p:grpSpPr>
        <p:sp>
          <p:nvSpPr>
            <p:cNvPr id="254" name="Google Shape;254;p30"/>
            <p:cNvSpPr/>
            <p:nvPr/>
          </p:nvSpPr>
          <p:spPr>
            <a:xfrm>
              <a:off x="7296746" y="2711092"/>
              <a:ext cx="1710000" cy="1710000"/>
            </a:xfrm>
            <a:prstGeom prst="ellipse">
              <a:avLst/>
            </a:prstGeom>
            <a:solidFill>
              <a:srgbClr val="40FFD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30"/>
            <p:cNvSpPr txBox="1"/>
            <p:nvPr/>
          </p:nvSpPr>
          <p:spPr>
            <a:xfrm>
              <a:off x="7531511" y="3073414"/>
              <a:ext cx="12405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2"/>
                  </a:solidFill>
                </a:rPr>
                <a:t>1000</a:t>
              </a:r>
              <a:endParaRPr b="1" sz="2200">
                <a:solidFill>
                  <a:schemeClr val="dk2"/>
                </a:solidFill>
              </a:endParaRPr>
            </a:p>
            <a:p>
              <a:pPr indent="0" lvl="0" marL="0" rtl="0" algn="ctr">
                <a:spcBef>
                  <a:spcPts val="0"/>
                </a:spcBef>
                <a:spcAft>
                  <a:spcPts val="0"/>
                </a:spcAft>
                <a:buNone/>
              </a:pPr>
              <a:r>
                <a:rPr b="1" lang="en" sz="1000">
                  <a:solidFill>
                    <a:schemeClr val="dk2"/>
                  </a:solidFill>
                </a:rPr>
                <a:t>Best n_estimators (number of trees)</a:t>
              </a:r>
              <a:endParaRPr b="1" sz="1000">
                <a:solidFill>
                  <a:schemeClr val="dk2"/>
                </a:solidFill>
              </a:endParaRPr>
            </a:p>
          </p:txBody>
        </p:sp>
      </p:grpSp>
      <p:cxnSp>
        <p:nvCxnSpPr>
          <p:cNvPr id="256" name="Google Shape;256;p30"/>
          <p:cNvCxnSpPr/>
          <p:nvPr/>
        </p:nvCxnSpPr>
        <p:spPr>
          <a:xfrm>
            <a:off x="4622100" y="491500"/>
            <a:ext cx="0" cy="4245000"/>
          </a:xfrm>
          <a:prstGeom prst="straightConnector1">
            <a:avLst/>
          </a:prstGeom>
          <a:noFill/>
          <a:ln cap="flat" cmpd="sng" w="9525">
            <a:solidFill>
              <a:schemeClr val="dk2"/>
            </a:solidFill>
            <a:prstDash val="solid"/>
            <a:round/>
            <a:headEnd len="med" w="med" type="none"/>
            <a:tailEnd len="med" w="med" type="none"/>
          </a:ln>
        </p:spPr>
      </p:cxnSp>
      <p:sp>
        <p:nvSpPr>
          <p:cNvPr id="257" name="Google Shape;257;p30"/>
          <p:cNvSpPr txBox="1"/>
          <p:nvPr/>
        </p:nvSpPr>
        <p:spPr>
          <a:xfrm>
            <a:off x="4774500" y="504250"/>
            <a:ext cx="4158000" cy="4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highlight>
                  <a:srgbClr val="FFFFFF"/>
                </a:highlight>
              </a:rPr>
              <a:t>Random Forest </a:t>
            </a:r>
            <a:r>
              <a:rPr b="1" lang="en">
                <a:highlight>
                  <a:srgbClr val="FFFFFF"/>
                </a:highlight>
              </a:rPr>
              <a:t>Regression</a:t>
            </a:r>
            <a:endParaRPr b="1">
              <a:highlight>
                <a:srgbClr val="FFFFFF"/>
              </a:highlight>
            </a:endParaRPr>
          </a:p>
          <a:p>
            <a:pPr indent="0" lvl="0" marL="0" rtl="0" algn="l">
              <a:lnSpc>
                <a:spcPct val="115000"/>
              </a:lnSpc>
              <a:spcBef>
                <a:spcPts val="0"/>
              </a:spcBef>
              <a:spcAft>
                <a:spcPts val="0"/>
              </a:spcAft>
              <a:buNone/>
            </a:pPr>
            <a:r>
              <a:t/>
            </a:r>
            <a:endParaRPr sz="1250">
              <a:solidFill>
                <a:srgbClr val="000000"/>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1"/>
          <p:cNvPicPr preferRelativeResize="0"/>
          <p:nvPr/>
        </p:nvPicPr>
        <p:blipFill>
          <a:blip r:embed="rId3">
            <a:alphaModFix/>
          </a:blip>
          <a:stretch>
            <a:fillRect/>
          </a:stretch>
        </p:blipFill>
        <p:spPr>
          <a:xfrm>
            <a:off x="2029975" y="619375"/>
            <a:ext cx="5084050" cy="4524125"/>
          </a:xfrm>
          <a:prstGeom prst="rect">
            <a:avLst/>
          </a:prstGeom>
          <a:noFill/>
          <a:ln>
            <a:noFill/>
          </a:ln>
        </p:spPr>
      </p:pic>
      <p:sp>
        <p:nvSpPr>
          <p:cNvPr id="263" name="Google Shape;263;p31"/>
          <p:cNvSpPr/>
          <p:nvPr/>
        </p:nvSpPr>
        <p:spPr>
          <a:xfrm>
            <a:off x="3368950" y="765950"/>
            <a:ext cx="3745200" cy="4243800"/>
          </a:xfrm>
          <a:prstGeom prst="rect">
            <a:avLst/>
          </a:prstGeom>
          <a:solidFill>
            <a:srgbClr val="FFFFFF">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31"/>
          <p:cNvSpPr txBox="1"/>
          <p:nvPr>
            <p:ph type="title"/>
          </p:nvPr>
        </p:nvSpPr>
        <p:spPr>
          <a:xfrm>
            <a:off x="311700" y="193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Random Forest Regression Modeling</a:t>
            </a:r>
            <a:endParaRPr b="1" sz="1200"/>
          </a:p>
        </p:txBody>
      </p:sp>
      <p:sp>
        <p:nvSpPr>
          <p:cNvPr id="265" name="Google Shape;265;p31"/>
          <p:cNvSpPr/>
          <p:nvPr/>
        </p:nvSpPr>
        <p:spPr>
          <a:xfrm>
            <a:off x="2439925" y="765950"/>
            <a:ext cx="929100" cy="424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31"/>
          <p:cNvSpPr txBox="1"/>
          <p:nvPr/>
        </p:nvSpPr>
        <p:spPr>
          <a:xfrm>
            <a:off x="7185925" y="1407925"/>
            <a:ext cx="1646400" cy="22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Most important features</a:t>
            </a:r>
            <a:endParaRPr b="1" sz="1000">
              <a:solidFill>
                <a:schemeClr val="dk1"/>
              </a:solidFill>
            </a:endParaRPr>
          </a:p>
        </p:txBody>
      </p:sp>
      <p:cxnSp>
        <p:nvCxnSpPr>
          <p:cNvPr id="267" name="Google Shape;267;p31"/>
          <p:cNvCxnSpPr>
            <a:endCxn id="266" idx="1"/>
          </p:cNvCxnSpPr>
          <p:nvPr/>
        </p:nvCxnSpPr>
        <p:spPr>
          <a:xfrm>
            <a:off x="2949325" y="1515175"/>
            <a:ext cx="4236600" cy="3000"/>
          </a:xfrm>
          <a:prstGeom prst="straightConnector1">
            <a:avLst/>
          </a:prstGeom>
          <a:noFill/>
          <a:ln cap="flat" cmpd="sng" w="19050">
            <a:solidFill>
              <a:schemeClr val="dk2"/>
            </a:solidFill>
            <a:prstDash val="solid"/>
            <a:round/>
            <a:headEnd len="med" w="med" type="oval"/>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311700" y="275650"/>
            <a:ext cx="8520600" cy="46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highlight>
                  <a:srgbClr val="FFFFFF"/>
                </a:highlight>
              </a:rPr>
              <a:t>Problem Statement</a:t>
            </a:r>
            <a:endParaRPr b="1">
              <a:solidFill>
                <a:srgbClr val="000000"/>
              </a:solidFill>
              <a:highlight>
                <a:srgbClr val="FFFFFF"/>
              </a:highlight>
            </a:endParaRPr>
          </a:p>
          <a:p>
            <a:pPr indent="0" lvl="0" marL="0" rtl="0" algn="l">
              <a:lnSpc>
                <a:spcPct val="115000"/>
              </a:lnSpc>
              <a:spcBef>
                <a:spcPts val="0"/>
              </a:spcBef>
              <a:spcAft>
                <a:spcPts val="0"/>
              </a:spcAft>
              <a:buNone/>
            </a:pPr>
            <a:r>
              <a:t/>
            </a:r>
            <a:endParaRPr b="1">
              <a:solidFill>
                <a:srgbClr val="000000"/>
              </a:solidFill>
              <a:highlight>
                <a:srgbClr val="FFFFFF"/>
              </a:highlight>
            </a:endParaRPr>
          </a:p>
          <a:p>
            <a:pPr indent="0" lvl="0" marL="0" rtl="0" algn="l">
              <a:lnSpc>
                <a:spcPct val="115000"/>
              </a:lnSpc>
              <a:spcBef>
                <a:spcPts val="0"/>
              </a:spcBef>
              <a:spcAft>
                <a:spcPts val="0"/>
              </a:spcAft>
              <a:buNone/>
            </a:pPr>
            <a:r>
              <a:rPr lang="en" sz="1600">
                <a:highlight>
                  <a:srgbClr val="FFFFFF"/>
                </a:highlight>
              </a:rPr>
              <a:t>How does weather and energy generation/load information affect price of energy in Spain?</a:t>
            </a:r>
            <a:endParaRPr sz="1600">
              <a:solidFill>
                <a:srgbClr val="000000"/>
              </a:solidFill>
              <a:highlight>
                <a:srgbClr val="FFFFFF"/>
              </a:highlight>
            </a:endParaRPr>
          </a:p>
          <a:p>
            <a:pPr indent="0" lvl="0" marL="0" rtl="0" algn="l">
              <a:lnSpc>
                <a:spcPct val="115000"/>
              </a:lnSpc>
              <a:spcBef>
                <a:spcPts val="0"/>
              </a:spcBef>
              <a:spcAft>
                <a:spcPts val="0"/>
              </a:spcAft>
              <a:buNone/>
            </a:pPr>
            <a:r>
              <a:t/>
            </a:r>
            <a:endParaRPr b="1" sz="1200">
              <a:solidFill>
                <a:srgbClr val="000000"/>
              </a:solidFill>
              <a:highlight>
                <a:srgbClr val="FFFFFF"/>
              </a:highlight>
            </a:endParaRPr>
          </a:p>
          <a:p>
            <a:pPr indent="0" lvl="0" marL="0" rtl="0" algn="l">
              <a:lnSpc>
                <a:spcPct val="115000"/>
              </a:lnSpc>
              <a:spcBef>
                <a:spcPts val="0"/>
              </a:spcBef>
              <a:spcAft>
                <a:spcPts val="0"/>
              </a:spcAft>
              <a:buNone/>
            </a:pPr>
            <a:r>
              <a:rPr b="1" lang="en" sz="1200">
                <a:solidFill>
                  <a:srgbClr val="000000"/>
                </a:solidFill>
                <a:highlight>
                  <a:srgbClr val="FFFFFF"/>
                </a:highlight>
              </a:rPr>
              <a:t>Objective</a:t>
            </a:r>
            <a:endParaRPr b="1" sz="1200">
              <a:solidFill>
                <a:srgbClr val="000000"/>
              </a:solidFill>
              <a:highlight>
                <a:srgbClr val="FFFFFF"/>
              </a:highlight>
            </a:endParaRPr>
          </a:p>
          <a:p>
            <a:pPr indent="0" lvl="0" marL="0" rtl="0" algn="l">
              <a:lnSpc>
                <a:spcPct val="115000"/>
              </a:lnSpc>
              <a:spcBef>
                <a:spcPts val="0"/>
              </a:spcBef>
              <a:spcAft>
                <a:spcPts val="0"/>
              </a:spcAft>
              <a:buNone/>
            </a:pPr>
            <a:r>
              <a:rPr lang="en" sz="1200">
                <a:highlight>
                  <a:srgbClr val="FFFFFF"/>
                </a:highlight>
              </a:rPr>
              <a:t>Develop a model that can predict price (Euros)/megawatt (MW) based on energy and weather data. </a:t>
            </a:r>
            <a:endParaRPr sz="1200">
              <a:solidFill>
                <a:srgbClr val="000000"/>
              </a:solidFill>
              <a:highlight>
                <a:srgbClr val="FFFFFF"/>
              </a:highlight>
            </a:endParaRPr>
          </a:p>
          <a:p>
            <a:pPr indent="0" lvl="0" marL="0" rtl="0" algn="l">
              <a:lnSpc>
                <a:spcPct val="115000"/>
              </a:lnSpc>
              <a:spcBef>
                <a:spcPts val="0"/>
              </a:spcBef>
              <a:spcAft>
                <a:spcPts val="0"/>
              </a:spcAft>
              <a:buNone/>
            </a:pPr>
            <a:r>
              <a:t/>
            </a:r>
            <a:endParaRPr sz="1200">
              <a:solidFill>
                <a:srgbClr val="000000"/>
              </a:solidFill>
              <a:highlight>
                <a:srgbClr val="FFFFFF"/>
              </a:highlight>
            </a:endParaRPr>
          </a:p>
          <a:p>
            <a:pPr indent="0" lvl="0" marL="0" rtl="0" algn="l">
              <a:lnSpc>
                <a:spcPct val="115000"/>
              </a:lnSpc>
              <a:spcBef>
                <a:spcPts val="0"/>
              </a:spcBef>
              <a:spcAft>
                <a:spcPts val="0"/>
              </a:spcAft>
              <a:buNone/>
            </a:pPr>
            <a:r>
              <a:rPr b="1" lang="en" sz="1200">
                <a:solidFill>
                  <a:srgbClr val="000000"/>
                </a:solidFill>
                <a:highlight>
                  <a:srgbClr val="FFFFFF"/>
                </a:highlight>
              </a:rPr>
              <a:t>Scope</a:t>
            </a:r>
            <a:endParaRPr b="1" sz="1200">
              <a:solidFill>
                <a:srgbClr val="000000"/>
              </a:solidFill>
              <a:highlight>
                <a:srgbClr val="FFFFFF"/>
              </a:highlight>
            </a:endParaRPr>
          </a:p>
          <a:p>
            <a:pPr indent="0" lvl="0" marL="0" rtl="0" algn="l">
              <a:lnSpc>
                <a:spcPct val="115000"/>
              </a:lnSpc>
              <a:spcBef>
                <a:spcPts val="0"/>
              </a:spcBef>
              <a:spcAft>
                <a:spcPts val="0"/>
              </a:spcAft>
              <a:buNone/>
            </a:pPr>
            <a:r>
              <a:rPr lang="en" sz="1200">
                <a:highlight>
                  <a:srgbClr val="FFFFFF"/>
                </a:highlight>
              </a:rPr>
              <a:t>Weather information is included for five cities in Spain, however, these cities are not necessarily, or even likely, located where the solar, wind and hydro generation takes place. </a:t>
            </a:r>
            <a:endParaRPr sz="1200">
              <a:highlight>
                <a:srgbClr val="FFFFFF"/>
              </a:highlight>
            </a:endParaRPr>
          </a:p>
          <a:p>
            <a:pPr indent="0" lvl="0" marL="0" rtl="0" algn="l">
              <a:lnSpc>
                <a:spcPct val="115000"/>
              </a:lnSpc>
              <a:spcBef>
                <a:spcPts val="0"/>
              </a:spcBef>
              <a:spcAft>
                <a:spcPts val="0"/>
              </a:spcAft>
              <a:buNone/>
            </a:pPr>
            <a:r>
              <a:rPr lang="en" sz="1200">
                <a:highlight>
                  <a:srgbClr val="FFFFFF"/>
                </a:highlight>
              </a:rPr>
              <a:t>Other economic data that could affect price, including information how much is sold or bought from neighboring countries is not included. </a:t>
            </a:r>
            <a:endParaRPr sz="1200">
              <a:highlight>
                <a:srgbClr val="FFFFFF"/>
              </a:highlight>
            </a:endParaRPr>
          </a:p>
          <a:p>
            <a:pPr indent="0" lvl="0" marL="0" rtl="0" algn="l">
              <a:lnSpc>
                <a:spcPct val="115000"/>
              </a:lnSpc>
              <a:spcBef>
                <a:spcPts val="0"/>
              </a:spcBef>
              <a:spcAft>
                <a:spcPts val="0"/>
              </a:spcAft>
              <a:buNone/>
            </a:pPr>
            <a:r>
              <a:t/>
            </a:r>
            <a:endParaRPr sz="1200">
              <a:solidFill>
                <a:srgbClr val="000000"/>
              </a:solidFill>
              <a:highlight>
                <a:srgbClr val="FFFFFF"/>
              </a:highlight>
            </a:endParaRPr>
          </a:p>
          <a:p>
            <a:pPr indent="0" lvl="0" marL="0" rtl="0" algn="l">
              <a:lnSpc>
                <a:spcPct val="115000"/>
              </a:lnSpc>
              <a:spcBef>
                <a:spcPts val="0"/>
              </a:spcBef>
              <a:spcAft>
                <a:spcPts val="0"/>
              </a:spcAft>
              <a:buNone/>
            </a:pPr>
            <a:r>
              <a:rPr b="1" lang="en" sz="1200">
                <a:solidFill>
                  <a:srgbClr val="000000"/>
                </a:solidFill>
                <a:highlight>
                  <a:srgbClr val="FFFFFF"/>
                </a:highlight>
              </a:rPr>
              <a:t>Data sources &amp; other important information</a:t>
            </a:r>
            <a:endParaRPr b="1" sz="1200">
              <a:solidFill>
                <a:srgbClr val="000000"/>
              </a:solidFill>
              <a:highlight>
                <a:srgbClr val="FFFFFF"/>
              </a:highlight>
            </a:endParaRPr>
          </a:p>
          <a:p>
            <a:pPr indent="0" lvl="0" marL="0" rtl="0" algn="l">
              <a:lnSpc>
                <a:spcPct val="115000"/>
              </a:lnSpc>
              <a:spcBef>
                <a:spcPts val="0"/>
              </a:spcBef>
              <a:spcAft>
                <a:spcPts val="0"/>
              </a:spcAft>
              <a:buNone/>
            </a:pPr>
            <a:r>
              <a:rPr lang="en" sz="1200">
                <a:solidFill>
                  <a:srgbClr val="202124"/>
                </a:solidFill>
                <a:highlight>
                  <a:srgbClr val="FFFFFF"/>
                </a:highlight>
              </a:rPr>
              <a:t>Kolasniwash, </a:t>
            </a:r>
            <a:r>
              <a:rPr lang="en" sz="1200">
                <a:solidFill>
                  <a:schemeClr val="dk1"/>
                </a:solidFill>
              </a:rPr>
              <a:t>2019: “Hourly energy demand generation and weather”. Kaggle, accessed August 17, 2024, </a:t>
            </a:r>
            <a:r>
              <a:rPr lang="en" sz="1200" u="sng">
                <a:solidFill>
                  <a:srgbClr val="1155CC"/>
                </a:solidFill>
                <a:hlinkClick r:id="rId3">
                  <a:extLst>
                    <a:ext uri="{A12FA001-AC4F-418D-AE19-62706E023703}">
                      <ahyp:hlinkClr val="tx"/>
                    </a:ext>
                  </a:extLst>
                </a:hlinkClick>
              </a:rPr>
              <a:t>https://www.kaggle.com/datasets/nicholasjhana/energy-consumption-generation-prices-and-weather</a:t>
            </a:r>
            <a:r>
              <a:rPr lang="en" sz="1200">
                <a:solidFill>
                  <a:schemeClr val="dk1"/>
                </a:solidFill>
              </a:rPr>
              <a:t> </a:t>
            </a:r>
            <a:br>
              <a:rPr lang="en" sz="1200">
                <a:solidFill>
                  <a:schemeClr val="dk1"/>
                </a:solidFill>
              </a:rPr>
            </a:br>
            <a:r>
              <a:rPr lang="en" sz="1200">
                <a:solidFill>
                  <a:srgbClr val="333333"/>
                </a:solidFill>
              </a:rPr>
              <a:t>https://transparency.entsoe.eu/ </a:t>
            </a:r>
            <a:endParaRPr sz="1200">
              <a:solidFill>
                <a:srgbClr val="333333"/>
              </a:solidFill>
            </a:endParaRPr>
          </a:p>
          <a:p>
            <a:pPr indent="0" lvl="0" marL="0" rtl="0" algn="l">
              <a:lnSpc>
                <a:spcPct val="115000"/>
              </a:lnSpc>
              <a:spcBef>
                <a:spcPts val="0"/>
              </a:spcBef>
              <a:spcAft>
                <a:spcPts val="0"/>
              </a:spcAft>
              <a:buNone/>
            </a:pPr>
            <a:r>
              <a:rPr lang="en" sz="1200" u="sng">
                <a:solidFill>
                  <a:srgbClr val="1155CC"/>
                </a:solidFill>
                <a:hlinkClick r:id="rId4">
                  <a:extLst>
                    <a:ext uri="{A12FA001-AC4F-418D-AE19-62706E023703}">
                      <ahyp:hlinkClr val="tx"/>
                    </a:ext>
                  </a:extLst>
                </a:hlinkClick>
              </a:rPr>
              <a:t>https://www.esios.ree.es/en/market-and-prices</a:t>
            </a:r>
            <a:br>
              <a:rPr lang="en" sz="1200"/>
            </a:br>
            <a:r>
              <a:rPr lang="en" sz="1200" u="sng">
                <a:solidFill>
                  <a:srgbClr val="1155CC"/>
                </a:solidFill>
                <a:hlinkClick r:id="rId5">
                  <a:extLst>
                    <a:ext uri="{A12FA001-AC4F-418D-AE19-62706E023703}">
                      <ahyp:hlinkClr val="tx"/>
                    </a:ext>
                  </a:extLst>
                </a:hlinkClick>
              </a:rPr>
              <a:t>https://openweathermap.org/api</a:t>
            </a:r>
            <a:endParaRPr sz="1200"/>
          </a:p>
          <a:p>
            <a:pPr indent="0" lvl="0" marL="0" rtl="0" algn="l">
              <a:lnSpc>
                <a:spcPct val="115000"/>
              </a:lnSpc>
              <a:spcBef>
                <a:spcPts val="800"/>
              </a:spcBef>
              <a:spcAft>
                <a:spcPts val="0"/>
              </a:spcAft>
              <a:buNone/>
            </a:pPr>
            <a:r>
              <a:t/>
            </a:r>
            <a:endParaRPr sz="1200">
              <a:solidFill>
                <a:srgbClr val="000000"/>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2"/>
          <p:cNvPicPr preferRelativeResize="0"/>
          <p:nvPr/>
        </p:nvPicPr>
        <p:blipFill>
          <a:blip r:embed="rId3">
            <a:alphaModFix/>
          </a:blip>
          <a:stretch>
            <a:fillRect/>
          </a:stretch>
        </p:blipFill>
        <p:spPr>
          <a:xfrm>
            <a:off x="2029975" y="619375"/>
            <a:ext cx="5084050" cy="4524125"/>
          </a:xfrm>
          <a:prstGeom prst="rect">
            <a:avLst/>
          </a:prstGeom>
          <a:noFill/>
          <a:ln>
            <a:noFill/>
          </a:ln>
        </p:spPr>
      </p:pic>
      <p:sp>
        <p:nvSpPr>
          <p:cNvPr id="273" name="Google Shape;273;p32"/>
          <p:cNvSpPr/>
          <p:nvPr/>
        </p:nvSpPr>
        <p:spPr>
          <a:xfrm>
            <a:off x="2466600" y="765950"/>
            <a:ext cx="3685500" cy="4243800"/>
          </a:xfrm>
          <a:prstGeom prst="rect">
            <a:avLst/>
          </a:prstGeom>
          <a:solidFill>
            <a:srgbClr val="FFFFFF">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32"/>
          <p:cNvSpPr txBox="1"/>
          <p:nvPr>
            <p:ph type="title"/>
          </p:nvPr>
        </p:nvSpPr>
        <p:spPr>
          <a:xfrm>
            <a:off x="311700" y="193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Random Forest Regression Modeling</a:t>
            </a:r>
            <a:endParaRPr b="1" sz="1200"/>
          </a:p>
        </p:txBody>
      </p:sp>
      <p:sp>
        <p:nvSpPr>
          <p:cNvPr id="275" name="Google Shape;275;p32"/>
          <p:cNvSpPr/>
          <p:nvPr/>
        </p:nvSpPr>
        <p:spPr>
          <a:xfrm>
            <a:off x="6152000" y="765950"/>
            <a:ext cx="901500" cy="424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32"/>
          <p:cNvSpPr txBox="1"/>
          <p:nvPr/>
        </p:nvSpPr>
        <p:spPr>
          <a:xfrm>
            <a:off x="7185925" y="1407925"/>
            <a:ext cx="1646400" cy="22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Least </a:t>
            </a:r>
            <a:r>
              <a:rPr b="1" lang="en" sz="1000">
                <a:solidFill>
                  <a:schemeClr val="dk1"/>
                </a:solidFill>
              </a:rPr>
              <a:t>important features</a:t>
            </a:r>
            <a:endParaRPr b="1" sz="1000">
              <a:solidFill>
                <a:schemeClr val="dk1"/>
              </a:solidFill>
            </a:endParaRPr>
          </a:p>
        </p:txBody>
      </p:sp>
      <p:cxnSp>
        <p:nvCxnSpPr>
          <p:cNvPr id="277" name="Google Shape;277;p32"/>
          <p:cNvCxnSpPr>
            <a:endCxn id="276" idx="1"/>
          </p:cNvCxnSpPr>
          <p:nvPr/>
        </p:nvCxnSpPr>
        <p:spPr>
          <a:xfrm>
            <a:off x="6458725" y="1518175"/>
            <a:ext cx="727200" cy="0"/>
          </a:xfrm>
          <a:prstGeom prst="straightConnector1">
            <a:avLst/>
          </a:prstGeom>
          <a:noFill/>
          <a:ln cap="flat" cmpd="sng" w="19050">
            <a:solidFill>
              <a:schemeClr val="dk2"/>
            </a:solidFill>
            <a:prstDash val="solid"/>
            <a:round/>
            <a:headEnd len="med" w="med" type="oval"/>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nvSpPr>
        <p:spPr>
          <a:xfrm>
            <a:off x="311700" y="275650"/>
            <a:ext cx="8520600" cy="435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highlight>
                  <a:srgbClr val="FFFFFF"/>
                </a:highlight>
              </a:rPr>
              <a:t>Recommendations and Key Findings</a:t>
            </a:r>
            <a:endParaRPr b="1">
              <a:solidFill>
                <a:srgbClr val="000000"/>
              </a:solidFill>
              <a:highlight>
                <a:srgbClr val="FFFFFF"/>
              </a:highlight>
            </a:endParaRPr>
          </a:p>
          <a:p>
            <a:pPr indent="0" lvl="0" marL="0" rtl="0" algn="l">
              <a:lnSpc>
                <a:spcPct val="115000"/>
              </a:lnSpc>
              <a:spcBef>
                <a:spcPts val="0"/>
              </a:spcBef>
              <a:spcAft>
                <a:spcPts val="0"/>
              </a:spcAft>
              <a:buNone/>
            </a:pPr>
            <a:r>
              <a:t/>
            </a:r>
            <a:endParaRPr b="1">
              <a:solidFill>
                <a:srgbClr val="000000"/>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In general this model and results provide several uses and insights:</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highlight>
                  <a:srgbClr val="FFFFFF"/>
                </a:highlight>
              </a:rPr>
              <a:t>First the model can be used to predict future prices of energy in Euros/MW given weather and energy data in Spain, although predicting beyond 2018 would ideally include more up-to-date data.. </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highlight>
                  <a:srgbClr val="FFFFFF"/>
                </a:highlight>
              </a:rPr>
              <a:t>The most important features include: </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Hard coal </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Other renewables</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Gas</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Waste</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Hydro run-of-river and poundage</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Nuclear</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Fall and winter months (October through January) </a:t>
            </a:r>
            <a:endParaRPr sz="1200">
              <a:solidFill>
                <a:schemeClr val="dk1"/>
              </a:solidFill>
              <a:highlight>
                <a:srgbClr val="FFFFFF"/>
              </a:highlight>
            </a:endParaRPr>
          </a:p>
          <a:p>
            <a:pPr indent="0" lvl="0" marL="457200" rtl="0" algn="l">
              <a:lnSpc>
                <a:spcPct val="115000"/>
              </a:lnSpc>
              <a:spcBef>
                <a:spcPts val="0"/>
              </a:spcBef>
              <a:spcAft>
                <a:spcPts val="0"/>
              </a:spcAft>
              <a:buNone/>
            </a:pPr>
            <a:r>
              <a:rPr lang="en" sz="1200">
                <a:solidFill>
                  <a:schemeClr val="dk1"/>
                </a:solidFill>
                <a:highlight>
                  <a:srgbClr val="FFFFFF"/>
                </a:highlight>
              </a:rPr>
              <a:t>Ideally better understanding the generation of these sources and the influence of fall-winter months, would help understand price fluctuations. </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highlight>
                  <a:srgbClr val="FFFFFF"/>
                </a:highlight>
              </a:rPr>
              <a:t>Hard coal</a:t>
            </a:r>
            <a:r>
              <a:rPr lang="en" sz="1200">
                <a:solidFill>
                  <a:schemeClr val="dk1"/>
                </a:solidFill>
                <a:highlight>
                  <a:srgbClr val="FFFFFF"/>
                </a:highlight>
              </a:rPr>
              <a:t>:</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Significant factor in price and in its correlation map</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The feature with the highest correlations with other features in the dataset</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The most important factor in the best performing model. </a:t>
            </a:r>
            <a:endParaRPr sz="1200">
              <a:solidFill>
                <a:schemeClr val="dk1"/>
              </a:solidFill>
              <a:highlight>
                <a:srgbClr val="FFFFFF"/>
              </a:highlight>
            </a:endParaRPr>
          </a:p>
          <a:p>
            <a:pPr indent="0" lvl="0" marL="457200" rtl="0" algn="l">
              <a:lnSpc>
                <a:spcPct val="115000"/>
              </a:lnSpc>
              <a:spcBef>
                <a:spcPts val="0"/>
              </a:spcBef>
              <a:spcAft>
                <a:spcPts val="0"/>
              </a:spcAft>
              <a:buNone/>
            </a:pPr>
            <a:r>
              <a:rPr lang="en" sz="1200">
                <a:solidFill>
                  <a:schemeClr val="dk1"/>
                </a:solidFill>
                <a:highlight>
                  <a:srgbClr val="FFFFFF"/>
                </a:highlight>
              </a:rPr>
              <a:t>It is worthwhile to understand hard coal generation in order to better understand both price and other movements in energy generation.</a:t>
            </a:r>
            <a:endParaRPr sz="1200">
              <a:highlight>
                <a:srgbClr val="FFFFFF"/>
              </a:highlight>
            </a:endParaRPr>
          </a:p>
          <a:p>
            <a:pPr indent="0" lvl="0" marL="0" rtl="0" algn="l">
              <a:lnSpc>
                <a:spcPct val="115000"/>
              </a:lnSpc>
              <a:spcBef>
                <a:spcPts val="0"/>
              </a:spcBef>
              <a:spcAft>
                <a:spcPts val="0"/>
              </a:spcAft>
              <a:buNone/>
            </a:pPr>
            <a:r>
              <a:t/>
            </a:r>
            <a:endParaRPr sz="1200">
              <a:solidFill>
                <a:srgbClr val="000000"/>
              </a:solidFill>
              <a:highlight>
                <a:srgbClr val="FFFFFF"/>
              </a:highlight>
            </a:endParaRPr>
          </a:p>
          <a:p>
            <a:pPr indent="0" lvl="0" marL="0" rtl="0" algn="l">
              <a:lnSpc>
                <a:spcPct val="115000"/>
              </a:lnSpc>
              <a:spcBef>
                <a:spcPts val="0"/>
              </a:spcBef>
              <a:spcAft>
                <a:spcPts val="0"/>
              </a:spcAft>
              <a:buNone/>
            </a:pPr>
            <a:r>
              <a:t/>
            </a:r>
            <a:endParaRPr sz="1200">
              <a:solidFill>
                <a:srgbClr val="000000"/>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nvSpPr>
        <p:spPr>
          <a:xfrm>
            <a:off x="311700" y="275650"/>
            <a:ext cx="8520600" cy="363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highlight>
                  <a:srgbClr val="FFFFFF"/>
                </a:highlight>
              </a:rPr>
              <a:t>Future Work</a:t>
            </a:r>
            <a:endParaRPr b="1">
              <a:solidFill>
                <a:srgbClr val="000000"/>
              </a:solidFill>
              <a:highlight>
                <a:srgbClr val="FFFFFF"/>
              </a:highlight>
            </a:endParaRPr>
          </a:p>
          <a:p>
            <a:pPr indent="0" lvl="0" marL="0" rtl="0" algn="l">
              <a:lnSpc>
                <a:spcPct val="115000"/>
              </a:lnSpc>
              <a:spcBef>
                <a:spcPts val="0"/>
              </a:spcBef>
              <a:spcAft>
                <a:spcPts val="0"/>
              </a:spcAft>
              <a:buNone/>
            </a:pPr>
            <a:r>
              <a:t/>
            </a:r>
            <a:endParaRPr b="1">
              <a:solidFill>
                <a:srgbClr val="00000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Future work could include using other algorithms and potentially non-linear options to see if they improve performance by reducing the complexity of the models. Additionally, examining the data without summarizing by the maximum value per day would be useful to gauge if it has any impact on the results. Lastly, it would be interesting to do more research into the general lack of correlation between weather and price or generation, potentially looking more closely at the wind and solar weather data, and price and wind and solar generation to better understand that relationship.</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998078" y="0"/>
            <a:ext cx="7147843" cy="5143499"/>
          </a:xfrm>
          <a:prstGeom prst="rect">
            <a:avLst/>
          </a:prstGeom>
          <a:noFill/>
          <a:ln>
            <a:noFill/>
          </a:ln>
        </p:spPr>
      </p:pic>
      <p:sp>
        <p:nvSpPr>
          <p:cNvPr id="70" name="Google Shape;70;p15"/>
          <p:cNvSpPr/>
          <p:nvPr/>
        </p:nvSpPr>
        <p:spPr>
          <a:xfrm>
            <a:off x="2987625" y="3804800"/>
            <a:ext cx="531000" cy="5310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5"/>
          <p:cNvSpPr/>
          <p:nvPr/>
        </p:nvSpPr>
        <p:spPr>
          <a:xfrm>
            <a:off x="5497853" y="2583102"/>
            <a:ext cx="531000" cy="531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5"/>
          <p:cNvSpPr/>
          <p:nvPr/>
        </p:nvSpPr>
        <p:spPr>
          <a:xfrm>
            <a:off x="4026318" y="2032838"/>
            <a:ext cx="531000" cy="531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5"/>
          <p:cNvSpPr/>
          <p:nvPr/>
        </p:nvSpPr>
        <p:spPr>
          <a:xfrm>
            <a:off x="4366096" y="280237"/>
            <a:ext cx="531000" cy="531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5"/>
          <p:cNvSpPr/>
          <p:nvPr/>
        </p:nvSpPr>
        <p:spPr>
          <a:xfrm>
            <a:off x="6673332" y="1463211"/>
            <a:ext cx="531000" cy="531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5"/>
          <p:cNvSpPr/>
          <p:nvPr/>
        </p:nvSpPr>
        <p:spPr>
          <a:xfrm>
            <a:off x="0" y="125"/>
            <a:ext cx="998100" cy="5143500"/>
          </a:xfrm>
          <a:prstGeom prst="rect">
            <a:avLst/>
          </a:prstGeom>
          <a:solidFill>
            <a:srgbClr val="78D5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5"/>
          <p:cNvSpPr/>
          <p:nvPr/>
        </p:nvSpPr>
        <p:spPr>
          <a:xfrm>
            <a:off x="8078025" y="0"/>
            <a:ext cx="1065900" cy="5143500"/>
          </a:xfrm>
          <a:prstGeom prst="rect">
            <a:avLst/>
          </a:prstGeom>
          <a:solidFill>
            <a:srgbClr val="78D5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5"/>
          <p:cNvSpPr txBox="1"/>
          <p:nvPr/>
        </p:nvSpPr>
        <p:spPr>
          <a:xfrm>
            <a:off x="311700" y="280222"/>
            <a:ext cx="3674100" cy="762000"/>
          </a:xfrm>
          <a:prstGeom prst="rect">
            <a:avLst/>
          </a:prstGeom>
          <a:solidFill>
            <a:srgbClr val="FFFFFF">
              <a:alpha val="70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The cities included in </a:t>
            </a:r>
            <a:r>
              <a:rPr lang="en" sz="1200">
                <a:solidFill>
                  <a:schemeClr val="dk1"/>
                </a:solidFill>
              </a:rPr>
              <a:t>the</a:t>
            </a:r>
            <a:r>
              <a:rPr lang="en" sz="1200">
                <a:solidFill>
                  <a:schemeClr val="dk1"/>
                </a:solidFill>
              </a:rPr>
              <a:t> weather data for this study include: Barcelona, Bilbao, Madrid, Seville and Valencia.</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311700" y="275650"/>
            <a:ext cx="4158000" cy="40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highlight>
                  <a:srgbClr val="FFFFFF"/>
                </a:highlight>
              </a:rPr>
              <a:t>Data Description</a:t>
            </a:r>
            <a:endParaRPr b="1">
              <a:solidFill>
                <a:srgbClr val="000000"/>
              </a:solidFill>
              <a:highlight>
                <a:srgbClr val="FFFFFF"/>
              </a:highlight>
            </a:endParaRPr>
          </a:p>
          <a:p>
            <a:pPr indent="0" lvl="0" marL="0" rtl="0" algn="l">
              <a:lnSpc>
                <a:spcPct val="115000"/>
              </a:lnSpc>
              <a:spcBef>
                <a:spcPts val="0"/>
              </a:spcBef>
              <a:spcAft>
                <a:spcPts val="0"/>
              </a:spcAft>
              <a:buNone/>
            </a:pPr>
            <a:r>
              <a:t/>
            </a:r>
            <a:endParaRPr b="1">
              <a:solidFill>
                <a:srgbClr val="000000"/>
              </a:solidFill>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p:txBody>
      </p:sp>
      <p:sp>
        <p:nvSpPr>
          <p:cNvPr id="83" name="Google Shape;83;p16"/>
          <p:cNvSpPr txBox="1"/>
          <p:nvPr/>
        </p:nvSpPr>
        <p:spPr>
          <a:xfrm>
            <a:off x="396000" y="677350"/>
            <a:ext cx="4073700" cy="4203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sz="1200">
                <a:solidFill>
                  <a:schemeClr val="dk2"/>
                </a:solidFill>
              </a:rPr>
              <a:t>Two data sets: energy and weather</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Data is hourly</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Each dataset is four years from January 1, 2015 to December 31, 2018.</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Weather data set: numerical and categorical features</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Example numeric features: temperature, humidity, pressure, wind speed, wind direction</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Energy dataset included numerical features</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Example features: </a:t>
            </a:r>
            <a:r>
              <a:rPr lang="en" sz="1200">
                <a:solidFill>
                  <a:schemeClr val="dk2"/>
                </a:solidFill>
              </a:rPr>
              <a:t>fossil hard coal, fossil gas, wind onshore, and nuclear</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Additionally the following features were included: price actual, price day ahead, forecast wind onshore day ahead, forecast wind offshore day ahead, total load forecast, total load actual</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Data was aggregated by day, and the maximum value was taken.</a:t>
            </a: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nvSpPr>
        <p:spPr>
          <a:xfrm>
            <a:off x="311700" y="275650"/>
            <a:ext cx="4158000" cy="40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highlight>
                  <a:srgbClr val="FFFFFF"/>
                </a:highlight>
              </a:rPr>
              <a:t>Missing Data &amp; Additional Features</a:t>
            </a:r>
            <a:endParaRPr b="1">
              <a:solidFill>
                <a:srgbClr val="000000"/>
              </a:solidFill>
              <a:highlight>
                <a:srgbClr val="FFFFFF"/>
              </a:highlight>
            </a:endParaRPr>
          </a:p>
          <a:p>
            <a:pPr indent="0" lvl="0" marL="0" rtl="0" algn="l">
              <a:lnSpc>
                <a:spcPct val="115000"/>
              </a:lnSpc>
              <a:spcBef>
                <a:spcPts val="0"/>
              </a:spcBef>
              <a:spcAft>
                <a:spcPts val="0"/>
              </a:spcAft>
              <a:buNone/>
            </a:pPr>
            <a:r>
              <a:t/>
            </a:r>
            <a:endParaRPr b="1">
              <a:solidFill>
                <a:srgbClr val="000000"/>
              </a:solidFill>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p:txBody>
      </p:sp>
      <p:sp>
        <p:nvSpPr>
          <p:cNvPr id="89" name="Google Shape;89;p17"/>
          <p:cNvSpPr/>
          <p:nvPr/>
        </p:nvSpPr>
        <p:spPr>
          <a:xfrm>
            <a:off x="6592775" y="677350"/>
            <a:ext cx="2313900" cy="2313900"/>
          </a:xfrm>
          <a:prstGeom prst="ellipse">
            <a:avLst/>
          </a:prstGeom>
          <a:solidFill>
            <a:srgbClr val="FFDF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txBox="1"/>
          <p:nvPr/>
        </p:nvSpPr>
        <p:spPr>
          <a:xfrm>
            <a:off x="6910475" y="1172500"/>
            <a:ext cx="16785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rPr>
              <a:t>Added features:</a:t>
            </a:r>
            <a:r>
              <a:rPr lang="en" sz="1200">
                <a:solidFill>
                  <a:schemeClr val="dk2"/>
                </a:solidFill>
              </a:rPr>
              <a:t> m</a:t>
            </a:r>
            <a:r>
              <a:rPr lang="en" sz="1200">
                <a:solidFill>
                  <a:schemeClr val="dk1"/>
                </a:solidFill>
              </a:rPr>
              <a:t>onth</a:t>
            </a:r>
            <a:endParaRPr sz="1200">
              <a:solidFill>
                <a:schemeClr val="dk1"/>
              </a:solidFill>
            </a:endParaRPr>
          </a:p>
          <a:p>
            <a:pPr indent="0" lvl="0" marL="0" rtl="0" algn="ctr">
              <a:spcBef>
                <a:spcPts val="0"/>
              </a:spcBef>
              <a:spcAft>
                <a:spcPts val="0"/>
              </a:spcAft>
              <a:buNone/>
            </a:pPr>
            <a:r>
              <a:rPr lang="en" sz="1200">
                <a:solidFill>
                  <a:schemeClr val="dk1"/>
                </a:solidFill>
              </a:rPr>
              <a:t>day of week</a:t>
            </a:r>
            <a:endParaRPr sz="1200">
              <a:solidFill>
                <a:schemeClr val="dk1"/>
              </a:solidFill>
            </a:endParaRPr>
          </a:p>
          <a:p>
            <a:pPr indent="0" lvl="0" marL="0" rtl="0" algn="ctr">
              <a:spcBef>
                <a:spcPts val="0"/>
              </a:spcBef>
              <a:spcAft>
                <a:spcPts val="0"/>
              </a:spcAft>
              <a:buNone/>
            </a:pPr>
            <a:r>
              <a:rPr lang="en" sz="1200">
                <a:solidFill>
                  <a:schemeClr val="dk1"/>
                </a:solidFill>
              </a:rPr>
              <a:t>total generation</a:t>
            </a:r>
            <a:endParaRPr sz="1200">
              <a:solidFill>
                <a:schemeClr val="dk1"/>
              </a:solidFill>
            </a:endParaRPr>
          </a:p>
          <a:p>
            <a:pPr indent="0" lvl="0" marL="0" rtl="0" algn="ctr">
              <a:spcBef>
                <a:spcPts val="0"/>
              </a:spcBef>
              <a:spcAft>
                <a:spcPts val="0"/>
              </a:spcAft>
              <a:buNone/>
            </a:pPr>
            <a:r>
              <a:rPr lang="en" sz="1200">
                <a:solidFill>
                  <a:schemeClr val="dk1"/>
                </a:solidFill>
              </a:rPr>
              <a:t>difference between load and generation</a:t>
            </a:r>
            <a:endParaRPr sz="1200">
              <a:solidFill>
                <a:schemeClr val="dk2"/>
              </a:solidFill>
            </a:endParaRPr>
          </a:p>
        </p:txBody>
      </p:sp>
      <p:sp>
        <p:nvSpPr>
          <p:cNvPr id="91" name="Google Shape;91;p17"/>
          <p:cNvSpPr/>
          <p:nvPr/>
        </p:nvSpPr>
        <p:spPr>
          <a:xfrm>
            <a:off x="3204663" y="1571925"/>
            <a:ext cx="3324600" cy="3324600"/>
          </a:xfrm>
          <a:prstGeom prst="ellipse">
            <a:avLst/>
          </a:prstGeom>
          <a:solidFill>
            <a:srgbClr val="40FFD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7"/>
          <p:cNvSpPr txBox="1"/>
          <p:nvPr/>
        </p:nvSpPr>
        <p:spPr>
          <a:xfrm>
            <a:off x="3536163" y="2187525"/>
            <a:ext cx="2661600" cy="209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rPr>
              <a:t>Energy generation features </a:t>
            </a:r>
            <a:endParaRPr b="1">
              <a:solidFill>
                <a:schemeClr val="dk2"/>
              </a:solidFill>
            </a:endParaRPr>
          </a:p>
          <a:p>
            <a:pPr indent="0" lvl="0" marL="0" rtl="0" algn="ctr">
              <a:spcBef>
                <a:spcPts val="0"/>
              </a:spcBef>
              <a:spcAft>
                <a:spcPts val="0"/>
              </a:spcAft>
              <a:buNone/>
            </a:pPr>
            <a:r>
              <a:rPr b="1" lang="en">
                <a:solidFill>
                  <a:schemeClr val="dk2"/>
                </a:solidFill>
              </a:rPr>
              <a:t>without data:</a:t>
            </a:r>
            <a:endParaRPr b="1">
              <a:solidFill>
                <a:schemeClr val="dk2"/>
              </a:solidFill>
            </a:endParaRPr>
          </a:p>
          <a:p>
            <a:pPr indent="0" lvl="0" marL="0" rtl="0" algn="ctr">
              <a:spcBef>
                <a:spcPts val="0"/>
              </a:spcBef>
              <a:spcAft>
                <a:spcPts val="0"/>
              </a:spcAft>
              <a:buNone/>
            </a:pPr>
            <a:r>
              <a:rPr lang="en" sz="1200">
                <a:solidFill>
                  <a:schemeClr val="dk2"/>
                </a:solidFill>
              </a:rPr>
              <a:t>Fossil coal-derived gas</a:t>
            </a:r>
            <a:endParaRPr sz="1200">
              <a:solidFill>
                <a:schemeClr val="dk2"/>
              </a:solidFill>
            </a:endParaRPr>
          </a:p>
          <a:p>
            <a:pPr indent="0" lvl="0" marL="0" rtl="0" algn="ctr">
              <a:spcBef>
                <a:spcPts val="0"/>
              </a:spcBef>
              <a:spcAft>
                <a:spcPts val="0"/>
              </a:spcAft>
              <a:buNone/>
            </a:pPr>
            <a:r>
              <a:rPr lang="en" sz="1200">
                <a:solidFill>
                  <a:schemeClr val="dk2"/>
                </a:solidFill>
              </a:rPr>
              <a:t>Fossil oil shale</a:t>
            </a:r>
            <a:endParaRPr sz="1200">
              <a:solidFill>
                <a:schemeClr val="dk2"/>
              </a:solidFill>
            </a:endParaRPr>
          </a:p>
          <a:p>
            <a:pPr indent="0" lvl="0" marL="0" rtl="0" algn="ctr">
              <a:spcBef>
                <a:spcPts val="0"/>
              </a:spcBef>
              <a:spcAft>
                <a:spcPts val="0"/>
              </a:spcAft>
              <a:buNone/>
            </a:pPr>
            <a:r>
              <a:rPr lang="en" sz="1200">
                <a:solidFill>
                  <a:schemeClr val="dk2"/>
                </a:solidFill>
              </a:rPr>
              <a:t>Fossil peat</a:t>
            </a:r>
            <a:endParaRPr sz="1200">
              <a:solidFill>
                <a:schemeClr val="dk2"/>
              </a:solidFill>
            </a:endParaRPr>
          </a:p>
          <a:p>
            <a:pPr indent="0" lvl="0" marL="0" rtl="0" algn="ctr">
              <a:spcBef>
                <a:spcPts val="0"/>
              </a:spcBef>
              <a:spcAft>
                <a:spcPts val="0"/>
              </a:spcAft>
              <a:buNone/>
            </a:pPr>
            <a:r>
              <a:rPr lang="en" sz="1200">
                <a:solidFill>
                  <a:schemeClr val="dk2"/>
                </a:solidFill>
              </a:rPr>
              <a:t>Geothermal</a:t>
            </a:r>
            <a:endParaRPr sz="1200">
              <a:solidFill>
                <a:schemeClr val="dk2"/>
              </a:solidFill>
            </a:endParaRPr>
          </a:p>
          <a:p>
            <a:pPr indent="0" lvl="0" marL="0" rtl="0" algn="ctr">
              <a:spcBef>
                <a:spcPts val="0"/>
              </a:spcBef>
              <a:spcAft>
                <a:spcPts val="0"/>
              </a:spcAft>
              <a:buNone/>
            </a:pPr>
            <a:r>
              <a:rPr lang="en" sz="1200">
                <a:solidFill>
                  <a:schemeClr val="dk2"/>
                </a:solidFill>
              </a:rPr>
              <a:t>Marine</a:t>
            </a:r>
            <a:endParaRPr sz="1200">
              <a:solidFill>
                <a:schemeClr val="dk2"/>
              </a:solidFill>
            </a:endParaRPr>
          </a:p>
          <a:p>
            <a:pPr indent="0" lvl="0" marL="0" rtl="0" algn="ctr">
              <a:spcBef>
                <a:spcPts val="0"/>
              </a:spcBef>
              <a:spcAft>
                <a:spcPts val="0"/>
              </a:spcAft>
              <a:buNone/>
            </a:pPr>
            <a:r>
              <a:rPr lang="en" sz="1200">
                <a:solidFill>
                  <a:schemeClr val="dk2"/>
                </a:solidFill>
              </a:rPr>
              <a:t>Wind offshore</a:t>
            </a:r>
            <a:endParaRPr sz="1200">
              <a:solidFill>
                <a:schemeClr val="dk2"/>
              </a:solidFill>
            </a:endParaRPr>
          </a:p>
          <a:p>
            <a:pPr indent="0" lvl="0" marL="0" rtl="0" algn="ctr">
              <a:spcBef>
                <a:spcPts val="0"/>
              </a:spcBef>
              <a:spcAft>
                <a:spcPts val="0"/>
              </a:spcAft>
              <a:buNone/>
            </a:pPr>
            <a:r>
              <a:rPr lang="en" sz="1200">
                <a:solidFill>
                  <a:schemeClr val="dk2"/>
                </a:solidFill>
              </a:rPr>
              <a:t>Hydro pumped storage agg</a:t>
            </a:r>
            <a:endParaRPr sz="1200">
              <a:solidFill>
                <a:schemeClr val="dk2"/>
              </a:solidFill>
            </a:endParaRPr>
          </a:p>
          <a:p>
            <a:pPr indent="0" lvl="0" marL="0" rtl="0" algn="ctr">
              <a:spcBef>
                <a:spcPts val="0"/>
              </a:spcBef>
              <a:spcAft>
                <a:spcPts val="0"/>
              </a:spcAft>
              <a:buNone/>
            </a:pPr>
            <a:r>
              <a:rPr lang="en" sz="1200">
                <a:solidFill>
                  <a:schemeClr val="dk2"/>
                </a:solidFill>
              </a:rPr>
              <a:t>Forecast wind offshore day ahead</a:t>
            </a:r>
            <a:endParaRPr sz="1200">
              <a:solidFill>
                <a:schemeClr val="dk2"/>
              </a:solidFill>
            </a:endParaRPr>
          </a:p>
        </p:txBody>
      </p:sp>
      <p:sp>
        <p:nvSpPr>
          <p:cNvPr id="93" name="Google Shape;93;p17"/>
          <p:cNvSpPr/>
          <p:nvPr/>
        </p:nvSpPr>
        <p:spPr>
          <a:xfrm>
            <a:off x="1326025" y="766450"/>
            <a:ext cx="1678500" cy="1678500"/>
          </a:xfrm>
          <a:prstGeom prst="ellipse">
            <a:avLst/>
          </a:prstGeom>
          <a:solidFill>
            <a:srgbClr val="42F1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7"/>
          <p:cNvSpPr txBox="1"/>
          <p:nvPr/>
        </p:nvSpPr>
        <p:spPr>
          <a:xfrm>
            <a:off x="1329325" y="1307300"/>
            <a:ext cx="1678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rPr>
              <a:t>No missing weather data</a:t>
            </a:r>
            <a:endParaRPr sz="1200">
              <a:solidFill>
                <a:schemeClr val="dk2"/>
              </a:solidFill>
            </a:endParaRPr>
          </a:p>
        </p:txBody>
      </p:sp>
      <p:sp>
        <p:nvSpPr>
          <p:cNvPr id="95" name="Google Shape;95;p17"/>
          <p:cNvSpPr/>
          <p:nvPr/>
        </p:nvSpPr>
        <p:spPr>
          <a:xfrm>
            <a:off x="681425" y="2690925"/>
            <a:ext cx="2205600" cy="2205600"/>
          </a:xfrm>
          <a:prstGeom prst="ellipse">
            <a:avLst/>
          </a:prstGeom>
          <a:solidFill>
            <a:srgbClr val="FF87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7"/>
          <p:cNvSpPr txBox="1"/>
          <p:nvPr/>
        </p:nvSpPr>
        <p:spPr>
          <a:xfrm>
            <a:off x="976325" y="3193425"/>
            <a:ext cx="16158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rPr>
              <a:t>Features dropped from weather data:</a:t>
            </a:r>
            <a:endParaRPr b="1">
              <a:solidFill>
                <a:schemeClr val="dk2"/>
              </a:solidFill>
            </a:endParaRPr>
          </a:p>
          <a:p>
            <a:pPr indent="0" lvl="0" marL="0" rtl="0" algn="ctr">
              <a:spcBef>
                <a:spcPts val="0"/>
              </a:spcBef>
              <a:spcAft>
                <a:spcPts val="0"/>
              </a:spcAft>
              <a:buNone/>
            </a:pPr>
            <a:r>
              <a:rPr lang="en" sz="1200">
                <a:solidFill>
                  <a:schemeClr val="dk2"/>
                </a:solidFill>
              </a:rPr>
              <a:t>Categorical features</a:t>
            </a:r>
            <a:endParaRPr sz="1200">
              <a:solidFill>
                <a:schemeClr val="dk2"/>
              </a:solidFill>
            </a:endParaRPr>
          </a:p>
          <a:p>
            <a:pPr indent="0" lvl="0" marL="0" rtl="0" algn="ctr">
              <a:spcBef>
                <a:spcPts val="0"/>
              </a:spcBef>
              <a:spcAft>
                <a:spcPts val="0"/>
              </a:spcAft>
              <a:buNone/>
            </a:pPr>
            <a:r>
              <a:rPr lang="en" sz="1200">
                <a:solidFill>
                  <a:schemeClr val="dk2"/>
                </a:solidFill>
              </a:rPr>
              <a:t>Wind direction</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152400" y="152400"/>
            <a:ext cx="4838700" cy="4838700"/>
          </a:xfrm>
          <a:prstGeom prst="rect">
            <a:avLst/>
          </a:prstGeom>
          <a:noFill/>
          <a:ln>
            <a:noFill/>
          </a:ln>
        </p:spPr>
      </p:pic>
      <p:cxnSp>
        <p:nvCxnSpPr>
          <p:cNvPr id="102" name="Google Shape;102;p18"/>
          <p:cNvCxnSpPr/>
          <p:nvPr/>
        </p:nvCxnSpPr>
        <p:spPr>
          <a:xfrm>
            <a:off x="1621750" y="4190050"/>
            <a:ext cx="3800700" cy="0"/>
          </a:xfrm>
          <a:prstGeom prst="straightConnector1">
            <a:avLst/>
          </a:prstGeom>
          <a:noFill/>
          <a:ln cap="flat" cmpd="sng" w="19050">
            <a:solidFill>
              <a:schemeClr val="dk2"/>
            </a:solidFill>
            <a:prstDash val="solid"/>
            <a:round/>
            <a:headEnd len="med" w="med" type="oval"/>
            <a:tailEnd len="med" w="med" type="none"/>
          </a:ln>
        </p:spPr>
      </p:cxnSp>
      <p:sp>
        <p:nvSpPr>
          <p:cNvPr id="103" name="Google Shape;103;p18"/>
          <p:cNvSpPr txBox="1"/>
          <p:nvPr/>
        </p:nvSpPr>
        <p:spPr>
          <a:xfrm>
            <a:off x="5456350" y="3974250"/>
            <a:ext cx="29973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Dry 2017-2018</a:t>
            </a:r>
            <a:endParaRPr sz="1200">
              <a:solidFill>
                <a:schemeClr val="dk2"/>
              </a:solidFill>
            </a:endParaRPr>
          </a:p>
        </p:txBody>
      </p:sp>
      <p:cxnSp>
        <p:nvCxnSpPr>
          <p:cNvPr id="104" name="Google Shape;104;p18"/>
          <p:cNvCxnSpPr/>
          <p:nvPr/>
        </p:nvCxnSpPr>
        <p:spPr>
          <a:xfrm>
            <a:off x="4439275" y="3504000"/>
            <a:ext cx="996600" cy="0"/>
          </a:xfrm>
          <a:prstGeom prst="straightConnector1">
            <a:avLst/>
          </a:prstGeom>
          <a:noFill/>
          <a:ln cap="flat" cmpd="sng" w="19050">
            <a:solidFill>
              <a:schemeClr val="dk2"/>
            </a:solidFill>
            <a:prstDash val="solid"/>
            <a:round/>
            <a:headEnd len="med" w="med" type="oval"/>
            <a:tailEnd len="med" w="med" type="none"/>
          </a:ln>
        </p:spPr>
      </p:cxnSp>
      <p:sp>
        <p:nvSpPr>
          <p:cNvPr id="105" name="Google Shape;105;p18"/>
          <p:cNvSpPr txBox="1"/>
          <p:nvPr/>
        </p:nvSpPr>
        <p:spPr>
          <a:xfrm>
            <a:off x="5456350" y="3288200"/>
            <a:ext cx="29973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Bilbao is cloudiest</a:t>
            </a:r>
            <a:endParaRPr sz="1200">
              <a:solidFill>
                <a:schemeClr val="dk2"/>
              </a:solidFill>
            </a:endParaRPr>
          </a:p>
        </p:txBody>
      </p:sp>
      <p:cxnSp>
        <p:nvCxnSpPr>
          <p:cNvPr id="106" name="Google Shape;106;p18"/>
          <p:cNvCxnSpPr/>
          <p:nvPr/>
        </p:nvCxnSpPr>
        <p:spPr>
          <a:xfrm>
            <a:off x="4303925" y="774650"/>
            <a:ext cx="996600" cy="0"/>
          </a:xfrm>
          <a:prstGeom prst="straightConnector1">
            <a:avLst/>
          </a:prstGeom>
          <a:noFill/>
          <a:ln cap="flat" cmpd="sng" w="19050">
            <a:solidFill>
              <a:schemeClr val="dk2"/>
            </a:solidFill>
            <a:prstDash val="solid"/>
            <a:round/>
            <a:headEnd len="med" w="med" type="oval"/>
            <a:tailEnd len="med" w="med" type="none"/>
          </a:ln>
        </p:spPr>
      </p:cxnSp>
      <p:sp>
        <p:nvSpPr>
          <p:cNvPr id="107" name="Google Shape;107;p18"/>
          <p:cNvSpPr txBox="1"/>
          <p:nvPr/>
        </p:nvSpPr>
        <p:spPr>
          <a:xfrm>
            <a:off x="5456350" y="558850"/>
            <a:ext cx="29973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Bilbao and Barcelona are the most humid</a:t>
            </a:r>
            <a:endParaRPr sz="1200">
              <a:solidFill>
                <a:schemeClr val="dk2"/>
              </a:solidFill>
            </a:endParaRPr>
          </a:p>
        </p:txBody>
      </p:sp>
      <p:cxnSp>
        <p:nvCxnSpPr>
          <p:cNvPr id="108" name="Google Shape;108;p18"/>
          <p:cNvCxnSpPr/>
          <p:nvPr/>
        </p:nvCxnSpPr>
        <p:spPr>
          <a:xfrm>
            <a:off x="1657725" y="1659225"/>
            <a:ext cx="3714600" cy="0"/>
          </a:xfrm>
          <a:prstGeom prst="straightConnector1">
            <a:avLst/>
          </a:prstGeom>
          <a:noFill/>
          <a:ln cap="flat" cmpd="sng" w="19050">
            <a:solidFill>
              <a:schemeClr val="dk2"/>
            </a:solidFill>
            <a:prstDash val="solid"/>
            <a:round/>
            <a:headEnd len="med" w="med" type="oval"/>
            <a:tailEnd len="med" w="med" type="none"/>
          </a:ln>
        </p:spPr>
      </p:cxnSp>
      <p:sp>
        <p:nvSpPr>
          <p:cNvPr id="109" name="Google Shape;109;p18"/>
          <p:cNvSpPr txBox="1"/>
          <p:nvPr/>
        </p:nvSpPr>
        <p:spPr>
          <a:xfrm>
            <a:off x="5456350" y="1443425"/>
            <a:ext cx="29973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Seville is the warmest, Bilbao the coolest</a:t>
            </a:r>
            <a:endParaRPr sz="1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9"/>
          <p:cNvPicPr preferRelativeResize="0"/>
          <p:nvPr/>
        </p:nvPicPr>
        <p:blipFill>
          <a:blip r:embed="rId3">
            <a:alphaModFix/>
          </a:blip>
          <a:stretch>
            <a:fillRect/>
          </a:stretch>
        </p:blipFill>
        <p:spPr>
          <a:xfrm>
            <a:off x="6125175" y="1556585"/>
            <a:ext cx="2881275" cy="1726389"/>
          </a:xfrm>
          <a:prstGeom prst="rect">
            <a:avLst/>
          </a:prstGeom>
          <a:noFill/>
          <a:ln>
            <a:noFill/>
          </a:ln>
        </p:spPr>
      </p:pic>
      <p:pic>
        <p:nvPicPr>
          <p:cNvPr id="115" name="Google Shape;115;p19"/>
          <p:cNvPicPr preferRelativeResize="0"/>
          <p:nvPr/>
        </p:nvPicPr>
        <p:blipFill>
          <a:blip r:embed="rId4">
            <a:alphaModFix/>
          </a:blip>
          <a:stretch>
            <a:fillRect/>
          </a:stretch>
        </p:blipFill>
        <p:spPr>
          <a:xfrm>
            <a:off x="3167720" y="1556585"/>
            <a:ext cx="2881260" cy="1726388"/>
          </a:xfrm>
          <a:prstGeom prst="rect">
            <a:avLst/>
          </a:prstGeom>
          <a:noFill/>
          <a:ln>
            <a:noFill/>
          </a:ln>
        </p:spPr>
      </p:pic>
      <p:pic>
        <p:nvPicPr>
          <p:cNvPr id="116" name="Google Shape;116;p19"/>
          <p:cNvPicPr preferRelativeResize="0"/>
          <p:nvPr/>
        </p:nvPicPr>
        <p:blipFill>
          <a:blip r:embed="rId5">
            <a:alphaModFix/>
          </a:blip>
          <a:stretch>
            <a:fillRect/>
          </a:stretch>
        </p:blipFill>
        <p:spPr>
          <a:xfrm>
            <a:off x="219432" y="1556585"/>
            <a:ext cx="2881260" cy="1726388"/>
          </a:xfrm>
          <a:prstGeom prst="rect">
            <a:avLst/>
          </a:prstGeom>
          <a:noFill/>
          <a:ln>
            <a:noFill/>
          </a:ln>
        </p:spPr>
      </p:pic>
      <p:sp>
        <p:nvSpPr>
          <p:cNvPr id="117" name="Google Shape;117;p19"/>
          <p:cNvSpPr txBox="1"/>
          <p:nvPr/>
        </p:nvSpPr>
        <p:spPr>
          <a:xfrm>
            <a:off x="472200" y="3657600"/>
            <a:ext cx="26286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Generation is higher than load, meaning there is generally enough energy and no power outages or blackouts. </a:t>
            </a:r>
            <a:endParaRPr sz="1200">
              <a:solidFill>
                <a:schemeClr val="dk2"/>
              </a:solidFill>
            </a:endParaRPr>
          </a:p>
        </p:txBody>
      </p:sp>
      <p:sp>
        <p:nvSpPr>
          <p:cNvPr id="118" name="Google Shape;118;p19"/>
          <p:cNvSpPr txBox="1"/>
          <p:nvPr/>
        </p:nvSpPr>
        <p:spPr>
          <a:xfrm>
            <a:off x="3445525" y="3657600"/>
            <a:ext cx="26286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Price actual is higher than price day ahead.</a:t>
            </a:r>
            <a:endParaRPr sz="1200">
              <a:solidFill>
                <a:schemeClr val="dk2"/>
              </a:solidFill>
            </a:endParaRPr>
          </a:p>
        </p:txBody>
      </p:sp>
      <p:sp>
        <p:nvSpPr>
          <p:cNvPr id="119" name="Google Shape;119;p19"/>
          <p:cNvSpPr txBox="1"/>
          <p:nvPr/>
        </p:nvSpPr>
        <p:spPr>
          <a:xfrm>
            <a:off x="6400163" y="3657600"/>
            <a:ext cx="24837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In general, Spain is very good at </a:t>
            </a:r>
            <a:r>
              <a:rPr lang="en" sz="1200">
                <a:solidFill>
                  <a:schemeClr val="dk2"/>
                </a:solidFill>
              </a:rPr>
              <a:t>predicting load, as the two curves are almost identical.</a:t>
            </a:r>
            <a:endParaRPr sz="1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0"/>
          <p:cNvPicPr preferRelativeResize="0"/>
          <p:nvPr/>
        </p:nvPicPr>
        <p:blipFill>
          <a:blip r:embed="rId3">
            <a:alphaModFix/>
          </a:blip>
          <a:stretch>
            <a:fillRect/>
          </a:stretch>
        </p:blipFill>
        <p:spPr>
          <a:xfrm>
            <a:off x="152400" y="152400"/>
            <a:ext cx="6614000" cy="4133750"/>
          </a:xfrm>
          <a:prstGeom prst="rect">
            <a:avLst/>
          </a:prstGeom>
          <a:noFill/>
          <a:ln>
            <a:noFill/>
          </a:ln>
        </p:spPr>
      </p:pic>
      <p:sp>
        <p:nvSpPr>
          <p:cNvPr id="125" name="Google Shape;125;p20"/>
          <p:cNvSpPr/>
          <p:nvPr/>
        </p:nvSpPr>
        <p:spPr>
          <a:xfrm>
            <a:off x="1394118" y="377938"/>
            <a:ext cx="906600" cy="37197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0"/>
          <p:cNvSpPr/>
          <p:nvPr/>
        </p:nvSpPr>
        <p:spPr>
          <a:xfrm>
            <a:off x="3594693" y="377938"/>
            <a:ext cx="906600" cy="37197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0"/>
          <p:cNvSpPr/>
          <p:nvPr/>
        </p:nvSpPr>
        <p:spPr>
          <a:xfrm>
            <a:off x="6266184" y="377938"/>
            <a:ext cx="412200" cy="37197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0"/>
          <p:cNvSpPr txBox="1"/>
          <p:nvPr/>
        </p:nvSpPr>
        <p:spPr>
          <a:xfrm>
            <a:off x="6863750" y="377950"/>
            <a:ext cx="2120100" cy="17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Highest median hourly generation:</a:t>
            </a:r>
            <a:endParaRPr sz="1200">
              <a:solidFill>
                <a:schemeClr val="dk2"/>
              </a:solidFill>
            </a:endParaRPr>
          </a:p>
          <a:p>
            <a:pPr indent="-304800" lvl="0" marL="457200" rtl="0" algn="l">
              <a:spcBef>
                <a:spcPts val="0"/>
              </a:spcBef>
              <a:spcAft>
                <a:spcPts val="0"/>
              </a:spcAft>
              <a:buClr>
                <a:schemeClr val="dk2"/>
              </a:buClr>
              <a:buSzPts val="1200"/>
              <a:buAutoNum type="arabicPeriod"/>
            </a:pPr>
            <a:r>
              <a:rPr lang="en" sz="1200">
                <a:solidFill>
                  <a:schemeClr val="dk2"/>
                </a:solidFill>
              </a:rPr>
              <a:t>Nuclear</a:t>
            </a:r>
            <a:endParaRPr sz="1200">
              <a:solidFill>
                <a:schemeClr val="dk2"/>
              </a:solidFill>
            </a:endParaRPr>
          </a:p>
          <a:p>
            <a:pPr indent="-304800" lvl="0" marL="457200" rtl="0" algn="l">
              <a:spcBef>
                <a:spcPts val="0"/>
              </a:spcBef>
              <a:spcAft>
                <a:spcPts val="0"/>
              </a:spcAft>
              <a:buClr>
                <a:schemeClr val="dk2"/>
              </a:buClr>
              <a:buSzPts val="1200"/>
              <a:buAutoNum type="arabicPeriod"/>
            </a:pPr>
            <a:r>
              <a:rPr lang="en" sz="1200">
                <a:solidFill>
                  <a:schemeClr val="dk2"/>
                </a:solidFill>
              </a:rPr>
              <a:t>Fossil gas</a:t>
            </a:r>
            <a:endParaRPr sz="1200">
              <a:solidFill>
                <a:schemeClr val="dk2"/>
              </a:solidFill>
            </a:endParaRPr>
          </a:p>
          <a:p>
            <a:pPr indent="-304800" lvl="0" marL="457200" rtl="0" algn="l">
              <a:spcBef>
                <a:spcPts val="0"/>
              </a:spcBef>
              <a:spcAft>
                <a:spcPts val="0"/>
              </a:spcAft>
              <a:buClr>
                <a:schemeClr val="dk2"/>
              </a:buClr>
              <a:buSzPts val="1200"/>
              <a:buAutoNum type="arabicPeriod"/>
            </a:pPr>
            <a:r>
              <a:rPr lang="en" sz="1200">
                <a:solidFill>
                  <a:schemeClr val="dk2"/>
                </a:solidFill>
              </a:rPr>
              <a:t>Fossil hard coal</a:t>
            </a:r>
            <a:endParaRPr sz="1200">
              <a:solidFill>
                <a:schemeClr val="dk2"/>
              </a:solidFill>
            </a:endParaRPr>
          </a:p>
          <a:p>
            <a:pPr indent="-304800" lvl="0" marL="457200" rtl="0" algn="l">
              <a:spcBef>
                <a:spcPts val="0"/>
              </a:spcBef>
              <a:spcAft>
                <a:spcPts val="0"/>
              </a:spcAft>
              <a:buClr>
                <a:schemeClr val="dk2"/>
              </a:buClr>
              <a:buSzPts val="1200"/>
              <a:buAutoNum type="arabicPeriod"/>
            </a:pPr>
            <a:r>
              <a:rPr lang="en" sz="1200">
                <a:solidFill>
                  <a:schemeClr val="dk2"/>
                </a:solidFill>
              </a:rPr>
              <a:t>Wind onshore</a:t>
            </a:r>
            <a:endParaRPr sz="1200">
              <a:solidFill>
                <a:schemeClr val="dk2"/>
              </a:solidFill>
            </a:endParaRPr>
          </a:p>
          <a:p>
            <a:pPr indent="-304800" lvl="0" marL="457200" rtl="0" algn="l">
              <a:spcBef>
                <a:spcPts val="0"/>
              </a:spcBef>
              <a:spcAft>
                <a:spcPts val="0"/>
              </a:spcAft>
              <a:buClr>
                <a:schemeClr val="dk2"/>
              </a:buClr>
              <a:buSzPts val="1200"/>
              <a:buAutoNum type="arabicPeriod"/>
            </a:pPr>
            <a:r>
              <a:rPr lang="en" sz="1200">
                <a:solidFill>
                  <a:schemeClr val="dk2"/>
                </a:solidFill>
              </a:rPr>
              <a:t>Hydro water reservoir</a:t>
            </a: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0" y="349458"/>
            <a:ext cx="9144001" cy="44445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