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45"/>
  </p:notesMasterIdLst>
  <p:sldIdLst>
    <p:sldId id="260" r:id="rId3"/>
    <p:sldId id="296" r:id="rId4"/>
    <p:sldId id="310" r:id="rId5"/>
    <p:sldId id="311" r:id="rId6"/>
    <p:sldId id="312" r:id="rId7"/>
    <p:sldId id="313" r:id="rId8"/>
    <p:sldId id="314" r:id="rId9"/>
    <p:sldId id="315" r:id="rId10"/>
    <p:sldId id="327" r:id="rId11"/>
    <p:sldId id="316" r:id="rId12"/>
    <p:sldId id="317" r:id="rId13"/>
    <p:sldId id="318" r:id="rId14"/>
    <p:sldId id="319" r:id="rId15"/>
    <p:sldId id="320" r:id="rId16"/>
    <p:sldId id="324" r:id="rId17"/>
    <p:sldId id="323" r:id="rId18"/>
    <p:sldId id="322" r:id="rId19"/>
    <p:sldId id="325" r:id="rId20"/>
    <p:sldId id="326" r:id="rId21"/>
    <p:sldId id="321" r:id="rId22"/>
    <p:sldId id="329" r:id="rId23"/>
    <p:sldId id="328" r:id="rId24"/>
    <p:sldId id="336" r:id="rId25"/>
    <p:sldId id="335" r:id="rId26"/>
    <p:sldId id="330" r:id="rId27"/>
    <p:sldId id="331" r:id="rId28"/>
    <p:sldId id="337" r:id="rId29"/>
    <p:sldId id="341" r:id="rId30"/>
    <p:sldId id="340" r:id="rId31"/>
    <p:sldId id="342" r:id="rId32"/>
    <p:sldId id="339" r:id="rId33"/>
    <p:sldId id="333" r:id="rId34"/>
    <p:sldId id="334" r:id="rId35"/>
    <p:sldId id="345" r:id="rId36"/>
    <p:sldId id="338" r:id="rId37"/>
    <p:sldId id="346" r:id="rId38"/>
    <p:sldId id="348" r:id="rId39"/>
    <p:sldId id="347" r:id="rId40"/>
    <p:sldId id="343" r:id="rId41"/>
    <p:sldId id="332" r:id="rId42"/>
    <p:sldId id="308" r:id="rId43"/>
    <p:sldId id="309" r:id="rId44"/>
  </p:sldIdLst>
  <p:sldSz cx="16256000" cy="13004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5pPr>
    <a:lvl6pPr marL="22860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6pPr>
    <a:lvl7pPr marL="27432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7pPr>
    <a:lvl8pPr marL="32004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8pPr>
    <a:lvl9pPr marL="36576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85"/>
    <a:srgbClr val="74B73F"/>
    <a:srgbClr val="FFDC52"/>
    <a:srgbClr val="D2AA00"/>
    <a:srgbClr val="3A7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23" autoAdjust="0"/>
  </p:normalViewPr>
  <p:slideViewPr>
    <p:cSldViewPr>
      <p:cViewPr>
        <p:scale>
          <a:sx n="50" d="100"/>
          <a:sy n="50" d="100"/>
        </p:scale>
        <p:origin x="-2748" y="-348"/>
      </p:cViewPr>
      <p:guideLst>
        <p:guide orient="horz" pos="4096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7D85-1DED-4CE8-A2CE-81B44B779688}" type="datetimeFigureOut">
              <a:rPr lang="en-CA" smtClean="0"/>
              <a:t>18/11/2014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83EDA-2C56-4253-9064-227644F18B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8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473700"/>
            <a:ext cx="49863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6191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9102725"/>
            <a:ext cx="9753600" cy="1074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1162050"/>
            <a:ext cx="9753600" cy="78025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10177463"/>
            <a:ext cx="9753600" cy="1527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890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5473700"/>
            <a:ext cx="4984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4359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8356600"/>
            <a:ext cx="13817600" cy="25828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5511800"/>
            <a:ext cx="13817600" cy="28448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7116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040188"/>
            <a:ext cx="13817600" cy="2787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7369175"/>
            <a:ext cx="11379200" cy="33242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225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33713"/>
            <a:ext cx="14630400" cy="85836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19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317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20700"/>
            <a:ext cx="14630400" cy="21669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11475"/>
            <a:ext cx="7181850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4124325"/>
            <a:ext cx="7181850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911475"/>
            <a:ext cx="7185025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4124325"/>
            <a:ext cx="7185025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64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477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22552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17525"/>
            <a:ext cx="5348288" cy="2203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517525"/>
            <a:ext cx="9086850" cy="110998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720975"/>
            <a:ext cx="5348288" cy="8896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9349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040188"/>
            <a:ext cx="13817600" cy="27876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7369175"/>
            <a:ext cx="11379200" cy="33242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096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9102725"/>
            <a:ext cx="9753600" cy="1074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1162050"/>
            <a:ext cx="9753600" cy="78025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10177463"/>
            <a:ext cx="9753600" cy="1527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71554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33713"/>
            <a:ext cx="14630400" cy="85836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71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8356600"/>
            <a:ext cx="13817600" cy="25828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5511800"/>
            <a:ext cx="13817600" cy="28448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4404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5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20700"/>
            <a:ext cx="14630400" cy="21669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11475"/>
            <a:ext cx="7181850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4124325"/>
            <a:ext cx="7181850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911475"/>
            <a:ext cx="7185025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4124325"/>
            <a:ext cx="7185025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99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32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8120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17525"/>
            <a:ext cx="5348288" cy="2203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517525"/>
            <a:ext cx="9086850" cy="110998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720975"/>
            <a:ext cx="5348288" cy="8896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23353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342900"/>
            <a:ext cx="15367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title style</a:t>
            </a: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300" y="0"/>
            <a:ext cx="1943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+mj-lt"/>
          <a:ea typeface="+mj-ea"/>
          <a:cs typeface="+mj-cs"/>
          <a:sym typeface="Open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9pPr>
    </p:titleStyle>
    <p:bodyStyle>
      <a:lvl1pPr marL="304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342900"/>
            <a:ext cx="15367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 Light" charset="0"/>
              </a:rPr>
              <a:t>Click to edit Master title style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300" y="0"/>
            <a:ext cx="1943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+mj-lt"/>
          <a:ea typeface="+mj-ea"/>
          <a:cs typeface="+mj-cs"/>
          <a:sym typeface="Open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9pPr>
    </p:titleStyle>
    <p:bodyStyle>
      <a:lvl1pPr marL="304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561" y="4521200"/>
            <a:ext cx="103340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 smtClean="0"/>
              <a:t>Advantages of</a:t>
            </a:r>
          </a:p>
          <a:p>
            <a:r>
              <a:rPr lang="en-CA" sz="9600" dirty="0" smtClean="0"/>
              <a:t>Data Warehousing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003" y="7568188"/>
            <a:ext cx="6425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Kyle </a:t>
            </a:r>
            <a:r>
              <a:rPr lang="en-CA" sz="3200" dirty="0" err="1" smtClean="0"/>
              <a:t>Lahnakoski</a:t>
            </a:r>
            <a:r>
              <a:rPr lang="en-CA" sz="3200" smtClean="0"/>
              <a:t>, November </a:t>
            </a:r>
            <a:r>
              <a:rPr lang="en-CA" sz="3200" dirty="0" smtClean="0"/>
              <a:t>2014 </a:t>
            </a:r>
            <a:endParaRPr lang="en-CA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356258" y="2840634"/>
            <a:ext cx="196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</a:t>
            </a:r>
            <a:endParaRPr lang="en-CA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193588" y="2840634"/>
            <a:ext cx="1580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Fact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08400" y="7721600"/>
            <a:ext cx="1447800" cy="550572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4432300" y="3794741"/>
            <a:ext cx="908170" cy="39268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1176000" y="8272171"/>
            <a:ext cx="1447800" cy="59242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>
            <a:off x="10984029" y="3794741"/>
            <a:ext cx="915871" cy="447743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2691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 Summary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1400" y="2311400"/>
            <a:ext cx="14097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Fast* filtering (fast </a:t>
            </a:r>
            <a:r>
              <a:rPr lang="en-CA" sz="4800" dirty="0"/>
              <a:t>“slicing</a:t>
            </a:r>
            <a:r>
              <a:rPr lang="en-CA" sz="4800" dirty="0" smtClean="0"/>
              <a:t>”)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Fast* aggregates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API is a query language (SQL, MDX</a:t>
            </a:r>
            <a:r>
              <a:rPr lang="en-CA" sz="4800" dirty="0" smtClean="0"/>
              <a:t>)</a:t>
            </a:r>
            <a:endParaRPr lang="en-CA" sz="48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A service, open to third party clients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Clean, Cartesian space of values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Metadata on dimensions and </a:t>
            </a:r>
            <a:r>
              <a:rPr lang="en-CA" sz="4800" dirty="0" smtClean="0"/>
              <a:t>measures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Defines a standard for ETL</a:t>
            </a:r>
            <a:endParaRPr lang="en-CA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41400" y="12131375"/>
            <a:ext cx="284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* Virtually O(1)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330067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Fast Slicing and Fast Aggregates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Data </a:t>
            </a:r>
            <a:r>
              <a:rPr lang="en-CA" sz="4800" dirty="0" smtClean="0"/>
              <a:t>is de-normalized to avoid expensive joins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Creates </a:t>
            </a:r>
            <a:r>
              <a:rPr lang="en-CA" sz="4800" dirty="0" smtClean="0">
                <a:solidFill>
                  <a:schemeClr val="tx1"/>
                </a:solidFill>
              </a:rPr>
              <a:t>and manages multiple indexes across many dimensions for fast slicing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Manages </a:t>
            </a:r>
            <a:r>
              <a:rPr lang="en-CA" sz="4800" dirty="0" smtClean="0">
                <a:solidFill>
                  <a:schemeClr val="tx1"/>
                </a:solidFill>
              </a:rPr>
              <a:t>materialized views (pre-aggregated data) for fast aggregates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8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35049" y="4277310"/>
            <a:ext cx="988283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[Measures].[Performance].[Mean] ON COLUMNS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[OS].[Windows]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049" y="3030479"/>
            <a:ext cx="9599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MDX (via some wire protocol)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035050" y="8559800"/>
            <a:ext cx="988283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AVG(Mean) AS Mean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5049" y="7340600"/>
            <a:ext cx="5863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SQL (via ODBC?)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6037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Open to third party clients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1264900" y="7120574"/>
            <a:ext cx="3086100" cy="3258811"/>
            <a:chOff x="10750550" y="5776349"/>
            <a:chExt cx="3086100" cy="3258811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121400"/>
              <a:ext cx="2057400" cy="183870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250" y="5776349"/>
              <a:ext cx="2057400" cy="183870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294250"/>
              <a:ext cx="2774193" cy="24793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0940464" y="8511940"/>
              <a:ext cx="2870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Data Warehouse</a:t>
              </a:r>
              <a:endParaRPr lang="en-CA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259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Open to third party clients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Dashboards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264900" y="7120574"/>
            <a:ext cx="3086100" cy="3258811"/>
            <a:chOff x="10750550" y="5776349"/>
            <a:chExt cx="3086100" cy="325881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121400"/>
              <a:ext cx="2057400" cy="18387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250" y="5776349"/>
              <a:ext cx="2057400" cy="183870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294250"/>
              <a:ext cx="2774193" cy="24793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940464" y="8511940"/>
              <a:ext cx="2870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Data Warehouse</a:t>
              </a:r>
              <a:endParaRPr lang="en-CA" sz="2800" dirty="0"/>
            </a:p>
          </p:txBody>
        </p:sp>
      </p:grpSp>
      <p:pic>
        <p:nvPicPr>
          <p:cNvPr id="19" name="Picture 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5" t="-1" r="12187" b="6889"/>
          <a:stretch/>
        </p:blipFill>
        <p:spPr bwMode="auto">
          <a:xfrm>
            <a:off x="3098800" y="7208963"/>
            <a:ext cx="2330450" cy="241997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5" t="17334" r="7823" b="12222"/>
          <a:stretch/>
        </p:blipFill>
        <p:spPr bwMode="auto">
          <a:xfrm>
            <a:off x="3784600" y="5763866"/>
            <a:ext cx="2330450" cy="183313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5" t="15445" r="7888" b="17222"/>
          <a:stretch/>
        </p:blipFill>
        <p:spPr bwMode="auto">
          <a:xfrm>
            <a:off x="1625600" y="6640699"/>
            <a:ext cx="2362200" cy="1778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15" idx="1"/>
            <a:endCxn id="20" idx="3"/>
          </p:cNvCxnSpPr>
          <p:nvPr/>
        </p:nvCxnSpPr>
        <p:spPr bwMode="auto">
          <a:xfrm flipH="1" flipV="1">
            <a:off x="6115050" y="6680433"/>
            <a:ext cx="5149850" cy="2197692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5" idx="1"/>
            <a:endCxn id="19" idx="3"/>
          </p:cNvCxnSpPr>
          <p:nvPr/>
        </p:nvCxnSpPr>
        <p:spPr bwMode="auto">
          <a:xfrm flipH="1" flipV="1">
            <a:off x="5429250" y="8418949"/>
            <a:ext cx="5835650" cy="459176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5" idx="1"/>
            <a:endCxn id="18" idx="3"/>
          </p:cNvCxnSpPr>
          <p:nvPr/>
        </p:nvCxnSpPr>
        <p:spPr bwMode="auto">
          <a:xfrm flipH="1" flipV="1">
            <a:off x="3987800" y="7529824"/>
            <a:ext cx="7277100" cy="1348301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9408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Open to third party clients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Dashboards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Analysis Tools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264900" y="7120574"/>
            <a:ext cx="3086100" cy="3258811"/>
            <a:chOff x="10750550" y="5776349"/>
            <a:chExt cx="3086100" cy="325881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121400"/>
              <a:ext cx="2057400" cy="18387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250" y="5776349"/>
              <a:ext cx="2057400" cy="183870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294250"/>
              <a:ext cx="2774193" cy="24793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940464" y="8511940"/>
              <a:ext cx="2870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Data Warehouse</a:t>
              </a:r>
              <a:endParaRPr lang="en-CA" sz="2800" dirty="0"/>
            </a:p>
          </p:txBody>
        </p:sp>
      </p:grpSp>
      <p:pic>
        <p:nvPicPr>
          <p:cNvPr id="19" name="Picture 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5" t="-1" r="12187" b="6889"/>
          <a:stretch/>
        </p:blipFill>
        <p:spPr bwMode="auto">
          <a:xfrm>
            <a:off x="3098800" y="7208963"/>
            <a:ext cx="2330450" cy="241997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5" t="17334" r="7823" b="12222"/>
          <a:stretch/>
        </p:blipFill>
        <p:spPr bwMode="auto">
          <a:xfrm>
            <a:off x="3784600" y="5763866"/>
            <a:ext cx="2330450" cy="183313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5" t="15445" r="7888" b="17222"/>
          <a:stretch/>
        </p:blipFill>
        <p:spPr bwMode="auto">
          <a:xfrm>
            <a:off x="1625600" y="6640699"/>
            <a:ext cx="2362200" cy="1778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15" idx="1"/>
            <a:endCxn id="20" idx="3"/>
          </p:cNvCxnSpPr>
          <p:nvPr/>
        </p:nvCxnSpPr>
        <p:spPr bwMode="auto">
          <a:xfrm flipH="1" flipV="1">
            <a:off x="6115050" y="6680433"/>
            <a:ext cx="5149850" cy="2197692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5" idx="1"/>
            <a:endCxn id="19" idx="3"/>
          </p:cNvCxnSpPr>
          <p:nvPr/>
        </p:nvCxnSpPr>
        <p:spPr bwMode="auto">
          <a:xfrm flipH="1" flipV="1">
            <a:off x="5429250" y="8418949"/>
            <a:ext cx="5835650" cy="459176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5" idx="1"/>
            <a:endCxn id="18" idx="3"/>
          </p:cNvCxnSpPr>
          <p:nvPr/>
        </p:nvCxnSpPr>
        <p:spPr bwMode="auto">
          <a:xfrm flipH="1" flipV="1">
            <a:off x="3987800" y="7529824"/>
            <a:ext cx="7277100" cy="1348301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52" name="Picture 4" descr="C:\Users\KLAHNA~1\AppData\Local\Temp\SNAGHTMLce278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764" y="11725761"/>
            <a:ext cx="4095238" cy="1257142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054" name="Picture 6" descr="C:\Users\KLAHNA~1\AppData\Local\Temp\SNAGHTMLd0645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4" y="10379385"/>
            <a:ext cx="3828572" cy="104762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056" name="Picture 8" descr="C:\Users\KLAHNA~1\AppData\Local\Temp\SNAGHTMLd202e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88" y="11059094"/>
            <a:ext cx="4380952" cy="1295238"/>
          </a:xfrm>
          <a:prstGeom prst="rect">
            <a:avLst/>
          </a:prstGeom>
          <a:noFill/>
          <a:ln w="25400">
            <a:noFill/>
          </a:ln>
        </p:spPr>
      </p:pic>
      <p:cxnSp>
        <p:nvCxnSpPr>
          <p:cNvPr id="36" name="Straight Arrow Connector 35"/>
          <p:cNvCxnSpPr>
            <a:stCxn id="15" idx="1"/>
          </p:cNvCxnSpPr>
          <p:nvPr/>
        </p:nvCxnSpPr>
        <p:spPr bwMode="auto">
          <a:xfrm flipH="1">
            <a:off x="4264025" y="8878125"/>
            <a:ext cx="7000875" cy="1662875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5" idx="1"/>
          </p:cNvCxnSpPr>
          <p:nvPr/>
        </p:nvCxnSpPr>
        <p:spPr bwMode="auto">
          <a:xfrm flipH="1">
            <a:off x="5537200" y="8878125"/>
            <a:ext cx="5727700" cy="2424875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15" idx="1"/>
          </p:cNvCxnSpPr>
          <p:nvPr/>
        </p:nvCxnSpPr>
        <p:spPr bwMode="auto">
          <a:xfrm flipH="1">
            <a:off x="7916863" y="8878125"/>
            <a:ext cx="3348037" cy="3034475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5737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Open to third party 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clients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More expressive than standard </a:t>
            </a:r>
            <a:r>
              <a:rPr lang="en-CA" sz="4800" dirty="0" err="1" smtClean="0">
                <a:solidFill>
                  <a:schemeClr val="tx1"/>
                </a:solidFill>
              </a:rPr>
              <a:t>RESTful</a:t>
            </a:r>
            <a:r>
              <a:rPr lang="en-CA" sz="4800" dirty="0" smtClean="0">
                <a:solidFill>
                  <a:schemeClr val="tx1"/>
                </a:solidFill>
              </a:rPr>
              <a:t> APIs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2400" y="9301946"/>
            <a:ext cx="899156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https://bugzilla.mozilla.org/buglist.cgi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f1=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status_whiteboard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substring&amp;resolution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=---&amp;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o2=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substring&amp;query_format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=advanced&amp;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f2=component&amp;v1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=[js%3Ap1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]&amp;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2400" y="5588000"/>
            <a:ext cx="79496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bugs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whiteboard.contains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(“[js:p1]”) AND</a:t>
            </a:r>
          </a:p>
          <a:p>
            <a:pPr lvl="1" algn="l"/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omponent.beginsWith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3485" y="6665216"/>
            <a:ext cx="1620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SQL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0718800" y="10163720"/>
            <a:ext cx="2701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Bugzilla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9192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Open to third party 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clients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More expressive than standard </a:t>
            </a:r>
            <a:r>
              <a:rPr lang="en-CA" sz="4800" dirty="0" err="1" smtClean="0">
                <a:solidFill>
                  <a:schemeClr val="bg1">
                    <a:lumMod val="75000"/>
                  </a:schemeClr>
                </a:solidFill>
              </a:rPr>
              <a:t>RESTful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 APIs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Saves developer from implementing query features for third party apps.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97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Open to third party 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clients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More expressive than standard </a:t>
            </a:r>
            <a:r>
              <a:rPr lang="en-CA" sz="4800" dirty="0" err="1" smtClean="0">
                <a:solidFill>
                  <a:schemeClr val="bg1">
                    <a:lumMod val="75000"/>
                  </a:schemeClr>
                </a:solidFill>
              </a:rPr>
              <a:t>RESTful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 APIs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Saves developer from implementing query features for third party apps.</a:t>
            </a:r>
            <a:endParaRPr lang="en-C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5048" y="8607524"/>
            <a:ext cx="14027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High demand on DW service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No joins – upper bound on cost of a request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Only filter and </a:t>
            </a:r>
            <a:r>
              <a:rPr lang="en-CA" sz="4800" dirty="0" smtClean="0">
                <a:solidFill>
                  <a:schemeClr val="tx1"/>
                </a:solidFill>
              </a:rPr>
              <a:t>aggregates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Security model is required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70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773614" y="2840634"/>
            <a:ext cx="513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Table / Relation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5231" y="2840634"/>
            <a:ext cx="5997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Cube / Pivot Table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041400" y="6045200"/>
            <a:ext cx="6705600" cy="51054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 bwMode="auto">
          <a:xfrm flipH="1">
            <a:off x="4394200" y="3987800"/>
            <a:ext cx="946267" cy="205740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347199" y="7091073"/>
            <a:ext cx="5867401" cy="2687928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>
            <a:off x="10984033" y="3794741"/>
            <a:ext cx="1296867" cy="3296332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177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Dimension members are represented once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048" y="4277310"/>
            <a:ext cx="7245351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[Date] ON ROWS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[Measures].[Median] ON COLUMNS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[OS].[Windows]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049" y="8559800"/>
            <a:ext cx="72453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AVG(Median) AS Median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4826693"/>
            <a:ext cx="24669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0" y="9321800"/>
            <a:ext cx="24669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8841521" y="5329137"/>
            <a:ext cx="1701105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841521" y="9633743"/>
            <a:ext cx="1701105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1370" y="4382002"/>
            <a:ext cx="1781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MDX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81594" y="8664969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682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35048" y="4277310"/>
            <a:ext cx="7245351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[Date] ON ROWS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[Measures].[Median] ON COLUMNS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[OS].[Windows]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049" y="8559800"/>
            <a:ext cx="72453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AVG(Median) AS Median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4826693"/>
            <a:ext cx="24669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0" y="9321800"/>
            <a:ext cx="24669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ight Arrow 21"/>
          <p:cNvSpPr/>
          <p:nvPr/>
        </p:nvSpPr>
        <p:spPr bwMode="auto">
          <a:xfrm>
            <a:off x="8841521" y="5329137"/>
            <a:ext cx="1701105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8841521" y="9633743"/>
            <a:ext cx="1701105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370" y="4382002"/>
            <a:ext cx="1781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MDX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8881594" y="8664969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SQL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Dimension members are represented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7901057"/>
            <a:ext cx="4421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rgbClr val="FF0000"/>
                </a:solidFill>
              </a:rPr>
              <a:t>Where’s the 16</a:t>
            </a:r>
            <a:r>
              <a:rPr lang="en-CA" sz="4000" b="1" baseline="30000" dirty="0" smtClean="0">
                <a:solidFill>
                  <a:srgbClr val="FF0000"/>
                </a:solidFill>
              </a:rPr>
              <a:t>th</a:t>
            </a:r>
            <a:r>
              <a:rPr lang="en-CA" sz="4000" b="1" dirty="0" smtClean="0">
                <a:solidFill>
                  <a:srgbClr val="FF0000"/>
                </a:solidFill>
              </a:rPr>
              <a:t>?</a:t>
            </a:r>
            <a:endParaRPr lang="en-CA" sz="40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428287" y="10059987"/>
            <a:ext cx="3505200" cy="152400"/>
          </a:xfrm>
          <a:prstGeom prst="ellipse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 bwMode="auto">
          <a:xfrm flipH="1">
            <a:off x="12852400" y="8608943"/>
            <a:ext cx="331198" cy="1451044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6070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Dimension members are represented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and only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49" y="5122882"/>
            <a:ext cx="663575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m.name,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t.Median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Machines m on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457200" lvl="2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255000" y="6165877"/>
            <a:ext cx="1981200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6063483"/>
            <a:ext cx="3095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219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Dimension members are represented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and only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49" y="5122882"/>
            <a:ext cx="663575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m.name,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t.Median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Machines m on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457200" lvl="2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255000" y="6165877"/>
            <a:ext cx="1981200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6063483"/>
            <a:ext cx="3095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1009649" y="7538928"/>
            <a:ext cx="6280151" cy="792272"/>
          </a:xfrm>
          <a:prstGeom prst="ellipse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38415" y="8202898"/>
            <a:ext cx="7476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rgbClr val="FF0000"/>
                </a:solidFill>
              </a:rPr>
              <a:t>Bad logic, wrong assumption</a:t>
            </a:r>
            <a:endParaRPr lang="en-CA" sz="40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442201" y="7935064"/>
            <a:ext cx="812799" cy="39613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7051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Dimension members are represented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and only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49" y="5122882"/>
            <a:ext cx="663575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m.name,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t.Median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Machines m on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457200" lvl="2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255000" y="6165877"/>
            <a:ext cx="1981200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6063483"/>
            <a:ext cx="3095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13598523" y="6161935"/>
            <a:ext cx="533401" cy="1475445"/>
          </a:xfrm>
          <a:prstGeom prst="ellipse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8650" y="9178617"/>
            <a:ext cx="7656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rgbClr val="FF0000"/>
                </a:solidFill>
              </a:rPr>
              <a:t>May conclude there are 6 tests</a:t>
            </a:r>
            <a:endParaRPr lang="en-CA" sz="40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12852400" y="7538929"/>
            <a:ext cx="746123" cy="1639688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4170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Dimension members are represented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and only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Dimensions are orthogonal (no functional dependencies) 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3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Metadata on Dimensions and Measures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Dimensions can have sub-dimensions, type, name, natural ordering, formatting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Measures have measurement units, default aggregation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Extra context allows for exploration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73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35049" y="2844000"/>
            <a:ext cx="1402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Databases provide too much design choice: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You can choose to de-normalize for speed, or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Stay normalized for low selectivity relations.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Make a specific index, or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Write code to manage a fast aggregate.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2844028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35049" y="2844000"/>
            <a:ext cx="1402714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Databases provide too much design choice: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You can choose to de-normalize for speed, or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Stay normalized for low selectivity relations.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Make a specific index, or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Write code to manage a fast aggregate.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CA" sz="4800" dirty="0" smtClean="0">
              <a:solidFill>
                <a:schemeClr val="tx1"/>
              </a:solidFill>
            </a:endParaRPr>
          </a:p>
          <a:p>
            <a:pPr algn="l"/>
            <a:r>
              <a:rPr lang="en-CA" sz="4800" i="1" dirty="0" smtClean="0">
                <a:solidFill>
                  <a:schemeClr val="tx1"/>
                </a:solidFill>
              </a:rPr>
              <a:t>Shape of the data in a database can be more complicated than the data demands.  It can include side effects of implementation decisions.</a:t>
            </a:r>
          </a:p>
          <a:p>
            <a:pPr algn="l"/>
            <a:endParaRPr lang="en-CA" sz="48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3087517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35049" y="2844000"/>
            <a:ext cx="14027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Databases provide too much design choice</a:t>
            </a:r>
            <a:endParaRPr lang="en-CA" sz="4800" dirty="0" smtClean="0">
              <a:solidFill>
                <a:schemeClr val="tx1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DW takes away choices of data layout: 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Always de-normalize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Redundant, even when extreme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Indexing decisions are made by the warehouse, not you.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2654041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396171" y="2840634"/>
            <a:ext cx="5888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Column /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94918" y="2840634"/>
            <a:ext cx="3578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Dimension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3800" y="6197600"/>
            <a:ext cx="15240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 bwMode="auto">
          <a:xfrm flipH="1">
            <a:off x="1955800" y="3987800"/>
            <a:ext cx="3384668" cy="220980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880600" y="7874000"/>
            <a:ext cx="1524000" cy="1752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 flipH="1">
            <a:off x="10642600" y="3794741"/>
            <a:ext cx="341430" cy="40792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778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35049" y="2844000"/>
            <a:ext cx="1402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Databases provide too much design choice</a:t>
            </a:r>
            <a:endParaRPr lang="en-CA" sz="4800" dirty="0" smtClean="0">
              <a:solidFill>
                <a:schemeClr val="tx1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DW takes away choices of data layout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DW demands all data is centralized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No deciding which system it best be in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Demands data that can be cross-referenced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909463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548643" y="5876033"/>
            <a:ext cx="3086100" cy="3258811"/>
            <a:chOff x="10750550" y="5776349"/>
            <a:chExt cx="3086100" cy="32588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121400"/>
              <a:ext cx="2057400" cy="183870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250" y="5776349"/>
              <a:ext cx="2057400" cy="18387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294250"/>
              <a:ext cx="2774193" cy="2479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940464" y="8511940"/>
              <a:ext cx="2870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Data Warehouse</a:t>
              </a:r>
              <a:endParaRPr lang="en-CA" sz="2800" dirty="0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9225096" y="9473738"/>
            <a:ext cx="2126731" cy="2669695"/>
            <a:chOff x="7740352" y="921525"/>
            <a:chExt cx="1063365" cy="133484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5"/>
              <a:ext cx="1063365" cy="106336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061678" y="2025540"/>
              <a:ext cx="482471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err="1" smtClean="0"/>
                <a:t>Talos</a:t>
              </a:r>
              <a:endParaRPr lang="en-CA" sz="2400" b="1" dirty="0" smtClean="0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8966200" y="4590055"/>
            <a:ext cx="1553631" cy="1634257"/>
            <a:chOff x="7633227" y="921526"/>
            <a:chExt cx="776815" cy="81712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6"/>
              <a:ext cx="562565" cy="5625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633227" y="1507822"/>
              <a:ext cx="776815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smtClean="0"/>
                <a:t>Mercurial</a:t>
              </a:r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1546990" y="7644479"/>
            <a:ext cx="2583931" cy="3126895"/>
            <a:chOff x="7740352" y="692925"/>
            <a:chExt cx="1291965" cy="156344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692925"/>
              <a:ext cx="1291965" cy="129196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028784" y="2025540"/>
              <a:ext cx="71510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err="1" smtClean="0"/>
                <a:t>Buildbot</a:t>
              </a:r>
              <a:endParaRPr lang="en-CA" sz="2400" b="1" dirty="0" smtClean="0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1667769" y="5957075"/>
            <a:ext cx="1362875" cy="1712611"/>
            <a:chOff x="7680917" y="921526"/>
            <a:chExt cx="681437" cy="85630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6"/>
              <a:ext cx="562567" cy="56256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680917" y="1546999"/>
              <a:ext cx="681437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smtClean="0"/>
                <a:t>Bugzilla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4851400" y="7714734"/>
            <a:ext cx="6720990" cy="1163392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4851400" y="5359400"/>
            <a:ext cx="3962400" cy="1034534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4475236" y="8255855"/>
            <a:ext cx="4490964" cy="1904145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4851400" y="6795383"/>
            <a:ext cx="6816370" cy="206318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758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/>
              <a:t>Do you need a </a:t>
            </a:r>
            <a:r>
              <a:rPr lang="en-CA" sz="4800" b="1" dirty="0" smtClean="0"/>
              <a:t>Data Warehouse</a:t>
            </a:r>
            <a:r>
              <a:rPr lang="en-CA" sz="4800" b="1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Are </a:t>
            </a:r>
            <a:r>
              <a:rPr lang="en-CA" sz="4800" dirty="0"/>
              <a:t>you </a:t>
            </a:r>
            <a:r>
              <a:rPr lang="en-CA" sz="4800" dirty="0" smtClean="0"/>
              <a:t>caching?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cache filtered results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writing </a:t>
            </a:r>
            <a:r>
              <a:rPr lang="en-CA" sz="4800" dirty="0"/>
              <a:t>materialized </a:t>
            </a:r>
            <a:r>
              <a:rPr lang="en-CA" sz="4800" dirty="0" smtClean="0"/>
              <a:t>views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i="1" dirty="0" smtClean="0"/>
              <a:t>managing</a:t>
            </a:r>
            <a:r>
              <a:rPr lang="en-CA" sz="4800" dirty="0" smtClean="0"/>
              <a:t> </a:t>
            </a:r>
            <a:r>
              <a:rPr lang="en-CA" sz="4800" dirty="0"/>
              <a:t>materialized </a:t>
            </a:r>
            <a:r>
              <a:rPr lang="en-CA" sz="4800" dirty="0" smtClean="0"/>
              <a:t>views (caching aggregates)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Are you </a:t>
            </a:r>
            <a:r>
              <a:rPr lang="en-CA" sz="4800" dirty="0" smtClean="0"/>
              <a:t>indexing? (for query </a:t>
            </a:r>
            <a:r>
              <a:rPr lang="en-CA" sz="4800" dirty="0"/>
              <a:t>optimization</a:t>
            </a:r>
            <a:r>
              <a:rPr lang="en-CA" sz="4800" dirty="0" smtClean="0"/>
              <a:t>)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Are you </a:t>
            </a:r>
            <a:r>
              <a:rPr lang="en-CA" sz="4800" dirty="0" smtClean="0"/>
              <a:t>joining? </a:t>
            </a:r>
            <a:r>
              <a:rPr lang="en-CA" sz="4800" dirty="0"/>
              <a:t>(and delivering long result sets</a:t>
            </a:r>
            <a:r>
              <a:rPr lang="en-CA" sz="4800" dirty="0" smtClean="0"/>
              <a:t>)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Are you building a query interface?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Can you accept “eventual consistency”?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CA" sz="4800" dirty="0" smtClean="0"/>
          </a:p>
          <a:p>
            <a:pPr algn="l"/>
            <a:r>
              <a:rPr lang="en-CA" sz="4800" dirty="0" smtClean="0"/>
              <a:t>Are </a:t>
            </a:r>
            <a:r>
              <a:rPr lang="en-CA" sz="4800" dirty="0"/>
              <a:t>you doing these all happening in a recognizable section of your code?  - You need a data warehouse, or at least use it’s abstractions.</a:t>
            </a:r>
          </a:p>
        </p:txBody>
      </p:sp>
    </p:spTree>
    <p:extLst>
      <p:ext uri="{BB962C8B-B14F-4D97-AF65-F5344CB8AC3E}">
        <p14:creationId xmlns:p14="http://schemas.microsoft.com/office/powerpoint/2010/main" val="688381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387600"/>
            <a:ext cx="140271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4800" dirty="0"/>
              <a:t>Data warehouse is more than a NoSQL columnar data store: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DW provides a query language with fast slices and aggregates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DW includes extra </a:t>
            </a:r>
            <a:r>
              <a:rPr lang="en-CA" sz="4800" dirty="0" smtClean="0"/>
              <a:t>metadata, </a:t>
            </a:r>
            <a:r>
              <a:rPr lang="en-CA" sz="4800" dirty="0"/>
              <a:t>how </a:t>
            </a:r>
            <a:r>
              <a:rPr lang="en-CA" sz="4800" dirty="0" smtClean="0"/>
              <a:t>dimensions relate </a:t>
            </a:r>
            <a:r>
              <a:rPr lang="en-CA" sz="4800" dirty="0"/>
              <a:t>to each other and </a:t>
            </a:r>
            <a:r>
              <a:rPr lang="en-CA" sz="4800" dirty="0" smtClean="0"/>
              <a:t>about </a:t>
            </a:r>
            <a:r>
              <a:rPr lang="en-CA" sz="4800" dirty="0"/>
              <a:t>the </a:t>
            </a:r>
            <a:r>
              <a:rPr lang="en-CA" sz="4800" dirty="0" smtClean="0"/>
              <a:t>measures.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CA" sz="4800" dirty="0"/>
          </a:p>
          <a:p>
            <a:pPr lvl="0" algn="l"/>
            <a:r>
              <a:rPr lang="en-CA" sz="4800" dirty="0" smtClean="0"/>
              <a:t>NoSQL data stores make an excellent base for data warehousing, but require additional work 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314734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Existing Solutions?</a:t>
            </a:r>
            <a:endParaRPr lang="en-CA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9649" y="2844800"/>
            <a:ext cx="14027149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Open Source is about 20 years behind commercial software.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Underlying </a:t>
            </a:r>
            <a:r>
              <a:rPr lang="en-CA" sz="4800" dirty="0">
                <a:solidFill>
                  <a:schemeClr val="tx1"/>
                </a:solidFill>
              </a:rPr>
              <a:t>Open Source technology is well developed, but the integration is non-existent.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Good solutions are commercial solutions - Metrics uses </a:t>
            </a:r>
            <a:r>
              <a:rPr lang="en-CA" sz="4800" dirty="0" err="1" smtClean="0">
                <a:solidFill>
                  <a:schemeClr val="tx1"/>
                </a:solidFill>
              </a:rPr>
              <a:t>Vertica</a:t>
            </a:r>
            <a:r>
              <a:rPr lang="en-CA" sz="4800" dirty="0" smtClean="0">
                <a:solidFill>
                  <a:schemeClr val="tx1"/>
                </a:solidFill>
              </a:rPr>
              <a:t> and Tableau – both commercial products.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Business Intelligence is very profitable: Open Source solutions disappear: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err="1" smtClean="0">
                <a:solidFill>
                  <a:schemeClr val="tx1"/>
                </a:solidFill>
              </a:rPr>
              <a:t>Pentaho</a:t>
            </a:r>
            <a:r>
              <a:rPr lang="en-CA" sz="4800" dirty="0" smtClean="0">
                <a:solidFill>
                  <a:schemeClr val="tx1"/>
                </a:solidFill>
              </a:rPr>
              <a:t> – Went from subscription model to multi-license model (~July 2009?).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Mozilla was working with </a:t>
            </a:r>
            <a:r>
              <a:rPr lang="en-CA" sz="4800" dirty="0" err="1" smtClean="0">
                <a:solidFill>
                  <a:schemeClr val="tx1"/>
                </a:solidFill>
              </a:rPr>
              <a:t>WebDetails</a:t>
            </a:r>
            <a:r>
              <a:rPr lang="en-CA" sz="4800" dirty="0" smtClean="0">
                <a:solidFill>
                  <a:schemeClr val="tx1"/>
                </a:solidFill>
              </a:rPr>
              <a:t>, now bought by </a:t>
            </a:r>
            <a:r>
              <a:rPr lang="en-CA" sz="4800" dirty="0" err="1" smtClean="0">
                <a:solidFill>
                  <a:schemeClr val="tx1"/>
                </a:solidFill>
              </a:rPr>
              <a:t>Pentaho</a:t>
            </a:r>
            <a:r>
              <a:rPr lang="en-CA" sz="4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129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No  Existing Solutions?</a:t>
            </a:r>
            <a:endParaRPr lang="en-CA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9649" y="2844800"/>
            <a:ext cx="140271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Mozilla may be unique: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tx1"/>
                </a:solidFill>
              </a:rPr>
              <a:t>BI is a means to an ends – We may be the first truly open company with BI needs</a:t>
            </a:r>
            <a:r>
              <a:rPr lang="en-CA" sz="4800" dirty="0" smtClean="0">
                <a:solidFill>
                  <a:schemeClr val="tx1"/>
                </a:solidFill>
              </a:rPr>
              <a:t>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We have mandate to be open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tx1"/>
                </a:solidFill>
              </a:rPr>
              <a:t>We can define the integration standards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With standards, we can </a:t>
            </a:r>
            <a:r>
              <a:rPr lang="en-CA" sz="4800" dirty="0">
                <a:solidFill>
                  <a:schemeClr val="tx1"/>
                </a:solidFill>
              </a:rPr>
              <a:t>work with </a:t>
            </a:r>
            <a:r>
              <a:rPr lang="en-CA" sz="4800" dirty="0" smtClean="0">
                <a:solidFill>
                  <a:schemeClr val="tx1"/>
                </a:solidFill>
              </a:rPr>
              <a:t>community and amplify each others skill</a:t>
            </a:r>
          </a:p>
        </p:txBody>
      </p:sp>
    </p:spTree>
    <p:extLst>
      <p:ext uri="{BB962C8B-B14F-4D97-AF65-F5344CB8AC3E}">
        <p14:creationId xmlns:p14="http://schemas.microsoft.com/office/powerpoint/2010/main" val="1121148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Data Warehouse as Abstraction</a:t>
            </a:r>
            <a:endParaRPr lang="en-CA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9649" y="2844800"/>
            <a:ext cx="140271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Dictate the two main DW standards: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Input - Multidimensional data cube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Output – Fast query service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ETL designed to fill </a:t>
            </a:r>
            <a:r>
              <a:rPr lang="en-CA" sz="4800" dirty="0">
                <a:solidFill>
                  <a:schemeClr val="tx1"/>
                </a:solidFill>
              </a:rPr>
              <a:t>d</a:t>
            </a:r>
            <a:r>
              <a:rPr lang="en-CA" sz="4800" dirty="0" smtClean="0">
                <a:solidFill>
                  <a:schemeClr val="tx1"/>
                </a:solidFill>
              </a:rPr>
              <a:t>ata cubes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Clients leverage service to simplify internal design</a:t>
            </a:r>
            <a:endParaRPr lang="en-CA" sz="4800" dirty="0">
              <a:solidFill>
                <a:schemeClr val="tx1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Tool discovery and software optimization for the data warehouse is independent of the peripheral software that uses it.</a:t>
            </a:r>
          </a:p>
        </p:txBody>
      </p:sp>
    </p:spTree>
    <p:extLst>
      <p:ext uri="{BB962C8B-B14F-4D97-AF65-F5344CB8AC3E}">
        <p14:creationId xmlns:p14="http://schemas.microsoft.com/office/powerpoint/2010/main" val="1243927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Data Warehouse as Abstraction</a:t>
            </a:r>
            <a:endParaRPr lang="en-CA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9649" y="28448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ETL is significant work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Security model</a:t>
            </a:r>
            <a:endParaRPr lang="en-CA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11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937000" y="8331200"/>
            <a:ext cx="2419252" cy="928707"/>
          </a:xfrm>
          <a:prstGeom prst="roundRect">
            <a:avLst/>
          </a:prstGeom>
          <a:noFill/>
          <a:ln w="88900">
            <a:solidFill>
              <a:srgbClr val="FFDC5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Example</a:t>
            </a:r>
            <a:endParaRPr lang="en-CA" sz="4800" b="1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4174" y="8185150"/>
            <a:ext cx="2419252" cy="928707"/>
          </a:xfrm>
          <a:prstGeom prst="roundRect">
            <a:avLst/>
          </a:prstGeom>
          <a:noFill/>
          <a:ln w="88900">
            <a:solidFill>
              <a:srgbClr val="3A75A6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4174" y="8185150"/>
            <a:ext cx="2419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Python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168650" y="9855200"/>
            <a:ext cx="10932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Elasticsearch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9652000" y="7466171"/>
            <a:ext cx="4455066" cy="954107"/>
          </a:xfrm>
          <a:prstGeom prst="roundRect">
            <a:avLst/>
          </a:prstGeom>
          <a:noFill/>
          <a:ln w="88900">
            <a:solidFill>
              <a:srgbClr val="007C85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19000" y="8189445"/>
            <a:ext cx="1571263" cy="461665"/>
          </a:xfrm>
          <a:prstGeom prst="rect">
            <a:avLst/>
          </a:prstGeom>
          <a:solidFill>
            <a:srgbClr val="007C85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2400" dirty="0" err="1" smtClean="0">
                <a:solidFill>
                  <a:schemeClr val="bg1"/>
                </a:solidFill>
              </a:rPr>
              <a:t>Javascript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175000" y="9855200"/>
            <a:ext cx="10932066" cy="954107"/>
          </a:xfrm>
          <a:prstGeom prst="roundRect">
            <a:avLst/>
          </a:prstGeom>
          <a:noFill/>
          <a:ln w="88900">
            <a:solidFill>
              <a:srgbClr val="74B73F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5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4394200" y="4521200"/>
            <a:ext cx="7200000" cy="7200000"/>
          </a:xfrm>
          <a:prstGeom prst="ellipse">
            <a:avLst/>
          </a:prstGeom>
          <a:noFill/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294200" y="5421200"/>
            <a:ext cx="5400000" cy="5400000"/>
          </a:xfrm>
          <a:prstGeom prst="ellipse">
            <a:avLst/>
          </a:prstGeom>
          <a:noFill/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7" name="Straight Connector 6"/>
          <p:cNvCxnSpPr>
            <a:stCxn id="2" idx="3"/>
            <a:endCxn id="2" idx="7"/>
          </p:cNvCxnSpPr>
          <p:nvPr/>
        </p:nvCxnSpPr>
        <p:spPr bwMode="auto">
          <a:xfrm flipV="1">
            <a:off x="5448616" y="5575616"/>
            <a:ext cx="5091168" cy="5091168"/>
          </a:xfrm>
          <a:prstGeom prst="line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2" idx="1"/>
            <a:endCxn id="2" idx="5"/>
          </p:cNvCxnSpPr>
          <p:nvPr/>
        </p:nvCxnSpPr>
        <p:spPr bwMode="auto">
          <a:xfrm>
            <a:off x="5448616" y="5575616"/>
            <a:ext cx="5091168" cy="5091168"/>
          </a:xfrm>
          <a:prstGeom prst="line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/>
          <p:nvPr/>
        </p:nvSpPr>
        <p:spPr>
          <a:xfrm rot="16200000">
            <a:off x="3022600" y="8121200"/>
            <a:ext cx="3506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threePt" dir="t"/>
            </a:scene3d>
            <a:sp3d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Query API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9910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396170" y="2840634"/>
            <a:ext cx="5888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Column /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94918" y="2840634"/>
            <a:ext cx="3578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Dimension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489200" y="6197600"/>
            <a:ext cx="14478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3213100" y="3794741"/>
            <a:ext cx="2127370" cy="24028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1176000" y="7493000"/>
            <a:ext cx="3886200" cy="609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>
            <a:off x="10984030" y="3794741"/>
            <a:ext cx="2135070" cy="36982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81199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Beyond Data Warehousing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048" y="2387600"/>
            <a:ext cx="1402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Hierarchal database (no) are free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73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5689600" y="7396164"/>
            <a:ext cx="2718881" cy="2765920"/>
            <a:chOff x="6146792" y="4861077"/>
            <a:chExt cx="2718881" cy="2765920"/>
          </a:xfrm>
        </p:grpSpPr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6146792" y="4861077"/>
              <a:ext cx="2718881" cy="2304255"/>
              <a:chOff x="1944668" y="1262408"/>
              <a:chExt cx="875038" cy="670402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4668" y="1262408"/>
                <a:ext cx="446935" cy="446935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2771" y="1268760"/>
                <a:ext cx="446935" cy="446935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8135" y="1485875"/>
                <a:ext cx="446935" cy="446935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>
              <a:spLocks noChangeAspect="1"/>
            </p:cNvSpPr>
            <p:nvPr/>
          </p:nvSpPr>
          <p:spPr>
            <a:xfrm>
              <a:off x="6450095" y="7165332"/>
              <a:ext cx="2170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err="1" smtClean="0"/>
                <a:t>Elasticsearch</a:t>
              </a:r>
              <a:endParaRPr lang="en-CA" sz="2400" b="1" dirty="0" smtClean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212192" y="4698459"/>
            <a:ext cx="2644447" cy="2697705"/>
            <a:chOff x="1212192" y="4698459"/>
            <a:chExt cx="2644447" cy="2697705"/>
          </a:xfrm>
        </p:grpSpPr>
        <p:pic>
          <p:nvPicPr>
            <p:cNvPr id="75" name="Picture 2" descr="http://blog.ffextensionguru.com/images/firefox_logo-only_RGB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192" y="4698459"/>
              <a:ext cx="2644447" cy="253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>
              <a:spLocks noChangeAspect="1"/>
            </p:cNvSpPr>
            <p:nvPr/>
          </p:nvSpPr>
          <p:spPr>
            <a:xfrm>
              <a:off x="1825727" y="693449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smtClean="0"/>
                <a:t>Browser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3149600"/>
            <a:ext cx="2424241" cy="242424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 bwMode="auto">
          <a:xfrm flipH="1">
            <a:off x="3403600" y="4140200"/>
            <a:ext cx="2622972" cy="1219200"/>
          </a:xfrm>
          <a:prstGeom prst="line">
            <a:avLst/>
          </a:prstGeom>
          <a:solidFill>
            <a:srgbClr val="6C7472"/>
          </a:solidFill>
          <a:ln w="8890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5697705" y="5568952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web/file server </a:t>
            </a:r>
          </a:p>
        </p:txBody>
      </p:sp>
      <p:grpSp>
        <p:nvGrpSpPr>
          <p:cNvPr id="12" name="Group 11"/>
          <p:cNvGrpSpPr/>
          <p:nvPr/>
        </p:nvGrpSpPr>
        <p:grpSpPr>
          <a:xfrm rot="1947839">
            <a:off x="3482271" y="6326341"/>
            <a:ext cx="2547543" cy="769441"/>
            <a:chOff x="3243104" y="5799784"/>
            <a:chExt cx="3140843" cy="769441"/>
          </a:xfrm>
        </p:grpSpPr>
        <p:cxnSp>
          <p:nvCxnSpPr>
            <p:cNvPr id="88" name="Straight Connector 87"/>
            <p:cNvCxnSpPr/>
            <p:nvPr/>
          </p:nvCxnSpPr>
          <p:spPr bwMode="auto">
            <a:xfrm flipH="1">
              <a:off x="3243104" y="6502400"/>
              <a:ext cx="3140843" cy="1"/>
            </a:xfrm>
            <a:prstGeom prst="line">
              <a:avLst/>
            </a:prstGeom>
            <a:solidFill>
              <a:srgbClr val="6C7472"/>
            </a:solidFill>
            <a:ln w="889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4197349" y="5799784"/>
              <a:ext cx="122020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 err="1" smtClean="0">
                  <a:solidFill>
                    <a:srgbClr val="00B0F0"/>
                  </a:solidFill>
                </a:rPr>
                <a:t>ajax</a:t>
              </a:r>
              <a:endParaRPr lang="en-CA" sz="4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1016612" y="7175421"/>
            <a:ext cx="2126731" cy="2669695"/>
            <a:chOff x="7740352" y="921525"/>
            <a:chExt cx="1063365" cy="133484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5"/>
              <a:ext cx="1063365" cy="106336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829553" y="2025540"/>
              <a:ext cx="946733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err="1" smtClean="0"/>
                <a:t>Bugzilla</a:t>
              </a:r>
              <a:r>
                <a:rPr lang="en-CA" sz="2400" b="1" dirty="0" smtClean="0"/>
                <a:t> DB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8547016" y="8415990"/>
            <a:ext cx="2298163" cy="0"/>
          </a:xfrm>
          <a:prstGeom prst="line">
            <a:avLst/>
          </a:prstGeom>
          <a:solidFill>
            <a:srgbClr val="6C7472"/>
          </a:solidFill>
          <a:ln w="889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9349509" y="7645324"/>
            <a:ext cx="1348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rgbClr val="00B0F0"/>
                </a:solidFill>
              </a:rPr>
              <a:t>ETL</a:t>
            </a:r>
            <a:endParaRPr lang="en-CA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55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09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176719" y="2840634"/>
            <a:ext cx="232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480" y="2840634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08400" y="6578600"/>
            <a:ext cx="1447800" cy="4419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4432300" y="3794741"/>
            <a:ext cx="908168" cy="27838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1176000" y="7874000"/>
            <a:ext cx="3886200" cy="17525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>
            <a:off x="10984029" y="3794741"/>
            <a:ext cx="2135071" cy="40792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6114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176719" y="2840634"/>
            <a:ext cx="232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480" y="2840634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08400" y="6197600"/>
            <a:ext cx="14478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14" idx="1"/>
            <a:endCxn id="7" idx="0"/>
          </p:cNvCxnSpPr>
          <p:nvPr/>
        </p:nvCxnSpPr>
        <p:spPr bwMode="auto">
          <a:xfrm flipH="1">
            <a:off x="4432300" y="5303054"/>
            <a:ext cx="6551728" cy="89454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880600" y="7493000"/>
            <a:ext cx="5181600" cy="21335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 bwMode="auto">
          <a:xfrm>
            <a:off x="12253767" y="5780107"/>
            <a:ext cx="217633" cy="171289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0984028" y="4826000"/>
            <a:ext cx="2539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Median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58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863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74387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6719" y="2840634"/>
            <a:ext cx="232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480" y="2840634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27600" y="6197600"/>
            <a:ext cx="14478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14" idx="1"/>
            <a:endCxn id="7" idx="0"/>
          </p:cNvCxnSpPr>
          <p:nvPr/>
        </p:nvCxnSpPr>
        <p:spPr bwMode="auto">
          <a:xfrm flipH="1">
            <a:off x="5651500" y="5303054"/>
            <a:ext cx="5612253" cy="89454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723437" y="7357772"/>
            <a:ext cx="5181600" cy="21335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 bwMode="auto">
          <a:xfrm>
            <a:off x="12253768" y="5780107"/>
            <a:ext cx="60469" cy="1577665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1263753" y="4826000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Mean</a:t>
            </a:r>
            <a:endParaRPr lang="en-CA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75911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25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863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6719" y="2840634"/>
            <a:ext cx="232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480" y="2840634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146800" y="6197600"/>
            <a:ext cx="14478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14" idx="1"/>
            <a:endCxn id="7" idx="0"/>
          </p:cNvCxnSpPr>
          <p:nvPr/>
        </p:nvCxnSpPr>
        <p:spPr bwMode="auto">
          <a:xfrm flipH="1">
            <a:off x="6870700" y="5303054"/>
            <a:ext cx="3900324" cy="89454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571037" y="7205372"/>
            <a:ext cx="5181600" cy="21335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 bwMode="auto">
          <a:xfrm flipH="1">
            <a:off x="12161837" y="5780107"/>
            <a:ext cx="91933" cy="1425265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0771024" y="4826000"/>
            <a:ext cx="29654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Variance</a:t>
            </a:r>
            <a:endParaRPr lang="en-CA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74387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75911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237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893327" y="2840634"/>
            <a:ext cx="4894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Candidate Key</a:t>
            </a:r>
            <a:endParaRPr lang="en-CA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956073" y="2840634"/>
            <a:ext cx="40559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Coordinates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09736" y="8916254"/>
            <a:ext cx="2743200" cy="49415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2581336" y="3794741"/>
            <a:ext cx="2759136" cy="512151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6" idx="2"/>
            <a:endCxn id="23" idx="0"/>
          </p:cNvCxnSpPr>
          <p:nvPr/>
        </p:nvCxnSpPr>
        <p:spPr bwMode="auto">
          <a:xfrm>
            <a:off x="10984033" y="3794741"/>
            <a:ext cx="2135067" cy="379697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9922123" y="8696876"/>
            <a:ext cx="1447800" cy="494664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2395200" y="7591714"/>
            <a:ext cx="1447800" cy="494664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25" name="Straight Arrow Connector 24"/>
          <p:cNvCxnSpPr>
            <a:stCxn id="6" idx="2"/>
            <a:endCxn id="22" idx="0"/>
          </p:cNvCxnSpPr>
          <p:nvPr/>
        </p:nvCxnSpPr>
        <p:spPr bwMode="auto">
          <a:xfrm flipH="1">
            <a:off x="10646023" y="3794741"/>
            <a:ext cx="338010" cy="4902135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0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Open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Top - Blu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Blue">
      <a:majorFont>
        <a:latin typeface="Open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Title - Top -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Pages>0</Pages>
  <Words>1224</Words>
  <Characters>0</Characters>
  <Application>Microsoft Office PowerPoint</Application>
  <PresentationFormat>Custom</PresentationFormat>
  <Lines>0</Lines>
  <Paragraphs>312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Title - Top</vt:lpstr>
      <vt:lpstr>Title - Top - Blue</vt:lpstr>
      <vt:lpstr>PowerPoint Presentation</vt:lpstr>
      <vt:lpstr>Nomenclature</vt:lpstr>
      <vt:lpstr>Nomenclature</vt:lpstr>
      <vt:lpstr>Nomenclature</vt:lpstr>
      <vt:lpstr>Nomenclature</vt:lpstr>
      <vt:lpstr>Nomenclature</vt:lpstr>
      <vt:lpstr>Nomenclature</vt:lpstr>
      <vt:lpstr>Nomenclature</vt:lpstr>
      <vt:lpstr>Nomenclature</vt:lpstr>
      <vt:lpstr>Nomenclature</vt:lpstr>
      <vt:lpstr>Benefits Summary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Benefits</vt:lpstr>
      <vt:lpstr>Data Warehouse?</vt:lpstr>
      <vt:lpstr>Data Warehouse?</vt:lpstr>
      <vt:lpstr>Data Warehouse?</vt:lpstr>
      <vt:lpstr>Data Warehouse?</vt:lpstr>
      <vt:lpstr>Data Warehouse?</vt:lpstr>
      <vt:lpstr>Costs</vt:lpstr>
      <vt:lpstr>Data Warehouse?</vt:lpstr>
      <vt:lpstr>Data Warehouse?</vt:lpstr>
      <vt:lpstr>Beyond Data Warehousing</vt:lpstr>
      <vt:lpstr>Architecture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klahnakoski</cp:lastModifiedBy>
  <cp:revision>97</cp:revision>
  <dcterms:modified xsi:type="dcterms:W3CDTF">2014-11-18T20:56:09Z</dcterms:modified>
</cp:coreProperties>
</file>