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en.cppreference.com/" TargetMode="External"/><Relationship Id="rId4" Type="http://schemas.openxmlformats.org/officeDocument/2006/relationships/hyperlink" Target="http://dinosaur.compilertools.net/flex/" TargetMode="External"/><Relationship Id="rId5" Type="http://schemas.openxmlformats.org/officeDocument/2006/relationships/hyperlink" Target="http://aquamentus.com/" TargetMode="External"/><Relationship Id="rId6" Type="http://schemas.openxmlformats.org/officeDocument/2006/relationships/hyperlink" Target="https://regexr.com/" TargetMode="External"/><Relationship Id="rId7" Type="http://schemas.openxmlformats.org/officeDocument/2006/relationships/hyperlink" Target="https://regex101.com/" TargetMode="External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definition for the C++ lexical structure using lex/flex tool.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 by Milana Nurgalieva &amp; Kuznetsov Ilya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inside “lex.yy.c”?</a:t>
            </a:r>
          </a:p>
        </p:txBody>
      </p:sp>
      <p:sp>
        <p:nvSpPr>
          <p:cNvPr id="162" name="Shape 162"/>
          <p:cNvSpPr/>
          <p:nvPr/>
        </p:nvSpPr>
        <p:spPr>
          <a:xfrm>
            <a:off x="6366651" y="2101669"/>
            <a:ext cx="5686425" cy="421340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Shape 1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447" l="368" r="0" t="0"/>
          <a:stretch/>
        </p:blipFill>
        <p:spPr>
          <a:xfrm>
            <a:off x="6638924" y="2147288"/>
            <a:ext cx="5141878" cy="410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7095313" y="1536250"/>
            <a:ext cx="42291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Lookup tables: finite state automata</a:t>
            </a:r>
          </a:p>
        </p:txBody>
      </p:sp>
      <p:sp>
        <p:nvSpPr>
          <p:cNvPr id="165" name="Shape 165"/>
          <p:cNvSpPr/>
          <p:nvPr/>
        </p:nvSpPr>
        <p:spPr>
          <a:xfrm>
            <a:off x="180977" y="2101669"/>
            <a:ext cx="5781673" cy="421340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357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96" y="2112542"/>
            <a:ext cx="5505450" cy="206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896" y="4954592"/>
            <a:ext cx="5505450" cy="126999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114425" y="4381173"/>
            <a:ext cx="43313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681458" y="1723790"/>
            <a:ext cx="2736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big (BIG) switch-case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way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Book "Flex &amp; Bison" By John Levine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http://en.cppreference.com/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http://dinosaur.compilertools.net/flex/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http://aquamentus.com/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https://regexr.com/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https://regex101.com/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39049" y="1690688"/>
            <a:ext cx="3762588" cy="4946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7639050" y="1690688"/>
            <a:ext cx="3714750" cy="4946504"/>
          </a:xfrm>
          <a:prstGeom prst="rect">
            <a:avLst/>
          </a:prstGeom>
          <a:noFill/>
          <a:ln cap="flat" cmpd="sng" w="1905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Literals</a:t>
            </a:r>
          </a:p>
        </p:txBody>
      </p:sp>
      <p:pic>
        <p:nvPicPr>
          <p:cNvPr id="183" name="Shape 1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6221" y="1690688"/>
            <a:ext cx="665646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388883" y="1933902"/>
            <a:ext cx="37635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literals are perfectly described at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cppreference.com, and our mission was provide regexp for them.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88883" y="302586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new to regular expressions.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result: big, scary regexps.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-28360" r="28359" t="0"/>
          <a:stretch/>
        </p:blipFill>
        <p:spPr>
          <a:xfrm>
            <a:off x="-1439916" y="4469407"/>
            <a:ext cx="6448425" cy="39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Operators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Operators were taken from cppreference. Forgotten operators were added in testing period.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2" y="3577987"/>
            <a:ext cx="34956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Clang has strange vision on keywords, some of them Clang recognize as keywords, but some of them are just identifiers for it.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Clang compatibility we decided to use same notation as used in Clang.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838200" y="4287955"/>
            <a:ext cx="6941772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keywords are special-case and they are separate.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435600"/>
            <a:ext cx="14658974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Clang compiler can give all tokens from file.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clang -Xclang -dump-tokens code.cpp |&amp; tee clangTokens.txt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decided to check if tokens sequences from our lexer and Clang are the same.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script</a:t>
            </a:r>
          </a:p>
        </p:txBody>
      </p:sp>
      <p:pic>
        <p:nvPicPr>
          <p:cNvPr id="213" name="Shape 2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987619"/>
            <a:ext cx="10439399" cy="238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606581" y="3793401"/>
            <a:ext cx="10836997" cy="2643612"/>
          </a:xfrm>
          <a:prstGeom prst="rect">
            <a:avLst/>
          </a:prstGeom>
          <a:noFill/>
          <a:ln cap="flat" cmpd="sng" w="1905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581" y="2232741"/>
            <a:ext cx="3219450" cy="10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606581" y="2063034"/>
            <a:ext cx="3322342" cy="1358020"/>
          </a:xfrm>
          <a:prstGeom prst="rect">
            <a:avLst/>
          </a:prstGeom>
          <a:noFill/>
          <a:ln cap="flat" cmpd="sng" w="1905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5314383" y="2232741"/>
            <a:ext cx="6559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 whether tokens from Clang lexer and our lexer are the same.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file</a:t>
            </a:r>
          </a:p>
        </p:txBody>
      </p:sp>
      <p:pic>
        <p:nvPicPr>
          <p:cNvPr id="223" name="Shape 2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8296" y="1027905"/>
            <a:ext cx="1605503" cy="559821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838200" y="2175641"/>
            <a:ext cx="8119209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created c++ program with bunch of include statements (62)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analyzed them by both lexers.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thanks for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g++ -E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that do only preprocessing.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 compilation</a:t>
            </a:r>
          </a:p>
        </p:txBody>
      </p:sp>
      <p:sp>
        <p:nvSpPr>
          <p:cNvPr id="91" name="Shape 91"/>
          <p:cNvSpPr/>
          <p:nvPr/>
        </p:nvSpPr>
        <p:spPr>
          <a:xfrm>
            <a:off x="630710" y="4414962"/>
            <a:ext cx="2627869" cy="158990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source.l</a:t>
            </a:r>
          </a:p>
        </p:txBody>
      </p:sp>
      <p:sp>
        <p:nvSpPr>
          <p:cNvPr id="92" name="Shape 92"/>
          <p:cNvSpPr/>
          <p:nvPr/>
        </p:nvSpPr>
        <p:spPr>
          <a:xfrm>
            <a:off x="4705864" y="4414962"/>
            <a:ext cx="2627869" cy="158990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lex.yy.c</a:t>
            </a:r>
          </a:p>
        </p:txBody>
      </p:sp>
      <p:sp>
        <p:nvSpPr>
          <p:cNvPr id="93" name="Shape 93"/>
          <p:cNvSpPr/>
          <p:nvPr/>
        </p:nvSpPr>
        <p:spPr>
          <a:xfrm>
            <a:off x="8781020" y="4414960"/>
            <a:ext cx="2627869" cy="158990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output program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30710" y="1506021"/>
            <a:ext cx="10646889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main stages: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Writing grammar definition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Generating lexical analyzer source code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3. Lexical analyzer creation</a:t>
            </a:r>
          </a:p>
        </p:txBody>
      </p:sp>
      <p:cxnSp>
        <p:nvCxnSpPr>
          <p:cNvPr id="95" name="Shape 95"/>
          <p:cNvCxnSpPr>
            <a:stCxn id="91" idx="3"/>
            <a:endCxn id="92" idx="1"/>
          </p:cNvCxnSpPr>
          <p:nvPr/>
        </p:nvCxnSpPr>
        <p:spPr>
          <a:xfrm>
            <a:off x="3258579" y="5209914"/>
            <a:ext cx="1447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6" name="Shape 96"/>
          <p:cNvCxnSpPr>
            <a:stCxn id="92" idx="3"/>
            <a:endCxn id="93" idx="1"/>
          </p:cNvCxnSpPr>
          <p:nvPr/>
        </p:nvCxnSpPr>
        <p:spPr>
          <a:xfrm>
            <a:off x="7333734" y="5209913"/>
            <a:ext cx="1447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file</a:t>
            </a:r>
          </a:p>
        </p:txBody>
      </p:sp>
      <p:sp>
        <p:nvSpPr>
          <p:cNvPr id="102" name="Shape 102"/>
          <p:cNvSpPr/>
          <p:nvPr/>
        </p:nvSpPr>
        <p:spPr>
          <a:xfrm>
            <a:off x="838200" y="3071938"/>
            <a:ext cx="2627869" cy="158990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source.l</a:t>
            </a:r>
          </a:p>
        </p:txBody>
      </p:sp>
      <p:sp>
        <p:nvSpPr>
          <p:cNvPr id="103" name="Shape 103"/>
          <p:cNvSpPr/>
          <p:nvPr/>
        </p:nvSpPr>
        <p:spPr>
          <a:xfrm>
            <a:off x="4913355" y="3071936"/>
            <a:ext cx="2627869" cy="158990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lex.yy.c</a:t>
            </a:r>
          </a:p>
        </p:txBody>
      </p:sp>
      <p:sp>
        <p:nvSpPr>
          <p:cNvPr id="104" name="Shape 104"/>
          <p:cNvSpPr/>
          <p:nvPr/>
        </p:nvSpPr>
        <p:spPr>
          <a:xfrm>
            <a:off x="8988510" y="3071935"/>
            <a:ext cx="2627869" cy="158990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Lexer</a:t>
            </a:r>
          </a:p>
        </p:txBody>
      </p:sp>
      <p:cxnSp>
        <p:nvCxnSpPr>
          <p:cNvPr id="105" name="Shape 105"/>
          <p:cNvCxnSpPr>
            <a:stCxn id="102" idx="3"/>
            <a:endCxn id="103" idx="1"/>
          </p:cNvCxnSpPr>
          <p:nvPr/>
        </p:nvCxnSpPr>
        <p:spPr>
          <a:xfrm>
            <a:off x="3466069" y="3866889"/>
            <a:ext cx="1447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6" name="Shape 106"/>
          <p:cNvCxnSpPr>
            <a:stCxn id="103" idx="3"/>
            <a:endCxn id="104" idx="1"/>
          </p:cNvCxnSpPr>
          <p:nvPr/>
        </p:nvCxnSpPr>
        <p:spPr>
          <a:xfrm>
            <a:off x="7541225" y="3866888"/>
            <a:ext cx="1447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 source structure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38200" y="1825625"/>
            <a:ext cx="104393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 &amp; options section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%{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Code here will be copied verbatim to head of lex.yy.c file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%}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patterns &amp; actions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subroutines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section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2243139"/>
            <a:ext cx="4629150" cy="2021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4419600"/>
            <a:ext cx="8924925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457950" y="2024063"/>
            <a:ext cx="592455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flex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headers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etc…</a:t>
            </a:r>
          </a:p>
        </p:txBody>
      </p:sp>
      <p:sp>
        <p:nvSpPr>
          <p:cNvPr id="121" name="Shape 121"/>
          <p:cNvSpPr/>
          <p:nvPr/>
        </p:nvSpPr>
        <p:spPr>
          <a:xfrm>
            <a:off x="0" y="4086225"/>
            <a:ext cx="2581274" cy="3333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 rule format</a:t>
            </a:r>
          </a:p>
        </p:txBody>
      </p:sp>
      <p:sp>
        <p:nvSpPr>
          <p:cNvPr id="127" name="Shape 127"/>
          <p:cNvSpPr/>
          <p:nvPr/>
        </p:nvSpPr>
        <p:spPr>
          <a:xfrm>
            <a:off x="3095625" y="3057525"/>
            <a:ext cx="6086475" cy="2457449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is matched by regular expression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275" y="3409950"/>
            <a:ext cx="5505450" cy="184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162300" y="3819525"/>
            <a:ext cx="600075" cy="15827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7448550" y="4752976"/>
            <a:ext cx="1143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" name="Shape 132"/>
          <p:cNvCxnSpPr/>
          <p:nvPr/>
        </p:nvCxnSpPr>
        <p:spPr>
          <a:xfrm flipH="1">
            <a:off x="8739187" y="4171950"/>
            <a:ext cx="1076323" cy="581026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33" name="Shape 133"/>
          <p:cNvSpPr/>
          <p:nvPr/>
        </p:nvSpPr>
        <p:spPr>
          <a:xfrm>
            <a:off x="9815511" y="3571875"/>
            <a:ext cx="2109788" cy="76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by parser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.y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subroutines</a:t>
            </a:r>
          </a:p>
        </p:txBody>
      </p:sp>
      <p:pic>
        <p:nvPicPr>
          <p:cNvPr id="139" name="Shape 1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639469"/>
            <a:ext cx="7981950" cy="12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838200" y="2657247"/>
            <a:ext cx="1051559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This section typically includes routines called from the rules.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contents of the user subroutines section are copied verbatim by flex to the C file.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454958"/>
            <a:ext cx="7260078" cy="4986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words counter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file</a:t>
            </a:r>
          </a:p>
        </p:txBody>
      </p:sp>
      <p:sp>
        <p:nvSpPr>
          <p:cNvPr id="152" name="Shape 152"/>
          <p:cNvSpPr/>
          <p:nvPr/>
        </p:nvSpPr>
        <p:spPr>
          <a:xfrm>
            <a:off x="838200" y="3071938"/>
            <a:ext cx="2627869" cy="158990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source.l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355" y="3071936"/>
            <a:ext cx="2627869" cy="158990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lex.yy.c</a:t>
            </a:r>
          </a:p>
        </p:txBody>
      </p:sp>
      <p:sp>
        <p:nvSpPr>
          <p:cNvPr id="154" name="Shape 154"/>
          <p:cNvSpPr/>
          <p:nvPr/>
        </p:nvSpPr>
        <p:spPr>
          <a:xfrm>
            <a:off x="8988510" y="3071935"/>
            <a:ext cx="2627869" cy="158990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Lexer</a:t>
            </a:r>
          </a:p>
        </p:txBody>
      </p:sp>
      <p:cxnSp>
        <p:nvCxnSpPr>
          <p:cNvPr id="155" name="Shape 155"/>
          <p:cNvCxnSpPr>
            <a:stCxn id="152" idx="3"/>
            <a:endCxn id="153" idx="1"/>
          </p:cNvCxnSpPr>
          <p:nvPr/>
        </p:nvCxnSpPr>
        <p:spPr>
          <a:xfrm>
            <a:off x="3466069" y="3866889"/>
            <a:ext cx="1447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56" name="Shape 156"/>
          <p:cNvCxnSpPr>
            <a:stCxn id="153" idx="3"/>
            <a:endCxn id="154" idx="1"/>
          </p:cNvCxnSpPr>
          <p:nvPr/>
        </p:nvCxnSpPr>
        <p:spPr>
          <a:xfrm>
            <a:off x="7541225" y="3866888"/>
            <a:ext cx="1447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