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6832600" cy="5778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512921" y="945694"/>
            <a:ext cx="5813108" cy="2011775"/>
          </a:xfrm>
          <a:prstGeom prst="rect">
            <a:avLst/>
          </a:prstGeom>
        </p:spPr>
        <p:txBody>
          <a:bodyPr anchor="b"/>
          <a:lstStyle>
            <a:lvl1pPr algn="ctr"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854869" y="3035050"/>
            <a:ext cx="5129213" cy="13951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700"/>
            </a:lvl1pPr>
            <a:lvl2pPr marL="0" indent="341940" algn="ctr">
              <a:buSzTx/>
              <a:buFontTx/>
              <a:buNone/>
              <a:defRPr sz="1700"/>
            </a:lvl2pPr>
            <a:lvl3pPr marL="0" indent="683880" algn="ctr">
              <a:buSzTx/>
              <a:buFontTx/>
              <a:buNone/>
              <a:defRPr sz="1700"/>
            </a:lvl3pPr>
            <a:lvl4pPr marL="0" indent="1025820" algn="ctr">
              <a:buSzTx/>
              <a:buFontTx/>
              <a:buNone/>
              <a:defRPr sz="1700"/>
            </a:lvl4pPr>
            <a:lvl5pPr marL="0" indent="1367760" algn="ctr">
              <a:buSzTx/>
              <a:buFontTx/>
              <a:buNone/>
              <a:defRPr sz="1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/>
          <p:nvPr>
            <p:ph type="title"/>
          </p:nvPr>
        </p:nvSpPr>
        <p:spPr>
          <a:xfrm>
            <a:off x="466615" y="1440614"/>
            <a:ext cx="5898595" cy="2403695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Textebene 1…"/>
          <p:cNvSpPr txBox="1"/>
          <p:nvPr>
            <p:ph type="body" sz="quarter" idx="1"/>
          </p:nvPr>
        </p:nvSpPr>
        <p:spPr>
          <a:xfrm>
            <a:off x="466615" y="3867048"/>
            <a:ext cx="5898595" cy="126404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700"/>
            </a:lvl1pPr>
            <a:lvl2pPr marL="0" indent="341940">
              <a:buSzTx/>
              <a:buFontTx/>
              <a:buNone/>
              <a:defRPr sz="1700"/>
            </a:lvl2pPr>
            <a:lvl3pPr marL="0" indent="683880">
              <a:buSzTx/>
              <a:buFontTx/>
              <a:buNone/>
              <a:defRPr sz="1700"/>
            </a:lvl3pPr>
            <a:lvl4pPr marL="0" indent="1025820">
              <a:buSzTx/>
              <a:buFontTx/>
              <a:buNone/>
              <a:defRPr sz="1700"/>
            </a:lvl4pPr>
            <a:lvl5pPr marL="0" indent="1367760">
              <a:buSzTx/>
              <a:buFontTx/>
              <a:buNone/>
              <a:defRPr sz="1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Textebene 1…"/>
          <p:cNvSpPr txBox="1"/>
          <p:nvPr>
            <p:ph type="body" sz="half" idx="1"/>
          </p:nvPr>
        </p:nvSpPr>
        <p:spPr>
          <a:xfrm>
            <a:off x="470177" y="1538258"/>
            <a:ext cx="2906555" cy="3666405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/>
          <p:nvPr>
            <p:ph type="title"/>
          </p:nvPr>
        </p:nvSpPr>
        <p:spPr>
          <a:xfrm>
            <a:off x="471069" y="307652"/>
            <a:ext cx="5898594" cy="1116912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Textebene 1…"/>
          <p:cNvSpPr txBox="1"/>
          <p:nvPr>
            <p:ph type="body" sz="quarter" idx="1"/>
          </p:nvPr>
        </p:nvSpPr>
        <p:spPr>
          <a:xfrm>
            <a:off x="471069" y="1416536"/>
            <a:ext cx="2893197" cy="69422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700"/>
            </a:lvl1pPr>
            <a:lvl2pPr marL="0" indent="341940">
              <a:buSzTx/>
              <a:buFontTx/>
              <a:buNone/>
              <a:defRPr b="1" sz="1700"/>
            </a:lvl2pPr>
            <a:lvl3pPr marL="0" indent="683880">
              <a:buSzTx/>
              <a:buFontTx/>
              <a:buNone/>
              <a:defRPr b="1" sz="1700"/>
            </a:lvl3pPr>
            <a:lvl4pPr marL="0" indent="1025820">
              <a:buSzTx/>
              <a:buFontTx/>
              <a:buNone/>
              <a:defRPr b="1" sz="1700"/>
            </a:lvl4pPr>
            <a:lvl5pPr marL="0" indent="1367760">
              <a:buSzTx/>
              <a:buFontTx/>
              <a:buNone/>
              <a:defRPr b="1" sz="1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3462218" y="1416536"/>
            <a:ext cx="2907446" cy="69422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700"/>
            </a:pPr>
          </a:p>
        </p:txBody>
      </p:sp>
      <p:sp>
        <p:nvSpPr>
          <p:cNvPr id="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/>
          <p:nvPr>
            <p:ph type="title"/>
          </p:nvPr>
        </p:nvSpPr>
        <p:spPr>
          <a:xfrm>
            <a:off x="471069" y="385233"/>
            <a:ext cx="2205740" cy="1348318"/>
          </a:xfrm>
          <a:prstGeom prst="rect">
            <a:avLst/>
          </a:prstGeom>
        </p:spPr>
        <p:txBody>
          <a:bodyPr anchor="b"/>
          <a:lstStyle>
            <a:lvl1pPr>
              <a:defRPr sz="2300"/>
            </a:lvl1pPr>
          </a:lstStyle>
          <a:p>
            <a:pPr/>
            <a:r>
              <a:t>Titeltext</a:t>
            </a:r>
          </a:p>
        </p:txBody>
      </p:sp>
      <p:sp>
        <p:nvSpPr>
          <p:cNvPr id="73" name="Textebene 1…"/>
          <p:cNvSpPr txBox="1"/>
          <p:nvPr>
            <p:ph type="body" sz="half" idx="1"/>
          </p:nvPr>
        </p:nvSpPr>
        <p:spPr>
          <a:xfrm>
            <a:off x="2907445" y="831997"/>
            <a:ext cx="3462219" cy="410648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 marL="538555" indent="-196615">
              <a:defRPr sz="2300"/>
            </a:lvl2pPr>
            <a:lvl3pPr marL="915192" indent="-231312">
              <a:defRPr sz="2300"/>
            </a:lvl3pPr>
            <a:lvl4pPr marL="1306699" indent="-280879">
              <a:defRPr sz="2300"/>
            </a:lvl4pPr>
            <a:lvl5pPr marL="1648638" indent="-280879">
              <a:defRPr sz="23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71069" y="1733550"/>
            <a:ext cx="2205740" cy="32116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100"/>
            </a:pPr>
          </a:p>
        </p:txBody>
      </p:sp>
      <p:sp>
        <p:nvSpPr>
          <p:cNvPr id="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/>
          <p:nvPr>
            <p:ph type="title"/>
          </p:nvPr>
        </p:nvSpPr>
        <p:spPr>
          <a:xfrm>
            <a:off x="471069" y="385233"/>
            <a:ext cx="2205740" cy="1348318"/>
          </a:xfrm>
          <a:prstGeom prst="rect">
            <a:avLst/>
          </a:prstGeom>
        </p:spPr>
        <p:txBody>
          <a:bodyPr anchor="b"/>
          <a:lstStyle>
            <a:lvl1pPr>
              <a:defRPr sz="2300"/>
            </a:lvl1pPr>
          </a:lstStyle>
          <a:p>
            <a:pPr/>
            <a:r>
              <a:t>Titeltext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2907445" y="831997"/>
            <a:ext cx="3462219" cy="41064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bene 1…"/>
          <p:cNvSpPr txBox="1"/>
          <p:nvPr>
            <p:ph type="body" sz="quarter" idx="1"/>
          </p:nvPr>
        </p:nvSpPr>
        <p:spPr>
          <a:xfrm>
            <a:off x="471069" y="1733550"/>
            <a:ext cx="2205740" cy="321161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100"/>
            </a:lvl1pPr>
            <a:lvl2pPr marL="0" indent="341940">
              <a:buSzTx/>
              <a:buFontTx/>
              <a:buNone/>
              <a:defRPr sz="1100"/>
            </a:lvl2pPr>
            <a:lvl3pPr marL="0" indent="683880">
              <a:buSzTx/>
              <a:buFontTx/>
              <a:buNone/>
              <a:defRPr sz="1100"/>
            </a:lvl3pPr>
            <a:lvl4pPr marL="0" indent="1025820">
              <a:buSzTx/>
              <a:buFontTx/>
              <a:buNone/>
              <a:defRPr sz="1100"/>
            </a:lvl4pPr>
            <a:lvl5pPr marL="0" indent="1367760">
              <a:buSzTx/>
              <a:buFontTx/>
              <a:buNone/>
              <a:defRPr sz="11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470177" y="307652"/>
            <a:ext cx="5898595" cy="1116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470177" y="1538258"/>
            <a:ext cx="5898595" cy="366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161642" y="5411632"/>
            <a:ext cx="207130" cy="1960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8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6838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38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38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38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38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38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38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38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38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0970" marR="0" indent="-170970" algn="l" defTabSz="68388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3081" marR="0" indent="-201141" algn="l" defTabSz="68388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8122" marR="0" indent="-244242" algn="l" defTabSz="68388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88850" marR="0" indent="-263030" algn="l" defTabSz="68388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0789" marR="0" indent="-263030" algn="l" defTabSz="68388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72729" marR="0" indent="-263030" algn="l" defTabSz="68388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14669" marR="0" indent="-263030" algn="l" defTabSz="68388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56609" marR="0" indent="-263030" algn="l" defTabSz="68388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998549" marR="0" indent="-263030" algn="l" defTabSz="68388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feld 40"/>
          <p:cNvSpPr txBox="1"/>
          <p:nvPr/>
        </p:nvSpPr>
        <p:spPr>
          <a:xfrm>
            <a:off x="777472" y="1378472"/>
            <a:ext cx="1215045" cy="149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i="1" sz="1200"/>
            </a:pPr>
            <a:r>
              <a:t>R1 (“Glycolysis“)</a:t>
            </a: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10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-4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10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-4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10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-4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10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-4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𝑊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1000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g</a:t>
            </a:r>
            <a14:m>
              <m:oMath>
                <m:r>
                  <m:rPr>
                    <m:nor/>
                  </m:rPr>
                  <a:rPr xmlns:a="http://schemas.openxmlformats.org/drawingml/2006/main" sz="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m:rPr>
                    <m:nor/>
                  </m:rPr>
                  <a:rPr xmlns:a="http://schemas.openxmlformats.org/drawingml/2006/main" sz="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mmol</m:t>
                </m:r>
                <m:r>
                  <m:rPr>
                    <m:nor/>
                  </m:rPr>
                  <a:rPr xmlns:a="http://schemas.openxmlformats.org/drawingml/2006/main" sz="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−1</m:t>
                </m: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 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∆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  <m:sSup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e>
                  <m:sup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°</m:t>
                    </m:r>
                  </m:sup>
                </m:sSup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-10 kJ/mol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=140 000 h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-1</a:t>
            </a:r>
            <a:endParaRPr sz="943"/>
          </a:p>
        </p:txBody>
      </p:sp>
      <p:sp>
        <p:nvSpPr>
          <p:cNvPr id="95" name="Textfeld 62"/>
          <p:cNvSpPr txBox="1"/>
          <p:nvPr/>
        </p:nvSpPr>
        <p:spPr>
          <a:xfrm>
            <a:off x="3271241" y="666018"/>
            <a:ext cx="3308084" cy="968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 sz="1200" u="sng"/>
            </a:pPr>
            <a:r>
              <a:t>Further parameters and constraints: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algn="ctr">
              <a:defRPr sz="12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𝐸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𝑡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𝑜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𝑡</m:t>
                </m:r>
                <m:r>
                  <m:rPr>
                    <m:nor/>
                  </m:rP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nor/>
                  </m:rP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</m:t>
                </m: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4 g⋅gDW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-1</a:t>
            </a:r>
            <a:endParaRPr baseline="30000">
              <a:latin typeface="+mj-lt"/>
              <a:ea typeface="+mj-ea"/>
              <a:cs typeface="+mj-cs"/>
              <a:sym typeface="Calibri"/>
            </a:endParaRPr>
          </a:p>
          <a:p>
            <a:pPr algn="ctr">
              <a:defRPr sz="12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d>
                  <m:dPr>
                    <m:ctrlP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e>
                </m:d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d>
                  <m:dPr>
                    <m:ctrlP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e>
                </m:d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d>
                  <m:dPr>
                    <m:ctrlP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e>
                </m:d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d>
                  <m:dPr>
                    <m:ctrlP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e>
                </m:d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d>
                  <m:dPr>
                    <m:ctrlP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e>
                </m:d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d>
                  <m:dPr>
                    <m:ctrlP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e>
                </m:d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d>
                  <m:dPr>
                    <m:ctrlP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sSup>
                      <m:e>
                        <m:r>
                          <a:rPr xmlns:a="http://schemas.openxmlformats.org/drawingml/2006/mai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xmlns:a="http://schemas.openxmlformats.org/drawingml/2006/mai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xmlns:a="http://schemas.openxmlformats.org/drawingml/2006/mai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0.02</m:t>
                    </m:r>
                  </m:e>
                </m:d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ctr">
              <a:defRPr sz="12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center"/>
                </m:oMathParaPr>
                <m:oMath>
                  <m:d>
                    <m:d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</m:d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d>
                    <m:dPr>
                      <m:ctrlP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</m:d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  <a:p>
            <a:pPr algn="ctr">
              <a:defRPr sz="12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sSub>
                    <m:e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xmlns:a="http://schemas.openxmlformats.org/drawingml/2006/main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𝐼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𝑛</m:t>
                  </m:r>
                  <m:r>
                    <a:rPr xmlns:a="http://schemas.openxmlformats.org/drawingml/2006/main" sz="1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𝑓</m:t>
                  </m:r>
                </m:oMath>
              </m:oMathPara>
            </a14:m>
            <a:endParaRPr sz="1132"/>
          </a:p>
        </p:txBody>
      </p:sp>
      <p:sp>
        <p:nvSpPr>
          <p:cNvPr id="96" name="Textfeld 50"/>
          <p:cNvSpPr txBox="1"/>
          <p:nvPr/>
        </p:nvSpPr>
        <p:spPr>
          <a:xfrm>
            <a:off x="2702108" y="1111969"/>
            <a:ext cx="254209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/>
            </a:lvl1pPr>
          </a:lstStyle>
          <a:p>
            <a:pPr/>
            <a:r>
              <a:t>S</a:t>
            </a:r>
          </a:p>
        </p:txBody>
      </p:sp>
      <p:sp>
        <p:nvSpPr>
          <p:cNvPr id="97" name="Textfeld 51"/>
          <p:cNvSpPr txBox="1"/>
          <p:nvPr/>
        </p:nvSpPr>
        <p:spPr>
          <a:xfrm>
            <a:off x="2588598" y="2594140"/>
            <a:ext cx="381643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/>
            </a:lvl1pPr>
          </a:lstStyle>
          <a:p>
            <a:pPr/>
            <a:r>
              <a:t>M</a:t>
            </a:r>
          </a:p>
        </p:txBody>
      </p:sp>
      <p:sp>
        <p:nvSpPr>
          <p:cNvPr id="98" name="Textfeld 63"/>
          <p:cNvSpPr txBox="1"/>
          <p:nvPr/>
        </p:nvSpPr>
        <p:spPr>
          <a:xfrm>
            <a:off x="2660713" y="4345352"/>
            <a:ext cx="272193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/>
            </a:lvl1pPr>
          </a:lstStyle>
          <a:p>
            <a:pPr/>
            <a:r>
              <a:t>C</a:t>
            </a:r>
          </a:p>
        </p:txBody>
      </p:sp>
      <p:sp>
        <p:nvSpPr>
          <p:cNvPr id="99" name="Gerade Verbindung mit Pfeil 66"/>
          <p:cNvSpPr/>
          <p:nvPr/>
        </p:nvSpPr>
        <p:spPr>
          <a:xfrm>
            <a:off x="2822034" y="585432"/>
            <a:ext cx="1" cy="526538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Textfeld 71"/>
          <p:cNvSpPr txBox="1"/>
          <p:nvPr/>
        </p:nvSpPr>
        <p:spPr>
          <a:xfrm>
            <a:off x="2278721" y="4828669"/>
            <a:ext cx="484656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400"/>
            </a:lvl1pPr>
          </a:lstStyle>
          <a:p>
            <a:pPr/>
            <a:r>
              <a:t>EX_C</a:t>
            </a:r>
          </a:p>
        </p:txBody>
      </p:sp>
      <p:sp>
        <p:nvSpPr>
          <p:cNvPr id="101" name="Textfeld 78"/>
          <p:cNvSpPr txBox="1"/>
          <p:nvPr/>
        </p:nvSpPr>
        <p:spPr>
          <a:xfrm>
            <a:off x="862691" y="4670445"/>
            <a:ext cx="1316253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200"/>
            </a:lvl1pPr>
          </a:lstStyle>
          <a:p>
            <a:pPr/>
            <a:r>
              <a:t>ATP_Consumption</a:t>
            </a:r>
          </a:p>
        </p:txBody>
      </p:sp>
      <p:sp>
        <p:nvSpPr>
          <p:cNvPr id="102" name="Gerade Verbindung mit Pfeil 82"/>
          <p:cNvSpPr/>
          <p:nvPr/>
        </p:nvSpPr>
        <p:spPr>
          <a:xfrm flipH="1">
            <a:off x="2792285" y="3111034"/>
            <a:ext cx="150" cy="1194479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Gerade Verbindung mit Pfeil 83"/>
          <p:cNvSpPr/>
          <p:nvPr/>
        </p:nvSpPr>
        <p:spPr>
          <a:xfrm flipH="1">
            <a:off x="2809603" y="1563850"/>
            <a:ext cx="15263" cy="1035342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Textfeld 89"/>
          <p:cNvSpPr txBox="1"/>
          <p:nvPr/>
        </p:nvSpPr>
        <p:spPr>
          <a:xfrm>
            <a:off x="4342136" y="2606061"/>
            <a:ext cx="273123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/>
            </a:lvl1pPr>
          </a:lstStyle>
          <a:p>
            <a:pPr/>
            <a:r>
              <a:t>P</a:t>
            </a:r>
          </a:p>
        </p:txBody>
      </p:sp>
      <p:sp>
        <p:nvSpPr>
          <p:cNvPr id="105" name="Gerade Verbindung mit Pfeil 90"/>
          <p:cNvSpPr/>
          <p:nvPr/>
        </p:nvSpPr>
        <p:spPr>
          <a:xfrm flipV="1">
            <a:off x="4651000" y="2826304"/>
            <a:ext cx="950820" cy="573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Gerade Verbindung mit Pfeil 105"/>
          <p:cNvSpPr/>
          <p:nvPr/>
        </p:nvSpPr>
        <p:spPr>
          <a:xfrm flipV="1">
            <a:off x="3045852" y="2826304"/>
            <a:ext cx="1267623" cy="6366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Textfeld 114"/>
          <p:cNvSpPr txBox="1"/>
          <p:nvPr/>
        </p:nvSpPr>
        <p:spPr>
          <a:xfrm>
            <a:off x="809815" y="3021847"/>
            <a:ext cx="1223673" cy="168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i="1" sz="1200"/>
            </a:pPr>
            <a:r>
              <a:t>R3 (“Respiration“)</a:t>
            </a: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2.7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·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10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-4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2.7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·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10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-4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10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-4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10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-4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𝑊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2500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g</a:t>
            </a:r>
            <a14:m>
              <m:oMath>
                <m:r>
                  <m:rPr>
                    <m:nor/>
                  </m:rPr>
                  <a:rPr xmlns:a="http://schemas.openxmlformats.org/drawingml/2006/main" sz="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m:rPr>
                    <m:nor/>
                  </m:rPr>
                  <a:rPr xmlns:a="http://schemas.openxmlformats.org/drawingml/2006/main" sz="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mmol</m:t>
                </m:r>
                <m:r>
                  <m:rPr>
                    <m:nor/>
                  </m:rPr>
                  <a:rPr xmlns:a="http://schemas.openxmlformats.org/drawingml/2006/main" sz="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−1</m:t>
                </m:r>
              </m:oMath>
            </a14:m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∆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  <m:sSup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e>
                  <m:sup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°</m:t>
                    </m:r>
                  </m:sup>
                </m:sSup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-10 kJ/mol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r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=140 000 h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-1</a:t>
            </a:r>
          </a:p>
          <a:p>
            <a:pPr algn="r">
              <a:defRPr sz="1200"/>
            </a:pPr>
            <a:r>
              <a:t> </a:t>
            </a:r>
          </a:p>
        </p:txBody>
      </p:sp>
      <p:sp>
        <p:nvSpPr>
          <p:cNvPr id="108" name="Textfeld 115"/>
          <p:cNvSpPr txBox="1"/>
          <p:nvPr/>
        </p:nvSpPr>
        <p:spPr>
          <a:xfrm>
            <a:off x="3162999" y="1682331"/>
            <a:ext cx="1346186" cy="1131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 sz="1200"/>
            </a:pPr>
            <a:r>
              <a:t>R2 (“Fermentation“)</a:t>
            </a:r>
          </a:p>
          <a:p>
            <a:pPr algn="just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0.001 M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just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10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-4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just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𝑊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500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g</a:t>
            </a:r>
            <a14:m>
              <m:oMath>
                <m:r>
                  <m:rPr>
                    <m:nor/>
                  </m:rPr>
                  <a:rPr xmlns:a="http://schemas.openxmlformats.org/drawingml/2006/main" sz="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m:rPr>
                    <m:nor/>
                  </m:rPr>
                  <a:rPr xmlns:a="http://schemas.openxmlformats.org/drawingml/2006/main" sz="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mmol</m:t>
                </m:r>
                <m:r>
                  <m:rPr>
                    <m:nor/>
                  </m:rPr>
                  <a:rPr xmlns:a="http://schemas.openxmlformats.org/drawingml/2006/main" sz="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−1</m:t>
                </m:r>
              </m:oMath>
            </a14:m>
            <a:endParaRPr>
              <a:solidFill>
                <a:schemeClr val="accent1"/>
              </a:solidFill>
            </a:endParaRPr>
          </a:p>
          <a:p>
            <a:pPr algn="just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∆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  <m:sSup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e>
                  <m:sup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°</m:t>
                    </m:r>
                  </m:sup>
                </m:sSup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-10 kJ/mol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algn="just">
              <a:defRPr sz="1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e>
                  <m:sub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= 140 000 h</a:t>
            </a:r>
            <a:r>
              <a:rPr baseline="30000">
                <a:latin typeface="+mj-lt"/>
                <a:ea typeface="+mj-ea"/>
                <a:cs typeface="+mj-cs"/>
                <a:sym typeface="Calibri"/>
              </a:rPr>
              <a:t>-1</a:t>
            </a:r>
            <a:endParaRPr sz="943"/>
          </a:p>
        </p:txBody>
      </p:sp>
      <p:sp>
        <p:nvSpPr>
          <p:cNvPr id="109" name="Textfeld 38"/>
          <p:cNvSpPr txBox="1"/>
          <p:nvPr/>
        </p:nvSpPr>
        <p:spPr>
          <a:xfrm>
            <a:off x="4971002" y="2495909"/>
            <a:ext cx="484656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400"/>
            </a:lvl1pPr>
          </a:lstStyle>
          <a:p>
            <a:pPr/>
            <a:r>
              <a:t>EX_P</a:t>
            </a:r>
          </a:p>
        </p:txBody>
      </p:sp>
      <p:sp>
        <p:nvSpPr>
          <p:cNvPr id="110" name="Textfeld 39"/>
          <p:cNvSpPr txBox="1"/>
          <p:nvPr/>
        </p:nvSpPr>
        <p:spPr>
          <a:xfrm>
            <a:off x="2291659" y="664427"/>
            <a:ext cx="484656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400"/>
            </a:lvl1pPr>
          </a:lstStyle>
          <a:p>
            <a:pPr/>
            <a:r>
              <a:t>EX_S</a:t>
            </a:r>
          </a:p>
        </p:txBody>
      </p:sp>
      <p:sp>
        <p:nvSpPr>
          <p:cNvPr id="111" name="Textfeld 26"/>
          <p:cNvSpPr txBox="1"/>
          <p:nvPr/>
        </p:nvSpPr>
        <p:spPr>
          <a:xfrm>
            <a:off x="2098137" y="1624034"/>
            <a:ext cx="54890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2 ADP</a:t>
            </a:r>
          </a:p>
        </p:txBody>
      </p:sp>
      <p:sp>
        <p:nvSpPr>
          <p:cNvPr id="112" name="Freihandform: Form 3"/>
          <p:cNvSpPr/>
          <p:nvPr/>
        </p:nvSpPr>
        <p:spPr>
          <a:xfrm>
            <a:off x="2581063" y="1806151"/>
            <a:ext cx="232201" cy="595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3" h="21600" fill="norm" stroke="1" extrusionOk="0">
                <a:moveTo>
                  <a:pt x="2264" y="0"/>
                </a:moveTo>
                <a:cubicBezTo>
                  <a:pt x="11932" y="3750"/>
                  <a:pt x="21600" y="7500"/>
                  <a:pt x="21223" y="11100"/>
                </a:cubicBezTo>
                <a:cubicBezTo>
                  <a:pt x="20845" y="14700"/>
                  <a:pt x="10423" y="1815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Textfeld 29"/>
          <p:cNvSpPr txBox="1"/>
          <p:nvPr/>
        </p:nvSpPr>
        <p:spPr>
          <a:xfrm>
            <a:off x="2110330" y="2227237"/>
            <a:ext cx="51096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2 ATP</a:t>
            </a:r>
          </a:p>
        </p:txBody>
      </p:sp>
      <p:sp>
        <p:nvSpPr>
          <p:cNvPr id="114" name="Textfeld 30"/>
          <p:cNvSpPr txBox="1"/>
          <p:nvPr/>
        </p:nvSpPr>
        <p:spPr>
          <a:xfrm>
            <a:off x="2077159" y="3263430"/>
            <a:ext cx="54890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4 ADP</a:t>
            </a:r>
          </a:p>
        </p:txBody>
      </p:sp>
      <p:sp>
        <p:nvSpPr>
          <p:cNvPr id="115" name="Freihandform: Form 31"/>
          <p:cNvSpPr/>
          <p:nvPr/>
        </p:nvSpPr>
        <p:spPr>
          <a:xfrm>
            <a:off x="2560085" y="3445547"/>
            <a:ext cx="232201" cy="595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3" h="21600" fill="norm" stroke="1" extrusionOk="0">
                <a:moveTo>
                  <a:pt x="2264" y="0"/>
                </a:moveTo>
                <a:cubicBezTo>
                  <a:pt x="11932" y="3750"/>
                  <a:pt x="21600" y="7500"/>
                  <a:pt x="21223" y="11100"/>
                </a:cubicBezTo>
                <a:cubicBezTo>
                  <a:pt x="20845" y="14700"/>
                  <a:pt x="10423" y="1815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Textfeld 32"/>
          <p:cNvSpPr txBox="1"/>
          <p:nvPr/>
        </p:nvSpPr>
        <p:spPr>
          <a:xfrm>
            <a:off x="2089352" y="3866633"/>
            <a:ext cx="51096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4 ATP</a:t>
            </a:r>
          </a:p>
        </p:txBody>
      </p:sp>
      <p:sp>
        <p:nvSpPr>
          <p:cNvPr id="117" name="Gerade Verbindung mit Pfeil 35"/>
          <p:cNvSpPr/>
          <p:nvPr/>
        </p:nvSpPr>
        <p:spPr>
          <a:xfrm>
            <a:off x="1132460" y="5061767"/>
            <a:ext cx="579480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extfeld 37"/>
          <p:cNvSpPr txBox="1"/>
          <p:nvPr/>
        </p:nvSpPr>
        <p:spPr>
          <a:xfrm>
            <a:off x="756846" y="4898366"/>
            <a:ext cx="380651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ATP</a:t>
            </a:r>
          </a:p>
        </p:txBody>
      </p:sp>
      <p:sp>
        <p:nvSpPr>
          <p:cNvPr id="119" name="Textfeld 41"/>
          <p:cNvSpPr txBox="1"/>
          <p:nvPr/>
        </p:nvSpPr>
        <p:spPr>
          <a:xfrm>
            <a:off x="1725461" y="4909666"/>
            <a:ext cx="418590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ADP</a:t>
            </a:r>
          </a:p>
        </p:txBody>
      </p:sp>
      <p:sp>
        <p:nvSpPr>
          <p:cNvPr id="120" name="Gerade Verbindung mit Pfeil 44"/>
          <p:cNvSpPr/>
          <p:nvPr/>
        </p:nvSpPr>
        <p:spPr>
          <a:xfrm>
            <a:off x="2785386" y="4808945"/>
            <a:ext cx="1" cy="526538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