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683895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los Bekiaris" initials="PB" lastIdx="3" clrIdx="0">
    <p:extLst>
      <p:ext uri="{19B8F6BF-5375-455C-9EA6-DF929625EA0E}">
        <p15:presenceInfo xmlns:p15="http://schemas.microsoft.com/office/powerpoint/2012/main" userId="S-1-5-21-1750918654-3326572542-704524026-26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0T14:03:10.906" idx="1">
    <p:pos x="983" y="2875"/>
    <p:text>Das höherzusetzen half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921" y="945695"/>
            <a:ext cx="5813108" cy="2011774"/>
          </a:xfrm>
        </p:spPr>
        <p:txBody>
          <a:bodyPr anchor="b"/>
          <a:lstStyle>
            <a:lvl1pPr algn="ctr">
              <a:defRPr sz="44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869" y="3035050"/>
            <a:ext cx="5129213" cy="1395133"/>
          </a:xfrm>
        </p:spPr>
        <p:txBody>
          <a:bodyPr/>
          <a:lstStyle>
            <a:lvl1pPr marL="0" indent="0" algn="ctr">
              <a:buNone/>
              <a:defRPr sz="1795"/>
            </a:lvl1pPr>
            <a:lvl2pPr marL="341940" indent="0" algn="ctr">
              <a:buNone/>
              <a:defRPr sz="1496"/>
            </a:lvl2pPr>
            <a:lvl3pPr marL="683880" indent="0" algn="ctr">
              <a:buNone/>
              <a:defRPr sz="1346"/>
            </a:lvl3pPr>
            <a:lvl4pPr marL="1025820" indent="0" algn="ctr">
              <a:buNone/>
              <a:defRPr sz="1197"/>
            </a:lvl4pPr>
            <a:lvl5pPr marL="1367760" indent="0" algn="ctr">
              <a:buNone/>
              <a:defRPr sz="1197"/>
            </a:lvl5pPr>
            <a:lvl6pPr marL="1709699" indent="0" algn="ctr">
              <a:buNone/>
              <a:defRPr sz="1197"/>
            </a:lvl6pPr>
            <a:lvl7pPr marL="2051639" indent="0" algn="ctr">
              <a:buNone/>
              <a:defRPr sz="1197"/>
            </a:lvl7pPr>
            <a:lvl8pPr marL="2393579" indent="0" algn="ctr">
              <a:buNone/>
              <a:defRPr sz="1197"/>
            </a:lvl8pPr>
            <a:lvl9pPr marL="2735519" indent="0" algn="ctr">
              <a:buNone/>
              <a:defRPr sz="11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7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66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4124" y="307651"/>
            <a:ext cx="1474649" cy="489701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178" y="307651"/>
            <a:ext cx="4338459" cy="489701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2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7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16" y="1440614"/>
            <a:ext cx="5898594" cy="2403695"/>
          </a:xfrm>
        </p:spPr>
        <p:txBody>
          <a:bodyPr anchor="b"/>
          <a:lstStyle>
            <a:lvl1pPr>
              <a:defRPr sz="44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616" y="3867049"/>
            <a:ext cx="5898594" cy="1264046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1940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3880" indent="0">
              <a:buNone/>
              <a:defRPr sz="1346">
                <a:solidFill>
                  <a:schemeClr val="tx1">
                    <a:tint val="75000"/>
                  </a:schemeClr>
                </a:solidFill>
              </a:defRPr>
            </a:lvl3pPr>
            <a:lvl4pPr marL="102582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776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0969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163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357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55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54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178" y="1538258"/>
            <a:ext cx="2906554" cy="36664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2218" y="1538258"/>
            <a:ext cx="2906554" cy="366640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02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69" y="307653"/>
            <a:ext cx="5898594" cy="1116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069" y="1416536"/>
            <a:ext cx="2893196" cy="69422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1940" indent="0">
              <a:buNone/>
              <a:defRPr sz="1496" b="1"/>
            </a:lvl2pPr>
            <a:lvl3pPr marL="683880" indent="0">
              <a:buNone/>
              <a:defRPr sz="1346" b="1"/>
            </a:lvl3pPr>
            <a:lvl4pPr marL="1025820" indent="0">
              <a:buNone/>
              <a:defRPr sz="1197" b="1"/>
            </a:lvl4pPr>
            <a:lvl5pPr marL="1367760" indent="0">
              <a:buNone/>
              <a:defRPr sz="1197" b="1"/>
            </a:lvl5pPr>
            <a:lvl6pPr marL="1709699" indent="0">
              <a:buNone/>
              <a:defRPr sz="1197" b="1"/>
            </a:lvl6pPr>
            <a:lvl7pPr marL="2051639" indent="0">
              <a:buNone/>
              <a:defRPr sz="1197" b="1"/>
            </a:lvl7pPr>
            <a:lvl8pPr marL="2393579" indent="0">
              <a:buNone/>
              <a:defRPr sz="1197" b="1"/>
            </a:lvl8pPr>
            <a:lvl9pPr marL="2735519" indent="0">
              <a:buNone/>
              <a:defRPr sz="11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69" y="2110757"/>
            <a:ext cx="2893196" cy="3104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2219" y="1416536"/>
            <a:ext cx="2907445" cy="694222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1940" indent="0">
              <a:buNone/>
              <a:defRPr sz="1496" b="1"/>
            </a:lvl2pPr>
            <a:lvl3pPr marL="683880" indent="0">
              <a:buNone/>
              <a:defRPr sz="1346" b="1"/>
            </a:lvl3pPr>
            <a:lvl4pPr marL="1025820" indent="0">
              <a:buNone/>
              <a:defRPr sz="1197" b="1"/>
            </a:lvl4pPr>
            <a:lvl5pPr marL="1367760" indent="0">
              <a:buNone/>
              <a:defRPr sz="1197" b="1"/>
            </a:lvl5pPr>
            <a:lvl6pPr marL="1709699" indent="0">
              <a:buNone/>
              <a:defRPr sz="1197" b="1"/>
            </a:lvl6pPr>
            <a:lvl7pPr marL="2051639" indent="0">
              <a:buNone/>
              <a:defRPr sz="1197" b="1"/>
            </a:lvl7pPr>
            <a:lvl8pPr marL="2393579" indent="0">
              <a:buNone/>
              <a:defRPr sz="1197" b="1"/>
            </a:lvl8pPr>
            <a:lvl9pPr marL="2735519" indent="0">
              <a:buNone/>
              <a:defRPr sz="11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2219" y="2110757"/>
            <a:ext cx="2907445" cy="31046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30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13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9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69" y="385233"/>
            <a:ext cx="2205739" cy="1348317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7445" y="831998"/>
            <a:ext cx="3462218" cy="4106480"/>
          </a:xfrm>
        </p:spPr>
        <p:txBody>
          <a:bodyPr/>
          <a:lstStyle>
            <a:lvl1pPr>
              <a:defRPr sz="2393"/>
            </a:lvl1pPr>
            <a:lvl2pPr>
              <a:defRPr sz="2094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69" y="1733550"/>
            <a:ext cx="2205739" cy="3211616"/>
          </a:xfrm>
        </p:spPr>
        <p:txBody>
          <a:bodyPr/>
          <a:lstStyle>
            <a:lvl1pPr marL="0" indent="0">
              <a:buNone/>
              <a:defRPr sz="1197"/>
            </a:lvl1pPr>
            <a:lvl2pPr marL="341940" indent="0">
              <a:buNone/>
              <a:defRPr sz="1047"/>
            </a:lvl2pPr>
            <a:lvl3pPr marL="683880" indent="0">
              <a:buNone/>
              <a:defRPr sz="897"/>
            </a:lvl3pPr>
            <a:lvl4pPr marL="1025820" indent="0">
              <a:buNone/>
              <a:defRPr sz="748"/>
            </a:lvl4pPr>
            <a:lvl5pPr marL="1367760" indent="0">
              <a:buNone/>
              <a:defRPr sz="748"/>
            </a:lvl5pPr>
            <a:lvl6pPr marL="1709699" indent="0">
              <a:buNone/>
              <a:defRPr sz="748"/>
            </a:lvl6pPr>
            <a:lvl7pPr marL="2051639" indent="0">
              <a:buNone/>
              <a:defRPr sz="748"/>
            </a:lvl7pPr>
            <a:lvl8pPr marL="2393579" indent="0">
              <a:buNone/>
              <a:defRPr sz="748"/>
            </a:lvl8pPr>
            <a:lvl9pPr marL="2735519" indent="0">
              <a:buNone/>
              <a:defRPr sz="7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2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69" y="385233"/>
            <a:ext cx="2205739" cy="1348317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7445" y="831998"/>
            <a:ext cx="3462218" cy="4106480"/>
          </a:xfrm>
        </p:spPr>
        <p:txBody>
          <a:bodyPr anchor="t"/>
          <a:lstStyle>
            <a:lvl1pPr marL="0" indent="0">
              <a:buNone/>
              <a:defRPr sz="2393"/>
            </a:lvl1pPr>
            <a:lvl2pPr marL="341940" indent="0">
              <a:buNone/>
              <a:defRPr sz="2094"/>
            </a:lvl2pPr>
            <a:lvl3pPr marL="683880" indent="0">
              <a:buNone/>
              <a:defRPr sz="1795"/>
            </a:lvl3pPr>
            <a:lvl4pPr marL="1025820" indent="0">
              <a:buNone/>
              <a:defRPr sz="1496"/>
            </a:lvl4pPr>
            <a:lvl5pPr marL="1367760" indent="0">
              <a:buNone/>
              <a:defRPr sz="1496"/>
            </a:lvl5pPr>
            <a:lvl6pPr marL="1709699" indent="0">
              <a:buNone/>
              <a:defRPr sz="1496"/>
            </a:lvl6pPr>
            <a:lvl7pPr marL="2051639" indent="0">
              <a:buNone/>
              <a:defRPr sz="1496"/>
            </a:lvl7pPr>
            <a:lvl8pPr marL="2393579" indent="0">
              <a:buNone/>
              <a:defRPr sz="1496"/>
            </a:lvl8pPr>
            <a:lvl9pPr marL="2735519" indent="0">
              <a:buNone/>
              <a:defRPr sz="149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69" y="1733550"/>
            <a:ext cx="2205739" cy="3211616"/>
          </a:xfrm>
        </p:spPr>
        <p:txBody>
          <a:bodyPr/>
          <a:lstStyle>
            <a:lvl1pPr marL="0" indent="0">
              <a:buNone/>
              <a:defRPr sz="1197"/>
            </a:lvl1pPr>
            <a:lvl2pPr marL="341940" indent="0">
              <a:buNone/>
              <a:defRPr sz="1047"/>
            </a:lvl2pPr>
            <a:lvl3pPr marL="683880" indent="0">
              <a:buNone/>
              <a:defRPr sz="897"/>
            </a:lvl3pPr>
            <a:lvl4pPr marL="1025820" indent="0">
              <a:buNone/>
              <a:defRPr sz="748"/>
            </a:lvl4pPr>
            <a:lvl5pPr marL="1367760" indent="0">
              <a:buNone/>
              <a:defRPr sz="748"/>
            </a:lvl5pPr>
            <a:lvl6pPr marL="1709699" indent="0">
              <a:buNone/>
              <a:defRPr sz="748"/>
            </a:lvl6pPr>
            <a:lvl7pPr marL="2051639" indent="0">
              <a:buNone/>
              <a:defRPr sz="748"/>
            </a:lvl7pPr>
            <a:lvl8pPr marL="2393579" indent="0">
              <a:buNone/>
              <a:defRPr sz="748"/>
            </a:lvl8pPr>
            <a:lvl9pPr marL="2735519" indent="0">
              <a:buNone/>
              <a:defRPr sz="7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08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178" y="307653"/>
            <a:ext cx="5898594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178" y="1538258"/>
            <a:ext cx="5898594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178" y="5355815"/>
            <a:ext cx="1538764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7A7E-AFB5-4186-A9DD-6AFA24772B03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402" y="5355815"/>
            <a:ext cx="2308146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0008" y="5355815"/>
            <a:ext cx="1538764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45DD-2B28-4A7E-87C4-0E5A28DCAD3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36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3880" rtl="0" eaLnBrk="1" latinLnBrk="0" hangingPunct="1">
        <a:lnSpc>
          <a:spcPct val="90000"/>
        </a:lnSpc>
        <a:spcBef>
          <a:spcPct val="0"/>
        </a:spcBef>
        <a:buNone/>
        <a:defRPr sz="3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970" indent="-170970" algn="l" defTabSz="683880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1291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485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679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53872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88066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22260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56454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90648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2pPr>
      <a:lvl3pPr marL="68388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3pPr>
      <a:lvl4pPr marL="102582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36776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70969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05163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39357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73551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A2189B3-7377-4AB5-AABF-5729FD6F1B4A}"/>
                  </a:ext>
                </a:extLst>
              </p:cNvPr>
              <p:cNvSpPr txBox="1"/>
              <p:nvPr/>
            </p:nvSpPr>
            <p:spPr>
              <a:xfrm>
                <a:off x="115878" y="837807"/>
                <a:ext cx="2483629" cy="1909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sz="1912" i="1" dirty="0"/>
                  <a:t>“Glycolysis“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de-DE" sz="1912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de-DE" sz="1912" dirty="0"/>
                  <a:t>= </a:t>
                </a:r>
                <a:r>
                  <a:rPr lang="de-DE" sz="1912" dirty="0">
                    <a:solidFill>
                      <a:srgbClr val="00B0F0"/>
                    </a:solidFill>
                  </a:rPr>
                  <a:t>10</a:t>
                </a:r>
                <a:r>
                  <a:rPr lang="de-DE" sz="1912" baseline="30000" dirty="0">
                    <a:solidFill>
                      <a:srgbClr val="00B0F0"/>
                    </a:solidFill>
                  </a:rPr>
                  <a:t>-4</a:t>
                </a:r>
                <a:r>
                  <a:rPr lang="de-DE" sz="1912" dirty="0"/>
                  <a:t> M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de-DE" sz="1912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sz="1912" dirty="0"/>
                  <a:t>= </a:t>
                </a:r>
                <a:r>
                  <a:rPr lang="de-DE" sz="1912" dirty="0">
                    <a:solidFill>
                      <a:srgbClr val="00B0F0"/>
                    </a:solidFill>
                  </a:rPr>
                  <a:t>10</a:t>
                </a:r>
                <a:r>
                  <a:rPr lang="de-DE" sz="1912" baseline="30000" dirty="0">
                    <a:solidFill>
                      <a:srgbClr val="00B0F0"/>
                    </a:solidFill>
                  </a:rPr>
                  <a:t>-4</a:t>
                </a:r>
                <a:r>
                  <a:rPr lang="de-DE" sz="1912" dirty="0"/>
                  <a:t> M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de-DE" sz="1912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𝐴𝑇𝑃</m:t>
                        </m:r>
                      </m:sub>
                    </m:sSub>
                  </m:oMath>
                </a14:m>
                <a:r>
                  <a:rPr lang="de-DE" sz="1912" dirty="0"/>
                  <a:t>= </a:t>
                </a:r>
                <a:r>
                  <a:rPr lang="de-DE" sz="1912" dirty="0">
                    <a:solidFill>
                      <a:srgbClr val="00B0F0"/>
                    </a:solidFill>
                  </a:rPr>
                  <a:t>10</a:t>
                </a:r>
                <a:r>
                  <a:rPr lang="de-DE" sz="1912" baseline="30000" dirty="0">
                    <a:solidFill>
                      <a:srgbClr val="00B0F0"/>
                    </a:solidFill>
                  </a:rPr>
                  <a:t>-4</a:t>
                </a:r>
                <a:r>
                  <a:rPr lang="de-DE" sz="1912" dirty="0"/>
                  <a:t> M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de-DE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de-DE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000" dirty="0">
                    <a:solidFill>
                      <a:schemeClr val="accent1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dirty="0">
                        <a:solidFill>
                          <a:schemeClr val="accent1"/>
                        </a:solidFill>
                      </a:rPr>
                      <m:t>⋅</m:t>
                    </m:r>
                    <m:r>
                      <m:rPr>
                        <m:nor/>
                      </m:rPr>
                      <a:rPr lang="de-DE" sz="2000" b="0" i="0" dirty="0" smtClean="0">
                        <a:solidFill>
                          <a:schemeClr val="accent1"/>
                        </a:solidFill>
                      </a:rPr>
                      <m:t>mmol</m:t>
                    </m:r>
                    <m:r>
                      <m:rPr>
                        <m:nor/>
                      </m:rPr>
                      <a:rPr lang="de-DE" sz="2000" baseline="30000" dirty="0">
                        <a:solidFill>
                          <a:schemeClr val="accent1"/>
                        </a:solidFill>
                      </a:rPr>
                      <m:t>−1</m:t>
                    </m:r>
                  </m:oMath>
                </a14:m>
                <a:r>
                  <a:rPr lang="de-DE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 algn="r"/>
                <a:endParaRPr lang="de-DE" sz="1912" dirty="0"/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A2189B3-7377-4AB5-AABF-5729FD6F1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8" y="837807"/>
                <a:ext cx="2483629" cy="1909241"/>
              </a:xfrm>
              <a:prstGeom prst="rect">
                <a:avLst/>
              </a:prstGeom>
              <a:blipFill>
                <a:blip r:embed="rId2"/>
                <a:stretch>
                  <a:fillRect t="-1592" r="-24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375A681-5CE2-4617-ADF4-D70D230150E4}"/>
                  </a:ext>
                </a:extLst>
              </p:cNvPr>
              <p:cNvSpPr txBox="1"/>
              <p:nvPr/>
            </p:nvSpPr>
            <p:spPr>
              <a:xfrm>
                <a:off x="3086529" y="33713"/>
                <a:ext cx="3664529" cy="19855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sz="1900" u="sng" dirty="0"/>
                  <a:t>Further parameters:</a:t>
                </a:r>
                <a:endParaRPr lang="de-DE" sz="19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900" dirty="0">
                        <a:latin typeface="Cambria Math" panose="02040503050406030204" pitchFamily="18" charset="0"/>
                      </a:rPr>
                      <m:t>Ω</m:t>
                    </m:r>
                    <m:r>
                      <m:rPr>
                        <m:nor/>
                      </m:rPr>
                      <a:rPr lang="de-DE" sz="1900" dirty="0"/>
                      <m:t>=</m:t>
                    </m:r>
                    <m:r>
                      <m:rPr>
                        <m:nor/>
                      </m:rPr>
                      <a:rPr lang="de-DE" sz="1900" dirty="0" smtClean="0">
                        <a:solidFill>
                          <a:schemeClr val="tx1"/>
                        </a:solidFill>
                      </a:rPr>
                      <m:t>0.</m:t>
                    </m:r>
                  </m:oMath>
                </a14:m>
                <a:r>
                  <a:rPr lang="de-DE" sz="1900" dirty="0"/>
                  <a:t>4 g⋅gDW</a:t>
                </a:r>
                <a:r>
                  <a:rPr lang="de-DE" sz="1900" baseline="30000" dirty="0"/>
                  <a:t>-1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de-DE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de-DE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′°</m:t>
                        </m:r>
                      </m:sup>
                    </m:sSubSup>
                  </m:oMath>
                </a14:m>
                <a:r>
                  <a:rPr lang="de-DE" sz="1900" dirty="0"/>
                  <a:t>=0 kJ/mol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9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𝑐𝑎𝑡</m:t>
                        </m:r>
                        <m:r>
                          <a:rPr lang="de-DE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900" dirty="0">
                    <a:solidFill>
                      <a:schemeClr val="accent1"/>
                    </a:solidFill>
                  </a:rPr>
                  <a:t>=70 000 h</a:t>
                </a:r>
                <a:r>
                  <a:rPr lang="de-DE" sz="1900" baseline="30000" dirty="0">
                    <a:solidFill>
                      <a:schemeClr val="accent1"/>
                    </a:solidFill>
                  </a:rPr>
                  <a:t>-1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de-DE" sz="19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de-DE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de-DE" sz="19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de-DE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sz="19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de-DE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900" i="1">
                            <a:latin typeface="Cambria Math" panose="02040503050406030204" pitchFamily="18" charset="0"/>
                          </a:rPr>
                          <m:t>𝐴𝑇𝑃</m:t>
                        </m:r>
                      </m:e>
                    </m:d>
                    <m:r>
                      <a:rPr lang="de-DE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de-DE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9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sz="1900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  <m:r>
                          <a:rPr lang="de-DE" sz="1900" i="1">
                            <a:latin typeface="Cambria Math" panose="02040503050406030204" pitchFamily="18" charset="0"/>
                          </a:rPr>
                          <m:t>,0.02</m:t>
                        </m:r>
                      </m:e>
                    </m:d>
                  </m:oMath>
                </a14:m>
                <a:r>
                  <a:rPr lang="de-DE" sz="1900" dirty="0"/>
                  <a:t> 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900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de-DE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1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19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DE" sz="1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de-DE" sz="1900" dirty="0">
                    <a:solidFill>
                      <a:schemeClr val="tx1"/>
                    </a:solidFill>
                  </a:rPr>
                  <a:t> </a:t>
                </a:r>
                <a:r>
                  <a:rPr lang="de-DE" sz="1900" dirty="0"/>
                  <a:t>mmol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900" dirty="0"/>
                      <m:t>⋅</m:t>
                    </m:r>
                    <m:r>
                      <m:rPr>
                        <m:nor/>
                      </m:rPr>
                      <a:rPr lang="de-DE" sz="1900" dirty="0"/>
                      <m:t>gDW</m:t>
                    </m:r>
                    <m:r>
                      <m:rPr>
                        <m:nor/>
                      </m:rPr>
                      <a:rPr lang="de-DE" sz="1900" baseline="30000" dirty="0"/>
                      <m:t>−1</m:t>
                    </m:r>
                  </m:oMath>
                </a14:m>
                <a:r>
                  <a:rPr lang="de-DE" sz="19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900" dirty="0"/>
                      <m:t>h</m:t>
                    </m:r>
                    <m:r>
                      <m:rPr>
                        <m:nor/>
                      </m:rPr>
                      <a:rPr lang="de-DE" sz="1900" baseline="30000" dirty="0"/>
                      <m:t>−1</m:t>
                    </m:r>
                  </m:oMath>
                </a14:m>
                <a:endParaRPr lang="de-DE" sz="1900" dirty="0"/>
              </a:p>
              <a:p>
                <a:pPr algn="ctr"/>
                <a:endParaRPr lang="de-DE" sz="1900" baseline="30000" dirty="0"/>
              </a:p>
            </p:txBody>
          </p:sp>
        </mc:Choice>
        <mc:Fallback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375A681-5CE2-4617-ADF4-D70D23015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529" y="33713"/>
                <a:ext cx="3664529" cy="1985544"/>
              </a:xfrm>
              <a:prstGeom prst="rect">
                <a:avLst/>
              </a:prstGeom>
              <a:blipFill>
                <a:blip r:embed="rId3"/>
                <a:stretch>
                  <a:fillRect t="-4000" r="-3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feld 50">
            <a:extLst>
              <a:ext uri="{FF2B5EF4-FFF2-40B4-BE49-F238E27FC236}">
                <a16:creationId xmlns:a16="http://schemas.microsoft.com/office/drawing/2014/main" id="{1F7F1D86-AF1D-4CE1-9A11-A0BCB40C06C1}"/>
              </a:ext>
            </a:extLst>
          </p:cNvPr>
          <p:cNvSpPr txBox="1"/>
          <p:nvPr/>
        </p:nvSpPr>
        <p:spPr>
          <a:xfrm>
            <a:off x="2424563" y="621868"/>
            <a:ext cx="397866" cy="63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529" b="1" dirty="0"/>
              <a:t>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49FC044-DCED-42DA-9142-808EE2E54A48}"/>
              </a:ext>
            </a:extLst>
          </p:cNvPr>
          <p:cNvSpPr txBox="1"/>
          <p:nvPr/>
        </p:nvSpPr>
        <p:spPr>
          <a:xfrm>
            <a:off x="2393191" y="2537905"/>
            <a:ext cx="580608" cy="63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529" b="1" dirty="0"/>
              <a:t>M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A987011-5EAC-4D18-BB34-E42F9675FF0A}"/>
              </a:ext>
            </a:extLst>
          </p:cNvPr>
          <p:cNvSpPr txBox="1"/>
          <p:nvPr/>
        </p:nvSpPr>
        <p:spPr>
          <a:xfrm>
            <a:off x="2424561" y="4498485"/>
            <a:ext cx="423514" cy="63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529" b="1" dirty="0"/>
              <a:t>C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EE3EC456-A33F-4EDE-9FF7-693952E6CC88}"/>
              </a:ext>
            </a:extLst>
          </p:cNvPr>
          <p:cNvSpPr txBox="1"/>
          <p:nvPr/>
        </p:nvSpPr>
        <p:spPr>
          <a:xfrm>
            <a:off x="823227" y="2541374"/>
            <a:ext cx="888320" cy="63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529" b="1" dirty="0"/>
              <a:t>ATP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ACBD6594-4A3A-4EBE-9ACE-C5760708ABB0}"/>
              </a:ext>
            </a:extLst>
          </p:cNvPr>
          <p:cNvCxnSpPr>
            <a:cxnSpLocks/>
          </p:cNvCxnSpPr>
          <p:nvPr/>
        </p:nvCxnSpPr>
        <p:spPr>
          <a:xfrm>
            <a:off x="2650223" y="7077"/>
            <a:ext cx="3" cy="697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B073B0C6-F0C3-4618-8CC1-19AB7E1F7F5B}"/>
              </a:ext>
            </a:extLst>
          </p:cNvPr>
          <p:cNvSpPr txBox="1"/>
          <p:nvPr/>
        </p:nvSpPr>
        <p:spPr>
          <a:xfrm>
            <a:off x="2144313" y="12098"/>
            <a:ext cx="576095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12" i="1" dirty="0"/>
              <a:t>EX</a:t>
            </a:r>
            <a:r>
              <a:rPr lang="de-DE" sz="1912" i="1" baseline="-25000" dirty="0"/>
              <a:t>A</a:t>
            </a:r>
            <a:endParaRPr lang="de-DE" sz="1912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E23B21B-7E68-4EE5-B481-122C58EEC12F}"/>
              </a:ext>
            </a:extLst>
          </p:cNvPr>
          <p:cNvSpPr txBox="1"/>
          <p:nvPr/>
        </p:nvSpPr>
        <p:spPr>
          <a:xfrm>
            <a:off x="2626898" y="298809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93CA3E58-40F7-409B-81FC-6D238111D791}"/>
              </a:ext>
            </a:extLst>
          </p:cNvPr>
          <p:cNvCxnSpPr>
            <a:cxnSpLocks/>
          </p:cNvCxnSpPr>
          <p:nvPr/>
        </p:nvCxnSpPr>
        <p:spPr>
          <a:xfrm>
            <a:off x="2632296" y="5067094"/>
            <a:ext cx="3" cy="697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C2FA2C75-30A9-48BC-B4DD-76AC52BD75A2}"/>
              </a:ext>
            </a:extLst>
          </p:cNvPr>
          <p:cNvSpPr txBox="1"/>
          <p:nvPr/>
        </p:nvSpPr>
        <p:spPr>
          <a:xfrm>
            <a:off x="2135350" y="5072115"/>
            <a:ext cx="576095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12" i="1" dirty="0"/>
              <a:t>EX</a:t>
            </a:r>
            <a:r>
              <a:rPr lang="de-DE" sz="1912" i="1" baseline="-25000" dirty="0"/>
              <a:t>C</a:t>
            </a:r>
            <a:endParaRPr lang="de-DE" sz="1912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9696C8C-81C1-48B6-A583-E1D2D0E0AD7D}"/>
              </a:ext>
            </a:extLst>
          </p:cNvPr>
          <p:cNvSpPr txBox="1"/>
          <p:nvPr/>
        </p:nvSpPr>
        <p:spPr>
          <a:xfrm>
            <a:off x="2630044" y="4930220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D56E25D3-4728-420B-A00E-5F9C954D62A9}"/>
              </a:ext>
            </a:extLst>
          </p:cNvPr>
          <p:cNvCxnSpPr>
            <a:cxnSpLocks/>
          </p:cNvCxnSpPr>
          <p:nvPr/>
        </p:nvCxnSpPr>
        <p:spPr>
          <a:xfrm rot="5400000">
            <a:off x="481570" y="2501756"/>
            <a:ext cx="3" cy="697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17784E1C-99DC-4DA9-829B-E524FA4CC1D5}"/>
              </a:ext>
            </a:extLst>
          </p:cNvPr>
          <p:cNvSpPr txBox="1"/>
          <p:nvPr/>
        </p:nvSpPr>
        <p:spPr>
          <a:xfrm>
            <a:off x="220619" y="2807938"/>
            <a:ext cx="697050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12" i="1" dirty="0"/>
              <a:t>EX</a:t>
            </a:r>
            <a:r>
              <a:rPr lang="de-DE" sz="1912" i="1" baseline="-25000" dirty="0"/>
              <a:t>ATP</a:t>
            </a:r>
            <a:endParaRPr lang="de-DE" sz="1912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5B7FA3C-AE8E-4778-9CCD-47AD94B2C8BD}"/>
              </a:ext>
            </a:extLst>
          </p:cNvPr>
          <p:cNvSpPr txBox="1"/>
          <p:nvPr/>
        </p:nvSpPr>
        <p:spPr>
          <a:xfrm>
            <a:off x="588584" y="2391490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02497C3-409C-4099-9EFB-889BCE70AB8C}"/>
              </a:ext>
            </a:extLst>
          </p:cNvPr>
          <p:cNvCxnSpPr>
            <a:cxnSpLocks/>
          </p:cNvCxnSpPr>
          <p:nvPr/>
        </p:nvCxnSpPr>
        <p:spPr>
          <a:xfrm>
            <a:off x="2641625" y="3135754"/>
            <a:ext cx="0" cy="14824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046BFD4-B557-4DC8-BDC7-EBE62D1A8582}"/>
              </a:ext>
            </a:extLst>
          </p:cNvPr>
          <p:cNvCxnSpPr>
            <a:cxnSpLocks/>
          </p:cNvCxnSpPr>
          <p:nvPr/>
        </p:nvCxnSpPr>
        <p:spPr>
          <a:xfrm flipH="1">
            <a:off x="2641633" y="1119920"/>
            <a:ext cx="5659" cy="1546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54022BBB-452A-4B20-AE27-9559F28E38F2}"/>
              </a:ext>
            </a:extLst>
          </p:cNvPr>
          <p:cNvSpPr txBox="1"/>
          <p:nvPr/>
        </p:nvSpPr>
        <p:spPr>
          <a:xfrm>
            <a:off x="5509661" y="2533768"/>
            <a:ext cx="470000" cy="63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529" b="1" dirty="0"/>
              <a:t>D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E7574522-D512-4630-89FA-D9F78805DAA8}"/>
              </a:ext>
            </a:extLst>
          </p:cNvPr>
          <p:cNvCxnSpPr>
            <a:cxnSpLocks/>
          </p:cNvCxnSpPr>
          <p:nvPr/>
        </p:nvCxnSpPr>
        <p:spPr>
          <a:xfrm rot="16200000">
            <a:off x="6271516" y="2522013"/>
            <a:ext cx="3" cy="697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08E1F4DD-BB5A-4F47-821E-1D048A22F07D}"/>
              </a:ext>
            </a:extLst>
          </p:cNvPr>
          <p:cNvSpPr txBox="1"/>
          <p:nvPr/>
        </p:nvSpPr>
        <p:spPr>
          <a:xfrm>
            <a:off x="5932299" y="2838636"/>
            <a:ext cx="576095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912" i="1" dirty="0"/>
              <a:t>EX</a:t>
            </a:r>
            <a:r>
              <a:rPr lang="de-DE" sz="1912" i="1" baseline="-25000" dirty="0"/>
              <a:t>D</a:t>
            </a:r>
            <a:endParaRPr lang="de-DE" sz="1912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BC51D9A-1AFB-4362-AEFC-137C5E3087FB}"/>
              </a:ext>
            </a:extLst>
          </p:cNvPr>
          <p:cNvSpPr txBox="1"/>
          <p:nvPr/>
        </p:nvSpPr>
        <p:spPr>
          <a:xfrm>
            <a:off x="6265931" y="2437309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BAD9142-3EB1-44BF-A2F5-EA7B5C2B8DFF}"/>
              </a:ext>
            </a:extLst>
          </p:cNvPr>
          <p:cNvCxnSpPr>
            <a:cxnSpLocks/>
          </p:cNvCxnSpPr>
          <p:nvPr/>
        </p:nvCxnSpPr>
        <p:spPr>
          <a:xfrm flipH="1">
            <a:off x="1582116" y="2388468"/>
            <a:ext cx="1057886" cy="31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CA3ACED-7066-4B63-BBA5-11E05AB8AD9B}"/>
              </a:ext>
            </a:extLst>
          </p:cNvPr>
          <p:cNvCxnSpPr>
            <a:cxnSpLocks/>
          </p:cNvCxnSpPr>
          <p:nvPr/>
        </p:nvCxnSpPr>
        <p:spPr>
          <a:xfrm flipH="1" flipV="1">
            <a:off x="1592338" y="3021147"/>
            <a:ext cx="1057886" cy="31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234A04D6-95FA-4F14-8987-99EC716EE971}"/>
              </a:ext>
            </a:extLst>
          </p:cNvPr>
          <p:cNvCxnSpPr>
            <a:cxnSpLocks/>
          </p:cNvCxnSpPr>
          <p:nvPr/>
        </p:nvCxnSpPr>
        <p:spPr>
          <a:xfrm flipV="1">
            <a:off x="2936410" y="2877023"/>
            <a:ext cx="2624369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5F4BA3FC-7C35-4304-A392-DAEFFFFADB58}"/>
                  </a:ext>
                </a:extLst>
              </p:cNvPr>
              <p:cNvSpPr txBox="1"/>
              <p:nvPr/>
            </p:nvSpPr>
            <p:spPr>
              <a:xfrm>
                <a:off x="417434" y="3316034"/>
                <a:ext cx="2258375" cy="1584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DE" sz="1912" i="1" dirty="0"/>
                  <a:t>“Respiration“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de-DE" sz="1912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sz="1912" dirty="0"/>
                  <a:t>= </a:t>
                </a:r>
                <a:r>
                  <a:rPr lang="de-DE" sz="1912" dirty="0">
                    <a:solidFill>
                      <a:schemeClr val="accent1"/>
                    </a:solidFill>
                  </a:rPr>
                  <a:t>0.03</a:t>
                </a:r>
                <a:r>
                  <a:rPr lang="de-DE" sz="1912" dirty="0"/>
                  <a:t> M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de-DE" sz="1912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de-DE" sz="1912" dirty="0"/>
                  <a:t>= </a:t>
                </a:r>
                <a:r>
                  <a:rPr lang="de-DE" sz="1912" dirty="0">
                    <a:solidFill>
                      <a:srgbClr val="00B0F0"/>
                    </a:solidFill>
                  </a:rPr>
                  <a:t>10</a:t>
                </a:r>
                <a:r>
                  <a:rPr lang="de-DE" sz="1912" baseline="30000" dirty="0">
                    <a:solidFill>
                      <a:srgbClr val="00B0F0"/>
                    </a:solidFill>
                  </a:rPr>
                  <a:t>-4</a:t>
                </a:r>
                <a:r>
                  <a:rPr lang="de-DE" sz="1912" dirty="0"/>
                  <a:t> M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de-DE" sz="1912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𝐴𝑇𝑃</m:t>
                        </m:r>
                      </m:sub>
                    </m:sSub>
                  </m:oMath>
                </a14:m>
                <a:r>
                  <a:rPr lang="de-DE" sz="1912" dirty="0"/>
                  <a:t>= </a:t>
                </a:r>
                <a:r>
                  <a:rPr lang="de-DE" sz="1912" dirty="0">
                    <a:solidFill>
                      <a:srgbClr val="00B0F0"/>
                    </a:solidFill>
                  </a:rPr>
                  <a:t>10</a:t>
                </a:r>
                <a:r>
                  <a:rPr lang="de-DE" sz="1912" baseline="30000" dirty="0">
                    <a:solidFill>
                      <a:srgbClr val="00B0F0"/>
                    </a:solidFill>
                  </a:rPr>
                  <a:t>-4</a:t>
                </a:r>
                <a:r>
                  <a:rPr lang="de-DE" sz="1912" dirty="0"/>
                  <a:t> M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2500</m:t>
                    </m:r>
                    <m:r>
                      <a:rPr lang="de-DE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800" dirty="0">
                    <a:solidFill>
                      <a:schemeClr val="accent1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1800" dirty="0">
                        <a:solidFill>
                          <a:schemeClr val="accent1"/>
                        </a:solidFill>
                      </a:rPr>
                      <m:t>⋅</m:t>
                    </m:r>
                    <m:r>
                      <m:rPr>
                        <m:nor/>
                      </m:rPr>
                      <a:rPr lang="de-DE" sz="1800" b="0" i="0" dirty="0" smtClean="0">
                        <a:solidFill>
                          <a:schemeClr val="accent1"/>
                        </a:solidFill>
                      </a:rPr>
                      <m:t>mmol</m:t>
                    </m:r>
                    <m:r>
                      <m:rPr>
                        <m:nor/>
                      </m:rPr>
                      <a:rPr lang="de-DE" sz="1800" baseline="30000" dirty="0">
                        <a:solidFill>
                          <a:schemeClr val="accent1"/>
                        </a:solidFill>
                      </a:rPr>
                      <m:t>−1</m:t>
                    </m:r>
                  </m:oMath>
                </a14:m>
                <a:r>
                  <a:rPr lang="de-DE" sz="1800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5F4BA3FC-7C35-4304-A392-DAEFFFFAD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4" y="3316034"/>
                <a:ext cx="2258375" cy="1584216"/>
              </a:xfrm>
              <a:prstGeom prst="rect">
                <a:avLst/>
              </a:prstGeom>
              <a:blipFill>
                <a:blip r:embed="rId4"/>
                <a:stretch>
                  <a:fillRect t="-1923" r="-2426" b="-5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AA00E70C-BBED-46CA-8AF9-1C96787DA39D}"/>
                  </a:ext>
                </a:extLst>
              </p:cNvPr>
              <p:cNvSpPr txBox="1"/>
              <p:nvPr/>
            </p:nvSpPr>
            <p:spPr>
              <a:xfrm>
                <a:off x="3275010" y="2838355"/>
                <a:ext cx="2234651" cy="1308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1912" i="1" dirty="0"/>
                  <a:t>“Overflow“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912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de-DE" sz="1912" dirty="0"/>
                  <a:t>= </a:t>
                </a:r>
                <a:r>
                  <a:rPr lang="de-DE" sz="1912" dirty="0">
                    <a:solidFill>
                      <a:srgbClr val="00B0F0"/>
                    </a:solidFill>
                  </a:rPr>
                  <a:t>0.005</a:t>
                </a:r>
                <a:r>
                  <a:rPr lang="de-DE" sz="1912" dirty="0"/>
                  <a:t> M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1912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1912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de-DE" sz="1912" dirty="0"/>
                  <a:t>= </a:t>
                </a:r>
                <a:r>
                  <a:rPr lang="de-DE" sz="1912" dirty="0">
                    <a:solidFill>
                      <a:srgbClr val="00B0F0"/>
                    </a:solidFill>
                  </a:rPr>
                  <a:t>10</a:t>
                </a:r>
                <a:r>
                  <a:rPr lang="de-DE" sz="1912" baseline="30000" dirty="0">
                    <a:solidFill>
                      <a:srgbClr val="00B0F0"/>
                    </a:solidFill>
                  </a:rPr>
                  <a:t>-4</a:t>
                </a:r>
                <a:r>
                  <a:rPr lang="de-DE" sz="1912" dirty="0"/>
                  <a:t> 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912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de-DE" sz="1912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=500 </m:t>
                    </m:r>
                  </m:oMath>
                </a14:m>
                <a:r>
                  <a:rPr lang="de-DE" sz="2000" dirty="0">
                    <a:solidFill>
                      <a:schemeClr val="accent1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z="2000" dirty="0">
                        <a:solidFill>
                          <a:schemeClr val="accent1"/>
                        </a:solidFill>
                      </a:rPr>
                      <m:t>⋅</m:t>
                    </m:r>
                    <m:r>
                      <m:rPr>
                        <m:nor/>
                      </m:rPr>
                      <a:rPr lang="de-DE" sz="2000" b="0" i="0" dirty="0" smtClean="0">
                        <a:solidFill>
                          <a:schemeClr val="accent1"/>
                        </a:solidFill>
                      </a:rPr>
                      <m:t>mmol</m:t>
                    </m:r>
                    <m:r>
                      <m:rPr>
                        <m:nor/>
                      </m:rPr>
                      <a:rPr lang="de-DE" sz="2000" baseline="30000" dirty="0">
                        <a:solidFill>
                          <a:schemeClr val="accent1"/>
                        </a:solidFill>
                      </a:rPr>
                      <m:t>−1</m:t>
                    </m:r>
                  </m:oMath>
                </a14:m>
                <a:endParaRPr lang="de-DE" sz="1912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6" name="Textfeld 115">
                <a:extLst>
                  <a:ext uri="{FF2B5EF4-FFF2-40B4-BE49-F238E27FC236}">
                    <a16:creationId xmlns:a16="http://schemas.microsoft.com/office/drawing/2014/main" id="{AA00E70C-BBED-46CA-8AF9-1C96787DA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010" y="2838355"/>
                <a:ext cx="2234651" cy="1308115"/>
              </a:xfrm>
              <a:prstGeom prst="rect">
                <a:avLst/>
              </a:prstGeom>
              <a:blipFill>
                <a:blip r:embed="rId5"/>
                <a:stretch>
                  <a:fillRect t="-2336" b="-79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feld 116">
            <a:extLst>
              <a:ext uri="{FF2B5EF4-FFF2-40B4-BE49-F238E27FC236}">
                <a16:creationId xmlns:a16="http://schemas.microsoft.com/office/drawing/2014/main" id="{5D8D872B-BC65-4A4C-9915-BCA5BA353904}"/>
              </a:ext>
            </a:extLst>
          </p:cNvPr>
          <p:cNvSpPr txBox="1"/>
          <p:nvPr/>
        </p:nvSpPr>
        <p:spPr>
          <a:xfrm>
            <a:off x="5227723" y="2416897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0A0A7FF-95DE-45C7-A629-CFC1835388AC}"/>
              </a:ext>
            </a:extLst>
          </p:cNvPr>
          <p:cNvSpPr txBox="1"/>
          <p:nvPr/>
        </p:nvSpPr>
        <p:spPr>
          <a:xfrm>
            <a:off x="2628896" y="2198488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6FB882F3-E1DA-43AA-8684-50C1C96C7F33}"/>
              </a:ext>
            </a:extLst>
          </p:cNvPr>
          <p:cNvSpPr txBox="1"/>
          <p:nvPr/>
        </p:nvSpPr>
        <p:spPr>
          <a:xfrm>
            <a:off x="2647285" y="4186276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73F2ED3B-DBCB-46E9-8D2E-9F3BEB833D40}"/>
              </a:ext>
            </a:extLst>
          </p:cNvPr>
          <p:cNvSpPr txBox="1"/>
          <p:nvPr/>
        </p:nvSpPr>
        <p:spPr>
          <a:xfrm>
            <a:off x="2627754" y="2998311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86FB10CC-8954-4CDA-B9E6-B381C275FC85}"/>
              </a:ext>
            </a:extLst>
          </p:cNvPr>
          <p:cNvSpPr txBox="1"/>
          <p:nvPr/>
        </p:nvSpPr>
        <p:spPr>
          <a:xfrm>
            <a:off x="2614352" y="1012475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1C52968B-4631-436F-9793-C7FC3F313155}"/>
              </a:ext>
            </a:extLst>
          </p:cNvPr>
          <p:cNvSpPr txBox="1"/>
          <p:nvPr/>
        </p:nvSpPr>
        <p:spPr>
          <a:xfrm>
            <a:off x="2839573" y="2437487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0F8D08C-7680-4D41-84C3-E80C327D3687}"/>
              </a:ext>
            </a:extLst>
          </p:cNvPr>
          <p:cNvSpPr txBox="1"/>
          <p:nvPr/>
        </p:nvSpPr>
        <p:spPr>
          <a:xfrm>
            <a:off x="1315523" y="2952382"/>
            <a:ext cx="370615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solidFill>
                  <a:schemeClr val="accent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529D069D-2AC4-4366-B64B-4D931546AD3C}"/>
              </a:ext>
            </a:extLst>
          </p:cNvPr>
          <p:cNvSpPr txBox="1"/>
          <p:nvPr/>
        </p:nvSpPr>
        <p:spPr>
          <a:xfrm>
            <a:off x="1385555" y="2230622"/>
            <a:ext cx="568137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65ABE2EC-6C30-4261-9509-B01D99B6B57A}"/>
              </a:ext>
            </a:extLst>
          </p:cNvPr>
          <p:cNvSpPr txBox="1"/>
          <p:nvPr/>
        </p:nvSpPr>
        <p:spPr>
          <a:xfrm>
            <a:off x="5818256" y="2435949"/>
            <a:ext cx="37061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46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075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Pavlos Bekiaris</dc:creator>
  <cp:lastModifiedBy>Pavlos Bekiaris</cp:lastModifiedBy>
  <cp:revision>129</cp:revision>
  <dcterms:created xsi:type="dcterms:W3CDTF">2025-01-08T07:42:23Z</dcterms:created>
  <dcterms:modified xsi:type="dcterms:W3CDTF">2025-02-21T14:14:53Z</dcterms:modified>
</cp:coreProperties>
</file>