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3679488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936" y="1001553"/>
            <a:ext cx="10259616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936" y="3214319"/>
            <a:ext cx="10259616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DD65-9371-4171-89C6-38C43B85DED4}" type="datetimeFigureOut">
              <a:rPr lang="de-DE" smtClean="0"/>
              <a:t>15.07.2025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F2B4-1F60-4942-BF78-9730BBEC06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65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DD65-9371-4171-89C6-38C43B85DED4}" type="datetimeFigureOut">
              <a:rPr lang="de-DE" smtClean="0"/>
              <a:t>15.07.2025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F2B4-1F60-4942-BF78-9730BBEC06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645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9383" y="325823"/>
            <a:ext cx="2949640" cy="5186259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0465" y="325823"/>
            <a:ext cx="8677925" cy="518625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DD65-9371-4171-89C6-38C43B85DED4}" type="datetimeFigureOut">
              <a:rPr lang="de-DE" smtClean="0"/>
              <a:t>15.07.2025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F2B4-1F60-4942-BF78-9730BBEC06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2503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DD65-9371-4171-89C6-38C43B85DED4}" type="datetimeFigureOut">
              <a:rPr lang="de-DE" smtClean="0"/>
              <a:t>15.07.2025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F2B4-1F60-4942-BF78-9730BBEC06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77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340" y="1525704"/>
            <a:ext cx="11798558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340" y="4095459"/>
            <a:ext cx="11798558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>
                    <a:tint val="75000"/>
                  </a:schemeClr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DD65-9371-4171-89C6-38C43B85DED4}" type="datetimeFigureOut">
              <a:rPr lang="de-DE" smtClean="0"/>
              <a:t>15.07.2025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F2B4-1F60-4942-BF78-9730BBEC06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80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0465" y="1629117"/>
            <a:ext cx="5813782" cy="38829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5241" y="1629117"/>
            <a:ext cx="5813782" cy="38829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DD65-9371-4171-89C6-38C43B85DED4}" type="datetimeFigureOut">
              <a:rPr lang="de-DE" smtClean="0"/>
              <a:t>15.07.2025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F2B4-1F60-4942-BF78-9730BBEC06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28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325824"/>
            <a:ext cx="11798558" cy="118288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247" y="1500205"/>
            <a:ext cx="5787064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247" y="2235432"/>
            <a:ext cx="5787064" cy="32879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5241" y="1500205"/>
            <a:ext cx="5815564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25241" y="2235432"/>
            <a:ext cx="5815564" cy="32879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DD65-9371-4171-89C6-38C43B85DED4}" type="datetimeFigureOut">
              <a:rPr lang="de-DE" smtClean="0"/>
              <a:t>15.07.2025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F2B4-1F60-4942-BF78-9730BBEC06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607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DD65-9371-4171-89C6-38C43B85DED4}" type="datetimeFigureOut">
              <a:rPr lang="de-DE" smtClean="0"/>
              <a:t>15.07.2025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F2B4-1F60-4942-BF78-9730BBEC06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607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DD65-9371-4171-89C6-38C43B85DED4}" type="datetimeFigureOut">
              <a:rPr lang="de-DE" smtClean="0"/>
              <a:t>15.07.2025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F2B4-1F60-4942-BF78-9730BBEC06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15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407988"/>
            <a:ext cx="4411991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5564" y="881140"/>
            <a:ext cx="6925241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1835944"/>
            <a:ext cx="4411991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DD65-9371-4171-89C6-38C43B85DED4}" type="datetimeFigureOut">
              <a:rPr lang="de-DE" smtClean="0"/>
              <a:t>15.07.2025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F2B4-1F60-4942-BF78-9730BBEC06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701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407988"/>
            <a:ext cx="4411991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15564" y="881140"/>
            <a:ext cx="6925241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1835944"/>
            <a:ext cx="4411991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0DD65-9371-4171-89C6-38C43B85DED4}" type="datetimeFigureOut">
              <a:rPr lang="de-DE" smtClean="0"/>
              <a:t>15.07.2025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BF2B4-1F60-4942-BF78-9730BBEC06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861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465" y="325824"/>
            <a:ext cx="11798558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0465" y="1629117"/>
            <a:ext cx="11798558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0465" y="5672161"/>
            <a:ext cx="3077885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0DD65-9371-4171-89C6-38C43B85DED4}" type="datetimeFigureOut">
              <a:rPr lang="de-DE" smtClean="0"/>
              <a:t>15.07.2025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1331" y="5672161"/>
            <a:ext cx="4616827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1138" y="5672161"/>
            <a:ext cx="3077885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BF2B4-1F60-4942-BF78-9730BBEC06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0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feld 16">
            <a:extLst>
              <a:ext uri="{FF2B5EF4-FFF2-40B4-BE49-F238E27FC236}">
                <a16:creationId xmlns:a16="http://schemas.microsoft.com/office/drawing/2014/main" id="{7C1E96CA-D2F6-4E28-9089-58352676A55B}"/>
              </a:ext>
            </a:extLst>
          </p:cNvPr>
          <p:cNvSpPr txBox="1"/>
          <p:nvPr/>
        </p:nvSpPr>
        <p:spPr>
          <a:xfrm rot="19443581">
            <a:off x="2759260" y="3885673"/>
            <a:ext cx="44466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…and/</a:t>
            </a:r>
            <a:r>
              <a:rPr lang="de-DE" sz="2200" dirty="0" err="1"/>
              <a:t>or</a:t>
            </a:r>
            <a:r>
              <a:rPr lang="de-DE" sz="2200" dirty="0"/>
              <a:t> </a:t>
            </a:r>
            <a:r>
              <a:rPr lang="de-DE" sz="2200" dirty="0" err="1"/>
              <a:t>edit</a:t>
            </a:r>
            <a:r>
              <a:rPr lang="de-DE" sz="2200" dirty="0"/>
              <a:t> </a:t>
            </a:r>
            <a:r>
              <a:rPr lang="de-DE" sz="2200" dirty="0" err="1"/>
              <a:t>the</a:t>
            </a:r>
            <a:r>
              <a:rPr lang="de-DE" sz="2200" dirty="0"/>
              <a:t> </a:t>
            </a:r>
            <a:r>
              <a:rPr lang="de-DE" sz="2200" dirty="0" err="1"/>
              <a:t>model</a:t>
            </a:r>
            <a:r>
              <a:rPr lang="de-DE" sz="2200" dirty="0"/>
              <a:t> and </a:t>
            </a:r>
            <a:r>
              <a:rPr lang="de-DE" sz="2200" dirty="0" err="1"/>
              <a:t>its</a:t>
            </a:r>
            <a:endParaRPr lang="de-DE" sz="2200" dirty="0"/>
          </a:p>
          <a:p>
            <a:pPr algn="ctr"/>
            <a:r>
              <a:rPr lang="de-DE" sz="2200" dirty="0"/>
              <a:t>parameters </a:t>
            </a:r>
            <a:r>
              <a:rPr lang="de-DE" sz="2200" dirty="0" err="1"/>
              <a:t>manually</a:t>
            </a:r>
            <a:endParaRPr lang="de-DE" sz="22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E8D873D-579D-4C5A-82B3-BC99FEC5A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7" y="2181788"/>
            <a:ext cx="2450442" cy="2650562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9357D31-9D78-43DD-AE3C-412A64FB1459}"/>
              </a:ext>
            </a:extLst>
          </p:cNvPr>
          <p:cNvSpPr/>
          <p:nvPr/>
        </p:nvSpPr>
        <p:spPr>
          <a:xfrm>
            <a:off x="3302014" y="43959"/>
            <a:ext cx="10354880" cy="6019800"/>
          </a:xfrm>
          <a:prstGeom prst="roundRect">
            <a:avLst/>
          </a:prstGeom>
          <a:solidFill>
            <a:schemeClr val="accent2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AE8F148-C59B-4112-8994-31441633C6E7}"/>
              </a:ext>
            </a:extLst>
          </p:cNvPr>
          <p:cNvSpPr txBox="1"/>
          <p:nvPr/>
        </p:nvSpPr>
        <p:spPr>
          <a:xfrm>
            <a:off x="6522704" y="2441941"/>
            <a:ext cx="3744336" cy="1015663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6000" b="1" dirty="0">
                <a:latin typeface="Arial Rounded MT Bold" panose="020F0704030504030204" pitchFamily="34" charset="0"/>
              </a:rPr>
              <a:t>COBRA-</a:t>
            </a:r>
            <a:r>
              <a:rPr lang="de-DE" sz="60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k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6C276F8A-B31F-4FD9-8825-73EE4769CC99}"/>
              </a:ext>
            </a:extLst>
          </p:cNvPr>
          <p:cNvCxnSpPr>
            <a:cxnSpLocks/>
          </p:cNvCxnSpPr>
          <p:nvPr/>
        </p:nvCxnSpPr>
        <p:spPr>
          <a:xfrm flipH="1" flipV="1">
            <a:off x="3526335" y="384940"/>
            <a:ext cx="3125547" cy="20726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11E5F204-0D10-40BF-8320-9A8B8AAEF890}"/>
              </a:ext>
            </a:extLst>
          </p:cNvPr>
          <p:cNvCxnSpPr>
            <a:cxnSpLocks/>
          </p:cNvCxnSpPr>
          <p:nvPr/>
        </p:nvCxnSpPr>
        <p:spPr>
          <a:xfrm flipV="1">
            <a:off x="3594100" y="3473284"/>
            <a:ext cx="3057779" cy="22672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728685B0-709D-4C8F-9140-FE1D3E0E617D}"/>
              </a:ext>
            </a:extLst>
          </p:cNvPr>
          <p:cNvCxnSpPr>
            <a:cxnSpLocks/>
          </p:cNvCxnSpPr>
          <p:nvPr/>
        </p:nvCxnSpPr>
        <p:spPr>
          <a:xfrm flipV="1">
            <a:off x="10119652" y="364745"/>
            <a:ext cx="3274879" cy="20928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4C51969-9875-4F69-A229-72903867B345}"/>
              </a:ext>
            </a:extLst>
          </p:cNvPr>
          <p:cNvCxnSpPr>
            <a:cxnSpLocks/>
          </p:cNvCxnSpPr>
          <p:nvPr/>
        </p:nvCxnSpPr>
        <p:spPr>
          <a:xfrm>
            <a:off x="10116288" y="3473282"/>
            <a:ext cx="3250429" cy="22817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B39704F7-0BC7-44D3-8C3E-2430DB54DE13}"/>
              </a:ext>
            </a:extLst>
          </p:cNvPr>
          <p:cNvSpPr txBox="1"/>
          <p:nvPr/>
        </p:nvSpPr>
        <p:spPr>
          <a:xfrm rot="19634687">
            <a:off x="9518506" y="1308625"/>
            <a:ext cx="486434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>
                <a:solidFill>
                  <a:srgbClr val="C00000"/>
                </a:solidFill>
              </a:rPr>
              <a:t>Pretty-print</a:t>
            </a:r>
            <a:r>
              <a:rPr lang="de-DE" sz="2200" dirty="0"/>
              <a:t> </a:t>
            </a:r>
            <a:r>
              <a:rPr lang="de-DE" sz="2200" dirty="0" err="1"/>
              <a:t>results</a:t>
            </a:r>
            <a:r>
              <a:rPr lang="de-DE" sz="2200" dirty="0"/>
              <a:t> and </a:t>
            </a:r>
            <a:r>
              <a:rPr lang="de-DE" sz="2200" dirty="0" err="1"/>
              <a:t>models</a:t>
            </a:r>
            <a:endParaRPr lang="de-DE" sz="2200" dirty="0"/>
          </a:p>
          <a:p>
            <a:pPr algn="ctr"/>
            <a:r>
              <a:rPr lang="de-DE" sz="2200" dirty="0"/>
              <a:t>in </a:t>
            </a:r>
            <a:r>
              <a:rPr lang="de-DE" sz="2200" dirty="0" err="1"/>
              <a:t>your</a:t>
            </a:r>
            <a:r>
              <a:rPr lang="de-DE" sz="2200" dirty="0"/>
              <a:t> </a:t>
            </a:r>
            <a:r>
              <a:rPr lang="de-DE" sz="2200" dirty="0" err="1"/>
              <a:t>console</a:t>
            </a:r>
            <a:endParaRPr lang="de-DE" sz="22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4EE117-7710-480E-BC15-0084D23EEAC2}"/>
              </a:ext>
            </a:extLst>
          </p:cNvPr>
          <p:cNvSpPr txBox="1"/>
          <p:nvPr/>
        </p:nvSpPr>
        <p:spPr>
          <a:xfrm rot="2072348">
            <a:off x="2553172" y="1273126"/>
            <a:ext cx="444660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>
                <a:solidFill>
                  <a:srgbClr val="C00000"/>
                </a:solidFill>
              </a:rPr>
              <a:t>Auto-</a:t>
            </a:r>
            <a:r>
              <a:rPr lang="de-DE" sz="2200" dirty="0" err="1">
                <a:solidFill>
                  <a:srgbClr val="C00000"/>
                </a:solidFill>
              </a:rPr>
              <a:t>retrieve</a:t>
            </a:r>
            <a:r>
              <a:rPr lang="de-DE" sz="2200" dirty="0"/>
              <a:t> </a:t>
            </a:r>
            <a:r>
              <a:rPr lang="de-DE" sz="2200" dirty="0" err="1"/>
              <a:t>enzymatic</a:t>
            </a:r>
            <a:r>
              <a:rPr lang="de-DE" sz="2200" dirty="0"/>
              <a:t> and/</a:t>
            </a:r>
            <a:r>
              <a:rPr lang="de-DE" sz="2200" dirty="0" err="1"/>
              <a:t>or</a:t>
            </a:r>
            <a:endParaRPr lang="de-DE" sz="2200" dirty="0"/>
          </a:p>
          <a:p>
            <a:pPr algn="ctr"/>
            <a:r>
              <a:rPr lang="de-DE" sz="2200" dirty="0" err="1"/>
              <a:t>thermodynamic</a:t>
            </a:r>
            <a:r>
              <a:rPr lang="de-DE" sz="2200" dirty="0"/>
              <a:t> </a:t>
            </a:r>
            <a:r>
              <a:rPr lang="de-DE" sz="2200" dirty="0" err="1"/>
              <a:t>parameters</a:t>
            </a:r>
            <a:r>
              <a:rPr lang="de-DE" sz="2200" dirty="0"/>
              <a:t> </a:t>
            </a:r>
            <a:br>
              <a:rPr lang="de-DE" sz="2200" dirty="0"/>
            </a:br>
            <a:r>
              <a:rPr lang="de-DE" sz="2200" dirty="0" err="1"/>
              <a:t>from</a:t>
            </a:r>
            <a:r>
              <a:rPr lang="de-DE" sz="2200" dirty="0"/>
              <a:t> </a:t>
            </a:r>
            <a:r>
              <a:rPr lang="de-DE" sz="2200" dirty="0" err="1"/>
              <a:t>databses</a:t>
            </a:r>
            <a:r>
              <a:rPr lang="de-DE" sz="2200" dirty="0"/>
              <a:t>…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546149D-6015-4A4B-9771-6551D5CED307}"/>
              </a:ext>
            </a:extLst>
          </p:cNvPr>
          <p:cNvSpPr txBox="1"/>
          <p:nvPr/>
        </p:nvSpPr>
        <p:spPr>
          <a:xfrm>
            <a:off x="4920456" y="-3073"/>
            <a:ext cx="7023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Run “classic“ COBRA methods, </a:t>
            </a:r>
            <a:r>
              <a:rPr lang="de-DE" sz="2200" dirty="0" err="1"/>
              <a:t>optionally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br>
              <a:rPr lang="de-DE" sz="2200" dirty="0"/>
            </a:br>
            <a:r>
              <a:rPr lang="de-DE" sz="2200" dirty="0" err="1"/>
              <a:t>enzyme</a:t>
            </a:r>
            <a:r>
              <a:rPr lang="de-DE" sz="2200" dirty="0"/>
              <a:t> and/</a:t>
            </a:r>
            <a:r>
              <a:rPr lang="de-DE" sz="2200" dirty="0" err="1"/>
              <a:t>or</a:t>
            </a:r>
            <a:r>
              <a:rPr lang="de-DE" sz="2200" dirty="0"/>
              <a:t> </a:t>
            </a:r>
            <a:r>
              <a:rPr lang="de-DE" sz="2200" dirty="0" err="1"/>
              <a:t>thermodynamic</a:t>
            </a:r>
            <a:r>
              <a:rPr lang="de-DE" sz="2200" dirty="0"/>
              <a:t> </a:t>
            </a:r>
            <a:r>
              <a:rPr lang="de-DE" sz="2200" dirty="0" err="1"/>
              <a:t>constraints</a:t>
            </a:r>
            <a:endParaRPr lang="de-DE" sz="22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9CF5180-614D-48BF-ADCA-F4EFE406210C}"/>
              </a:ext>
            </a:extLst>
          </p:cNvPr>
          <p:cNvSpPr txBox="1"/>
          <p:nvPr/>
        </p:nvSpPr>
        <p:spPr>
          <a:xfrm>
            <a:off x="-288925" y="497511"/>
            <a:ext cx="320849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Load/</a:t>
            </a:r>
            <a:r>
              <a:rPr lang="de-DE" sz="2200" dirty="0" err="1"/>
              <a:t>store</a:t>
            </a:r>
            <a:r>
              <a:rPr lang="de-DE" sz="2200" dirty="0"/>
              <a:t> </a:t>
            </a:r>
            <a:r>
              <a:rPr lang="de-DE" sz="2200" dirty="0" err="1"/>
              <a:t>models</a:t>
            </a:r>
            <a:endParaRPr lang="de-DE" sz="2200" dirty="0"/>
          </a:p>
          <a:p>
            <a:pPr algn="ctr"/>
            <a:r>
              <a:rPr lang="de-DE" sz="2200" dirty="0" err="1"/>
              <a:t>as</a:t>
            </a:r>
            <a:r>
              <a:rPr lang="de-DE" sz="2200" dirty="0"/>
              <a:t> JSON and/</a:t>
            </a:r>
            <a:r>
              <a:rPr lang="de-DE" sz="2200" dirty="0" err="1"/>
              <a:t>or</a:t>
            </a:r>
            <a:br>
              <a:rPr lang="de-DE" sz="2200" dirty="0"/>
            </a:br>
            <a:r>
              <a:rPr lang="de-DE" sz="2200" dirty="0"/>
              <a:t>(</a:t>
            </a:r>
            <a:r>
              <a:rPr lang="de-DE" sz="2200" dirty="0" err="1"/>
              <a:t>kinetic</a:t>
            </a:r>
            <a:r>
              <a:rPr lang="de-DE" sz="2200" dirty="0"/>
              <a:t>) </a:t>
            </a:r>
            <a:r>
              <a:rPr lang="de-DE" sz="2200" dirty="0">
                <a:solidFill>
                  <a:srgbClr val="C00000"/>
                </a:solidFill>
              </a:rPr>
              <a:t>SBML</a:t>
            </a:r>
            <a:r>
              <a:rPr lang="de-DE" sz="2200" dirty="0"/>
              <a:t>,</a:t>
            </a:r>
          </a:p>
          <a:p>
            <a:pPr algn="ctr"/>
            <a:r>
              <a:rPr lang="de-DE" sz="2200" dirty="0" err="1"/>
              <a:t>both</a:t>
            </a:r>
            <a:r>
              <a:rPr lang="de-DE" sz="2200" dirty="0"/>
              <a:t> </a:t>
            </a:r>
            <a:r>
              <a:rPr lang="de-DE" sz="2200" dirty="0" err="1"/>
              <a:t>with</a:t>
            </a:r>
            <a:r>
              <a:rPr lang="de-DE" sz="2200" dirty="0"/>
              <a:t> COBRA-k</a:t>
            </a:r>
          </a:p>
          <a:p>
            <a:pPr algn="ctr"/>
            <a:r>
              <a:rPr lang="de-DE" sz="2200" dirty="0" err="1"/>
              <a:t>parameters</a:t>
            </a:r>
            <a:r>
              <a:rPr lang="de-DE" sz="2200" dirty="0"/>
              <a:t> support …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32931A1-2BDB-4BA0-8867-22D91EE09D40}"/>
              </a:ext>
            </a:extLst>
          </p:cNvPr>
          <p:cNvCxnSpPr>
            <a:cxnSpLocks/>
          </p:cNvCxnSpPr>
          <p:nvPr/>
        </p:nvCxnSpPr>
        <p:spPr>
          <a:xfrm flipH="1">
            <a:off x="2520157" y="3106432"/>
            <a:ext cx="74392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CC4F94C4-6953-4003-B9F1-BE7BB468DDCF}"/>
                  </a:ext>
                </a:extLst>
              </p:cNvPr>
              <p:cNvSpPr txBox="1"/>
              <p:nvPr/>
            </p:nvSpPr>
            <p:spPr>
              <a:xfrm>
                <a:off x="7334684" y="862431"/>
                <a:ext cx="1841402" cy="10618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300" b="1" i="0">
                          <a:latin typeface="Cambria Math" panose="02040503050406030204" pitchFamily="18" charset="0"/>
                        </a:rPr>
                        <m:t>𝐍</m:t>
                      </m:r>
                      <m:r>
                        <a:rPr lang="de-DE" sz="2300" b="1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𝐯</m:t>
                      </m:r>
                      <m:r>
                        <a:rPr lang="de-DE" sz="23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sz="23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de-DE" sz="2300" b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300" i="1">
                              <a:latin typeface="Cambria Math" panose="02040503050406030204" pitchFamily="18" charset="0"/>
                            </a:rPr>
                            <m:t>𝑙𝑏</m:t>
                          </m:r>
                        </m:e>
                        <m:sub>
                          <m:r>
                            <a:rPr lang="de-DE" sz="23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2300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de-DE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3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de-DE" sz="23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sz="2300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de-DE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300" i="1">
                              <a:latin typeface="Cambria Math" panose="02040503050406030204" pitchFamily="18" charset="0"/>
                            </a:rPr>
                            <m:t>𝑢𝑏</m:t>
                          </m:r>
                        </m:e>
                        <m:sub>
                          <m:r>
                            <a:rPr lang="de-DE" sz="23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sz="2300" dirty="0"/>
              </a:p>
              <a:p>
                <a:pPr algn="ctr"/>
                <a:r>
                  <a:rPr lang="de-DE" sz="2300" dirty="0"/>
                  <a:t>(…)</a:t>
                </a: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CC4F94C4-6953-4003-B9F1-BE7BB468D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684" y="862431"/>
                <a:ext cx="1841402" cy="1061829"/>
              </a:xfrm>
              <a:prstGeom prst="rect">
                <a:avLst/>
              </a:prstGeom>
              <a:blipFill>
                <a:blip r:embed="rId3"/>
                <a:stretch>
                  <a:fillRect l="-3311" r="-993" b="-1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CC4581A7-D841-4561-A236-492F756C992D}"/>
                  </a:ext>
                </a:extLst>
              </p:cNvPr>
              <p:cNvSpPr txBox="1"/>
              <p:nvPr/>
            </p:nvSpPr>
            <p:spPr>
              <a:xfrm>
                <a:off x="5632948" y="4518068"/>
                <a:ext cx="5693418" cy="10774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de-DE" sz="2300" i="1" dirty="0">
                    <a:latin typeface="Cambria Math" panose="02040503050406030204" pitchFamily="18" charset="0"/>
                  </a:rPr>
                  <a:t>Add </a:t>
                </a:r>
                <a:r>
                  <a:rPr lang="de-DE" sz="2300" i="1" dirty="0" err="1">
                    <a:latin typeface="Cambria Math" panose="02040503050406030204" pitchFamily="18" charset="0"/>
                  </a:rPr>
                  <a:t>nonlinear</a:t>
                </a:r>
                <a:r>
                  <a:rPr lang="de-DE" sz="2300" i="1" dirty="0">
                    <a:latin typeface="Cambria Math" panose="02040503050406030204" pitchFamily="18" charset="0"/>
                  </a:rPr>
                  <a:t> </a:t>
                </a:r>
                <a:r>
                  <a:rPr lang="de-DE" sz="2300" i="1" dirty="0" err="1">
                    <a:latin typeface="Cambria Math" panose="02040503050406030204" pitchFamily="18" charset="0"/>
                  </a:rPr>
                  <a:t>kinetics</a:t>
                </a:r>
                <a:r>
                  <a:rPr lang="de-DE" sz="2300" i="1" dirty="0">
                    <a:latin typeface="Cambria Math" panose="02040503050406030204" pitchFamily="18" charset="0"/>
                  </a:rPr>
                  <a:t> </a:t>
                </a:r>
                <a:r>
                  <a:rPr lang="de-DE" sz="2300" i="1" dirty="0" err="1">
                    <a:latin typeface="Cambria Math" panose="02040503050406030204" pitchFamily="18" charset="0"/>
                  </a:rPr>
                  <a:t>to</a:t>
                </a:r>
                <a:r>
                  <a:rPr lang="de-DE" sz="2300" i="1" dirty="0">
                    <a:latin typeface="Cambria Math" panose="02040503050406030204" pitchFamily="18" charset="0"/>
                  </a:rPr>
                  <a:t> COBRA </a:t>
                </a:r>
                <a:r>
                  <a:rPr lang="de-DE" sz="2300" i="1" dirty="0" err="1">
                    <a:latin typeface="Cambria Math" panose="02040503050406030204" pitchFamily="18" charset="0"/>
                  </a:rPr>
                  <a:t>constraints</a:t>
                </a:r>
                <a:r>
                  <a:rPr lang="de-DE" sz="2300" i="1" dirty="0">
                    <a:latin typeface="Cambria Math" panose="02040503050406030204" pitchFamily="18" charset="0"/>
                  </a:rPr>
                  <a:t>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3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sz="23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300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de-DE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𝑐𝑎𝑡</m:t>
                        </m:r>
                        <m:r>
                          <a:rPr lang="de-DE" sz="23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sz="23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de-DE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de-DE" sz="23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DE" sz="23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3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de-DE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300" i="1"/>
                          <m:t>κ</m:t>
                        </m:r>
                      </m:e>
                      <m:sub>
                        <m:r>
                          <a:rPr lang="de-DE" sz="23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de-DE" sz="23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3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de-DE" sz="23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sz="2300" dirty="0">
                    <a:ea typeface="Cambria Math" panose="02040503050406030204" pitchFamily="18" charset="0"/>
                  </a:rPr>
                  <a:t> </a:t>
                </a:r>
              </a:p>
              <a:p>
                <a:pPr algn="ctr"/>
                <a:r>
                  <a:rPr lang="de-DE" sz="2300" dirty="0">
                    <a:ea typeface="Cambria Math" panose="02040503050406030204" pitchFamily="18" charset="0"/>
                  </a:rPr>
                  <a:t>(…)</a:t>
                </a:r>
                <a:endParaRPr lang="de-DE" sz="2300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CC4581A7-D841-4561-A236-492F756C9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948" y="4518068"/>
                <a:ext cx="5693418" cy="1077411"/>
              </a:xfrm>
              <a:prstGeom prst="rect">
                <a:avLst/>
              </a:prstGeom>
              <a:blipFill>
                <a:blip r:embed="rId4"/>
                <a:stretch>
                  <a:fillRect l="-2677" t="-8475" r="-2677" b="-1581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feld 19">
            <a:extLst>
              <a:ext uri="{FF2B5EF4-FFF2-40B4-BE49-F238E27FC236}">
                <a16:creationId xmlns:a16="http://schemas.microsoft.com/office/drawing/2014/main" id="{C647EBD0-C494-4467-985F-6CEB405CB05D}"/>
              </a:ext>
            </a:extLst>
          </p:cNvPr>
          <p:cNvSpPr txBox="1"/>
          <p:nvPr/>
        </p:nvSpPr>
        <p:spPr>
          <a:xfrm>
            <a:off x="5358604" y="870597"/>
            <a:ext cx="8274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>
                <a:solidFill>
                  <a:schemeClr val="bg1">
                    <a:lumMod val="50000"/>
                  </a:schemeClr>
                </a:solidFill>
                <a:latin typeface="Britannic Bold" panose="020B0903060703020204" pitchFamily="34" charset="0"/>
              </a:rPr>
              <a:t>FBA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AAB332D-C281-4388-B0D8-661436132636}"/>
              </a:ext>
            </a:extLst>
          </p:cNvPr>
          <p:cNvSpPr txBox="1"/>
          <p:nvPr/>
        </p:nvSpPr>
        <p:spPr>
          <a:xfrm>
            <a:off x="10528116" y="963455"/>
            <a:ext cx="11705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 err="1">
                <a:solidFill>
                  <a:schemeClr val="bg1">
                    <a:lumMod val="50000"/>
                  </a:schemeClr>
                </a:solidFill>
                <a:latin typeface="Britannic Bold" panose="020B0903060703020204" pitchFamily="34" charset="0"/>
              </a:rPr>
              <a:t>ecFVA</a:t>
            </a:r>
            <a:endParaRPr lang="de-DE" sz="3000" dirty="0">
              <a:solidFill>
                <a:schemeClr val="bg1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C2BE36D-BAC2-4B91-A2F3-CF741DDEDDE0}"/>
              </a:ext>
            </a:extLst>
          </p:cNvPr>
          <p:cNvSpPr txBox="1"/>
          <p:nvPr/>
        </p:nvSpPr>
        <p:spPr>
          <a:xfrm>
            <a:off x="9558532" y="713093"/>
            <a:ext cx="10262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>
                <a:solidFill>
                  <a:schemeClr val="bg1">
                    <a:lumMod val="50000"/>
                  </a:schemeClr>
                </a:solidFill>
                <a:latin typeface="Britannic Bold" panose="020B0903060703020204" pitchFamily="34" charset="0"/>
              </a:rPr>
              <a:t>TFBA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CE4DAE1-B5D2-4D66-8EA1-AE359BE61870}"/>
              </a:ext>
            </a:extLst>
          </p:cNvPr>
          <p:cNvSpPr txBox="1"/>
          <p:nvPr/>
        </p:nvSpPr>
        <p:spPr>
          <a:xfrm>
            <a:off x="6179861" y="1372418"/>
            <a:ext cx="8290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>
                <a:solidFill>
                  <a:schemeClr val="bg1">
                    <a:lumMod val="50000"/>
                  </a:schemeClr>
                </a:solidFill>
                <a:latin typeface="Britannic Bold" panose="020B0903060703020204" pitchFamily="34" charset="0"/>
              </a:rPr>
              <a:t>CVA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962FD4A-6A67-4957-A31E-5C7AEED15F7A}"/>
              </a:ext>
            </a:extLst>
          </p:cNvPr>
          <p:cNvSpPr txBox="1"/>
          <p:nvPr/>
        </p:nvSpPr>
        <p:spPr>
          <a:xfrm>
            <a:off x="6705587" y="1903622"/>
            <a:ext cx="31662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>
                <a:solidFill>
                  <a:schemeClr val="bg1">
                    <a:lumMod val="50000"/>
                  </a:schemeClr>
                </a:solidFill>
                <a:latin typeface="Britannic Bold" panose="020B0903060703020204" pitchFamily="34" charset="0"/>
              </a:rPr>
              <a:t>…and </a:t>
            </a:r>
            <a:r>
              <a:rPr lang="de-DE" sz="3000" dirty="0" err="1">
                <a:solidFill>
                  <a:schemeClr val="bg1">
                    <a:lumMod val="50000"/>
                  </a:schemeClr>
                </a:solidFill>
                <a:latin typeface="Britannic Bold" panose="020B0903060703020204" pitchFamily="34" charset="0"/>
              </a:rPr>
              <a:t>many</a:t>
            </a:r>
            <a:r>
              <a:rPr lang="de-DE" sz="3000" dirty="0">
                <a:solidFill>
                  <a:schemeClr val="bg1">
                    <a:lumMod val="50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de-DE" sz="3000" dirty="0" err="1">
                <a:solidFill>
                  <a:schemeClr val="bg1">
                    <a:lumMod val="50000"/>
                  </a:schemeClr>
                </a:solidFill>
                <a:latin typeface="Britannic Bold" panose="020B0903060703020204" pitchFamily="34" charset="0"/>
              </a:rPr>
              <a:t>more</a:t>
            </a:r>
            <a:endParaRPr lang="de-DE" sz="3000" dirty="0">
              <a:solidFill>
                <a:schemeClr val="bg1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D28C35A-0CB1-45FD-A2D2-D2EA78194B23}"/>
              </a:ext>
            </a:extLst>
          </p:cNvPr>
          <p:cNvSpPr txBox="1"/>
          <p:nvPr/>
        </p:nvSpPr>
        <p:spPr>
          <a:xfrm>
            <a:off x="6161158" y="3495321"/>
            <a:ext cx="4703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000" dirty="0">
                <a:solidFill>
                  <a:schemeClr val="bg1">
                    <a:lumMod val="50000"/>
                  </a:schemeClr>
                </a:solidFill>
                <a:latin typeface="Britannic Bold" panose="020B0903060703020204" pitchFamily="34" charset="0"/>
              </a:rPr>
              <a:t>COBRA-k </a:t>
            </a:r>
            <a:r>
              <a:rPr lang="de-DE" sz="3000" dirty="0" err="1">
                <a:solidFill>
                  <a:schemeClr val="bg1">
                    <a:lumMod val="50000"/>
                  </a:schemeClr>
                </a:solidFill>
                <a:latin typeface="Britannic Bold" panose="020B0903060703020204" pitchFamily="34" charset="0"/>
              </a:rPr>
              <a:t>modeling</a:t>
            </a:r>
            <a:r>
              <a:rPr lang="de-DE" sz="3000" dirty="0">
                <a:solidFill>
                  <a:schemeClr val="bg1">
                    <a:lumMod val="50000"/>
                  </a:schemeClr>
                </a:solidFill>
                <a:latin typeface="Britannic Bold" panose="020B0903060703020204" pitchFamily="34" charset="0"/>
              </a:rPr>
              <a:t> and </a:t>
            </a:r>
            <a:r>
              <a:rPr lang="de-DE" sz="3000" dirty="0" err="1">
                <a:solidFill>
                  <a:schemeClr val="bg1">
                    <a:lumMod val="50000"/>
                  </a:schemeClr>
                </a:solidFill>
                <a:latin typeface="Britannic Bold" panose="020B0903060703020204" pitchFamily="34" charset="0"/>
              </a:rPr>
              <a:t>optimization</a:t>
            </a:r>
            <a:r>
              <a:rPr lang="de-DE" sz="3000" dirty="0">
                <a:solidFill>
                  <a:schemeClr val="bg1">
                    <a:lumMod val="50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de-DE" sz="3000" dirty="0" err="1">
                <a:solidFill>
                  <a:schemeClr val="bg1">
                    <a:lumMod val="50000"/>
                  </a:schemeClr>
                </a:solidFill>
                <a:latin typeface="Britannic Bold" panose="020B0903060703020204" pitchFamily="34" charset="0"/>
              </a:rPr>
              <a:t>framework</a:t>
            </a:r>
            <a:r>
              <a:rPr lang="de-DE" sz="3000" dirty="0">
                <a:solidFill>
                  <a:schemeClr val="bg1">
                    <a:lumMod val="50000"/>
                  </a:schemeClr>
                </a:solidFill>
                <a:latin typeface="Britannic Bold" panose="020B0903060703020204" pitchFamily="34" charset="0"/>
              </a:rPr>
              <a:t> 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EEA8B65D-137A-4443-8255-00EA10B91AC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395"/>
          <a:stretch/>
        </p:blipFill>
        <p:spPr>
          <a:xfrm>
            <a:off x="11096093" y="2752230"/>
            <a:ext cx="2485468" cy="644563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3BD75C87-2C04-4C86-81B5-1D59E35857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7012" y="3396794"/>
            <a:ext cx="2485468" cy="714829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B7F4E3A9-07D0-4105-B73A-34BC3C6C0C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445"/>
          <a:stretch/>
        </p:blipFill>
        <p:spPr>
          <a:xfrm>
            <a:off x="12175996" y="2141556"/>
            <a:ext cx="1405564" cy="617349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CFBEC63A-2356-4EAB-94DF-2E7549143CC8}"/>
              </a:ext>
            </a:extLst>
          </p:cNvPr>
          <p:cNvSpPr txBox="1"/>
          <p:nvPr/>
        </p:nvSpPr>
        <p:spPr>
          <a:xfrm>
            <a:off x="-370363" y="4742680"/>
            <a:ext cx="320849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dirty="0"/>
              <a:t>…and </a:t>
            </a:r>
            <a:r>
              <a:rPr lang="de-DE" sz="2200" dirty="0" err="1"/>
              <a:t>export</a:t>
            </a:r>
            <a:r>
              <a:rPr lang="de-DE" sz="2200" dirty="0"/>
              <a:t> </a:t>
            </a:r>
            <a:r>
              <a:rPr lang="de-DE" sz="2200" dirty="0" err="1"/>
              <a:t>results</a:t>
            </a:r>
            <a:endParaRPr lang="de-DE" sz="2200" dirty="0"/>
          </a:p>
          <a:p>
            <a:pPr algn="ctr"/>
            <a:r>
              <a:rPr lang="de-DE" sz="2200" dirty="0" err="1"/>
              <a:t>as</a:t>
            </a:r>
            <a:r>
              <a:rPr lang="de-DE" sz="2200" dirty="0"/>
              <a:t> </a:t>
            </a:r>
            <a:r>
              <a:rPr lang="de-DE" sz="2200" dirty="0">
                <a:solidFill>
                  <a:srgbClr val="C00000"/>
                </a:solidFill>
              </a:rPr>
              <a:t>JSON, XLSX </a:t>
            </a:r>
            <a:r>
              <a:rPr lang="de-DE" sz="2200" dirty="0" err="1">
                <a:solidFill>
                  <a:srgbClr val="C00000"/>
                </a:solidFill>
              </a:rPr>
              <a:t>spreadsheets</a:t>
            </a:r>
            <a:r>
              <a:rPr lang="de-DE" sz="2200" dirty="0">
                <a:solidFill>
                  <a:srgbClr val="C00000"/>
                </a:solidFill>
              </a:rPr>
              <a:t> </a:t>
            </a:r>
            <a:r>
              <a:rPr lang="de-DE" sz="2200" dirty="0" err="1">
                <a:solidFill>
                  <a:srgbClr val="C00000"/>
                </a:solidFill>
              </a:rPr>
              <a:t>or</a:t>
            </a:r>
            <a:br>
              <a:rPr lang="de-DE" sz="2200" dirty="0">
                <a:solidFill>
                  <a:srgbClr val="C00000"/>
                </a:solidFill>
              </a:rPr>
            </a:br>
            <a:r>
              <a:rPr lang="de-DE" sz="2200" dirty="0">
                <a:solidFill>
                  <a:srgbClr val="C00000"/>
                </a:solidFill>
              </a:rPr>
              <a:t>CNApy </a:t>
            </a:r>
            <a:r>
              <a:rPr lang="de-DE" sz="2200" dirty="0" err="1">
                <a:solidFill>
                  <a:srgbClr val="C00000"/>
                </a:solidFill>
              </a:rPr>
              <a:t>scenarios</a:t>
            </a:r>
            <a:endParaRPr lang="de-DE" sz="22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61D939C8-BDEB-49BC-BA42-D7BF2100135A}"/>
                  </a:ext>
                </a:extLst>
              </p:cNvPr>
              <p:cNvSpPr txBox="1"/>
              <p:nvPr/>
            </p:nvSpPr>
            <p:spPr>
              <a:xfrm>
                <a:off x="3604982" y="2184489"/>
                <a:ext cx="7234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de-DE" sz="2800" b="1" i="1">
                              <a:latin typeface="Cambria Math" panose="02040503050406030204" pitchFamily="18" charset="0"/>
                            </a:rPr>
                            <m:t>𝒄𝒂𝒕</m:t>
                          </m:r>
                        </m:sub>
                      </m:sSub>
                    </m:oMath>
                  </m:oMathPara>
                </a14:m>
                <a:endParaRPr lang="de-DE" sz="2800" b="1" dirty="0"/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61D939C8-BDEB-49BC-BA42-D7BF21001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982" y="2184489"/>
                <a:ext cx="723403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25CC6A31-C3C7-473C-8365-F22068CB0DC7}"/>
                  </a:ext>
                </a:extLst>
              </p:cNvPr>
              <p:cNvSpPr txBox="1"/>
              <p:nvPr/>
            </p:nvSpPr>
            <p:spPr>
              <a:xfrm>
                <a:off x="4439201" y="3115971"/>
                <a:ext cx="61119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de-DE" sz="2800" b="1" i="1"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de-DE" sz="2800" b="1" dirty="0"/>
              </a:p>
            </p:txBody>
          </p:sp>
        </mc:Choice>
        <mc:Fallback xmlns="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25CC6A31-C3C7-473C-8365-F22068CB0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201" y="3115971"/>
                <a:ext cx="611193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FC290D85-9382-4383-8D1A-2AD7BA1DDDD3}"/>
                  </a:ext>
                </a:extLst>
              </p:cNvPr>
              <p:cNvSpPr txBox="1"/>
              <p:nvPr/>
            </p:nvSpPr>
            <p:spPr>
              <a:xfrm>
                <a:off x="5173866" y="2893993"/>
                <a:ext cx="4344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1" i="1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de-DE" sz="2800" b="1" dirty="0"/>
              </a:p>
            </p:txBody>
          </p:sp>
        </mc:Choice>
        <mc:Fallback xmlns="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FC290D85-9382-4383-8D1A-2AD7BA1DD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866" y="2893993"/>
                <a:ext cx="434414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75717F69-CD2C-4374-BDF6-9BB48934B298}"/>
                  </a:ext>
                </a:extLst>
              </p:cNvPr>
              <p:cNvSpPr txBox="1"/>
              <p:nvPr/>
            </p:nvSpPr>
            <p:spPr>
              <a:xfrm>
                <a:off x="3744958" y="2747454"/>
                <a:ext cx="281552" cy="4406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de-DE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sSup>
                        <m:sSupPr>
                          <m:ctrlPr>
                            <a:rPr lang="de-DE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</m:e>
                        <m:sup>
                          <m:r>
                            <a:rPr lang="de-DE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′°</m:t>
                          </m:r>
                        </m:sup>
                      </m:sSup>
                    </m:oMath>
                  </m:oMathPara>
                </a14:m>
                <a:endParaRPr lang="de-DE" sz="2800" b="1" dirty="0"/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75717F69-CD2C-4374-BDF6-9BB48934B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958" y="2747454"/>
                <a:ext cx="281552" cy="440633"/>
              </a:xfrm>
              <a:prstGeom prst="rect">
                <a:avLst/>
              </a:prstGeom>
              <a:blipFill>
                <a:blip r:embed="rId10"/>
                <a:stretch>
                  <a:fillRect r="-17446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feld 32">
                <a:extLst>
                  <a:ext uri="{FF2B5EF4-FFF2-40B4-BE49-F238E27FC236}">
                    <a16:creationId xmlns:a16="http://schemas.microsoft.com/office/drawing/2014/main" id="{C7D80C26-F7DD-4BF1-A2B3-A3EA3874DB18}"/>
                  </a:ext>
                </a:extLst>
              </p:cNvPr>
              <p:cNvSpPr txBox="1"/>
              <p:nvPr/>
            </p:nvSpPr>
            <p:spPr>
              <a:xfrm>
                <a:off x="3492824" y="3391987"/>
                <a:ext cx="54547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de-DE" sz="2800" b="1" dirty="0"/>
              </a:p>
            </p:txBody>
          </p:sp>
        </mc:Choice>
        <mc:Fallback xmlns="">
          <p:sp>
            <p:nvSpPr>
              <p:cNvPr id="36" name="Textfeld 32">
                <a:extLst>
                  <a:ext uri="{FF2B5EF4-FFF2-40B4-BE49-F238E27FC236}">
                    <a16:creationId xmlns:a16="http://schemas.microsoft.com/office/drawing/2014/main" id="{C7D80C26-F7DD-4BF1-A2B3-A3EA3874D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824" y="3391987"/>
                <a:ext cx="545470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feld 32">
                <a:extLst>
                  <a:ext uri="{FF2B5EF4-FFF2-40B4-BE49-F238E27FC236}">
                    <a16:creationId xmlns:a16="http://schemas.microsoft.com/office/drawing/2014/main" id="{33D02B84-2341-4B84-A24D-725B008F5C5C}"/>
                  </a:ext>
                </a:extLst>
              </p:cNvPr>
              <p:cNvSpPr txBox="1"/>
              <p:nvPr/>
            </p:nvSpPr>
            <p:spPr>
              <a:xfrm>
                <a:off x="4067947" y="3798047"/>
                <a:ext cx="4861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de-DE" sz="28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sub>
                      </m:sSub>
                    </m:oMath>
                  </m:oMathPara>
                </a14:m>
                <a:endParaRPr lang="de-DE" sz="2800" b="1" dirty="0"/>
              </a:p>
            </p:txBody>
          </p:sp>
        </mc:Choice>
        <mc:Fallback xmlns="">
          <p:sp>
            <p:nvSpPr>
              <p:cNvPr id="38" name="Textfeld 32">
                <a:extLst>
                  <a:ext uri="{FF2B5EF4-FFF2-40B4-BE49-F238E27FC236}">
                    <a16:creationId xmlns:a16="http://schemas.microsoft.com/office/drawing/2014/main" id="{33D02B84-2341-4B84-A24D-725B008F5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7" y="3798047"/>
                <a:ext cx="486159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feld 36">
            <a:extLst>
              <a:ext uri="{FF2B5EF4-FFF2-40B4-BE49-F238E27FC236}">
                <a16:creationId xmlns:a16="http://schemas.microsoft.com/office/drawing/2014/main" id="{BA631D35-D612-4221-9E53-A03D5ABDEC47}"/>
              </a:ext>
            </a:extLst>
          </p:cNvPr>
          <p:cNvSpPr txBox="1"/>
          <p:nvPr/>
        </p:nvSpPr>
        <p:spPr>
          <a:xfrm>
            <a:off x="9243920" y="1383665"/>
            <a:ext cx="14061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 err="1">
                <a:solidFill>
                  <a:schemeClr val="bg1">
                    <a:lumMod val="50000"/>
                  </a:schemeClr>
                </a:solidFill>
                <a:latin typeface="Britannic Bold" panose="020B0903060703020204" pitchFamily="34" charset="0"/>
              </a:rPr>
              <a:t>ecTFBA</a:t>
            </a:r>
            <a:endParaRPr lang="de-DE" sz="3000" dirty="0">
              <a:solidFill>
                <a:schemeClr val="bg1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934B5880-5364-45AE-9FBD-60A73C6062F2}"/>
              </a:ext>
            </a:extLst>
          </p:cNvPr>
          <p:cNvSpPr txBox="1"/>
          <p:nvPr/>
        </p:nvSpPr>
        <p:spPr>
          <a:xfrm>
            <a:off x="3440336" y="5570402"/>
            <a:ext cx="102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Britannic Bold" panose="020B0903060703020204" pitchFamily="34" charset="0"/>
              </a:rPr>
              <a:t>Solve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Britannic Bold" panose="020B0903060703020204" pitchFamily="34" charset="0"/>
              </a:rPr>
              <a:t>the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Britannic Bold" panose="020B0903060703020204" pitchFamily="34" charset="0"/>
              </a:rPr>
              <a:t>resulting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Britannic Bold" panose="020B0903060703020204" pitchFamily="34" charset="0"/>
              </a:rPr>
              <a:t> MINLP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Britannic Bold" panose="020B0903060703020204" pitchFamily="34" charset="0"/>
              </a:rPr>
              <a:t>problems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Britannic Bold" panose="020B0903060703020204" pitchFamily="34" charset="0"/>
              </a:rPr>
              <a:t>with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Britannic Bold" panose="020B0903060703020204" pitchFamily="34" charset="0"/>
              </a:rPr>
              <a:t>the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Britannic Bold" panose="020B0903060703020204" pitchFamily="34" charset="0"/>
              </a:rPr>
              <a:t> COBRA-k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Britannic Bold" panose="020B0903060703020204" pitchFamily="34" charset="0"/>
              </a:rPr>
              <a:t>solver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Britannic Bold" panose="020B0903060703020204" pitchFamily="34" charset="0"/>
              </a:rPr>
              <a:t>or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Britannic Bold" panose="020B0903060703020204" pitchFamily="34" charset="0"/>
              </a:rPr>
              <a:t>with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Britannic Bold" panose="020B0903060703020204" pitchFamily="34" charset="0"/>
              </a:rPr>
              <a:t> global MINLP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Britannic Bold" panose="020B0903060703020204" pitchFamily="34" charset="0"/>
              </a:rPr>
              <a:t>solvers</a:t>
            </a:r>
            <a:endParaRPr lang="de-DE" dirty="0">
              <a:solidFill>
                <a:schemeClr val="bg1">
                  <a:lumMod val="50000"/>
                </a:schemeClr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050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140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Rounded MT Bold</vt:lpstr>
      <vt:lpstr>Britannic Bold</vt:lpstr>
      <vt:lpstr>Calibri</vt:lpstr>
      <vt:lpstr>Calibri Light</vt:lpstr>
      <vt:lpstr>Cambria Math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Pavlos Bekiaris</dc:creator>
  <cp:lastModifiedBy>Pavlos Bekiaris</cp:lastModifiedBy>
  <cp:revision>21</cp:revision>
  <dcterms:created xsi:type="dcterms:W3CDTF">2025-01-23T09:12:03Z</dcterms:created>
  <dcterms:modified xsi:type="dcterms:W3CDTF">2025-07-15T09:16:34Z</dcterms:modified>
</cp:coreProperties>
</file>