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1005" r:id="rId2"/>
    <p:sldId id="1224" r:id="rId3"/>
    <p:sldId id="1234" r:id="rId4"/>
    <p:sldId id="1236" r:id="rId5"/>
    <p:sldId id="1249" r:id="rId6"/>
    <p:sldId id="1238" r:id="rId7"/>
    <p:sldId id="1240" r:id="rId8"/>
    <p:sldId id="1239" r:id="rId9"/>
    <p:sldId id="1241" r:id="rId10"/>
    <p:sldId id="1242" r:id="rId11"/>
    <p:sldId id="1244" r:id="rId12"/>
    <p:sldId id="1245" r:id="rId13"/>
    <p:sldId id="1243" r:id="rId14"/>
    <p:sldId id="1246" r:id="rId15"/>
    <p:sldId id="1247" r:id="rId16"/>
    <p:sldId id="1233" r:id="rId17"/>
    <p:sldId id="1248" r:id="rId18"/>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2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608A"/>
    <a:srgbClr val="CC9900"/>
    <a:srgbClr val="008000"/>
    <a:srgbClr val="FF9900"/>
    <a:srgbClr val="ABB4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80339" autoAdjust="0"/>
  </p:normalViewPr>
  <p:slideViewPr>
    <p:cSldViewPr snapToGrid="0" snapToObjects="1">
      <p:cViewPr>
        <p:scale>
          <a:sx n="75" d="100"/>
          <a:sy n="75" d="100"/>
        </p:scale>
        <p:origin x="120" y="86"/>
      </p:cViewPr>
      <p:guideLst>
        <p:guide orient="horz" pos="252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845"/>
    </p:cViewPr>
  </p:sorterViewPr>
  <p:notesViewPr>
    <p:cSldViewPr snapToGrid="0" snapToObjects="1" showGuides="1">
      <p:cViewPr varScale="1">
        <p:scale>
          <a:sx n="62" d="100"/>
          <a:sy n="62" d="100"/>
        </p:scale>
        <p:origin x="3139" y="53"/>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1727"/>
          </a:xfrm>
          <a:prstGeom prst="rect">
            <a:avLst/>
          </a:prstGeom>
        </p:spPr>
        <p:txBody>
          <a:bodyPr vert="horz" lIns="96647" tIns="48324" rIns="96647" bIns="48324"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47" tIns="48324" rIns="96647" bIns="48324" rtlCol="0"/>
          <a:lstStyle>
            <a:lvl1pPr algn="r">
              <a:defRPr sz="1300"/>
            </a:lvl1pPr>
          </a:lstStyle>
          <a:p>
            <a:fld id="{6DBCF797-72C0-5845-BDC2-DBB92780D266}" type="datetimeFigureOut">
              <a:rPr lang="en-US" smtClean="0"/>
              <a:t>1/28/2023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47" tIns="48324" rIns="96647" bIns="48324"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47" tIns="48324" rIns="96647" bIns="483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47" tIns="48324" rIns="96647" bIns="48324"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47" tIns="48324" rIns="96647" bIns="48324" rtlCol="0" anchor="b"/>
          <a:lstStyle>
            <a:lvl1pPr algn="r">
              <a:defRPr sz="1300"/>
            </a:lvl1pPr>
          </a:lstStyle>
          <a:p>
            <a:fld id="{F16CD617-248E-484D-88E3-73E319280604}" type="slidenum">
              <a:rPr lang="en-US" smtClean="0"/>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6CD617-248E-484D-88E3-73E319280604}" type="slidenum">
              <a:rPr lang="en-US" smtClean="0"/>
              <a:t>1</a:t>
            </a:fld>
            <a:endParaRPr lang="en-US"/>
          </a:p>
        </p:txBody>
      </p:sp>
    </p:spTree>
    <p:extLst>
      <p:ext uri="{BB962C8B-B14F-4D97-AF65-F5344CB8AC3E}">
        <p14:creationId xmlns:p14="http://schemas.microsoft.com/office/powerpoint/2010/main" val="706710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16CD617-248E-484D-88E3-73E319280604}" type="slidenum">
              <a:rPr lang="en-US" smtClean="0"/>
              <a:t>10</a:t>
            </a:fld>
            <a:endParaRPr lang="en-US"/>
          </a:p>
        </p:txBody>
      </p:sp>
    </p:spTree>
    <p:extLst>
      <p:ext uri="{BB962C8B-B14F-4D97-AF65-F5344CB8AC3E}">
        <p14:creationId xmlns:p14="http://schemas.microsoft.com/office/powerpoint/2010/main" val="2832408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16CD617-248E-484D-88E3-73E319280604}" type="slidenum">
              <a:rPr lang="en-US" smtClean="0"/>
              <a:t>11</a:t>
            </a:fld>
            <a:endParaRPr lang="en-US"/>
          </a:p>
        </p:txBody>
      </p:sp>
    </p:spTree>
    <p:extLst>
      <p:ext uri="{BB962C8B-B14F-4D97-AF65-F5344CB8AC3E}">
        <p14:creationId xmlns:p14="http://schemas.microsoft.com/office/powerpoint/2010/main" val="531125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16CD617-248E-484D-88E3-73E319280604}" type="slidenum">
              <a:rPr lang="en-US" smtClean="0"/>
              <a:t>12</a:t>
            </a:fld>
            <a:endParaRPr lang="en-US"/>
          </a:p>
        </p:txBody>
      </p:sp>
    </p:spTree>
    <p:extLst>
      <p:ext uri="{BB962C8B-B14F-4D97-AF65-F5344CB8AC3E}">
        <p14:creationId xmlns:p14="http://schemas.microsoft.com/office/powerpoint/2010/main" val="1319092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16CD617-248E-484D-88E3-73E319280604}" type="slidenum">
              <a:rPr lang="en-US" smtClean="0"/>
              <a:t>13</a:t>
            </a:fld>
            <a:endParaRPr lang="en-US"/>
          </a:p>
        </p:txBody>
      </p:sp>
    </p:spTree>
    <p:extLst>
      <p:ext uri="{BB962C8B-B14F-4D97-AF65-F5344CB8AC3E}">
        <p14:creationId xmlns:p14="http://schemas.microsoft.com/office/powerpoint/2010/main" val="3576025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16CD617-248E-484D-88E3-73E319280604}" type="slidenum">
              <a:rPr lang="en-US" smtClean="0"/>
              <a:t>14</a:t>
            </a:fld>
            <a:endParaRPr lang="en-US"/>
          </a:p>
        </p:txBody>
      </p:sp>
    </p:spTree>
    <p:extLst>
      <p:ext uri="{BB962C8B-B14F-4D97-AF65-F5344CB8AC3E}">
        <p14:creationId xmlns:p14="http://schemas.microsoft.com/office/powerpoint/2010/main" val="279880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16CD617-248E-484D-88E3-73E319280604}" type="slidenum">
              <a:rPr lang="en-US" smtClean="0"/>
              <a:t>15</a:t>
            </a:fld>
            <a:endParaRPr lang="en-US"/>
          </a:p>
        </p:txBody>
      </p:sp>
    </p:spTree>
    <p:extLst>
      <p:ext uri="{BB962C8B-B14F-4D97-AF65-F5344CB8AC3E}">
        <p14:creationId xmlns:p14="http://schemas.microsoft.com/office/powerpoint/2010/main" val="2712037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16CD617-248E-484D-88E3-73E319280604}" type="slidenum">
              <a:rPr lang="en-US" smtClean="0"/>
              <a:t>17</a:t>
            </a:fld>
            <a:endParaRPr lang="en-US"/>
          </a:p>
        </p:txBody>
      </p:sp>
    </p:spTree>
    <p:extLst>
      <p:ext uri="{BB962C8B-B14F-4D97-AF65-F5344CB8AC3E}">
        <p14:creationId xmlns:p14="http://schemas.microsoft.com/office/powerpoint/2010/main" val="1528794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9D1D9"/>
                </a:solidFill>
                <a:effectLst/>
                <a:latin typeface="-apple-system"/>
              </a:rPr>
              <a:t>This tool is designed to estimate spatial variation in density using spatially referenced data, with the goal of habitat associations (correlations among species and with habitat) and estimating total abundance for a target species in one or more years</a:t>
            </a:r>
            <a:endParaRPr lang="en-GB" dirty="0"/>
          </a:p>
        </p:txBody>
      </p:sp>
      <p:sp>
        <p:nvSpPr>
          <p:cNvPr id="4" name="Slide Number Placeholder 3"/>
          <p:cNvSpPr>
            <a:spLocks noGrp="1"/>
          </p:cNvSpPr>
          <p:nvPr>
            <p:ph type="sldNum" sz="quarter" idx="5"/>
          </p:nvPr>
        </p:nvSpPr>
        <p:spPr/>
        <p:txBody>
          <a:bodyPr/>
          <a:lstStyle/>
          <a:p>
            <a:fld id="{F16CD617-248E-484D-88E3-73E319280604}" type="slidenum">
              <a:rPr lang="en-US" smtClean="0"/>
              <a:t>2</a:t>
            </a:fld>
            <a:endParaRPr lang="en-US"/>
          </a:p>
        </p:txBody>
      </p:sp>
    </p:spTree>
    <p:extLst>
      <p:ext uri="{BB962C8B-B14F-4D97-AF65-F5344CB8AC3E}">
        <p14:creationId xmlns:p14="http://schemas.microsoft.com/office/powerpoint/2010/main" val="3098635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16CD617-248E-484D-88E3-73E319280604}" type="slidenum">
              <a:rPr lang="en-US" smtClean="0"/>
              <a:t>3</a:t>
            </a:fld>
            <a:endParaRPr lang="en-US"/>
          </a:p>
        </p:txBody>
      </p:sp>
    </p:spTree>
    <p:extLst>
      <p:ext uri="{BB962C8B-B14F-4D97-AF65-F5344CB8AC3E}">
        <p14:creationId xmlns:p14="http://schemas.microsoft.com/office/powerpoint/2010/main" val="286343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16CD617-248E-484D-88E3-73E319280604}" type="slidenum">
              <a:rPr lang="en-US" smtClean="0"/>
              <a:t>4</a:t>
            </a:fld>
            <a:endParaRPr lang="en-US"/>
          </a:p>
        </p:txBody>
      </p:sp>
    </p:spTree>
    <p:extLst>
      <p:ext uri="{BB962C8B-B14F-4D97-AF65-F5344CB8AC3E}">
        <p14:creationId xmlns:p14="http://schemas.microsoft.com/office/powerpoint/2010/main" val="2232309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16CD617-248E-484D-88E3-73E319280604}" type="slidenum">
              <a:rPr lang="en-US" smtClean="0"/>
              <a:t>5</a:t>
            </a:fld>
            <a:endParaRPr lang="en-US"/>
          </a:p>
        </p:txBody>
      </p:sp>
    </p:spTree>
    <p:extLst>
      <p:ext uri="{BB962C8B-B14F-4D97-AF65-F5344CB8AC3E}">
        <p14:creationId xmlns:p14="http://schemas.microsoft.com/office/powerpoint/2010/main" val="3745073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16CD617-248E-484D-88E3-73E319280604}" type="slidenum">
              <a:rPr lang="en-US" smtClean="0"/>
              <a:t>6</a:t>
            </a:fld>
            <a:endParaRPr lang="en-US"/>
          </a:p>
        </p:txBody>
      </p:sp>
    </p:spTree>
    <p:extLst>
      <p:ext uri="{BB962C8B-B14F-4D97-AF65-F5344CB8AC3E}">
        <p14:creationId xmlns:p14="http://schemas.microsoft.com/office/powerpoint/2010/main" val="4182896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16CD617-248E-484D-88E3-73E319280604}" type="slidenum">
              <a:rPr lang="en-US" smtClean="0"/>
              <a:t>7</a:t>
            </a:fld>
            <a:endParaRPr lang="en-US"/>
          </a:p>
        </p:txBody>
      </p:sp>
    </p:spTree>
    <p:extLst>
      <p:ext uri="{BB962C8B-B14F-4D97-AF65-F5344CB8AC3E}">
        <p14:creationId xmlns:p14="http://schemas.microsoft.com/office/powerpoint/2010/main" val="2178365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16CD617-248E-484D-88E3-73E319280604}" type="slidenum">
              <a:rPr lang="en-US" smtClean="0"/>
              <a:t>8</a:t>
            </a:fld>
            <a:endParaRPr lang="en-US"/>
          </a:p>
        </p:txBody>
      </p:sp>
    </p:spTree>
    <p:extLst>
      <p:ext uri="{BB962C8B-B14F-4D97-AF65-F5344CB8AC3E}">
        <p14:creationId xmlns:p14="http://schemas.microsoft.com/office/powerpoint/2010/main" val="847696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16CD617-248E-484D-88E3-73E319280604}" type="slidenum">
              <a:rPr lang="en-US" smtClean="0"/>
              <a:t>9</a:t>
            </a:fld>
            <a:endParaRPr lang="en-US"/>
          </a:p>
        </p:txBody>
      </p:sp>
    </p:spTree>
    <p:extLst>
      <p:ext uri="{BB962C8B-B14F-4D97-AF65-F5344CB8AC3E}">
        <p14:creationId xmlns:p14="http://schemas.microsoft.com/office/powerpoint/2010/main" val="42206588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rcRect/>
          <a:stretch/>
        </p:blipFill>
        <p:spPr>
          <a:xfrm>
            <a:off x="0" y="0"/>
            <a:ext cx="12192000" cy="6858000"/>
          </a:xfrm>
          <a:prstGeom prst="rect">
            <a:avLst/>
          </a:prstGeom>
        </p:spPr>
      </p:pic>
      <p:sp>
        <p:nvSpPr>
          <p:cNvPr id="2" name="Title 1"/>
          <p:cNvSpPr>
            <a:spLocks noGrp="1"/>
          </p:cNvSpPr>
          <p:nvPr>
            <p:ph type="ctrTitle"/>
          </p:nvPr>
        </p:nvSpPr>
        <p:spPr>
          <a:xfrm>
            <a:off x="914400" y="2623942"/>
            <a:ext cx="10363200" cy="1386617"/>
          </a:xfrm>
        </p:spPr>
        <p:txBody>
          <a:bodyPr>
            <a:normAutofit/>
          </a:bodyPr>
          <a:lstStyle>
            <a:lvl1pPr algn="ctr">
              <a:defRPr sz="3600" b="1" i="0">
                <a:solidFill>
                  <a:schemeClr val="bg1"/>
                </a:solidFill>
                <a:latin typeface="Arial"/>
                <a:cs typeface="Arial"/>
              </a:defRPr>
            </a:lvl1pPr>
          </a:lstStyle>
          <a:p>
            <a:r>
              <a:rPr lang="fi-FI" dirty="0" err="1"/>
              <a:t>Click</a:t>
            </a:r>
            <a:r>
              <a:rPr lang="fi-FI" dirty="0"/>
              <a:t> to </a:t>
            </a:r>
            <a:r>
              <a:rPr lang="fi-FI" dirty="0" err="1"/>
              <a:t>edit</a:t>
            </a:r>
            <a:r>
              <a:rPr lang="fi-FI" dirty="0"/>
              <a:t> </a:t>
            </a:r>
            <a:r>
              <a:rPr lang="fi-FI" dirty="0" err="1"/>
              <a:t>Master</a:t>
            </a:r>
            <a:r>
              <a:rPr lang="fi-FI" dirty="0"/>
              <a:t> </a:t>
            </a:r>
            <a:r>
              <a:rPr lang="fi-FI" dirty="0" err="1"/>
              <a:t>title</a:t>
            </a:r>
            <a:r>
              <a:rPr lang="fi-FI" dirty="0"/>
              <a:t> </a:t>
            </a:r>
            <a:r>
              <a:rPr lang="fi-FI" dirty="0" err="1"/>
              <a:t>style</a:t>
            </a:r>
            <a:endParaRPr lang="en-US" dirty="0"/>
          </a:p>
        </p:txBody>
      </p:sp>
      <p:sp>
        <p:nvSpPr>
          <p:cNvPr id="3" name="Subtitle 2"/>
          <p:cNvSpPr>
            <a:spLocks noGrp="1"/>
          </p:cNvSpPr>
          <p:nvPr>
            <p:ph type="subTitle" idx="1"/>
          </p:nvPr>
        </p:nvSpPr>
        <p:spPr>
          <a:xfrm>
            <a:off x="914400" y="4010558"/>
            <a:ext cx="10363200" cy="675704"/>
          </a:xfrm>
        </p:spPr>
        <p:txBody>
          <a:bodyPr>
            <a:normAutofit/>
          </a:bodyPr>
          <a:lstStyle>
            <a:lvl1pPr marL="0" indent="0" algn="ctr">
              <a:buNone/>
              <a:defRPr sz="2400" b="0" i="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dirty="0" err="1"/>
              <a:t>Click</a:t>
            </a:r>
            <a:r>
              <a:rPr lang="fi-FI" dirty="0"/>
              <a:t> to </a:t>
            </a:r>
            <a:r>
              <a:rPr lang="fi-FI" dirty="0" err="1"/>
              <a:t>edit</a:t>
            </a:r>
            <a:r>
              <a:rPr lang="fi-FI" dirty="0"/>
              <a:t> </a:t>
            </a:r>
            <a:r>
              <a:rPr lang="fi-FI" dirty="0" err="1"/>
              <a:t>Master</a:t>
            </a:r>
            <a:r>
              <a:rPr lang="fi-FI" dirty="0"/>
              <a:t> </a:t>
            </a:r>
            <a:r>
              <a:rPr lang="fi-FI" dirty="0" err="1"/>
              <a:t>subtitle</a:t>
            </a:r>
            <a:r>
              <a:rPr lang="fi-FI" dirty="0"/>
              <a:t> </a:t>
            </a:r>
            <a:r>
              <a:rPr lang="fi-FI" dirty="0" err="1"/>
              <a:t>style</a:t>
            </a:r>
            <a:endParaRPr lang="en-US" dirty="0"/>
          </a:p>
        </p:txBody>
      </p:sp>
      <p:sp>
        <p:nvSpPr>
          <p:cNvPr id="4" name="Date Placeholder 3"/>
          <p:cNvSpPr>
            <a:spLocks noGrp="1"/>
          </p:cNvSpPr>
          <p:nvPr>
            <p:ph type="dt" sz="half" idx="10"/>
          </p:nvPr>
        </p:nvSpPr>
        <p:spPr/>
        <p:txBody>
          <a:bodyPr/>
          <a:lstStyle/>
          <a:p>
            <a:fld id="{A637A39A-9F89-364E-BF01-AB38BD84F7BC}" type="datetimeFigureOut">
              <a:rPr lang="en-US" smtClean="0"/>
              <a:t>1/28/2023</a:t>
            </a:fld>
            <a:endParaRPr lang="en-US" dirty="0"/>
          </a:p>
        </p:txBody>
      </p:sp>
      <p:sp>
        <p:nvSpPr>
          <p:cNvPr id="6" name="Slide Number Placeholder 5"/>
          <p:cNvSpPr>
            <a:spLocks noGrp="1"/>
          </p:cNvSpPr>
          <p:nvPr>
            <p:ph type="sldNum" sz="quarter" idx="12"/>
          </p:nvPr>
        </p:nvSpPr>
        <p:spPr/>
        <p:txBody>
          <a:bodyPr/>
          <a:lstStyle/>
          <a:p>
            <a:fld id="{DD842E93-C421-DE4B-8656-34BC9D77A2AC}" type="slidenum">
              <a:rPr lang="en-US" smtClean="0"/>
              <a:t>‹#›</a:t>
            </a:fld>
            <a:endParaRPr lang="en-US" dirty="0"/>
          </a:p>
        </p:txBody>
      </p:sp>
    </p:spTree>
    <p:extLst>
      <p:ext uri="{BB962C8B-B14F-4D97-AF65-F5344CB8AC3E}">
        <p14:creationId xmlns:p14="http://schemas.microsoft.com/office/powerpoint/2010/main" val="3606237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9946" y="191821"/>
            <a:ext cx="9742556" cy="636385"/>
          </a:xfrm>
        </p:spPr>
        <p:txBody>
          <a:bodyPr anchor="t">
            <a:normAutofit/>
          </a:bodyPr>
          <a:lstStyle>
            <a:lvl1pPr algn="l">
              <a:defRPr sz="2800" b="1" i="0">
                <a:latin typeface="Arial"/>
                <a:cs typeface="Arial"/>
              </a:defRPr>
            </a:lvl1pPr>
          </a:lstStyle>
          <a:p>
            <a:r>
              <a:rPr lang="fi-FI" dirty="0" err="1"/>
              <a:t>Click</a:t>
            </a:r>
            <a:r>
              <a:rPr lang="fi-FI" dirty="0"/>
              <a:t> to </a:t>
            </a:r>
            <a:r>
              <a:rPr lang="fi-FI" dirty="0" err="1"/>
              <a:t>edit</a:t>
            </a:r>
            <a:r>
              <a:rPr lang="fi-FI" dirty="0"/>
              <a:t> </a:t>
            </a:r>
            <a:r>
              <a:rPr lang="fi-FI" dirty="0" err="1"/>
              <a:t>Master</a:t>
            </a:r>
            <a:r>
              <a:rPr lang="fi-FI" dirty="0"/>
              <a:t> </a:t>
            </a:r>
            <a:r>
              <a:rPr lang="fi-FI" dirty="0" err="1"/>
              <a:t>title</a:t>
            </a:r>
            <a:r>
              <a:rPr lang="fi-FI" dirty="0"/>
              <a:t> </a:t>
            </a:r>
            <a:r>
              <a:rPr lang="fi-FI" dirty="0" err="1"/>
              <a:t>style</a:t>
            </a:r>
            <a:endParaRPr lang="en-US" dirty="0"/>
          </a:p>
        </p:txBody>
      </p:sp>
      <p:sp>
        <p:nvSpPr>
          <p:cNvPr id="3" name="Content Placeholder 2"/>
          <p:cNvSpPr>
            <a:spLocks noGrp="1"/>
          </p:cNvSpPr>
          <p:nvPr>
            <p:ph idx="1"/>
          </p:nvPr>
        </p:nvSpPr>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fi-FI" dirty="0" err="1"/>
              <a:t>Click</a:t>
            </a:r>
            <a:r>
              <a:rPr lang="fi-FI" dirty="0"/>
              <a:t> to </a:t>
            </a:r>
            <a:r>
              <a:rPr lang="fi-FI" dirty="0" err="1"/>
              <a:t>edit</a:t>
            </a:r>
            <a:r>
              <a:rPr lang="fi-FI" dirty="0"/>
              <a:t> </a:t>
            </a:r>
            <a:r>
              <a:rPr lang="fi-FI" dirty="0" err="1"/>
              <a:t>Master</a:t>
            </a:r>
            <a:r>
              <a:rPr lang="fi-FI" dirty="0"/>
              <a:t> </a:t>
            </a:r>
            <a:r>
              <a:rPr lang="fi-FI" dirty="0" err="1"/>
              <a:t>text</a:t>
            </a:r>
            <a:r>
              <a:rPr lang="fi-FI" dirty="0"/>
              <a:t> </a:t>
            </a:r>
            <a:r>
              <a:rPr lang="fi-FI" dirty="0" err="1"/>
              <a:t>styles</a:t>
            </a:r>
            <a:endParaRPr lang="fi-FI" dirty="0"/>
          </a:p>
          <a:p>
            <a:pPr lvl="1"/>
            <a:r>
              <a:rPr lang="fi-FI" dirty="0"/>
              <a:t>Second </a:t>
            </a:r>
            <a:r>
              <a:rPr lang="fi-FI" dirty="0" err="1"/>
              <a:t>level</a:t>
            </a:r>
            <a:endParaRPr lang="fi-FI" dirty="0"/>
          </a:p>
          <a:p>
            <a:pPr lvl="2"/>
            <a:r>
              <a:rPr lang="fi-FI" dirty="0"/>
              <a:t>Third </a:t>
            </a:r>
            <a:r>
              <a:rPr lang="fi-FI" dirty="0" err="1"/>
              <a:t>level</a:t>
            </a:r>
            <a:endParaRPr lang="fi-FI" dirty="0"/>
          </a:p>
          <a:p>
            <a:pPr lvl="3"/>
            <a:r>
              <a:rPr lang="fi-FI" dirty="0" err="1"/>
              <a:t>Fourth</a:t>
            </a:r>
            <a:r>
              <a:rPr lang="fi-FI" dirty="0"/>
              <a:t> </a:t>
            </a:r>
            <a:r>
              <a:rPr lang="fi-FI" dirty="0" err="1"/>
              <a:t>level</a:t>
            </a:r>
            <a:endParaRPr lang="fi-FI" dirty="0"/>
          </a:p>
          <a:p>
            <a:pPr lvl="4"/>
            <a:r>
              <a:rPr lang="fi-FI" dirty="0" err="1"/>
              <a:t>Fifth</a:t>
            </a:r>
            <a:r>
              <a:rPr lang="fi-FI" dirty="0"/>
              <a:t> </a:t>
            </a:r>
            <a:r>
              <a:rPr lang="fi-FI" dirty="0" err="1"/>
              <a:t>level</a:t>
            </a:r>
            <a:endParaRPr lang="en-US" dirty="0"/>
          </a:p>
        </p:txBody>
      </p:sp>
      <p:sp>
        <p:nvSpPr>
          <p:cNvPr id="4" name="Date Placeholder 3"/>
          <p:cNvSpPr>
            <a:spLocks noGrp="1"/>
          </p:cNvSpPr>
          <p:nvPr>
            <p:ph type="dt" sz="half" idx="10"/>
          </p:nvPr>
        </p:nvSpPr>
        <p:spPr/>
        <p:txBody>
          <a:bodyPr/>
          <a:lstStyle/>
          <a:p>
            <a:fld id="{A637A39A-9F89-364E-BF01-AB38BD84F7BC}" type="datetimeFigureOut">
              <a:rPr lang="en-US" smtClean="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842E93-C421-DE4B-8656-34BC9D77A2AC}" type="slidenum">
              <a:rPr lang="en-US" smtClean="0"/>
              <a:t>‹#›</a:t>
            </a:fld>
            <a:endParaRPr lang="en-US" dirty="0"/>
          </a:p>
        </p:txBody>
      </p:sp>
    </p:spTree>
    <p:extLst>
      <p:ext uri="{BB962C8B-B14F-4D97-AF65-F5344CB8AC3E}">
        <p14:creationId xmlns:p14="http://schemas.microsoft.com/office/powerpoint/2010/main" val="9131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 Compass Rose">
    <p:spTree>
      <p:nvGrpSpPr>
        <p:cNvPr id="1" name=""/>
        <p:cNvGrpSpPr/>
        <p:nvPr/>
      </p:nvGrpSpPr>
      <p:grpSpPr>
        <a:xfrm>
          <a:off x="0" y="0"/>
          <a:ext cx="0" cy="0"/>
          <a:chOff x="0" y="0"/>
          <a:chExt cx="0" cy="0"/>
        </a:xfrm>
      </p:grpSpPr>
      <p:pic>
        <p:nvPicPr>
          <p:cNvPr id="7" name="Picture 6" descr="hires_dark_no_compass_conten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69946" y="191821"/>
            <a:ext cx="9742556" cy="636385"/>
          </a:xfrm>
        </p:spPr>
        <p:txBody>
          <a:bodyPr anchor="t">
            <a:normAutofit/>
          </a:bodyPr>
          <a:lstStyle>
            <a:lvl1pPr algn="l">
              <a:defRPr sz="2800" b="1" i="0">
                <a:latin typeface="Arial"/>
                <a:cs typeface="Arial"/>
              </a:defRPr>
            </a:lvl1pPr>
          </a:lstStyle>
          <a:p>
            <a:r>
              <a:rPr lang="fi-FI" dirty="0" err="1"/>
              <a:t>Click</a:t>
            </a:r>
            <a:r>
              <a:rPr lang="fi-FI" dirty="0"/>
              <a:t> to </a:t>
            </a:r>
            <a:r>
              <a:rPr lang="fi-FI" dirty="0" err="1"/>
              <a:t>edit</a:t>
            </a:r>
            <a:r>
              <a:rPr lang="fi-FI" dirty="0"/>
              <a:t> </a:t>
            </a:r>
            <a:r>
              <a:rPr lang="fi-FI" dirty="0" err="1"/>
              <a:t>Master</a:t>
            </a:r>
            <a:r>
              <a:rPr lang="fi-FI" dirty="0"/>
              <a:t> </a:t>
            </a:r>
            <a:r>
              <a:rPr lang="fi-FI" dirty="0" err="1"/>
              <a:t>title</a:t>
            </a:r>
            <a:r>
              <a:rPr lang="fi-FI" dirty="0"/>
              <a:t> </a:t>
            </a:r>
            <a:r>
              <a:rPr lang="fi-FI" dirty="0" err="1"/>
              <a:t>style</a:t>
            </a:r>
            <a:endParaRPr lang="en-US" dirty="0"/>
          </a:p>
        </p:txBody>
      </p:sp>
      <p:sp>
        <p:nvSpPr>
          <p:cNvPr id="3" name="Content Placeholder 2"/>
          <p:cNvSpPr>
            <a:spLocks noGrp="1"/>
          </p:cNvSpPr>
          <p:nvPr>
            <p:ph idx="1"/>
          </p:nvPr>
        </p:nvSpPr>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fi-FI" dirty="0" err="1"/>
              <a:t>Click</a:t>
            </a:r>
            <a:r>
              <a:rPr lang="fi-FI" dirty="0"/>
              <a:t> to </a:t>
            </a:r>
            <a:r>
              <a:rPr lang="fi-FI" dirty="0" err="1"/>
              <a:t>edit</a:t>
            </a:r>
            <a:r>
              <a:rPr lang="fi-FI" dirty="0"/>
              <a:t> </a:t>
            </a:r>
            <a:r>
              <a:rPr lang="fi-FI" dirty="0" err="1"/>
              <a:t>Master</a:t>
            </a:r>
            <a:r>
              <a:rPr lang="fi-FI" dirty="0"/>
              <a:t> </a:t>
            </a:r>
            <a:r>
              <a:rPr lang="fi-FI" dirty="0" err="1"/>
              <a:t>text</a:t>
            </a:r>
            <a:r>
              <a:rPr lang="fi-FI" dirty="0"/>
              <a:t> </a:t>
            </a:r>
            <a:r>
              <a:rPr lang="fi-FI" dirty="0" err="1"/>
              <a:t>styles</a:t>
            </a:r>
            <a:endParaRPr lang="fi-FI" dirty="0"/>
          </a:p>
          <a:p>
            <a:pPr lvl="1"/>
            <a:r>
              <a:rPr lang="fi-FI" dirty="0"/>
              <a:t>Second </a:t>
            </a:r>
            <a:r>
              <a:rPr lang="fi-FI" dirty="0" err="1"/>
              <a:t>level</a:t>
            </a:r>
            <a:endParaRPr lang="fi-FI" dirty="0"/>
          </a:p>
          <a:p>
            <a:pPr lvl="2"/>
            <a:r>
              <a:rPr lang="fi-FI" dirty="0"/>
              <a:t>Third </a:t>
            </a:r>
            <a:r>
              <a:rPr lang="fi-FI" dirty="0" err="1"/>
              <a:t>level</a:t>
            </a:r>
            <a:endParaRPr lang="fi-FI" dirty="0"/>
          </a:p>
          <a:p>
            <a:pPr lvl="3"/>
            <a:r>
              <a:rPr lang="fi-FI" dirty="0" err="1"/>
              <a:t>Fourth</a:t>
            </a:r>
            <a:r>
              <a:rPr lang="fi-FI" dirty="0"/>
              <a:t> </a:t>
            </a:r>
            <a:r>
              <a:rPr lang="fi-FI" dirty="0" err="1"/>
              <a:t>level</a:t>
            </a:r>
            <a:endParaRPr lang="fi-FI" dirty="0"/>
          </a:p>
          <a:p>
            <a:pPr lvl="4"/>
            <a:r>
              <a:rPr lang="fi-FI" dirty="0" err="1"/>
              <a:t>Fifth</a:t>
            </a:r>
            <a:r>
              <a:rPr lang="fi-FI" dirty="0"/>
              <a:t> </a:t>
            </a:r>
            <a:r>
              <a:rPr lang="fi-FI" dirty="0" err="1"/>
              <a:t>level</a:t>
            </a:r>
            <a:endParaRPr lang="en-US" dirty="0"/>
          </a:p>
        </p:txBody>
      </p:sp>
      <p:sp>
        <p:nvSpPr>
          <p:cNvPr id="4" name="Date Placeholder 3"/>
          <p:cNvSpPr>
            <a:spLocks noGrp="1"/>
          </p:cNvSpPr>
          <p:nvPr>
            <p:ph type="dt" sz="half" idx="10"/>
          </p:nvPr>
        </p:nvSpPr>
        <p:spPr/>
        <p:txBody>
          <a:bodyPr/>
          <a:lstStyle/>
          <a:p>
            <a:fld id="{A637A39A-9F89-364E-BF01-AB38BD84F7BC}" type="datetimeFigureOut">
              <a:rPr lang="en-US" smtClean="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842E93-C421-DE4B-8656-34BC9D77A2AC}" type="slidenum">
              <a:rPr lang="en-US" smtClean="0"/>
              <a:t>‹#›</a:t>
            </a:fld>
            <a:endParaRPr lang="en-US" dirty="0"/>
          </a:p>
        </p:txBody>
      </p:sp>
    </p:spTree>
    <p:extLst>
      <p:ext uri="{BB962C8B-B14F-4D97-AF65-F5344CB8AC3E}">
        <p14:creationId xmlns:p14="http://schemas.microsoft.com/office/powerpoint/2010/main" val="942736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No Compass Rose or Logo">
    <p:spTree>
      <p:nvGrpSpPr>
        <p:cNvPr id="1" name=""/>
        <p:cNvGrpSpPr/>
        <p:nvPr/>
      </p:nvGrpSpPr>
      <p:grpSpPr>
        <a:xfrm>
          <a:off x="0" y="0"/>
          <a:ext cx="0" cy="0"/>
          <a:chOff x="0" y="0"/>
          <a:chExt cx="0" cy="0"/>
        </a:xfrm>
      </p:grpSpPr>
      <p:sp>
        <p:nvSpPr>
          <p:cNvPr id="2" name="Title 1"/>
          <p:cNvSpPr>
            <a:spLocks noGrp="1"/>
          </p:cNvSpPr>
          <p:nvPr>
            <p:ph type="title"/>
          </p:nvPr>
        </p:nvSpPr>
        <p:spPr>
          <a:xfrm>
            <a:off x="269946" y="191821"/>
            <a:ext cx="11681252" cy="636385"/>
          </a:xfrm>
        </p:spPr>
        <p:txBody>
          <a:bodyPr anchor="t">
            <a:normAutofit/>
          </a:bodyPr>
          <a:lstStyle>
            <a:lvl1pPr algn="l">
              <a:defRPr sz="2800" b="1" i="0">
                <a:latin typeface="Arial"/>
                <a:cs typeface="Arial"/>
              </a:defRPr>
            </a:lvl1pPr>
          </a:lstStyle>
          <a:p>
            <a:r>
              <a:rPr lang="fi-FI" dirty="0" err="1"/>
              <a:t>Click</a:t>
            </a:r>
            <a:r>
              <a:rPr lang="fi-FI" dirty="0"/>
              <a:t> to </a:t>
            </a:r>
            <a:r>
              <a:rPr lang="fi-FI" dirty="0" err="1"/>
              <a:t>edit</a:t>
            </a:r>
            <a:r>
              <a:rPr lang="fi-FI" dirty="0"/>
              <a:t> </a:t>
            </a:r>
            <a:r>
              <a:rPr lang="fi-FI" dirty="0" err="1"/>
              <a:t>Master</a:t>
            </a:r>
            <a:r>
              <a:rPr lang="fi-FI" dirty="0"/>
              <a:t> </a:t>
            </a:r>
            <a:r>
              <a:rPr lang="fi-FI" dirty="0" err="1"/>
              <a:t>title</a:t>
            </a:r>
            <a:r>
              <a:rPr lang="fi-FI" dirty="0"/>
              <a:t> </a:t>
            </a:r>
            <a:r>
              <a:rPr lang="fi-FI" dirty="0" err="1"/>
              <a:t>style</a:t>
            </a:r>
            <a:endParaRPr lang="en-US" dirty="0"/>
          </a:p>
        </p:txBody>
      </p:sp>
      <p:sp>
        <p:nvSpPr>
          <p:cNvPr id="3" name="Content Placeholder 2"/>
          <p:cNvSpPr>
            <a:spLocks noGrp="1"/>
          </p:cNvSpPr>
          <p:nvPr>
            <p:ph idx="1"/>
          </p:nvPr>
        </p:nvSpPr>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fi-FI" dirty="0" err="1"/>
              <a:t>Click</a:t>
            </a:r>
            <a:r>
              <a:rPr lang="fi-FI" dirty="0"/>
              <a:t> to </a:t>
            </a:r>
            <a:r>
              <a:rPr lang="fi-FI" dirty="0" err="1"/>
              <a:t>edit</a:t>
            </a:r>
            <a:r>
              <a:rPr lang="fi-FI" dirty="0"/>
              <a:t> </a:t>
            </a:r>
            <a:r>
              <a:rPr lang="fi-FI" dirty="0" err="1"/>
              <a:t>Master</a:t>
            </a:r>
            <a:r>
              <a:rPr lang="fi-FI" dirty="0"/>
              <a:t> </a:t>
            </a:r>
            <a:r>
              <a:rPr lang="fi-FI" dirty="0" err="1"/>
              <a:t>text</a:t>
            </a:r>
            <a:r>
              <a:rPr lang="fi-FI" dirty="0"/>
              <a:t> </a:t>
            </a:r>
            <a:r>
              <a:rPr lang="fi-FI" dirty="0" err="1"/>
              <a:t>styles</a:t>
            </a:r>
            <a:endParaRPr lang="fi-FI" dirty="0"/>
          </a:p>
          <a:p>
            <a:pPr lvl="1"/>
            <a:r>
              <a:rPr lang="fi-FI" dirty="0"/>
              <a:t>Second </a:t>
            </a:r>
            <a:r>
              <a:rPr lang="fi-FI" dirty="0" err="1"/>
              <a:t>level</a:t>
            </a:r>
            <a:endParaRPr lang="fi-FI" dirty="0"/>
          </a:p>
          <a:p>
            <a:pPr lvl="2"/>
            <a:r>
              <a:rPr lang="fi-FI" dirty="0"/>
              <a:t>Third </a:t>
            </a:r>
            <a:r>
              <a:rPr lang="fi-FI" dirty="0" err="1"/>
              <a:t>level</a:t>
            </a:r>
            <a:endParaRPr lang="fi-FI" dirty="0"/>
          </a:p>
          <a:p>
            <a:pPr lvl="3"/>
            <a:r>
              <a:rPr lang="fi-FI" dirty="0" err="1"/>
              <a:t>Fourth</a:t>
            </a:r>
            <a:r>
              <a:rPr lang="fi-FI" dirty="0"/>
              <a:t> </a:t>
            </a:r>
            <a:r>
              <a:rPr lang="fi-FI" dirty="0" err="1"/>
              <a:t>level</a:t>
            </a:r>
            <a:endParaRPr lang="fi-FI" dirty="0"/>
          </a:p>
          <a:p>
            <a:pPr lvl="4"/>
            <a:r>
              <a:rPr lang="fi-FI" dirty="0" err="1"/>
              <a:t>Fifth</a:t>
            </a:r>
            <a:r>
              <a:rPr lang="fi-FI" dirty="0"/>
              <a:t> </a:t>
            </a:r>
            <a:r>
              <a:rPr lang="fi-FI" dirty="0" err="1"/>
              <a:t>level</a:t>
            </a:r>
            <a:endParaRPr lang="en-US" dirty="0"/>
          </a:p>
        </p:txBody>
      </p:sp>
      <p:sp>
        <p:nvSpPr>
          <p:cNvPr id="4" name="Date Placeholder 3"/>
          <p:cNvSpPr>
            <a:spLocks noGrp="1"/>
          </p:cNvSpPr>
          <p:nvPr>
            <p:ph type="dt" sz="half" idx="10"/>
          </p:nvPr>
        </p:nvSpPr>
        <p:spPr/>
        <p:txBody>
          <a:bodyPr/>
          <a:lstStyle/>
          <a:p>
            <a:fld id="{A637A39A-9F89-364E-BF01-AB38BD84F7BC}" type="datetimeFigureOut">
              <a:rPr lang="en-US" smtClean="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842E93-C421-DE4B-8656-34BC9D77A2AC}" type="slidenum">
              <a:rPr lang="en-US" smtClean="0"/>
              <a:t>‹#›</a:t>
            </a:fld>
            <a:endParaRPr lang="en-US" dirty="0"/>
          </a:p>
        </p:txBody>
      </p:sp>
    </p:spTree>
    <p:extLst>
      <p:ext uri="{BB962C8B-B14F-4D97-AF65-F5344CB8AC3E}">
        <p14:creationId xmlns:p14="http://schemas.microsoft.com/office/powerpoint/2010/main" val="9427364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6"/>
          <a:srcRect/>
          <a:stretch/>
        </p:blipFill>
        <p:spPr>
          <a:xfrm>
            <a:off x="0" y="0"/>
            <a:ext cx="12192000" cy="6858000"/>
          </a:xfrm>
          <a:prstGeom prst="rect">
            <a:avLst/>
          </a:prstGeom>
        </p:spPr>
      </p:pic>
      <p:sp>
        <p:nvSpPr>
          <p:cNvPr id="2" name="Title Placeholder 1"/>
          <p:cNvSpPr>
            <a:spLocks noGrp="1"/>
          </p:cNvSpPr>
          <p:nvPr>
            <p:ph type="title"/>
          </p:nvPr>
        </p:nvSpPr>
        <p:spPr>
          <a:xfrm>
            <a:off x="269946" y="173416"/>
            <a:ext cx="9742556" cy="636388"/>
          </a:xfrm>
          <a:prstGeom prst="rect">
            <a:avLst/>
          </a:prstGeom>
        </p:spPr>
        <p:txBody>
          <a:bodyPr vert="horz" lIns="91440" tIns="45720" rIns="91440" bIns="45720" rtlCol="0" anchor="t">
            <a:normAutofit/>
          </a:bodyPr>
          <a:lstStyle/>
          <a:p>
            <a:r>
              <a:rPr lang="fi-FI" dirty="0" err="1"/>
              <a:t>Click</a:t>
            </a:r>
            <a:r>
              <a:rPr lang="fi-FI" dirty="0"/>
              <a:t> to </a:t>
            </a:r>
            <a:r>
              <a:rPr lang="fi-FI" dirty="0" err="1"/>
              <a:t>edit</a:t>
            </a:r>
            <a:r>
              <a:rPr lang="fi-FI" dirty="0"/>
              <a:t> </a:t>
            </a:r>
            <a:r>
              <a:rPr lang="fi-FI" dirty="0" err="1"/>
              <a:t>Master</a:t>
            </a:r>
            <a:r>
              <a:rPr lang="fi-FI" dirty="0"/>
              <a:t> </a:t>
            </a:r>
            <a:r>
              <a:rPr lang="fi-FI" dirty="0" err="1"/>
              <a:t>title</a:t>
            </a:r>
            <a:r>
              <a:rPr lang="fi-FI" dirty="0"/>
              <a:t> </a:t>
            </a:r>
            <a:r>
              <a:rPr lang="fi-FI" dirty="0" err="1"/>
              <a:t>style</a:t>
            </a:r>
            <a:endParaRPr lang="en-US" dirty="0"/>
          </a:p>
        </p:txBody>
      </p:sp>
      <p:sp>
        <p:nvSpPr>
          <p:cNvPr id="3" name="Text Placeholder 2"/>
          <p:cNvSpPr>
            <a:spLocks noGrp="1"/>
          </p:cNvSpPr>
          <p:nvPr>
            <p:ph type="body" idx="1"/>
          </p:nvPr>
        </p:nvSpPr>
        <p:spPr>
          <a:xfrm>
            <a:off x="269946" y="957038"/>
            <a:ext cx="11681252" cy="5169126"/>
          </a:xfrm>
          <a:prstGeom prst="rect">
            <a:avLst/>
          </a:prstGeom>
        </p:spPr>
        <p:txBody>
          <a:bodyPr vert="horz" lIns="91440" tIns="45720" rIns="91440" bIns="45720" rtlCol="0">
            <a:normAutofit/>
          </a:bodyPr>
          <a:lstStyle/>
          <a:p>
            <a:pPr lvl="0"/>
            <a:r>
              <a:rPr lang="fi-FI" dirty="0" err="1"/>
              <a:t>Click</a:t>
            </a:r>
            <a:r>
              <a:rPr lang="fi-FI" dirty="0"/>
              <a:t> to </a:t>
            </a:r>
            <a:r>
              <a:rPr lang="fi-FI" dirty="0" err="1"/>
              <a:t>edit</a:t>
            </a:r>
            <a:r>
              <a:rPr lang="fi-FI" dirty="0"/>
              <a:t> </a:t>
            </a:r>
            <a:r>
              <a:rPr lang="fi-FI" dirty="0" err="1"/>
              <a:t>Master</a:t>
            </a:r>
            <a:r>
              <a:rPr lang="fi-FI" dirty="0"/>
              <a:t> </a:t>
            </a:r>
            <a:r>
              <a:rPr lang="fi-FI" dirty="0" err="1"/>
              <a:t>text</a:t>
            </a:r>
            <a:r>
              <a:rPr lang="fi-FI" dirty="0"/>
              <a:t> </a:t>
            </a:r>
            <a:r>
              <a:rPr lang="fi-FI" dirty="0" err="1"/>
              <a:t>styles</a:t>
            </a:r>
            <a:endParaRPr lang="fi-FI" dirty="0"/>
          </a:p>
          <a:p>
            <a:pPr lvl="1"/>
            <a:r>
              <a:rPr lang="fi-FI" dirty="0"/>
              <a:t>Second </a:t>
            </a:r>
            <a:r>
              <a:rPr lang="fi-FI" dirty="0" err="1"/>
              <a:t>level</a:t>
            </a:r>
            <a:endParaRPr lang="fi-FI" dirty="0"/>
          </a:p>
          <a:p>
            <a:pPr lvl="2"/>
            <a:r>
              <a:rPr lang="fi-FI" dirty="0"/>
              <a:t>Third </a:t>
            </a:r>
            <a:r>
              <a:rPr lang="fi-FI" dirty="0" err="1"/>
              <a:t>level</a:t>
            </a:r>
            <a:endParaRPr lang="fi-FI" dirty="0"/>
          </a:p>
          <a:p>
            <a:pPr lvl="3"/>
            <a:r>
              <a:rPr lang="fi-FI" dirty="0" err="1"/>
              <a:t>Fourth</a:t>
            </a:r>
            <a:r>
              <a:rPr lang="fi-FI" dirty="0"/>
              <a:t> </a:t>
            </a:r>
            <a:r>
              <a:rPr lang="fi-FI" dirty="0" err="1"/>
              <a:t>level</a:t>
            </a:r>
            <a:endParaRPr lang="fi-FI" dirty="0"/>
          </a:p>
          <a:p>
            <a:pPr lvl="4"/>
            <a:r>
              <a:rPr lang="fi-FI" dirty="0" err="1"/>
              <a:t>Fifth</a:t>
            </a:r>
            <a:r>
              <a:rPr lang="fi-FI" dirty="0"/>
              <a:t> </a:t>
            </a:r>
            <a:r>
              <a:rPr lang="fi-FI" dirty="0" err="1"/>
              <a:t>level</a:t>
            </a:r>
            <a:endParaRPr lang="en-US" dirty="0"/>
          </a:p>
        </p:txBody>
      </p:sp>
      <p:sp>
        <p:nvSpPr>
          <p:cNvPr id="4" name="Date Placeholder 3"/>
          <p:cNvSpPr>
            <a:spLocks noGrp="1"/>
          </p:cNvSpPr>
          <p:nvPr>
            <p:ph type="dt" sz="half" idx="2"/>
          </p:nvPr>
        </p:nvSpPr>
        <p:spPr>
          <a:xfrm>
            <a:off x="269946" y="6356351"/>
            <a:ext cx="3184455" cy="365125"/>
          </a:xfrm>
          <a:prstGeom prst="rect">
            <a:avLst/>
          </a:prstGeom>
        </p:spPr>
        <p:txBody>
          <a:bodyPr vert="horz" lIns="91440" tIns="45720" rIns="91440" bIns="45720" rtlCol="0" anchor="ctr"/>
          <a:lstStyle>
            <a:lvl1pPr algn="l">
              <a:defRPr sz="1200">
                <a:solidFill>
                  <a:schemeClr val="bg1">
                    <a:lumMod val="85000"/>
                  </a:schemeClr>
                </a:solidFill>
                <a:latin typeface="Arial"/>
                <a:cs typeface="Arial"/>
              </a:defRPr>
            </a:lvl1pPr>
          </a:lstStyle>
          <a:p>
            <a:fld id="{A637A39A-9F89-364E-BF01-AB38BD84F7BC}" type="datetimeFigureOut">
              <a:rPr lang="en-US" smtClean="0"/>
              <a:pPr/>
              <a:t>1/28/2023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bg1">
                    <a:lumMod val="85000"/>
                  </a:schemeClr>
                </a:solidFill>
                <a:latin typeface="Arial"/>
                <a:cs typeface="Arial"/>
              </a:defRPr>
            </a:lvl1pPr>
          </a:lstStyle>
          <a:p>
            <a:endParaRPr lang="en-US" dirty="0"/>
          </a:p>
        </p:txBody>
      </p:sp>
      <p:sp>
        <p:nvSpPr>
          <p:cNvPr id="6" name="Slide Number Placeholder 5"/>
          <p:cNvSpPr>
            <a:spLocks noGrp="1"/>
          </p:cNvSpPr>
          <p:nvPr>
            <p:ph type="sldNum" sz="quarter" idx="4"/>
          </p:nvPr>
        </p:nvSpPr>
        <p:spPr>
          <a:xfrm>
            <a:off x="8737600" y="6356351"/>
            <a:ext cx="3213597" cy="365125"/>
          </a:xfrm>
          <a:prstGeom prst="rect">
            <a:avLst/>
          </a:prstGeom>
        </p:spPr>
        <p:txBody>
          <a:bodyPr vert="horz" lIns="91440" tIns="45720" rIns="91440" bIns="45720" rtlCol="0" anchor="ctr"/>
          <a:lstStyle>
            <a:lvl1pPr algn="r">
              <a:defRPr sz="1200">
                <a:solidFill>
                  <a:schemeClr val="bg1">
                    <a:lumMod val="85000"/>
                  </a:schemeClr>
                </a:solidFill>
                <a:latin typeface="Arial"/>
                <a:cs typeface="Arial"/>
              </a:defRPr>
            </a:lvl1pPr>
          </a:lstStyle>
          <a:p>
            <a:fld id="{DD842E93-C421-DE4B-8656-34BC9D77A2AC}" type="slidenum">
              <a:rPr lang="en-US" smtClean="0"/>
              <a:pPr/>
              <a:t>‹#›</a:t>
            </a:fld>
            <a:endParaRPr lang="en-US" dirty="0"/>
          </a:p>
        </p:txBody>
      </p:sp>
    </p:spTree>
    <p:extLst>
      <p:ext uri="{BB962C8B-B14F-4D97-AF65-F5344CB8AC3E}">
        <p14:creationId xmlns:p14="http://schemas.microsoft.com/office/powerpoint/2010/main" val="2249337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60" r:id="rId4"/>
  </p:sldLayoutIdLst>
  <p:txStyles>
    <p:titleStyle>
      <a:lvl1pPr algn="l" defTabSz="457200" rtl="0" eaLnBrk="1" latinLnBrk="0" hangingPunct="1">
        <a:spcBef>
          <a:spcPct val="0"/>
        </a:spcBef>
        <a:buNone/>
        <a:defRPr sz="2800" b="1" i="0" kern="1200">
          <a:solidFill>
            <a:srgbClr val="00608A"/>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800" kern="1200">
          <a:solidFill>
            <a:schemeClr val="tx1">
              <a:lumMod val="75000"/>
              <a:lumOff val="25000"/>
            </a:schemeClr>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lumMod val="75000"/>
              <a:lumOff val="25000"/>
            </a:schemeClr>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lumMod val="75000"/>
              <a:lumOff val="25000"/>
            </a:schemeClr>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7B1C-8633-4611-B92D-3A120763BC5E}"/>
              </a:ext>
            </a:extLst>
          </p:cNvPr>
          <p:cNvSpPr>
            <a:spLocks noGrp="1"/>
          </p:cNvSpPr>
          <p:nvPr>
            <p:ph type="ctrTitle"/>
          </p:nvPr>
        </p:nvSpPr>
        <p:spPr>
          <a:xfrm>
            <a:off x="637192" y="1554907"/>
            <a:ext cx="11138994" cy="1987617"/>
          </a:xfrm>
        </p:spPr>
        <p:txBody>
          <a:bodyPr>
            <a:noAutofit/>
          </a:bodyPr>
          <a:lstStyle/>
          <a:p>
            <a:br>
              <a:rPr lang="en-US" sz="4000" dirty="0">
                <a:effectLst>
                  <a:outerShdw blurRad="38100" dist="38100" dir="2700000" algn="tl">
                    <a:srgbClr val="000000">
                      <a:alpha val="43137"/>
                    </a:srgbClr>
                  </a:outerShdw>
                </a:effectLst>
              </a:rPr>
            </a:br>
            <a:r>
              <a:rPr lang="en-US" sz="4000" dirty="0">
                <a:effectLst>
                  <a:outerShdw blurRad="38100" dist="38100" dir="2700000" algn="tl">
                    <a:srgbClr val="000000">
                      <a:alpha val="43137"/>
                    </a:srgbClr>
                  </a:outerShdw>
                </a:effectLst>
              </a:rPr>
              <a:t>VAST: Groundfish spatial distribution and covariates</a:t>
            </a:r>
            <a:br>
              <a:rPr lang="en-US" sz="4000" b="1" i="0" dirty="0">
                <a:solidFill>
                  <a:srgbClr val="2A2A2A"/>
                </a:solidFill>
                <a:effectLst/>
                <a:latin typeface="+mj-lt"/>
              </a:rPr>
            </a:br>
            <a:endParaRPr lang="en-US" sz="4000" dirty="0">
              <a:effectLst>
                <a:outerShdw blurRad="38100" dist="38100" dir="2700000" algn="tl">
                  <a:srgbClr val="000000">
                    <a:alpha val="43137"/>
                  </a:srgbClr>
                </a:outerShdw>
              </a:effectLst>
              <a:latin typeface="+mj-lt"/>
            </a:endParaRPr>
          </a:p>
        </p:txBody>
      </p:sp>
      <p:sp>
        <p:nvSpPr>
          <p:cNvPr id="3" name="Subtitle 2">
            <a:extLst>
              <a:ext uri="{FF2B5EF4-FFF2-40B4-BE49-F238E27FC236}">
                <a16:creationId xmlns:a16="http://schemas.microsoft.com/office/drawing/2014/main" id="{705A7A4B-47A4-4E62-9599-DA492BA686FD}"/>
              </a:ext>
            </a:extLst>
          </p:cNvPr>
          <p:cNvSpPr>
            <a:spLocks noGrp="1"/>
          </p:cNvSpPr>
          <p:nvPr>
            <p:ph type="subTitle" idx="1"/>
          </p:nvPr>
        </p:nvSpPr>
        <p:spPr>
          <a:xfrm>
            <a:off x="1524000" y="4038599"/>
            <a:ext cx="9144000" cy="1412277"/>
          </a:xfrm>
        </p:spPr>
        <p:txBody>
          <a:bodyPr/>
          <a:lstStyle/>
          <a:p>
            <a:r>
              <a:rPr lang="en-US" b="1" dirty="0">
                <a:solidFill>
                  <a:schemeClr val="bg1">
                    <a:lumMod val="95000"/>
                  </a:schemeClr>
                </a:solidFill>
              </a:rPr>
              <a:t> </a:t>
            </a:r>
          </a:p>
          <a:p>
            <a:r>
              <a:rPr lang="en-US" sz="2000" b="1" dirty="0">
                <a:solidFill>
                  <a:schemeClr val="bg1">
                    <a:lumMod val="95000"/>
                  </a:schemeClr>
                </a:solidFill>
              </a:rPr>
              <a:t>30 January 2023</a:t>
            </a:r>
            <a:endParaRPr lang="en-US" sz="2000" dirty="0">
              <a:solidFill>
                <a:schemeClr val="bg1">
                  <a:lumMod val="95000"/>
                </a:schemeClr>
              </a:solidFill>
            </a:endParaRPr>
          </a:p>
        </p:txBody>
      </p:sp>
    </p:spTree>
    <p:extLst>
      <p:ext uri="{BB962C8B-B14F-4D97-AF65-F5344CB8AC3E}">
        <p14:creationId xmlns:p14="http://schemas.microsoft.com/office/powerpoint/2010/main" val="53048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2925E37-37D7-49E9-D388-60B0317CAEEF}"/>
              </a:ext>
            </a:extLst>
          </p:cNvPr>
          <p:cNvGrpSpPr/>
          <p:nvPr/>
        </p:nvGrpSpPr>
        <p:grpSpPr>
          <a:xfrm>
            <a:off x="2763520" y="1373636"/>
            <a:ext cx="6664960" cy="5292543"/>
            <a:chOff x="2763520" y="1373636"/>
            <a:chExt cx="6664960" cy="5292543"/>
          </a:xfrm>
        </p:grpSpPr>
        <p:pic>
          <p:nvPicPr>
            <p:cNvPr id="4" name="Picture 3">
              <a:extLst>
                <a:ext uri="{FF2B5EF4-FFF2-40B4-BE49-F238E27FC236}">
                  <a16:creationId xmlns:a16="http://schemas.microsoft.com/office/drawing/2014/main" id="{272E5A6A-6A60-8219-AAE8-28B0FC6C689A}"/>
                </a:ext>
              </a:extLst>
            </p:cNvPr>
            <p:cNvPicPr>
              <a:picLocks noChangeAspect="1"/>
            </p:cNvPicPr>
            <p:nvPr/>
          </p:nvPicPr>
          <p:blipFill rotWithShape="1">
            <a:blip r:embed="rId3"/>
            <a:srcRect l="16547" r="14658"/>
            <a:stretch/>
          </p:blipFill>
          <p:spPr>
            <a:xfrm>
              <a:off x="2763520" y="1712488"/>
              <a:ext cx="6664960" cy="4953691"/>
            </a:xfrm>
            <a:prstGeom prst="rect">
              <a:avLst/>
            </a:prstGeom>
          </p:spPr>
        </p:pic>
        <p:sp>
          <p:nvSpPr>
            <p:cNvPr id="5" name="TextBox 4">
              <a:extLst>
                <a:ext uri="{FF2B5EF4-FFF2-40B4-BE49-F238E27FC236}">
                  <a16:creationId xmlns:a16="http://schemas.microsoft.com/office/drawing/2014/main" id="{C38A65BD-5BC1-0BF5-B1D8-C9280E310B01}"/>
                </a:ext>
              </a:extLst>
            </p:cNvPr>
            <p:cNvSpPr txBox="1"/>
            <p:nvPr/>
          </p:nvSpPr>
          <p:spPr>
            <a:xfrm>
              <a:off x="3251200" y="1373636"/>
              <a:ext cx="1093248" cy="369332"/>
            </a:xfrm>
            <a:prstGeom prst="rect">
              <a:avLst/>
            </a:prstGeom>
            <a:noFill/>
          </p:spPr>
          <p:txBody>
            <a:bodyPr wrap="none" rtlCol="0">
              <a:spAutoFit/>
            </a:bodyPr>
            <a:lstStyle/>
            <a:p>
              <a:r>
                <a:rPr lang="en-US" dirty="0"/>
                <a:t>Ages 0 - 2</a:t>
              </a:r>
            </a:p>
          </p:txBody>
        </p:sp>
      </p:grpSp>
      <p:sp>
        <p:nvSpPr>
          <p:cNvPr id="2" name="Title 1">
            <a:extLst>
              <a:ext uri="{FF2B5EF4-FFF2-40B4-BE49-F238E27FC236}">
                <a16:creationId xmlns:a16="http://schemas.microsoft.com/office/drawing/2014/main" id="{39EF0533-A961-2E49-F0DB-46DC2BD1BE3C}"/>
              </a:ext>
            </a:extLst>
          </p:cNvPr>
          <p:cNvSpPr>
            <a:spLocks noGrp="1"/>
          </p:cNvSpPr>
          <p:nvPr>
            <p:ph type="title"/>
          </p:nvPr>
        </p:nvSpPr>
        <p:spPr/>
        <p:txBody>
          <a:bodyPr/>
          <a:lstStyle/>
          <a:p>
            <a:r>
              <a:rPr lang="en-US" dirty="0"/>
              <a:t>Split centers of gravity</a:t>
            </a:r>
          </a:p>
        </p:txBody>
      </p:sp>
    </p:spTree>
    <p:extLst>
      <p:ext uri="{BB962C8B-B14F-4D97-AF65-F5344CB8AC3E}">
        <p14:creationId xmlns:p14="http://schemas.microsoft.com/office/powerpoint/2010/main" val="1659253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scatter chart&#10;&#10;Description automatically generated">
            <a:extLst>
              <a:ext uri="{FF2B5EF4-FFF2-40B4-BE49-F238E27FC236}">
                <a16:creationId xmlns:a16="http://schemas.microsoft.com/office/drawing/2014/main" id="{9674D716-AA48-479C-D608-3A62034E88C7}"/>
              </a:ext>
            </a:extLst>
          </p:cNvPr>
          <p:cNvPicPr>
            <a:picLocks noChangeAspect="1"/>
          </p:cNvPicPr>
          <p:nvPr/>
        </p:nvPicPr>
        <p:blipFill rotWithShape="1">
          <a:blip r:embed="rId3"/>
          <a:srcRect l="16547" r="14658"/>
          <a:stretch/>
        </p:blipFill>
        <p:spPr>
          <a:xfrm>
            <a:off x="2763520" y="1712488"/>
            <a:ext cx="6664960" cy="4953691"/>
          </a:xfrm>
          <a:prstGeom prst="rect">
            <a:avLst/>
          </a:prstGeom>
        </p:spPr>
      </p:pic>
      <p:sp>
        <p:nvSpPr>
          <p:cNvPr id="2" name="Title 1">
            <a:extLst>
              <a:ext uri="{FF2B5EF4-FFF2-40B4-BE49-F238E27FC236}">
                <a16:creationId xmlns:a16="http://schemas.microsoft.com/office/drawing/2014/main" id="{39EF0533-A961-2E49-F0DB-46DC2BD1BE3C}"/>
              </a:ext>
            </a:extLst>
          </p:cNvPr>
          <p:cNvSpPr>
            <a:spLocks noGrp="1"/>
          </p:cNvSpPr>
          <p:nvPr>
            <p:ph type="title"/>
          </p:nvPr>
        </p:nvSpPr>
        <p:spPr/>
        <p:txBody>
          <a:bodyPr/>
          <a:lstStyle/>
          <a:p>
            <a:r>
              <a:rPr lang="en-US" dirty="0"/>
              <a:t>Split centers of gravity</a:t>
            </a:r>
          </a:p>
        </p:txBody>
      </p:sp>
      <p:sp>
        <p:nvSpPr>
          <p:cNvPr id="5" name="TextBox 4">
            <a:extLst>
              <a:ext uri="{FF2B5EF4-FFF2-40B4-BE49-F238E27FC236}">
                <a16:creationId xmlns:a16="http://schemas.microsoft.com/office/drawing/2014/main" id="{C38A65BD-5BC1-0BF5-B1D8-C9280E310B01}"/>
              </a:ext>
            </a:extLst>
          </p:cNvPr>
          <p:cNvSpPr txBox="1"/>
          <p:nvPr/>
        </p:nvSpPr>
        <p:spPr>
          <a:xfrm>
            <a:off x="3251200" y="1373636"/>
            <a:ext cx="1093248" cy="369332"/>
          </a:xfrm>
          <a:prstGeom prst="rect">
            <a:avLst/>
          </a:prstGeom>
          <a:noFill/>
        </p:spPr>
        <p:txBody>
          <a:bodyPr wrap="none" rtlCol="0">
            <a:spAutoFit/>
          </a:bodyPr>
          <a:lstStyle/>
          <a:p>
            <a:r>
              <a:rPr lang="en-US" dirty="0"/>
              <a:t>Ages 2 - 5</a:t>
            </a:r>
          </a:p>
        </p:txBody>
      </p:sp>
    </p:spTree>
    <p:extLst>
      <p:ext uri="{BB962C8B-B14F-4D97-AF65-F5344CB8AC3E}">
        <p14:creationId xmlns:p14="http://schemas.microsoft.com/office/powerpoint/2010/main" val="1727091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atter chart&#10;&#10;Description automatically generated with medium confidence">
            <a:extLst>
              <a:ext uri="{FF2B5EF4-FFF2-40B4-BE49-F238E27FC236}">
                <a16:creationId xmlns:a16="http://schemas.microsoft.com/office/drawing/2014/main" id="{E028E661-E9A5-74E4-9401-BE0E2822DBA3}"/>
              </a:ext>
            </a:extLst>
          </p:cNvPr>
          <p:cNvPicPr>
            <a:picLocks noChangeAspect="1"/>
          </p:cNvPicPr>
          <p:nvPr/>
        </p:nvPicPr>
        <p:blipFill rotWithShape="1">
          <a:blip r:embed="rId3"/>
          <a:srcRect l="16652" r="14554"/>
          <a:stretch/>
        </p:blipFill>
        <p:spPr>
          <a:xfrm>
            <a:off x="2773680" y="1714154"/>
            <a:ext cx="6664960" cy="4953691"/>
          </a:xfrm>
          <a:prstGeom prst="rect">
            <a:avLst/>
          </a:prstGeom>
        </p:spPr>
      </p:pic>
      <p:sp>
        <p:nvSpPr>
          <p:cNvPr id="2" name="Title 1">
            <a:extLst>
              <a:ext uri="{FF2B5EF4-FFF2-40B4-BE49-F238E27FC236}">
                <a16:creationId xmlns:a16="http://schemas.microsoft.com/office/drawing/2014/main" id="{39EF0533-A961-2E49-F0DB-46DC2BD1BE3C}"/>
              </a:ext>
            </a:extLst>
          </p:cNvPr>
          <p:cNvSpPr>
            <a:spLocks noGrp="1"/>
          </p:cNvSpPr>
          <p:nvPr>
            <p:ph type="title"/>
          </p:nvPr>
        </p:nvSpPr>
        <p:spPr/>
        <p:txBody>
          <a:bodyPr/>
          <a:lstStyle/>
          <a:p>
            <a:r>
              <a:rPr lang="en-US" dirty="0"/>
              <a:t>Split centers of gravity</a:t>
            </a:r>
          </a:p>
        </p:txBody>
      </p:sp>
      <p:sp>
        <p:nvSpPr>
          <p:cNvPr id="5" name="TextBox 4">
            <a:extLst>
              <a:ext uri="{FF2B5EF4-FFF2-40B4-BE49-F238E27FC236}">
                <a16:creationId xmlns:a16="http://schemas.microsoft.com/office/drawing/2014/main" id="{C38A65BD-5BC1-0BF5-B1D8-C9280E310B01}"/>
              </a:ext>
            </a:extLst>
          </p:cNvPr>
          <p:cNvSpPr txBox="1"/>
          <p:nvPr/>
        </p:nvSpPr>
        <p:spPr>
          <a:xfrm>
            <a:off x="3251200" y="1373636"/>
            <a:ext cx="968214" cy="369332"/>
          </a:xfrm>
          <a:prstGeom prst="rect">
            <a:avLst/>
          </a:prstGeom>
          <a:noFill/>
        </p:spPr>
        <p:txBody>
          <a:bodyPr wrap="none" rtlCol="0">
            <a:spAutoFit/>
          </a:bodyPr>
          <a:lstStyle/>
          <a:p>
            <a:r>
              <a:rPr lang="en-US" dirty="0"/>
              <a:t>Ages 5 +</a:t>
            </a:r>
          </a:p>
        </p:txBody>
      </p:sp>
    </p:spTree>
    <p:extLst>
      <p:ext uri="{BB962C8B-B14F-4D97-AF65-F5344CB8AC3E}">
        <p14:creationId xmlns:p14="http://schemas.microsoft.com/office/powerpoint/2010/main" val="2326662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0533-A961-2E49-F0DB-46DC2BD1BE3C}"/>
              </a:ext>
            </a:extLst>
          </p:cNvPr>
          <p:cNvSpPr>
            <a:spLocks noGrp="1"/>
          </p:cNvSpPr>
          <p:nvPr>
            <p:ph type="title"/>
          </p:nvPr>
        </p:nvSpPr>
        <p:spPr/>
        <p:txBody>
          <a:bodyPr/>
          <a:lstStyle/>
          <a:p>
            <a:r>
              <a:rPr lang="en-US" dirty="0"/>
              <a:t>Split predicted spatial density</a:t>
            </a:r>
          </a:p>
        </p:txBody>
      </p:sp>
      <p:pic>
        <p:nvPicPr>
          <p:cNvPr id="4" name="Picture 3" descr="A picture containing background pattern&#10;&#10;Description automatically generated">
            <a:extLst>
              <a:ext uri="{FF2B5EF4-FFF2-40B4-BE49-F238E27FC236}">
                <a16:creationId xmlns:a16="http://schemas.microsoft.com/office/drawing/2014/main" id="{078F8440-6528-001A-80E3-B3EAF668B028}"/>
              </a:ext>
            </a:extLst>
          </p:cNvPr>
          <p:cNvPicPr>
            <a:picLocks noChangeAspect="1"/>
          </p:cNvPicPr>
          <p:nvPr/>
        </p:nvPicPr>
        <p:blipFill rotWithShape="1">
          <a:blip r:embed="rId3"/>
          <a:srcRect l="67723" t="84140" r="16657" b="2202"/>
          <a:stretch/>
        </p:blipFill>
        <p:spPr>
          <a:xfrm>
            <a:off x="6096000" y="1371600"/>
            <a:ext cx="4643120" cy="4815840"/>
          </a:xfrm>
          <a:prstGeom prst="rect">
            <a:avLst/>
          </a:prstGeom>
        </p:spPr>
      </p:pic>
      <p:pic>
        <p:nvPicPr>
          <p:cNvPr id="5" name="Picture 4" descr="A picture containing background pattern&#10;&#10;Description automatically generated">
            <a:extLst>
              <a:ext uri="{FF2B5EF4-FFF2-40B4-BE49-F238E27FC236}">
                <a16:creationId xmlns:a16="http://schemas.microsoft.com/office/drawing/2014/main" id="{09CFAFEF-7B51-190D-786E-FE523DB4D868}"/>
              </a:ext>
            </a:extLst>
          </p:cNvPr>
          <p:cNvPicPr>
            <a:picLocks noChangeAspect="1"/>
          </p:cNvPicPr>
          <p:nvPr/>
        </p:nvPicPr>
        <p:blipFill rotWithShape="1">
          <a:blip r:embed="rId3"/>
          <a:srcRect l="2544" r="81836" b="86342"/>
          <a:stretch/>
        </p:blipFill>
        <p:spPr>
          <a:xfrm>
            <a:off x="1452880" y="1371600"/>
            <a:ext cx="4643120" cy="4815840"/>
          </a:xfrm>
          <a:prstGeom prst="rect">
            <a:avLst/>
          </a:prstGeom>
        </p:spPr>
      </p:pic>
      <p:sp>
        <p:nvSpPr>
          <p:cNvPr id="7" name="TextBox 6">
            <a:extLst>
              <a:ext uri="{FF2B5EF4-FFF2-40B4-BE49-F238E27FC236}">
                <a16:creationId xmlns:a16="http://schemas.microsoft.com/office/drawing/2014/main" id="{6EE97ADA-FC4E-CB1C-AFF6-4952FEE5D58F}"/>
              </a:ext>
            </a:extLst>
          </p:cNvPr>
          <p:cNvSpPr txBox="1"/>
          <p:nvPr/>
        </p:nvSpPr>
        <p:spPr>
          <a:xfrm>
            <a:off x="1452880" y="1186934"/>
            <a:ext cx="1093248" cy="369332"/>
          </a:xfrm>
          <a:prstGeom prst="rect">
            <a:avLst/>
          </a:prstGeom>
          <a:noFill/>
        </p:spPr>
        <p:txBody>
          <a:bodyPr wrap="none" rtlCol="0">
            <a:spAutoFit/>
          </a:bodyPr>
          <a:lstStyle/>
          <a:p>
            <a:r>
              <a:rPr lang="en-US" dirty="0"/>
              <a:t>Ages 0 - 2</a:t>
            </a:r>
          </a:p>
        </p:txBody>
      </p:sp>
    </p:spTree>
    <p:extLst>
      <p:ext uri="{BB962C8B-B14F-4D97-AF65-F5344CB8AC3E}">
        <p14:creationId xmlns:p14="http://schemas.microsoft.com/office/powerpoint/2010/main" val="3219151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hape, background pattern&#10;&#10;Description automatically generated">
            <a:extLst>
              <a:ext uri="{FF2B5EF4-FFF2-40B4-BE49-F238E27FC236}">
                <a16:creationId xmlns:a16="http://schemas.microsoft.com/office/drawing/2014/main" id="{488E9D18-8E0F-6012-3252-06D29F2A0999}"/>
              </a:ext>
            </a:extLst>
          </p:cNvPr>
          <p:cNvPicPr>
            <a:picLocks noChangeAspect="1"/>
          </p:cNvPicPr>
          <p:nvPr/>
        </p:nvPicPr>
        <p:blipFill rotWithShape="1">
          <a:blip r:embed="rId3"/>
          <a:srcRect l="2510" r="81660" b="86158"/>
          <a:stretch/>
        </p:blipFill>
        <p:spPr>
          <a:xfrm>
            <a:off x="1452879" y="1371600"/>
            <a:ext cx="4711689" cy="4886960"/>
          </a:xfrm>
          <a:prstGeom prst="rect">
            <a:avLst/>
          </a:prstGeom>
        </p:spPr>
      </p:pic>
      <p:sp>
        <p:nvSpPr>
          <p:cNvPr id="2" name="Title 1">
            <a:extLst>
              <a:ext uri="{FF2B5EF4-FFF2-40B4-BE49-F238E27FC236}">
                <a16:creationId xmlns:a16="http://schemas.microsoft.com/office/drawing/2014/main" id="{39EF0533-A961-2E49-F0DB-46DC2BD1BE3C}"/>
              </a:ext>
            </a:extLst>
          </p:cNvPr>
          <p:cNvSpPr>
            <a:spLocks noGrp="1"/>
          </p:cNvSpPr>
          <p:nvPr>
            <p:ph type="title"/>
          </p:nvPr>
        </p:nvSpPr>
        <p:spPr/>
        <p:txBody>
          <a:bodyPr/>
          <a:lstStyle/>
          <a:p>
            <a:r>
              <a:rPr lang="en-US" dirty="0"/>
              <a:t>Split predicted spatial density</a:t>
            </a:r>
          </a:p>
        </p:txBody>
      </p:sp>
      <p:sp>
        <p:nvSpPr>
          <p:cNvPr id="7" name="TextBox 6">
            <a:extLst>
              <a:ext uri="{FF2B5EF4-FFF2-40B4-BE49-F238E27FC236}">
                <a16:creationId xmlns:a16="http://schemas.microsoft.com/office/drawing/2014/main" id="{6EE97ADA-FC4E-CB1C-AFF6-4952FEE5D58F}"/>
              </a:ext>
            </a:extLst>
          </p:cNvPr>
          <p:cNvSpPr txBox="1"/>
          <p:nvPr/>
        </p:nvSpPr>
        <p:spPr>
          <a:xfrm>
            <a:off x="1452880" y="1186934"/>
            <a:ext cx="1093248" cy="369332"/>
          </a:xfrm>
          <a:prstGeom prst="rect">
            <a:avLst/>
          </a:prstGeom>
          <a:noFill/>
        </p:spPr>
        <p:txBody>
          <a:bodyPr wrap="none" rtlCol="0">
            <a:spAutoFit/>
          </a:bodyPr>
          <a:lstStyle/>
          <a:p>
            <a:r>
              <a:rPr lang="en-US" dirty="0"/>
              <a:t>Ages 2 - 5</a:t>
            </a:r>
          </a:p>
        </p:txBody>
      </p:sp>
      <p:pic>
        <p:nvPicPr>
          <p:cNvPr id="8" name="Picture 7" descr="Shape, background pattern&#10;&#10;Description automatically generated">
            <a:extLst>
              <a:ext uri="{FF2B5EF4-FFF2-40B4-BE49-F238E27FC236}">
                <a16:creationId xmlns:a16="http://schemas.microsoft.com/office/drawing/2014/main" id="{DCF317B5-8F5D-873F-90AF-1C07B781C86A}"/>
              </a:ext>
            </a:extLst>
          </p:cNvPr>
          <p:cNvPicPr>
            <a:picLocks noChangeAspect="1"/>
          </p:cNvPicPr>
          <p:nvPr/>
        </p:nvPicPr>
        <p:blipFill rotWithShape="1">
          <a:blip r:embed="rId3"/>
          <a:srcRect l="67717" t="84189" r="16453" b="1969"/>
          <a:stretch/>
        </p:blipFill>
        <p:spPr>
          <a:xfrm>
            <a:off x="6096000" y="1371600"/>
            <a:ext cx="4711689" cy="4886960"/>
          </a:xfrm>
          <a:prstGeom prst="rect">
            <a:avLst/>
          </a:prstGeom>
        </p:spPr>
      </p:pic>
    </p:spTree>
    <p:extLst>
      <p:ext uri="{BB962C8B-B14F-4D97-AF65-F5344CB8AC3E}">
        <p14:creationId xmlns:p14="http://schemas.microsoft.com/office/powerpoint/2010/main" val="225250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E10743-541C-E002-3C84-79116C1AEAF6}"/>
              </a:ext>
            </a:extLst>
          </p:cNvPr>
          <p:cNvPicPr>
            <a:picLocks noChangeAspect="1"/>
          </p:cNvPicPr>
          <p:nvPr/>
        </p:nvPicPr>
        <p:blipFill rotWithShape="1">
          <a:blip r:embed="rId3"/>
          <a:srcRect l="2562" r="81785" b="86268"/>
          <a:stretch/>
        </p:blipFill>
        <p:spPr>
          <a:xfrm>
            <a:off x="1473200" y="1371600"/>
            <a:ext cx="4714240" cy="4848660"/>
          </a:xfrm>
          <a:prstGeom prst="rect">
            <a:avLst/>
          </a:prstGeom>
        </p:spPr>
      </p:pic>
      <p:sp>
        <p:nvSpPr>
          <p:cNvPr id="2" name="Title 1">
            <a:extLst>
              <a:ext uri="{FF2B5EF4-FFF2-40B4-BE49-F238E27FC236}">
                <a16:creationId xmlns:a16="http://schemas.microsoft.com/office/drawing/2014/main" id="{39EF0533-A961-2E49-F0DB-46DC2BD1BE3C}"/>
              </a:ext>
            </a:extLst>
          </p:cNvPr>
          <p:cNvSpPr>
            <a:spLocks noGrp="1"/>
          </p:cNvSpPr>
          <p:nvPr>
            <p:ph type="title"/>
          </p:nvPr>
        </p:nvSpPr>
        <p:spPr/>
        <p:txBody>
          <a:bodyPr/>
          <a:lstStyle/>
          <a:p>
            <a:r>
              <a:rPr lang="en-US" dirty="0"/>
              <a:t>Split predicted spatial density</a:t>
            </a:r>
          </a:p>
        </p:txBody>
      </p:sp>
      <p:sp>
        <p:nvSpPr>
          <p:cNvPr id="7" name="TextBox 6">
            <a:extLst>
              <a:ext uri="{FF2B5EF4-FFF2-40B4-BE49-F238E27FC236}">
                <a16:creationId xmlns:a16="http://schemas.microsoft.com/office/drawing/2014/main" id="{6EE97ADA-FC4E-CB1C-AFF6-4952FEE5D58F}"/>
              </a:ext>
            </a:extLst>
          </p:cNvPr>
          <p:cNvSpPr txBox="1"/>
          <p:nvPr/>
        </p:nvSpPr>
        <p:spPr>
          <a:xfrm>
            <a:off x="1452880" y="1186934"/>
            <a:ext cx="915315" cy="369332"/>
          </a:xfrm>
          <a:prstGeom prst="rect">
            <a:avLst/>
          </a:prstGeom>
          <a:noFill/>
        </p:spPr>
        <p:txBody>
          <a:bodyPr wrap="none" rtlCol="0">
            <a:spAutoFit/>
          </a:bodyPr>
          <a:lstStyle/>
          <a:p>
            <a:r>
              <a:rPr lang="en-US" dirty="0"/>
              <a:t>Ages 5+</a:t>
            </a:r>
          </a:p>
        </p:txBody>
      </p:sp>
      <p:pic>
        <p:nvPicPr>
          <p:cNvPr id="5" name="Picture 4">
            <a:extLst>
              <a:ext uri="{FF2B5EF4-FFF2-40B4-BE49-F238E27FC236}">
                <a16:creationId xmlns:a16="http://schemas.microsoft.com/office/drawing/2014/main" id="{69AAA684-9E2B-5B8D-B190-CB6E9A7C91D2}"/>
              </a:ext>
            </a:extLst>
          </p:cNvPr>
          <p:cNvPicPr>
            <a:picLocks noChangeAspect="1"/>
          </p:cNvPicPr>
          <p:nvPr/>
        </p:nvPicPr>
        <p:blipFill rotWithShape="1">
          <a:blip r:embed="rId3"/>
          <a:srcRect l="67727" t="84165" r="16620" b="2103"/>
          <a:stretch/>
        </p:blipFill>
        <p:spPr>
          <a:xfrm>
            <a:off x="6187440" y="1371600"/>
            <a:ext cx="4714240" cy="4848660"/>
          </a:xfrm>
          <a:prstGeom prst="rect">
            <a:avLst/>
          </a:prstGeom>
        </p:spPr>
      </p:pic>
    </p:spTree>
    <p:extLst>
      <p:ext uri="{BB962C8B-B14F-4D97-AF65-F5344CB8AC3E}">
        <p14:creationId xmlns:p14="http://schemas.microsoft.com/office/powerpoint/2010/main" val="4032193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0533-A961-2E49-F0DB-46DC2BD1BE3C}"/>
              </a:ext>
            </a:extLst>
          </p:cNvPr>
          <p:cNvSpPr>
            <a:spLocks noGrp="1"/>
          </p:cNvSpPr>
          <p:nvPr>
            <p:ph type="title"/>
          </p:nvPr>
        </p:nvSpPr>
        <p:spPr>
          <a:xfrm>
            <a:off x="4095926" y="3110807"/>
            <a:ext cx="4000147" cy="636385"/>
          </a:xfrm>
        </p:spPr>
        <p:txBody>
          <a:bodyPr/>
          <a:lstStyle/>
          <a:p>
            <a:r>
              <a:rPr lang="en-US" dirty="0"/>
              <a:t>Questions, Comments</a:t>
            </a:r>
          </a:p>
        </p:txBody>
      </p:sp>
    </p:spTree>
    <p:extLst>
      <p:ext uri="{BB962C8B-B14F-4D97-AF65-F5344CB8AC3E}">
        <p14:creationId xmlns:p14="http://schemas.microsoft.com/office/powerpoint/2010/main" val="3019960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0533-A961-2E49-F0DB-46DC2BD1BE3C}"/>
              </a:ext>
            </a:extLst>
          </p:cNvPr>
          <p:cNvSpPr>
            <a:spLocks noGrp="1"/>
          </p:cNvSpPr>
          <p:nvPr>
            <p:ph type="title"/>
          </p:nvPr>
        </p:nvSpPr>
        <p:spPr/>
        <p:txBody>
          <a:bodyPr/>
          <a:lstStyle/>
          <a:p>
            <a:r>
              <a:rPr lang="en-US" dirty="0"/>
              <a:t>Split indices of abundance</a:t>
            </a:r>
          </a:p>
        </p:txBody>
      </p:sp>
      <p:pic>
        <p:nvPicPr>
          <p:cNvPr id="6" name="Picture 5" descr="Chart, line chart, histogram&#10;&#10;Description automatically generated">
            <a:extLst>
              <a:ext uri="{FF2B5EF4-FFF2-40B4-BE49-F238E27FC236}">
                <a16:creationId xmlns:a16="http://schemas.microsoft.com/office/drawing/2014/main" id="{6502668B-75EF-7CE9-59B0-ADB145C8205A}"/>
              </a:ext>
            </a:extLst>
          </p:cNvPr>
          <p:cNvPicPr>
            <a:picLocks noChangeAspect="1"/>
          </p:cNvPicPr>
          <p:nvPr/>
        </p:nvPicPr>
        <p:blipFill>
          <a:blip r:embed="rId3"/>
          <a:stretch>
            <a:fillRect/>
          </a:stretch>
        </p:blipFill>
        <p:spPr>
          <a:xfrm>
            <a:off x="1251861" y="1368714"/>
            <a:ext cx="9688277" cy="4953691"/>
          </a:xfrm>
          <a:prstGeom prst="rect">
            <a:avLst/>
          </a:prstGeom>
        </p:spPr>
      </p:pic>
    </p:spTree>
    <p:extLst>
      <p:ext uri="{BB962C8B-B14F-4D97-AF65-F5344CB8AC3E}">
        <p14:creationId xmlns:p14="http://schemas.microsoft.com/office/powerpoint/2010/main" val="316169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0533-A961-2E49-F0DB-46DC2BD1BE3C}"/>
              </a:ext>
            </a:extLst>
          </p:cNvPr>
          <p:cNvSpPr>
            <a:spLocks noGrp="1"/>
          </p:cNvSpPr>
          <p:nvPr>
            <p:ph type="title"/>
          </p:nvPr>
        </p:nvSpPr>
        <p:spPr/>
        <p:txBody>
          <a:bodyPr/>
          <a:lstStyle/>
          <a:p>
            <a:r>
              <a:rPr lang="en-US" dirty="0"/>
              <a:t>Objectives</a:t>
            </a:r>
          </a:p>
        </p:txBody>
      </p:sp>
      <p:sp>
        <p:nvSpPr>
          <p:cNvPr id="5" name="Content Placeholder 2">
            <a:extLst>
              <a:ext uri="{FF2B5EF4-FFF2-40B4-BE49-F238E27FC236}">
                <a16:creationId xmlns:a16="http://schemas.microsoft.com/office/drawing/2014/main" id="{8AEF5910-6605-E686-0811-117BB771514E}"/>
              </a:ext>
            </a:extLst>
          </p:cNvPr>
          <p:cNvSpPr>
            <a:spLocks noGrp="1"/>
          </p:cNvSpPr>
          <p:nvPr>
            <p:ph idx="1"/>
          </p:nvPr>
        </p:nvSpPr>
        <p:spPr>
          <a:xfrm>
            <a:off x="645160" y="957038"/>
            <a:ext cx="10901680" cy="5169126"/>
          </a:xfrm>
        </p:spPr>
        <p:txBody>
          <a:bodyPr anchor="ctr">
            <a:normAutofit/>
          </a:bodyPr>
          <a:lstStyle/>
          <a:p>
            <a:r>
              <a:rPr lang="en-US" dirty="0">
                <a:solidFill>
                  <a:schemeClr val="tx1"/>
                </a:solidFill>
              </a:rPr>
              <a:t>Explore relationships between groundfish abundance/ distribution and various habitat covariates through time</a:t>
            </a:r>
          </a:p>
          <a:p>
            <a:pPr marL="0" indent="0">
              <a:buNone/>
            </a:pPr>
            <a:endParaRPr lang="en-US" dirty="0">
              <a:solidFill>
                <a:schemeClr val="tx1"/>
              </a:solidFill>
            </a:endParaRPr>
          </a:p>
          <a:p>
            <a:r>
              <a:rPr lang="en-US" dirty="0">
                <a:solidFill>
                  <a:schemeClr val="tx1"/>
                </a:solidFill>
              </a:rPr>
              <a:t>Create holistic indices of abundance using all available data</a:t>
            </a:r>
          </a:p>
          <a:p>
            <a:endParaRPr lang="en-US" dirty="0">
              <a:solidFill>
                <a:schemeClr val="tx1"/>
              </a:solidFill>
            </a:endParaRPr>
          </a:p>
          <a:p>
            <a:r>
              <a:rPr lang="en-US" b="1" dirty="0">
                <a:solidFill>
                  <a:schemeClr val="tx1"/>
                </a:solidFill>
              </a:rPr>
              <a:t>Approach: VAST</a:t>
            </a:r>
          </a:p>
          <a:p>
            <a:pPr lvl="1"/>
            <a:r>
              <a:rPr lang="en-US" b="1" dirty="0">
                <a:solidFill>
                  <a:schemeClr val="tx1"/>
                </a:solidFill>
              </a:rPr>
              <a:t>Modeling approach designed to estimate </a:t>
            </a:r>
            <a:r>
              <a:rPr lang="en-US" b="1" dirty="0" err="1">
                <a:solidFill>
                  <a:schemeClr val="tx1"/>
                </a:solidFill>
              </a:rPr>
              <a:t>spatio</a:t>
            </a:r>
            <a:r>
              <a:rPr lang="en-US" b="1" dirty="0">
                <a:solidFill>
                  <a:schemeClr val="tx1"/>
                </a:solidFill>
              </a:rPr>
              <a:t>-temporal variation in density</a:t>
            </a:r>
          </a:p>
        </p:txBody>
      </p:sp>
    </p:spTree>
    <p:extLst>
      <p:ext uri="{BB962C8B-B14F-4D97-AF65-F5344CB8AC3E}">
        <p14:creationId xmlns:p14="http://schemas.microsoft.com/office/powerpoint/2010/main" val="110106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0533-A961-2E49-F0DB-46DC2BD1BE3C}"/>
              </a:ext>
            </a:extLst>
          </p:cNvPr>
          <p:cNvSpPr>
            <a:spLocks noGrp="1"/>
          </p:cNvSpPr>
          <p:nvPr>
            <p:ph type="title"/>
          </p:nvPr>
        </p:nvSpPr>
        <p:spPr/>
        <p:txBody>
          <a:bodyPr/>
          <a:lstStyle/>
          <a:p>
            <a:r>
              <a:rPr lang="en-US" dirty="0"/>
              <a:t>Potential research questions</a:t>
            </a:r>
          </a:p>
        </p:txBody>
      </p:sp>
      <p:sp>
        <p:nvSpPr>
          <p:cNvPr id="5" name="Content Placeholder 2">
            <a:extLst>
              <a:ext uri="{FF2B5EF4-FFF2-40B4-BE49-F238E27FC236}">
                <a16:creationId xmlns:a16="http://schemas.microsoft.com/office/drawing/2014/main" id="{8AEF5910-6605-E686-0811-117BB771514E}"/>
              </a:ext>
            </a:extLst>
          </p:cNvPr>
          <p:cNvSpPr>
            <a:spLocks noGrp="1"/>
          </p:cNvSpPr>
          <p:nvPr>
            <p:ph idx="1"/>
          </p:nvPr>
        </p:nvSpPr>
        <p:spPr>
          <a:xfrm>
            <a:off x="646176" y="957038"/>
            <a:ext cx="10899648" cy="5169126"/>
          </a:xfrm>
        </p:spPr>
        <p:txBody>
          <a:bodyPr anchor="ctr">
            <a:normAutofit fontScale="92500" lnSpcReduction="20000"/>
          </a:bodyPr>
          <a:lstStyle/>
          <a:p>
            <a:r>
              <a:rPr lang="en-US" dirty="0">
                <a:solidFill>
                  <a:schemeClr val="tx1"/>
                </a:solidFill>
              </a:rPr>
              <a:t>How has cod abundance in the NW Atlantic varied through time, according to combined survey observations?</a:t>
            </a:r>
          </a:p>
          <a:p>
            <a:endParaRPr lang="en-US" dirty="0">
              <a:solidFill>
                <a:schemeClr val="tx1"/>
              </a:solidFill>
            </a:endParaRPr>
          </a:p>
          <a:p>
            <a:r>
              <a:rPr lang="en-US" dirty="0">
                <a:solidFill>
                  <a:schemeClr val="tx1"/>
                </a:solidFill>
              </a:rPr>
              <a:t>What are the effects of various environmental factors (bottom substrate, temperature, etc.) on cod spatial distribution and abundance?</a:t>
            </a:r>
          </a:p>
          <a:p>
            <a:endParaRPr lang="en-US" dirty="0">
              <a:solidFill>
                <a:schemeClr val="tx1"/>
              </a:solidFill>
            </a:endParaRPr>
          </a:p>
          <a:p>
            <a:r>
              <a:rPr lang="en-US" dirty="0">
                <a:solidFill>
                  <a:schemeClr val="tx1"/>
                </a:solidFill>
              </a:rPr>
              <a:t>Do trends in cod indices of abundance vary between distinct spatial areas?</a:t>
            </a:r>
          </a:p>
          <a:p>
            <a:pPr lvl="1"/>
            <a:r>
              <a:rPr lang="en-US" dirty="0">
                <a:solidFill>
                  <a:schemeClr val="tx1"/>
                </a:solidFill>
              </a:rPr>
              <a:t>Fishery “footprint” vs. overall NW Atlantic area</a:t>
            </a:r>
          </a:p>
          <a:p>
            <a:pPr lvl="1"/>
            <a:r>
              <a:rPr lang="en-US" dirty="0">
                <a:solidFill>
                  <a:schemeClr val="tx1"/>
                </a:solidFill>
              </a:rPr>
              <a:t>Rock/Cobble/Gravel-bottom vs. Sand/Mud-bottom</a:t>
            </a:r>
          </a:p>
          <a:p>
            <a:pPr marL="0" indent="0">
              <a:buNone/>
            </a:pPr>
            <a:endParaRPr lang="en-US" dirty="0">
              <a:solidFill>
                <a:schemeClr val="tx1"/>
              </a:solidFill>
            </a:endParaRPr>
          </a:p>
          <a:p>
            <a:r>
              <a:rPr lang="en-US" dirty="0">
                <a:solidFill>
                  <a:schemeClr val="tx1"/>
                </a:solidFill>
              </a:rPr>
              <a:t>How do abundance and distribution change for different age classes of cod?</a:t>
            </a:r>
          </a:p>
        </p:txBody>
      </p:sp>
    </p:spTree>
    <p:extLst>
      <p:ext uri="{BB962C8B-B14F-4D97-AF65-F5344CB8AC3E}">
        <p14:creationId xmlns:p14="http://schemas.microsoft.com/office/powerpoint/2010/main" val="244413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0533-A961-2E49-F0DB-46DC2BD1BE3C}"/>
              </a:ext>
            </a:extLst>
          </p:cNvPr>
          <p:cNvSpPr>
            <a:spLocks noGrp="1"/>
          </p:cNvSpPr>
          <p:nvPr>
            <p:ph type="title"/>
          </p:nvPr>
        </p:nvSpPr>
        <p:spPr/>
        <p:txBody>
          <a:bodyPr/>
          <a:lstStyle/>
          <a:p>
            <a:r>
              <a:rPr lang="en-US" dirty="0"/>
              <a:t>Model setup – space</a:t>
            </a:r>
          </a:p>
        </p:txBody>
      </p:sp>
      <p:pic>
        <p:nvPicPr>
          <p:cNvPr id="3" name="Content Placeholder 2">
            <a:extLst>
              <a:ext uri="{FF2B5EF4-FFF2-40B4-BE49-F238E27FC236}">
                <a16:creationId xmlns:a16="http://schemas.microsoft.com/office/drawing/2014/main" id="{06557C45-8ABE-5893-360B-5B2B7A7887D6}"/>
              </a:ext>
            </a:extLst>
          </p:cNvPr>
          <p:cNvPicPr>
            <a:picLocks noGrp="1" noChangeAspect="1"/>
          </p:cNvPicPr>
          <p:nvPr>
            <p:ph idx="1"/>
          </p:nvPr>
        </p:nvPicPr>
        <p:blipFill rotWithShape="1">
          <a:blip r:embed="rId3"/>
          <a:srcRect l="977" r="48999" b="49527"/>
          <a:stretch/>
        </p:blipFill>
        <p:spPr>
          <a:xfrm>
            <a:off x="269946" y="1196830"/>
            <a:ext cx="4424680" cy="4464340"/>
          </a:xfrm>
          <a:prstGeom prst="rect">
            <a:avLst/>
          </a:prstGeom>
        </p:spPr>
      </p:pic>
      <p:pic>
        <p:nvPicPr>
          <p:cNvPr id="4" name="Content Placeholder 2">
            <a:extLst>
              <a:ext uri="{FF2B5EF4-FFF2-40B4-BE49-F238E27FC236}">
                <a16:creationId xmlns:a16="http://schemas.microsoft.com/office/drawing/2014/main" id="{7918968A-FDDB-2C42-0832-FE902CEABF2E}"/>
              </a:ext>
            </a:extLst>
          </p:cNvPr>
          <p:cNvPicPr>
            <a:picLocks noChangeAspect="1"/>
          </p:cNvPicPr>
          <p:nvPr/>
        </p:nvPicPr>
        <p:blipFill rotWithShape="1">
          <a:blip r:embed="rId3"/>
          <a:srcRect l="977" t="50473" r="48999"/>
          <a:stretch/>
        </p:blipFill>
        <p:spPr>
          <a:xfrm>
            <a:off x="269946" y="1289634"/>
            <a:ext cx="4424680" cy="4380673"/>
          </a:xfrm>
          <a:prstGeom prst="rect">
            <a:avLst/>
          </a:prstGeom>
        </p:spPr>
      </p:pic>
      <p:sp>
        <p:nvSpPr>
          <p:cNvPr id="6" name="Content Placeholder 2">
            <a:extLst>
              <a:ext uri="{FF2B5EF4-FFF2-40B4-BE49-F238E27FC236}">
                <a16:creationId xmlns:a16="http://schemas.microsoft.com/office/drawing/2014/main" id="{9BB3F24E-75A5-F0AA-1240-7BFE1951C613}"/>
              </a:ext>
            </a:extLst>
          </p:cNvPr>
          <p:cNvSpPr txBox="1">
            <a:spLocks/>
          </p:cNvSpPr>
          <p:nvPr/>
        </p:nvSpPr>
        <p:spPr>
          <a:xfrm>
            <a:off x="4856480" y="957038"/>
            <a:ext cx="7094718" cy="5169126"/>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2800" kern="1200">
                <a:solidFill>
                  <a:schemeClr val="tx1">
                    <a:lumMod val="75000"/>
                    <a:lumOff val="25000"/>
                  </a:schemeClr>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lumMod val="75000"/>
                    <a:lumOff val="25000"/>
                  </a:schemeClr>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lumMod val="75000"/>
                    <a:lumOff val="25000"/>
                  </a:schemeClr>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tx1"/>
                </a:solidFill>
              </a:rPr>
              <a:t>Higher number of knots produces a smoother estimate of abundance over space</a:t>
            </a:r>
          </a:p>
          <a:p>
            <a:pPr lvl="1"/>
            <a:r>
              <a:rPr lang="en-US" dirty="0">
                <a:solidFill>
                  <a:schemeClr val="tx1"/>
                </a:solidFill>
              </a:rPr>
              <a:t>Increased computational strain at a higher number of knots</a:t>
            </a:r>
          </a:p>
        </p:txBody>
      </p:sp>
    </p:spTree>
    <p:extLst>
      <p:ext uri="{BB962C8B-B14F-4D97-AF65-F5344CB8AC3E}">
        <p14:creationId xmlns:p14="http://schemas.microsoft.com/office/powerpoint/2010/main" val="412470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0533-A961-2E49-F0DB-46DC2BD1BE3C}"/>
              </a:ext>
            </a:extLst>
          </p:cNvPr>
          <p:cNvSpPr>
            <a:spLocks noGrp="1"/>
          </p:cNvSpPr>
          <p:nvPr>
            <p:ph type="title"/>
          </p:nvPr>
        </p:nvSpPr>
        <p:spPr/>
        <p:txBody>
          <a:bodyPr/>
          <a:lstStyle/>
          <a:p>
            <a:r>
              <a:rPr lang="en-US" dirty="0"/>
              <a:t>Model setup – space</a:t>
            </a:r>
          </a:p>
        </p:txBody>
      </p:sp>
      <p:pic>
        <p:nvPicPr>
          <p:cNvPr id="8" name="Picture 7">
            <a:extLst>
              <a:ext uri="{FF2B5EF4-FFF2-40B4-BE49-F238E27FC236}">
                <a16:creationId xmlns:a16="http://schemas.microsoft.com/office/drawing/2014/main" id="{28C2B62E-A96F-1203-0F42-30A3DC667A40}"/>
              </a:ext>
            </a:extLst>
          </p:cNvPr>
          <p:cNvPicPr>
            <a:picLocks noChangeAspect="1"/>
          </p:cNvPicPr>
          <p:nvPr/>
        </p:nvPicPr>
        <p:blipFill rotWithShape="1">
          <a:blip r:embed="rId3"/>
          <a:srcRect l="29129" r="28289"/>
          <a:stretch/>
        </p:blipFill>
        <p:spPr>
          <a:xfrm>
            <a:off x="269946" y="1033779"/>
            <a:ext cx="4754880" cy="5709369"/>
          </a:xfrm>
          <a:prstGeom prst="rect">
            <a:avLst/>
          </a:prstGeom>
        </p:spPr>
      </p:pic>
      <p:sp>
        <p:nvSpPr>
          <p:cNvPr id="9" name="Content Placeholder 2">
            <a:extLst>
              <a:ext uri="{FF2B5EF4-FFF2-40B4-BE49-F238E27FC236}">
                <a16:creationId xmlns:a16="http://schemas.microsoft.com/office/drawing/2014/main" id="{8D4B2842-F40E-7572-8D41-F379AA00FCB5}"/>
              </a:ext>
            </a:extLst>
          </p:cNvPr>
          <p:cNvSpPr>
            <a:spLocks noGrp="1"/>
          </p:cNvSpPr>
          <p:nvPr>
            <p:ph idx="1"/>
          </p:nvPr>
        </p:nvSpPr>
        <p:spPr>
          <a:xfrm>
            <a:off x="5151120" y="957038"/>
            <a:ext cx="6800078" cy="5169126"/>
          </a:xfrm>
        </p:spPr>
        <p:txBody>
          <a:bodyPr anchor="ctr">
            <a:normAutofit lnSpcReduction="10000"/>
          </a:bodyPr>
          <a:lstStyle/>
          <a:p>
            <a:r>
              <a:rPr lang="en-US" dirty="0">
                <a:solidFill>
                  <a:schemeClr val="tx1"/>
                </a:solidFill>
              </a:rPr>
              <a:t>Spatial area can be split into multiple regions, each with its own indices of abundance</a:t>
            </a:r>
          </a:p>
          <a:p>
            <a:pPr lvl="1"/>
            <a:r>
              <a:rPr lang="en-US" b="1" dirty="0">
                <a:solidFill>
                  <a:schemeClr val="tx1"/>
                </a:solidFill>
              </a:rPr>
              <a:t>Stock areas as defined by the research working group</a:t>
            </a:r>
          </a:p>
          <a:p>
            <a:pPr lvl="1"/>
            <a:r>
              <a:rPr lang="en-US" dirty="0">
                <a:solidFill>
                  <a:schemeClr val="tx1"/>
                </a:solidFill>
              </a:rPr>
              <a:t>“Footprint” vs. entire stock area</a:t>
            </a:r>
          </a:p>
          <a:p>
            <a:pPr lvl="1"/>
            <a:r>
              <a:rPr lang="en-US" dirty="0">
                <a:solidFill>
                  <a:schemeClr val="tx1"/>
                </a:solidFill>
              </a:rPr>
              <a:t>Gravel/ Cobble/ Rock –bottom areas vs. Sand/ Mud –bottom areas</a:t>
            </a:r>
          </a:p>
          <a:p>
            <a:pPr lvl="1"/>
            <a:endParaRPr lang="en-US" dirty="0">
              <a:solidFill>
                <a:schemeClr val="tx1"/>
              </a:solidFill>
            </a:endParaRPr>
          </a:p>
          <a:p>
            <a:r>
              <a:rPr lang="en-US" i="1" dirty="0">
                <a:solidFill>
                  <a:schemeClr val="tx1"/>
                </a:solidFill>
              </a:rPr>
              <a:t>Spatial splitting introduces great computational strain. It cannot be used in conjunction with complicated models.</a:t>
            </a:r>
          </a:p>
        </p:txBody>
      </p:sp>
      <p:cxnSp>
        <p:nvCxnSpPr>
          <p:cNvPr id="11" name="Straight Arrow Connector 10">
            <a:extLst>
              <a:ext uri="{FF2B5EF4-FFF2-40B4-BE49-F238E27FC236}">
                <a16:creationId xmlns:a16="http://schemas.microsoft.com/office/drawing/2014/main" id="{9B553FBC-1A36-A55C-3168-18B310910097}"/>
              </a:ext>
            </a:extLst>
          </p:cNvPr>
          <p:cNvCxnSpPr/>
          <p:nvPr/>
        </p:nvCxnSpPr>
        <p:spPr>
          <a:xfrm flipH="1">
            <a:off x="4490720" y="2611120"/>
            <a:ext cx="11277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4201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0533-A961-2E49-F0DB-46DC2BD1BE3C}"/>
              </a:ext>
            </a:extLst>
          </p:cNvPr>
          <p:cNvSpPr>
            <a:spLocks noGrp="1"/>
          </p:cNvSpPr>
          <p:nvPr>
            <p:ph type="title"/>
          </p:nvPr>
        </p:nvSpPr>
        <p:spPr/>
        <p:txBody>
          <a:bodyPr/>
          <a:lstStyle/>
          <a:p>
            <a:r>
              <a:rPr lang="en-US" dirty="0"/>
              <a:t>Model setup – observations</a:t>
            </a:r>
          </a:p>
        </p:txBody>
      </p:sp>
      <p:sp>
        <p:nvSpPr>
          <p:cNvPr id="5" name="Content Placeholder 2">
            <a:extLst>
              <a:ext uri="{FF2B5EF4-FFF2-40B4-BE49-F238E27FC236}">
                <a16:creationId xmlns:a16="http://schemas.microsoft.com/office/drawing/2014/main" id="{E1F5DB50-355F-3EE8-B5EE-61C816FB5685}"/>
              </a:ext>
            </a:extLst>
          </p:cNvPr>
          <p:cNvSpPr>
            <a:spLocks noGrp="1"/>
          </p:cNvSpPr>
          <p:nvPr>
            <p:ph idx="1"/>
          </p:nvPr>
        </p:nvSpPr>
        <p:spPr>
          <a:xfrm>
            <a:off x="6134988" y="957038"/>
            <a:ext cx="5816209" cy="5169126"/>
          </a:xfrm>
        </p:spPr>
        <p:txBody>
          <a:bodyPr anchor="ctr">
            <a:normAutofit/>
          </a:bodyPr>
          <a:lstStyle/>
          <a:p>
            <a:r>
              <a:rPr lang="en-US" dirty="0">
                <a:solidFill>
                  <a:schemeClr val="tx1"/>
                </a:solidFill>
              </a:rPr>
              <a:t>Include all data possible, 1982-2022</a:t>
            </a:r>
          </a:p>
          <a:p>
            <a:r>
              <a:rPr lang="en-US" i="1" dirty="0">
                <a:solidFill>
                  <a:schemeClr val="tx1"/>
                </a:solidFill>
              </a:rPr>
              <a:t>Future: test model sensitivity to the difference in sampling effort between gear types</a:t>
            </a:r>
          </a:p>
        </p:txBody>
      </p:sp>
      <p:pic>
        <p:nvPicPr>
          <p:cNvPr id="6" name="Picture 5" descr="Map&#10;&#10;Description automatically generated">
            <a:extLst>
              <a:ext uri="{FF2B5EF4-FFF2-40B4-BE49-F238E27FC236}">
                <a16:creationId xmlns:a16="http://schemas.microsoft.com/office/drawing/2014/main" id="{15BE9FCC-C65C-7A1A-C827-FF0D97E74687}"/>
              </a:ext>
            </a:extLst>
          </p:cNvPr>
          <p:cNvPicPr>
            <a:picLocks noChangeAspect="1"/>
          </p:cNvPicPr>
          <p:nvPr/>
        </p:nvPicPr>
        <p:blipFill rotWithShape="1">
          <a:blip r:embed="rId3"/>
          <a:srcRect t="4485" r="3387"/>
          <a:stretch/>
        </p:blipFill>
        <p:spPr>
          <a:xfrm>
            <a:off x="269946" y="1420402"/>
            <a:ext cx="5865043" cy="4480560"/>
          </a:xfrm>
          <a:prstGeom prst="rect">
            <a:avLst/>
          </a:prstGeom>
        </p:spPr>
      </p:pic>
    </p:spTree>
    <p:extLst>
      <p:ext uri="{BB962C8B-B14F-4D97-AF65-F5344CB8AC3E}">
        <p14:creationId xmlns:p14="http://schemas.microsoft.com/office/powerpoint/2010/main" val="337475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0533-A961-2E49-F0DB-46DC2BD1BE3C}"/>
              </a:ext>
            </a:extLst>
          </p:cNvPr>
          <p:cNvSpPr>
            <a:spLocks noGrp="1"/>
          </p:cNvSpPr>
          <p:nvPr>
            <p:ph type="title"/>
          </p:nvPr>
        </p:nvSpPr>
        <p:spPr/>
        <p:txBody>
          <a:bodyPr/>
          <a:lstStyle/>
          <a:p>
            <a:r>
              <a:rPr lang="en-US" dirty="0"/>
              <a:t>Model setup – covariates</a:t>
            </a:r>
          </a:p>
        </p:txBody>
      </p:sp>
      <p:sp>
        <p:nvSpPr>
          <p:cNvPr id="5" name="Content Placeholder 2">
            <a:extLst>
              <a:ext uri="{FF2B5EF4-FFF2-40B4-BE49-F238E27FC236}">
                <a16:creationId xmlns:a16="http://schemas.microsoft.com/office/drawing/2014/main" id="{E1F5DB50-355F-3EE8-B5EE-61C816FB5685}"/>
              </a:ext>
            </a:extLst>
          </p:cNvPr>
          <p:cNvSpPr>
            <a:spLocks noGrp="1"/>
          </p:cNvSpPr>
          <p:nvPr>
            <p:ph idx="1"/>
          </p:nvPr>
        </p:nvSpPr>
        <p:spPr>
          <a:xfrm>
            <a:off x="4612640" y="957038"/>
            <a:ext cx="7338558" cy="5169126"/>
          </a:xfrm>
        </p:spPr>
        <p:txBody>
          <a:bodyPr anchor="ctr">
            <a:normAutofit/>
          </a:bodyPr>
          <a:lstStyle/>
          <a:p>
            <a:r>
              <a:rPr lang="en-US" dirty="0">
                <a:solidFill>
                  <a:schemeClr val="tx1"/>
                </a:solidFill>
              </a:rPr>
              <a:t>Include spatial covariates </a:t>
            </a:r>
          </a:p>
          <a:p>
            <a:pPr lvl="1"/>
            <a:r>
              <a:rPr lang="en-US" dirty="0">
                <a:solidFill>
                  <a:schemeClr val="tx1"/>
                </a:solidFill>
              </a:rPr>
              <a:t>Affect density of cod over space</a:t>
            </a:r>
          </a:p>
          <a:p>
            <a:r>
              <a:rPr lang="en-US" i="1" dirty="0">
                <a:solidFill>
                  <a:schemeClr val="tx1"/>
                </a:solidFill>
              </a:rPr>
              <a:t>Include catchability covariates </a:t>
            </a:r>
          </a:p>
          <a:p>
            <a:pPr lvl="1"/>
            <a:r>
              <a:rPr lang="en-US" i="1" dirty="0">
                <a:solidFill>
                  <a:schemeClr val="tx1"/>
                </a:solidFill>
              </a:rPr>
              <a:t>Affect ability to capture cod, but not necessarily distribution</a:t>
            </a:r>
          </a:p>
          <a:p>
            <a:r>
              <a:rPr lang="en-US" dirty="0">
                <a:solidFill>
                  <a:schemeClr val="tx1"/>
                </a:solidFill>
              </a:rPr>
              <a:t>Define relationships between covariates and catch</a:t>
            </a:r>
          </a:p>
        </p:txBody>
      </p:sp>
      <p:pic>
        <p:nvPicPr>
          <p:cNvPr id="4" name="Picture 3" descr="Chart&#10;&#10;Description automatically generated">
            <a:extLst>
              <a:ext uri="{FF2B5EF4-FFF2-40B4-BE49-F238E27FC236}">
                <a16:creationId xmlns:a16="http://schemas.microsoft.com/office/drawing/2014/main" id="{DA231104-9A91-2B13-AD40-5EC2C1DF946C}"/>
              </a:ext>
            </a:extLst>
          </p:cNvPr>
          <p:cNvPicPr>
            <a:picLocks noChangeAspect="1"/>
          </p:cNvPicPr>
          <p:nvPr/>
        </p:nvPicPr>
        <p:blipFill rotWithShape="1">
          <a:blip r:embed="rId3"/>
          <a:srcRect l="31019" r="30495"/>
          <a:stretch/>
        </p:blipFill>
        <p:spPr>
          <a:xfrm>
            <a:off x="269946" y="1126272"/>
            <a:ext cx="4169974" cy="5539907"/>
          </a:xfrm>
          <a:prstGeom prst="rect">
            <a:avLst/>
          </a:prstGeom>
        </p:spPr>
      </p:pic>
    </p:spTree>
    <p:extLst>
      <p:ext uri="{BB962C8B-B14F-4D97-AF65-F5344CB8AC3E}">
        <p14:creationId xmlns:p14="http://schemas.microsoft.com/office/powerpoint/2010/main" val="88673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0533-A961-2E49-F0DB-46DC2BD1BE3C}"/>
              </a:ext>
            </a:extLst>
          </p:cNvPr>
          <p:cNvSpPr>
            <a:spLocks noGrp="1"/>
          </p:cNvSpPr>
          <p:nvPr>
            <p:ph type="title"/>
          </p:nvPr>
        </p:nvSpPr>
        <p:spPr/>
        <p:txBody>
          <a:bodyPr/>
          <a:lstStyle/>
          <a:p>
            <a:r>
              <a:rPr lang="en-US" dirty="0"/>
              <a:t>Example output</a:t>
            </a:r>
          </a:p>
        </p:txBody>
      </p:sp>
      <p:sp>
        <p:nvSpPr>
          <p:cNvPr id="6" name="Content Placeholder 2">
            <a:extLst>
              <a:ext uri="{FF2B5EF4-FFF2-40B4-BE49-F238E27FC236}">
                <a16:creationId xmlns:a16="http://schemas.microsoft.com/office/drawing/2014/main" id="{FE845565-5696-FF55-46C5-15444E232038}"/>
              </a:ext>
            </a:extLst>
          </p:cNvPr>
          <p:cNvSpPr>
            <a:spLocks noGrp="1"/>
          </p:cNvSpPr>
          <p:nvPr>
            <p:ph idx="1"/>
          </p:nvPr>
        </p:nvSpPr>
        <p:spPr>
          <a:xfrm>
            <a:off x="646176" y="957038"/>
            <a:ext cx="10899648" cy="5169126"/>
          </a:xfrm>
        </p:spPr>
        <p:txBody>
          <a:bodyPr anchor="ctr">
            <a:normAutofit/>
          </a:bodyPr>
          <a:lstStyle/>
          <a:p>
            <a:pPr marL="0" indent="0" algn="ctr">
              <a:buNone/>
            </a:pPr>
            <a:r>
              <a:rPr lang="en-US" b="1" dirty="0">
                <a:solidFill>
                  <a:schemeClr val="tx1"/>
                </a:solidFill>
              </a:rPr>
              <a:t>How do abundance and distribution change for different age classes of cod?</a:t>
            </a:r>
          </a:p>
          <a:p>
            <a:endParaRPr lang="en-US" dirty="0">
              <a:solidFill>
                <a:schemeClr val="tx1"/>
              </a:solidFill>
            </a:endParaRPr>
          </a:p>
          <a:p>
            <a:r>
              <a:rPr lang="en-US" dirty="0">
                <a:solidFill>
                  <a:schemeClr val="tx1"/>
                </a:solidFill>
              </a:rPr>
              <a:t>Model space: 200 knots, no spatial segmentation</a:t>
            </a:r>
          </a:p>
          <a:p>
            <a:r>
              <a:rPr lang="en-US" dirty="0">
                <a:solidFill>
                  <a:schemeClr val="tx1"/>
                </a:solidFill>
              </a:rPr>
              <a:t>Observations: All surveys in which length of cod were recorded for each sample tow (removes some surveys)</a:t>
            </a:r>
          </a:p>
          <a:p>
            <a:r>
              <a:rPr lang="en-US" dirty="0">
                <a:solidFill>
                  <a:schemeClr val="tx1"/>
                </a:solidFill>
              </a:rPr>
              <a:t>Covariates: Probability of gravel, probability of sand, water depth, sea surface temperature</a:t>
            </a:r>
          </a:p>
        </p:txBody>
      </p:sp>
    </p:spTree>
    <p:extLst>
      <p:ext uri="{BB962C8B-B14F-4D97-AF65-F5344CB8AC3E}">
        <p14:creationId xmlns:p14="http://schemas.microsoft.com/office/powerpoint/2010/main" val="214019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0533-A961-2E49-F0DB-46DC2BD1BE3C}"/>
              </a:ext>
            </a:extLst>
          </p:cNvPr>
          <p:cNvSpPr>
            <a:spLocks noGrp="1"/>
          </p:cNvSpPr>
          <p:nvPr>
            <p:ph type="title"/>
          </p:nvPr>
        </p:nvSpPr>
        <p:spPr/>
        <p:txBody>
          <a:bodyPr/>
          <a:lstStyle/>
          <a:p>
            <a:r>
              <a:rPr lang="en-US" dirty="0"/>
              <a:t>Split indices of abundance</a:t>
            </a:r>
          </a:p>
        </p:txBody>
      </p:sp>
      <p:pic>
        <p:nvPicPr>
          <p:cNvPr id="7" name="Picture 6" descr="Chart, line chart&#10;&#10;Description automatically generated">
            <a:extLst>
              <a:ext uri="{FF2B5EF4-FFF2-40B4-BE49-F238E27FC236}">
                <a16:creationId xmlns:a16="http://schemas.microsoft.com/office/drawing/2014/main" id="{D36ACC5A-C6FA-3ACF-8CD0-B6EE35A220C5}"/>
              </a:ext>
            </a:extLst>
          </p:cNvPr>
          <p:cNvPicPr>
            <a:picLocks noChangeAspect="1"/>
          </p:cNvPicPr>
          <p:nvPr/>
        </p:nvPicPr>
        <p:blipFill>
          <a:blip r:embed="rId3"/>
          <a:stretch>
            <a:fillRect/>
          </a:stretch>
        </p:blipFill>
        <p:spPr>
          <a:xfrm>
            <a:off x="1251861" y="1338234"/>
            <a:ext cx="9688277" cy="4953691"/>
          </a:xfrm>
          <a:prstGeom prst="rect">
            <a:avLst/>
          </a:prstGeom>
        </p:spPr>
      </p:pic>
    </p:spTree>
    <p:extLst>
      <p:ext uri="{BB962C8B-B14F-4D97-AF65-F5344CB8AC3E}">
        <p14:creationId xmlns:p14="http://schemas.microsoft.com/office/powerpoint/2010/main" val="4274869645"/>
      </p:ext>
    </p:extLst>
  </p:cSld>
  <p:clrMapOvr>
    <a:masterClrMapping/>
  </p:clrMapOvr>
</p:sld>
</file>

<file path=ppt/theme/theme1.xml><?xml version="1.0" encoding="utf-8"?>
<a:theme xmlns:a="http://schemas.openxmlformats.org/drawingml/2006/main" name="Office Theme">
  <a:themeElements>
    <a:clrScheme name="GMRI PPT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EE9C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158876</TotalTime>
  <Words>464</Words>
  <Application>Microsoft Office PowerPoint</Application>
  <PresentationFormat>Widescreen</PresentationFormat>
  <Paragraphs>77</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-apple-system</vt:lpstr>
      <vt:lpstr>Arial</vt:lpstr>
      <vt:lpstr>Calibri</vt:lpstr>
      <vt:lpstr>Office Theme</vt:lpstr>
      <vt:lpstr> VAST: Groundfish spatial distribution and covariates </vt:lpstr>
      <vt:lpstr>Objectives</vt:lpstr>
      <vt:lpstr>Potential research questions</vt:lpstr>
      <vt:lpstr>Model setup – space</vt:lpstr>
      <vt:lpstr>Model setup – space</vt:lpstr>
      <vt:lpstr>Model setup – observations</vt:lpstr>
      <vt:lpstr>Model setup – covariates</vt:lpstr>
      <vt:lpstr>Example output</vt:lpstr>
      <vt:lpstr>Split indices of abundance</vt:lpstr>
      <vt:lpstr>Split centers of gravity</vt:lpstr>
      <vt:lpstr>Split centers of gravity</vt:lpstr>
      <vt:lpstr>Split centers of gravity</vt:lpstr>
      <vt:lpstr>Split predicted spatial density</vt:lpstr>
      <vt:lpstr>Split predicted spatial density</vt:lpstr>
      <vt:lpstr>Split predicted spatial density</vt:lpstr>
      <vt:lpstr>Questions, Comments</vt:lpstr>
      <vt:lpstr>Split indices of abundance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Petri Tuohimaa</dc:creator>
  <cp:lastModifiedBy>Katie Lankowicz</cp:lastModifiedBy>
  <cp:revision>624</cp:revision>
  <cp:lastPrinted>2022-02-11T18:40:05Z</cp:lastPrinted>
  <dcterms:created xsi:type="dcterms:W3CDTF">2013-03-19T10:42:00Z</dcterms:created>
  <dcterms:modified xsi:type="dcterms:W3CDTF">2023-01-30T17:33:04Z</dcterms:modified>
</cp:coreProperties>
</file>