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1005" r:id="rId2"/>
    <p:sldId id="1206" r:id="rId3"/>
    <p:sldId id="1224" r:id="rId4"/>
    <p:sldId id="1227" r:id="rId5"/>
    <p:sldId id="1217" r:id="rId6"/>
    <p:sldId id="1218" r:id="rId7"/>
    <p:sldId id="1228" r:id="rId8"/>
    <p:sldId id="1226" r:id="rId9"/>
    <p:sldId id="1230" r:id="rId10"/>
    <p:sldId id="1231" r:id="rId11"/>
    <p:sldId id="1229" r:id="rId12"/>
    <p:sldId id="1232" r:id="rId13"/>
    <p:sldId id="1233" r:id="rId14"/>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2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608A"/>
    <a:srgbClr val="CC9900"/>
    <a:srgbClr val="008000"/>
    <a:srgbClr val="FF9900"/>
    <a:srgbClr val="ABB4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96283" autoAdjust="0"/>
  </p:normalViewPr>
  <p:slideViewPr>
    <p:cSldViewPr snapToGrid="0" snapToObjects="1">
      <p:cViewPr>
        <p:scale>
          <a:sx n="75" d="100"/>
          <a:sy n="75" d="100"/>
        </p:scale>
        <p:origin x="91" y="413"/>
      </p:cViewPr>
      <p:guideLst>
        <p:guide orient="horz" pos="2520"/>
        <p:guide pos="3840"/>
      </p:guideLst>
    </p:cSldViewPr>
  </p:slideViewPr>
  <p:outlineViewPr>
    <p:cViewPr>
      <p:scale>
        <a:sx n="33" d="100"/>
        <a:sy n="33" d="100"/>
      </p:scale>
      <p:origin x="0" y="0"/>
    </p:cViewPr>
  </p:outlineViewPr>
  <p:notesTextViewPr>
    <p:cViewPr>
      <p:scale>
        <a:sx n="3" d="2"/>
        <a:sy n="3" d="2"/>
      </p:scale>
      <p:origin x="0" y="-336"/>
    </p:cViewPr>
  </p:notesTextViewPr>
  <p:sorterViewPr>
    <p:cViewPr>
      <p:scale>
        <a:sx n="100" d="100"/>
        <a:sy n="100" d="100"/>
      </p:scale>
      <p:origin x="0" y="-845"/>
    </p:cViewPr>
  </p:sorterViewPr>
  <p:notesViewPr>
    <p:cSldViewPr snapToGrid="0" snapToObjects="1" showGuides="1">
      <p:cViewPr varScale="1">
        <p:scale>
          <a:sx n="62" d="100"/>
          <a:sy n="62" d="100"/>
        </p:scale>
        <p:origin x="3139" y="53"/>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6647" tIns="48324" rIns="96647" bIns="48324"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47" tIns="48324" rIns="96647" bIns="48324" rtlCol="0"/>
          <a:lstStyle>
            <a:lvl1pPr algn="r">
              <a:defRPr sz="1300"/>
            </a:lvl1pPr>
          </a:lstStyle>
          <a:p>
            <a:fld id="{6DBCF797-72C0-5845-BDC2-DBB92780D266}" type="datetimeFigureOut">
              <a:rPr lang="en-US" smtClean="0"/>
              <a:t>12/9/2022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47" tIns="48324" rIns="96647" bIns="48324"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47" tIns="48324" rIns="96647" bIns="483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47" tIns="48324" rIns="96647" bIns="48324"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47" tIns="48324" rIns="96647" bIns="48324" rtlCol="0" anchor="b"/>
          <a:lstStyle>
            <a:lvl1pPr algn="r">
              <a:defRPr sz="1300"/>
            </a:lvl1pPr>
          </a:lstStyle>
          <a:p>
            <a:fld id="{F16CD617-248E-484D-88E3-73E319280604}"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6CD617-248E-484D-88E3-73E319280604}" type="slidenum">
              <a:rPr lang="en-US" smtClean="0"/>
              <a:t>1</a:t>
            </a:fld>
            <a:endParaRPr lang="en-US"/>
          </a:p>
        </p:txBody>
      </p:sp>
    </p:spTree>
    <p:extLst>
      <p:ext uri="{BB962C8B-B14F-4D97-AF65-F5344CB8AC3E}">
        <p14:creationId xmlns:p14="http://schemas.microsoft.com/office/powerpoint/2010/main" val="706710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C9D1D9"/>
                </a:solidFill>
                <a:effectLst/>
                <a:latin typeface="-apple-system"/>
              </a:rPr>
              <a:t>This tool is designed to estimate spatial variation in density using spatially referenced data, with the goal of habitat associations (correlations among species and with habitat) and estimating total abundance for a target species in one or more years</a:t>
            </a:r>
            <a:endParaRPr lang="en-GB" dirty="0"/>
          </a:p>
        </p:txBody>
      </p:sp>
      <p:sp>
        <p:nvSpPr>
          <p:cNvPr id="4" name="Slide Number Placeholder 3"/>
          <p:cNvSpPr>
            <a:spLocks noGrp="1"/>
          </p:cNvSpPr>
          <p:nvPr>
            <p:ph type="sldNum" sz="quarter" idx="5"/>
          </p:nvPr>
        </p:nvSpPr>
        <p:spPr/>
        <p:txBody>
          <a:bodyPr/>
          <a:lstStyle/>
          <a:p>
            <a:fld id="{F16CD617-248E-484D-88E3-73E319280604}" type="slidenum">
              <a:rPr lang="en-US" smtClean="0"/>
              <a:t>3</a:t>
            </a:fld>
            <a:endParaRPr lang="en-US"/>
          </a:p>
        </p:txBody>
      </p:sp>
    </p:spTree>
    <p:extLst>
      <p:ext uri="{BB962C8B-B14F-4D97-AF65-F5344CB8AC3E}">
        <p14:creationId xmlns:p14="http://schemas.microsoft.com/office/powerpoint/2010/main" val="3098635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rcRect/>
          <a:stretch/>
        </p:blipFill>
        <p:spPr>
          <a:xfrm>
            <a:off x="0" y="0"/>
            <a:ext cx="12192000" cy="6858000"/>
          </a:xfrm>
          <a:prstGeom prst="rect">
            <a:avLst/>
          </a:prstGeom>
        </p:spPr>
      </p:pic>
      <p:sp>
        <p:nvSpPr>
          <p:cNvPr id="2" name="Title 1"/>
          <p:cNvSpPr>
            <a:spLocks noGrp="1"/>
          </p:cNvSpPr>
          <p:nvPr>
            <p:ph type="ctrTitle"/>
          </p:nvPr>
        </p:nvSpPr>
        <p:spPr>
          <a:xfrm>
            <a:off x="914400" y="2623942"/>
            <a:ext cx="10363200" cy="1386617"/>
          </a:xfrm>
        </p:spPr>
        <p:txBody>
          <a:bodyPr>
            <a:normAutofit/>
          </a:bodyPr>
          <a:lstStyle>
            <a:lvl1pPr algn="ctr">
              <a:defRPr sz="3600" b="1" i="0">
                <a:solidFill>
                  <a:schemeClr val="bg1"/>
                </a:solidFill>
                <a:latin typeface="Arial"/>
                <a:cs typeface="Arial"/>
              </a:defRPr>
            </a:lvl1pPr>
          </a:lstStyle>
          <a:p>
            <a:r>
              <a:rPr lang="fi-FI" dirty="0" err="1"/>
              <a:t>Click</a:t>
            </a:r>
            <a:r>
              <a:rPr lang="fi-FI" dirty="0"/>
              <a:t> to </a:t>
            </a:r>
            <a:r>
              <a:rPr lang="fi-FI" dirty="0" err="1"/>
              <a:t>edit</a:t>
            </a:r>
            <a:r>
              <a:rPr lang="fi-FI" dirty="0"/>
              <a:t> </a:t>
            </a:r>
            <a:r>
              <a:rPr lang="fi-FI" dirty="0" err="1"/>
              <a:t>Master</a:t>
            </a:r>
            <a:r>
              <a:rPr lang="fi-FI" dirty="0"/>
              <a:t> </a:t>
            </a:r>
            <a:r>
              <a:rPr lang="fi-FI" dirty="0" err="1"/>
              <a:t>title</a:t>
            </a:r>
            <a:r>
              <a:rPr lang="fi-FI" dirty="0"/>
              <a:t> </a:t>
            </a:r>
            <a:r>
              <a:rPr lang="fi-FI" dirty="0" err="1"/>
              <a:t>style</a:t>
            </a:r>
            <a:endParaRPr lang="en-US" dirty="0"/>
          </a:p>
        </p:txBody>
      </p:sp>
      <p:sp>
        <p:nvSpPr>
          <p:cNvPr id="3" name="Subtitle 2"/>
          <p:cNvSpPr>
            <a:spLocks noGrp="1"/>
          </p:cNvSpPr>
          <p:nvPr>
            <p:ph type="subTitle" idx="1"/>
          </p:nvPr>
        </p:nvSpPr>
        <p:spPr>
          <a:xfrm>
            <a:off x="914400" y="4010558"/>
            <a:ext cx="10363200" cy="675704"/>
          </a:xfrm>
        </p:spPr>
        <p:txBody>
          <a:bodyPr>
            <a:normAutofit/>
          </a:bodyPr>
          <a:lstStyle>
            <a:lvl1pPr marL="0" indent="0" algn="ctr">
              <a:buNone/>
              <a:defRPr sz="2400" b="0" i="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err="1"/>
              <a:t>Click</a:t>
            </a:r>
            <a:r>
              <a:rPr lang="fi-FI" dirty="0"/>
              <a:t> to </a:t>
            </a:r>
            <a:r>
              <a:rPr lang="fi-FI" dirty="0" err="1"/>
              <a:t>edit</a:t>
            </a:r>
            <a:r>
              <a:rPr lang="fi-FI" dirty="0"/>
              <a:t> </a:t>
            </a:r>
            <a:r>
              <a:rPr lang="fi-FI" dirty="0" err="1"/>
              <a:t>Master</a:t>
            </a:r>
            <a:r>
              <a:rPr lang="fi-FI" dirty="0"/>
              <a:t> </a:t>
            </a:r>
            <a:r>
              <a:rPr lang="fi-FI" dirty="0" err="1"/>
              <a:t>subtitle</a:t>
            </a:r>
            <a:r>
              <a:rPr lang="fi-FI" dirty="0"/>
              <a:t> </a:t>
            </a:r>
            <a:r>
              <a:rPr lang="fi-FI" dirty="0" err="1"/>
              <a:t>style</a:t>
            </a:r>
            <a:endParaRPr lang="en-US" dirty="0"/>
          </a:p>
        </p:txBody>
      </p:sp>
      <p:sp>
        <p:nvSpPr>
          <p:cNvPr id="4" name="Date Placeholder 3"/>
          <p:cNvSpPr>
            <a:spLocks noGrp="1"/>
          </p:cNvSpPr>
          <p:nvPr>
            <p:ph type="dt" sz="half" idx="10"/>
          </p:nvPr>
        </p:nvSpPr>
        <p:spPr/>
        <p:txBody>
          <a:bodyPr/>
          <a:lstStyle/>
          <a:p>
            <a:fld id="{A637A39A-9F89-364E-BF01-AB38BD84F7BC}" type="datetimeFigureOut">
              <a:rPr lang="en-US" smtClean="0"/>
              <a:t>12/9/2022</a:t>
            </a:fld>
            <a:endParaRPr lang="en-US" dirty="0"/>
          </a:p>
        </p:txBody>
      </p:sp>
      <p:sp>
        <p:nvSpPr>
          <p:cNvPr id="6" name="Slide Number Placeholder 5"/>
          <p:cNvSpPr>
            <a:spLocks noGrp="1"/>
          </p:cNvSpPr>
          <p:nvPr>
            <p:ph type="sldNum" sz="quarter" idx="12"/>
          </p:nvPr>
        </p:nvSpPr>
        <p:spPr/>
        <p:txBody>
          <a:bodyPr/>
          <a:lstStyle/>
          <a:p>
            <a:fld id="{DD842E93-C421-DE4B-8656-34BC9D77A2AC}" type="slidenum">
              <a:rPr lang="en-US" smtClean="0"/>
              <a:t>‹#›</a:t>
            </a:fld>
            <a:endParaRPr lang="en-US" dirty="0"/>
          </a:p>
        </p:txBody>
      </p:sp>
    </p:spTree>
    <p:extLst>
      <p:ext uri="{BB962C8B-B14F-4D97-AF65-F5344CB8AC3E}">
        <p14:creationId xmlns:p14="http://schemas.microsoft.com/office/powerpoint/2010/main" val="360623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9946" y="191821"/>
            <a:ext cx="9742556" cy="636385"/>
          </a:xfrm>
        </p:spPr>
        <p:txBody>
          <a:bodyPr anchor="t">
            <a:normAutofit/>
          </a:bodyPr>
          <a:lstStyle>
            <a:lvl1pPr algn="l">
              <a:defRPr sz="2800" b="1" i="0">
                <a:latin typeface="Arial"/>
                <a:cs typeface="Arial"/>
              </a:defRPr>
            </a:lvl1pPr>
          </a:lstStyle>
          <a:p>
            <a:r>
              <a:rPr lang="fi-FI" dirty="0" err="1"/>
              <a:t>Click</a:t>
            </a:r>
            <a:r>
              <a:rPr lang="fi-FI" dirty="0"/>
              <a:t> to </a:t>
            </a:r>
            <a:r>
              <a:rPr lang="fi-FI" dirty="0" err="1"/>
              <a:t>edit</a:t>
            </a:r>
            <a:r>
              <a:rPr lang="fi-FI" dirty="0"/>
              <a:t> </a:t>
            </a:r>
            <a:r>
              <a:rPr lang="fi-FI" dirty="0" err="1"/>
              <a:t>Master</a:t>
            </a:r>
            <a:r>
              <a:rPr lang="fi-FI" dirty="0"/>
              <a:t> </a:t>
            </a:r>
            <a:r>
              <a:rPr lang="fi-FI" dirty="0" err="1"/>
              <a:t>title</a:t>
            </a:r>
            <a:r>
              <a:rPr lang="fi-FI" dirty="0"/>
              <a:t> </a:t>
            </a:r>
            <a:r>
              <a:rPr lang="fi-FI" dirty="0" err="1"/>
              <a:t>style</a:t>
            </a:r>
            <a:endParaRPr lang="en-US" dirty="0"/>
          </a:p>
        </p:txBody>
      </p:sp>
      <p:sp>
        <p:nvSpPr>
          <p:cNvPr id="3" name="Content Placeholder 2"/>
          <p:cNvSpPr>
            <a:spLocks noGrp="1"/>
          </p:cNvSpPr>
          <p:nvPr>
            <p:ph idx="1"/>
          </p:nvPr>
        </p:nvSpPr>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endParaRPr lang="fi-FI" dirty="0"/>
          </a:p>
          <a:p>
            <a:pPr lvl="2"/>
            <a:r>
              <a:rPr lang="fi-FI" dirty="0"/>
              <a:t>Third </a:t>
            </a:r>
            <a:r>
              <a:rPr lang="fi-FI" dirty="0" err="1"/>
              <a:t>level</a:t>
            </a:r>
            <a:endParaRPr lang="fi-FI" dirty="0"/>
          </a:p>
          <a:p>
            <a:pPr lvl="3"/>
            <a:r>
              <a:rPr lang="fi-FI" dirty="0" err="1"/>
              <a:t>Fourth</a:t>
            </a:r>
            <a:r>
              <a:rPr lang="fi-FI" dirty="0"/>
              <a:t> </a:t>
            </a:r>
            <a:r>
              <a:rPr lang="fi-FI" dirty="0" err="1"/>
              <a:t>level</a:t>
            </a:r>
            <a:endParaRPr lang="fi-FI" dirty="0"/>
          </a:p>
          <a:p>
            <a:pPr lvl="4"/>
            <a:r>
              <a:rPr lang="fi-FI" dirty="0" err="1"/>
              <a:t>Fifth</a:t>
            </a:r>
            <a:r>
              <a:rPr lang="fi-FI" dirty="0"/>
              <a:t> </a:t>
            </a:r>
            <a:r>
              <a:rPr lang="fi-FI" dirty="0" err="1"/>
              <a:t>level</a:t>
            </a:r>
            <a:endParaRPr lang="en-US" dirty="0"/>
          </a:p>
        </p:txBody>
      </p:sp>
      <p:sp>
        <p:nvSpPr>
          <p:cNvPr id="4" name="Date Placeholder 3"/>
          <p:cNvSpPr>
            <a:spLocks noGrp="1"/>
          </p:cNvSpPr>
          <p:nvPr>
            <p:ph type="dt" sz="half" idx="10"/>
          </p:nvPr>
        </p:nvSpPr>
        <p:spPr/>
        <p:txBody>
          <a:bodyPr/>
          <a:lstStyle/>
          <a:p>
            <a:fld id="{A637A39A-9F89-364E-BF01-AB38BD84F7BC}"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842E93-C421-DE4B-8656-34BC9D77A2AC}" type="slidenum">
              <a:rPr lang="en-US" smtClean="0"/>
              <a:t>‹#›</a:t>
            </a:fld>
            <a:endParaRPr lang="en-US" dirty="0"/>
          </a:p>
        </p:txBody>
      </p:sp>
    </p:spTree>
    <p:extLst>
      <p:ext uri="{BB962C8B-B14F-4D97-AF65-F5344CB8AC3E}">
        <p14:creationId xmlns:p14="http://schemas.microsoft.com/office/powerpoint/2010/main" val="9131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o Compass Rose">
    <p:spTree>
      <p:nvGrpSpPr>
        <p:cNvPr id="1" name=""/>
        <p:cNvGrpSpPr/>
        <p:nvPr/>
      </p:nvGrpSpPr>
      <p:grpSpPr>
        <a:xfrm>
          <a:off x="0" y="0"/>
          <a:ext cx="0" cy="0"/>
          <a:chOff x="0" y="0"/>
          <a:chExt cx="0" cy="0"/>
        </a:xfrm>
      </p:grpSpPr>
      <p:pic>
        <p:nvPicPr>
          <p:cNvPr id="7" name="Picture 6" descr="hires_dark_no_compass_conten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269946" y="191821"/>
            <a:ext cx="9742556" cy="636385"/>
          </a:xfrm>
        </p:spPr>
        <p:txBody>
          <a:bodyPr anchor="t">
            <a:normAutofit/>
          </a:bodyPr>
          <a:lstStyle>
            <a:lvl1pPr algn="l">
              <a:defRPr sz="2800" b="1" i="0">
                <a:latin typeface="Arial"/>
                <a:cs typeface="Arial"/>
              </a:defRPr>
            </a:lvl1pPr>
          </a:lstStyle>
          <a:p>
            <a:r>
              <a:rPr lang="fi-FI" dirty="0" err="1"/>
              <a:t>Click</a:t>
            </a:r>
            <a:r>
              <a:rPr lang="fi-FI" dirty="0"/>
              <a:t> to </a:t>
            </a:r>
            <a:r>
              <a:rPr lang="fi-FI" dirty="0" err="1"/>
              <a:t>edit</a:t>
            </a:r>
            <a:r>
              <a:rPr lang="fi-FI" dirty="0"/>
              <a:t> </a:t>
            </a:r>
            <a:r>
              <a:rPr lang="fi-FI" dirty="0" err="1"/>
              <a:t>Master</a:t>
            </a:r>
            <a:r>
              <a:rPr lang="fi-FI" dirty="0"/>
              <a:t> </a:t>
            </a:r>
            <a:r>
              <a:rPr lang="fi-FI" dirty="0" err="1"/>
              <a:t>title</a:t>
            </a:r>
            <a:r>
              <a:rPr lang="fi-FI" dirty="0"/>
              <a:t> </a:t>
            </a:r>
            <a:r>
              <a:rPr lang="fi-FI" dirty="0" err="1"/>
              <a:t>style</a:t>
            </a:r>
            <a:endParaRPr lang="en-US" dirty="0"/>
          </a:p>
        </p:txBody>
      </p:sp>
      <p:sp>
        <p:nvSpPr>
          <p:cNvPr id="3" name="Content Placeholder 2"/>
          <p:cNvSpPr>
            <a:spLocks noGrp="1"/>
          </p:cNvSpPr>
          <p:nvPr>
            <p:ph idx="1"/>
          </p:nvPr>
        </p:nvSpPr>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endParaRPr lang="fi-FI" dirty="0"/>
          </a:p>
          <a:p>
            <a:pPr lvl="2"/>
            <a:r>
              <a:rPr lang="fi-FI" dirty="0"/>
              <a:t>Third </a:t>
            </a:r>
            <a:r>
              <a:rPr lang="fi-FI" dirty="0" err="1"/>
              <a:t>level</a:t>
            </a:r>
            <a:endParaRPr lang="fi-FI" dirty="0"/>
          </a:p>
          <a:p>
            <a:pPr lvl="3"/>
            <a:r>
              <a:rPr lang="fi-FI" dirty="0" err="1"/>
              <a:t>Fourth</a:t>
            </a:r>
            <a:r>
              <a:rPr lang="fi-FI" dirty="0"/>
              <a:t> </a:t>
            </a:r>
            <a:r>
              <a:rPr lang="fi-FI" dirty="0" err="1"/>
              <a:t>level</a:t>
            </a:r>
            <a:endParaRPr lang="fi-FI" dirty="0"/>
          </a:p>
          <a:p>
            <a:pPr lvl="4"/>
            <a:r>
              <a:rPr lang="fi-FI" dirty="0" err="1"/>
              <a:t>Fifth</a:t>
            </a:r>
            <a:r>
              <a:rPr lang="fi-FI" dirty="0"/>
              <a:t> </a:t>
            </a:r>
            <a:r>
              <a:rPr lang="fi-FI" dirty="0" err="1"/>
              <a:t>level</a:t>
            </a:r>
            <a:endParaRPr lang="en-US" dirty="0"/>
          </a:p>
        </p:txBody>
      </p:sp>
      <p:sp>
        <p:nvSpPr>
          <p:cNvPr id="4" name="Date Placeholder 3"/>
          <p:cNvSpPr>
            <a:spLocks noGrp="1"/>
          </p:cNvSpPr>
          <p:nvPr>
            <p:ph type="dt" sz="half" idx="10"/>
          </p:nvPr>
        </p:nvSpPr>
        <p:spPr/>
        <p:txBody>
          <a:bodyPr/>
          <a:lstStyle/>
          <a:p>
            <a:fld id="{A637A39A-9F89-364E-BF01-AB38BD84F7BC}"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842E93-C421-DE4B-8656-34BC9D77A2AC}" type="slidenum">
              <a:rPr lang="en-US" smtClean="0"/>
              <a:t>‹#›</a:t>
            </a:fld>
            <a:endParaRPr lang="en-US" dirty="0"/>
          </a:p>
        </p:txBody>
      </p:sp>
    </p:spTree>
    <p:extLst>
      <p:ext uri="{BB962C8B-B14F-4D97-AF65-F5344CB8AC3E}">
        <p14:creationId xmlns:p14="http://schemas.microsoft.com/office/powerpoint/2010/main" val="942736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No Compass Rose or Logo">
    <p:spTree>
      <p:nvGrpSpPr>
        <p:cNvPr id="1" name=""/>
        <p:cNvGrpSpPr/>
        <p:nvPr/>
      </p:nvGrpSpPr>
      <p:grpSpPr>
        <a:xfrm>
          <a:off x="0" y="0"/>
          <a:ext cx="0" cy="0"/>
          <a:chOff x="0" y="0"/>
          <a:chExt cx="0" cy="0"/>
        </a:xfrm>
      </p:grpSpPr>
      <p:sp>
        <p:nvSpPr>
          <p:cNvPr id="2" name="Title 1"/>
          <p:cNvSpPr>
            <a:spLocks noGrp="1"/>
          </p:cNvSpPr>
          <p:nvPr>
            <p:ph type="title"/>
          </p:nvPr>
        </p:nvSpPr>
        <p:spPr>
          <a:xfrm>
            <a:off x="269946" y="191821"/>
            <a:ext cx="11681252" cy="636385"/>
          </a:xfrm>
        </p:spPr>
        <p:txBody>
          <a:bodyPr anchor="t">
            <a:normAutofit/>
          </a:bodyPr>
          <a:lstStyle>
            <a:lvl1pPr algn="l">
              <a:defRPr sz="2800" b="1" i="0">
                <a:latin typeface="Arial"/>
                <a:cs typeface="Arial"/>
              </a:defRPr>
            </a:lvl1pPr>
          </a:lstStyle>
          <a:p>
            <a:r>
              <a:rPr lang="fi-FI" dirty="0" err="1"/>
              <a:t>Click</a:t>
            </a:r>
            <a:r>
              <a:rPr lang="fi-FI" dirty="0"/>
              <a:t> to </a:t>
            </a:r>
            <a:r>
              <a:rPr lang="fi-FI" dirty="0" err="1"/>
              <a:t>edit</a:t>
            </a:r>
            <a:r>
              <a:rPr lang="fi-FI" dirty="0"/>
              <a:t> </a:t>
            </a:r>
            <a:r>
              <a:rPr lang="fi-FI" dirty="0" err="1"/>
              <a:t>Master</a:t>
            </a:r>
            <a:r>
              <a:rPr lang="fi-FI" dirty="0"/>
              <a:t> </a:t>
            </a:r>
            <a:r>
              <a:rPr lang="fi-FI" dirty="0" err="1"/>
              <a:t>title</a:t>
            </a:r>
            <a:r>
              <a:rPr lang="fi-FI" dirty="0"/>
              <a:t> </a:t>
            </a:r>
            <a:r>
              <a:rPr lang="fi-FI" dirty="0" err="1"/>
              <a:t>style</a:t>
            </a:r>
            <a:endParaRPr lang="en-US" dirty="0"/>
          </a:p>
        </p:txBody>
      </p:sp>
      <p:sp>
        <p:nvSpPr>
          <p:cNvPr id="3" name="Content Placeholder 2"/>
          <p:cNvSpPr>
            <a:spLocks noGrp="1"/>
          </p:cNvSpPr>
          <p:nvPr>
            <p:ph idx="1"/>
          </p:nvPr>
        </p:nvSpPr>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endParaRPr lang="fi-FI" dirty="0"/>
          </a:p>
          <a:p>
            <a:pPr lvl="2"/>
            <a:r>
              <a:rPr lang="fi-FI" dirty="0"/>
              <a:t>Third </a:t>
            </a:r>
            <a:r>
              <a:rPr lang="fi-FI" dirty="0" err="1"/>
              <a:t>level</a:t>
            </a:r>
            <a:endParaRPr lang="fi-FI" dirty="0"/>
          </a:p>
          <a:p>
            <a:pPr lvl="3"/>
            <a:r>
              <a:rPr lang="fi-FI" dirty="0" err="1"/>
              <a:t>Fourth</a:t>
            </a:r>
            <a:r>
              <a:rPr lang="fi-FI" dirty="0"/>
              <a:t> </a:t>
            </a:r>
            <a:r>
              <a:rPr lang="fi-FI" dirty="0" err="1"/>
              <a:t>level</a:t>
            </a:r>
            <a:endParaRPr lang="fi-FI" dirty="0"/>
          </a:p>
          <a:p>
            <a:pPr lvl="4"/>
            <a:r>
              <a:rPr lang="fi-FI" dirty="0" err="1"/>
              <a:t>Fifth</a:t>
            </a:r>
            <a:r>
              <a:rPr lang="fi-FI" dirty="0"/>
              <a:t> </a:t>
            </a:r>
            <a:r>
              <a:rPr lang="fi-FI" dirty="0" err="1"/>
              <a:t>level</a:t>
            </a:r>
            <a:endParaRPr lang="en-US" dirty="0"/>
          </a:p>
        </p:txBody>
      </p:sp>
      <p:sp>
        <p:nvSpPr>
          <p:cNvPr id="4" name="Date Placeholder 3"/>
          <p:cNvSpPr>
            <a:spLocks noGrp="1"/>
          </p:cNvSpPr>
          <p:nvPr>
            <p:ph type="dt" sz="half" idx="10"/>
          </p:nvPr>
        </p:nvSpPr>
        <p:spPr/>
        <p:txBody>
          <a:bodyPr/>
          <a:lstStyle/>
          <a:p>
            <a:fld id="{A637A39A-9F89-364E-BF01-AB38BD84F7BC}"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842E93-C421-DE4B-8656-34BC9D77A2AC}" type="slidenum">
              <a:rPr lang="en-US" smtClean="0"/>
              <a:t>‹#›</a:t>
            </a:fld>
            <a:endParaRPr lang="en-US" dirty="0"/>
          </a:p>
        </p:txBody>
      </p:sp>
    </p:spTree>
    <p:extLst>
      <p:ext uri="{BB962C8B-B14F-4D97-AF65-F5344CB8AC3E}">
        <p14:creationId xmlns:p14="http://schemas.microsoft.com/office/powerpoint/2010/main" val="942736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6"/>
          <a:srcRect/>
          <a:stretch/>
        </p:blipFill>
        <p:spPr>
          <a:xfrm>
            <a:off x="0" y="0"/>
            <a:ext cx="12192000" cy="6858000"/>
          </a:xfrm>
          <a:prstGeom prst="rect">
            <a:avLst/>
          </a:prstGeom>
        </p:spPr>
      </p:pic>
      <p:sp>
        <p:nvSpPr>
          <p:cNvPr id="2" name="Title Placeholder 1"/>
          <p:cNvSpPr>
            <a:spLocks noGrp="1"/>
          </p:cNvSpPr>
          <p:nvPr>
            <p:ph type="title"/>
          </p:nvPr>
        </p:nvSpPr>
        <p:spPr>
          <a:xfrm>
            <a:off x="269946" y="173416"/>
            <a:ext cx="9742556" cy="636388"/>
          </a:xfrm>
          <a:prstGeom prst="rect">
            <a:avLst/>
          </a:prstGeom>
        </p:spPr>
        <p:txBody>
          <a:bodyPr vert="horz" lIns="91440" tIns="45720" rIns="91440" bIns="45720" rtlCol="0" anchor="t">
            <a:normAutofit/>
          </a:bodyPr>
          <a:lstStyle/>
          <a:p>
            <a:r>
              <a:rPr lang="fi-FI" dirty="0" err="1"/>
              <a:t>Click</a:t>
            </a:r>
            <a:r>
              <a:rPr lang="fi-FI" dirty="0"/>
              <a:t> to </a:t>
            </a:r>
            <a:r>
              <a:rPr lang="fi-FI" dirty="0" err="1"/>
              <a:t>edit</a:t>
            </a:r>
            <a:r>
              <a:rPr lang="fi-FI" dirty="0"/>
              <a:t> </a:t>
            </a:r>
            <a:r>
              <a:rPr lang="fi-FI" dirty="0" err="1"/>
              <a:t>Master</a:t>
            </a:r>
            <a:r>
              <a:rPr lang="fi-FI" dirty="0"/>
              <a:t> </a:t>
            </a:r>
            <a:r>
              <a:rPr lang="fi-FI" dirty="0" err="1"/>
              <a:t>title</a:t>
            </a:r>
            <a:r>
              <a:rPr lang="fi-FI" dirty="0"/>
              <a:t> </a:t>
            </a:r>
            <a:r>
              <a:rPr lang="fi-FI" dirty="0" err="1"/>
              <a:t>style</a:t>
            </a:r>
            <a:endParaRPr lang="en-US" dirty="0"/>
          </a:p>
        </p:txBody>
      </p:sp>
      <p:sp>
        <p:nvSpPr>
          <p:cNvPr id="3" name="Text Placeholder 2"/>
          <p:cNvSpPr>
            <a:spLocks noGrp="1"/>
          </p:cNvSpPr>
          <p:nvPr>
            <p:ph type="body" idx="1"/>
          </p:nvPr>
        </p:nvSpPr>
        <p:spPr>
          <a:xfrm>
            <a:off x="269946" y="957038"/>
            <a:ext cx="11681252" cy="5169126"/>
          </a:xfrm>
          <a:prstGeom prst="rect">
            <a:avLst/>
          </a:prstGeom>
        </p:spPr>
        <p:txBody>
          <a:bodyPr vert="horz" lIns="91440" tIns="45720" rIns="91440" bIns="45720" rtlCol="0">
            <a:normAutofit/>
          </a:bodyPr>
          <a:lstStyle/>
          <a:p>
            <a:pPr lvl="0"/>
            <a:r>
              <a:rPr lang="fi-FI" dirty="0" err="1"/>
              <a:t>Click</a:t>
            </a:r>
            <a:r>
              <a:rPr lang="fi-FI" dirty="0"/>
              <a:t> to </a:t>
            </a:r>
            <a:r>
              <a:rPr lang="fi-FI" dirty="0" err="1"/>
              <a:t>edit</a:t>
            </a:r>
            <a:r>
              <a:rPr lang="fi-FI" dirty="0"/>
              <a:t> </a:t>
            </a:r>
            <a:r>
              <a:rPr lang="fi-FI" dirty="0" err="1"/>
              <a:t>Master</a:t>
            </a:r>
            <a:r>
              <a:rPr lang="fi-FI" dirty="0"/>
              <a:t> </a:t>
            </a:r>
            <a:r>
              <a:rPr lang="fi-FI" dirty="0" err="1"/>
              <a:t>text</a:t>
            </a:r>
            <a:r>
              <a:rPr lang="fi-FI" dirty="0"/>
              <a:t> </a:t>
            </a:r>
            <a:r>
              <a:rPr lang="fi-FI" dirty="0" err="1"/>
              <a:t>styles</a:t>
            </a:r>
            <a:endParaRPr lang="fi-FI" dirty="0"/>
          </a:p>
          <a:p>
            <a:pPr lvl="1"/>
            <a:r>
              <a:rPr lang="fi-FI" dirty="0"/>
              <a:t>Second </a:t>
            </a:r>
            <a:r>
              <a:rPr lang="fi-FI" dirty="0" err="1"/>
              <a:t>level</a:t>
            </a:r>
            <a:endParaRPr lang="fi-FI" dirty="0"/>
          </a:p>
          <a:p>
            <a:pPr lvl="2"/>
            <a:r>
              <a:rPr lang="fi-FI" dirty="0"/>
              <a:t>Third </a:t>
            </a:r>
            <a:r>
              <a:rPr lang="fi-FI" dirty="0" err="1"/>
              <a:t>level</a:t>
            </a:r>
            <a:endParaRPr lang="fi-FI" dirty="0"/>
          </a:p>
          <a:p>
            <a:pPr lvl="3"/>
            <a:r>
              <a:rPr lang="fi-FI" dirty="0" err="1"/>
              <a:t>Fourth</a:t>
            </a:r>
            <a:r>
              <a:rPr lang="fi-FI" dirty="0"/>
              <a:t> </a:t>
            </a:r>
            <a:r>
              <a:rPr lang="fi-FI" dirty="0" err="1"/>
              <a:t>level</a:t>
            </a:r>
            <a:endParaRPr lang="fi-FI" dirty="0"/>
          </a:p>
          <a:p>
            <a:pPr lvl="4"/>
            <a:r>
              <a:rPr lang="fi-FI" dirty="0" err="1"/>
              <a:t>Fifth</a:t>
            </a:r>
            <a:r>
              <a:rPr lang="fi-FI" dirty="0"/>
              <a:t> </a:t>
            </a:r>
            <a:r>
              <a:rPr lang="fi-FI" dirty="0" err="1"/>
              <a:t>level</a:t>
            </a:r>
            <a:endParaRPr lang="en-US" dirty="0"/>
          </a:p>
        </p:txBody>
      </p:sp>
      <p:sp>
        <p:nvSpPr>
          <p:cNvPr id="4" name="Date Placeholder 3"/>
          <p:cNvSpPr>
            <a:spLocks noGrp="1"/>
          </p:cNvSpPr>
          <p:nvPr>
            <p:ph type="dt" sz="half" idx="2"/>
          </p:nvPr>
        </p:nvSpPr>
        <p:spPr>
          <a:xfrm>
            <a:off x="269946" y="6356351"/>
            <a:ext cx="3184455" cy="365125"/>
          </a:xfrm>
          <a:prstGeom prst="rect">
            <a:avLst/>
          </a:prstGeom>
        </p:spPr>
        <p:txBody>
          <a:bodyPr vert="horz" lIns="91440" tIns="45720" rIns="91440" bIns="45720" rtlCol="0" anchor="ctr"/>
          <a:lstStyle>
            <a:lvl1pPr algn="l">
              <a:defRPr sz="1200">
                <a:solidFill>
                  <a:schemeClr val="bg1">
                    <a:lumMod val="85000"/>
                  </a:schemeClr>
                </a:solidFill>
                <a:latin typeface="Arial"/>
                <a:cs typeface="Arial"/>
              </a:defRPr>
            </a:lvl1pPr>
          </a:lstStyle>
          <a:p>
            <a:fld id="{A637A39A-9F89-364E-BF01-AB38BD84F7BC}" type="datetimeFigureOut">
              <a:rPr lang="en-US" smtClean="0"/>
              <a:pPr/>
              <a:t>12/9/2022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bg1">
                    <a:lumMod val="85000"/>
                  </a:schemeClr>
                </a:solidFill>
                <a:latin typeface="Arial"/>
                <a:cs typeface="Arial"/>
              </a:defRPr>
            </a:lvl1pPr>
          </a:lstStyle>
          <a:p>
            <a:endParaRPr lang="en-US" dirty="0"/>
          </a:p>
        </p:txBody>
      </p:sp>
      <p:sp>
        <p:nvSpPr>
          <p:cNvPr id="6" name="Slide Number Placeholder 5"/>
          <p:cNvSpPr>
            <a:spLocks noGrp="1"/>
          </p:cNvSpPr>
          <p:nvPr>
            <p:ph type="sldNum" sz="quarter" idx="4"/>
          </p:nvPr>
        </p:nvSpPr>
        <p:spPr>
          <a:xfrm>
            <a:off x="8737600" y="6356351"/>
            <a:ext cx="3213597" cy="365125"/>
          </a:xfrm>
          <a:prstGeom prst="rect">
            <a:avLst/>
          </a:prstGeom>
        </p:spPr>
        <p:txBody>
          <a:bodyPr vert="horz" lIns="91440" tIns="45720" rIns="91440" bIns="45720" rtlCol="0" anchor="ctr"/>
          <a:lstStyle>
            <a:lvl1pPr algn="r">
              <a:defRPr sz="1200">
                <a:solidFill>
                  <a:schemeClr val="bg1">
                    <a:lumMod val="85000"/>
                  </a:schemeClr>
                </a:solidFill>
                <a:latin typeface="Arial"/>
                <a:cs typeface="Arial"/>
              </a:defRPr>
            </a:lvl1pPr>
          </a:lstStyle>
          <a:p>
            <a:fld id="{DD842E93-C421-DE4B-8656-34BC9D77A2AC}" type="slidenum">
              <a:rPr lang="en-US" smtClean="0"/>
              <a:pPr/>
              <a:t>‹#›</a:t>
            </a:fld>
            <a:endParaRPr lang="en-US" dirty="0"/>
          </a:p>
        </p:txBody>
      </p:sp>
    </p:spTree>
    <p:extLst>
      <p:ext uri="{BB962C8B-B14F-4D97-AF65-F5344CB8AC3E}">
        <p14:creationId xmlns:p14="http://schemas.microsoft.com/office/powerpoint/2010/main" val="2249337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60" r:id="rId4"/>
  </p:sldLayoutIdLst>
  <p:txStyles>
    <p:titleStyle>
      <a:lvl1pPr algn="l" defTabSz="457200" rtl="0" eaLnBrk="1" latinLnBrk="0" hangingPunct="1">
        <a:spcBef>
          <a:spcPct val="0"/>
        </a:spcBef>
        <a:buNone/>
        <a:defRPr sz="2800" b="1" i="0" kern="1200">
          <a:solidFill>
            <a:srgbClr val="00608A"/>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kern="1200">
          <a:solidFill>
            <a:schemeClr val="tx1">
              <a:lumMod val="75000"/>
              <a:lumOff val="25000"/>
            </a:schemeClr>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lumMod val="75000"/>
              <a:lumOff val="25000"/>
            </a:schemeClr>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lumMod val="75000"/>
              <a:lumOff val="25000"/>
            </a:schemeClr>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7B1C-8633-4611-B92D-3A120763BC5E}"/>
              </a:ext>
            </a:extLst>
          </p:cNvPr>
          <p:cNvSpPr>
            <a:spLocks noGrp="1"/>
          </p:cNvSpPr>
          <p:nvPr>
            <p:ph type="ctrTitle"/>
          </p:nvPr>
        </p:nvSpPr>
        <p:spPr>
          <a:xfrm>
            <a:off x="637192" y="1554907"/>
            <a:ext cx="11138994" cy="1987617"/>
          </a:xfrm>
        </p:spPr>
        <p:txBody>
          <a:bodyPr>
            <a:noAutofit/>
          </a:bodyPr>
          <a:lstStyle/>
          <a:p>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VAST Approach: Groundfish spatial distribution and covariates</a:t>
            </a:r>
            <a:br>
              <a:rPr lang="en-US" sz="4000" b="1" i="0" dirty="0">
                <a:solidFill>
                  <a:srgbClr val="2A2A2A"/>
                </a:solidFill>
                <a:effectLst/>
                <a:latin typeface="+mj-lt"/>
              </a:rPr>
            </a:br>
            <a:endParaRPr lang="en-US" sz="4000" dirty="0">
              <a:effectLst>
                <a:outerShdw blurRad="38100" dist="38100" dir="2700000" algn="tl">
                  <a:srgbClr val="000000">
                    <a:alpha val="43137"/>
                  </a:srgbClr>
                </a:outerShdw>
              </a:effectLst>
              <a:latin typeface="+mj-lt"/>
            </a:endParaRPr>
          </a:p>
        </p:txBody>
      </p:sp>
      <p:sp>
        <p:nvSpPr>
          <p:cNvPr id="3" name="Subtitle 2">
            <a:extLst>
              <a:ext uri="{FF2B5EF4-FFF2-40B4-BE49-F238E27FC236}">
                <a16:creationId xmlns:a16="http://schemas.microsoft.com/office/drawing/2014/main" id="{705A7A4B-47A4-4E62-9599-DA492BA686FD}"/>
              </a:ext>
            </a:extLst>
          </p:cNvPr>
          <p:cNvSpPr>
            <a:spLocks noGrp="1"/>
          </p:cNvSpPr>
          <p:nvPr>
            <p:ph type="subTitle" idx="1"/>
          </p:nvPr>
        </p:nvSpPr>
        <p:spPr>
          <a:xfrm>
            <a:off x="1524000" y="4038599"/>
            <a:ext cx="9144000" cy="1412277"/>
          </a:xfrm>
        </p:spPr>
        <p:txBody>
          <a:bodyPr/>
          <a:lstStyle/>
          <a:p>
            <a:r>
              <a:rPr lang="en-US" b="1" dirty="0">
                <a:solidFill>
                  <a:schemeClr val="bg1">
                    <a:lumMod val="95000"/>
                  </a:schemeClr>
                </a:solidFill>
              </a:rPr>
              <a:t>Cod Research Track Working Group Meeting</a:t>
            </a:r>
          </a:p>
          <a:p>
            <a:r>
              <a:rPr lang="en-US" sz="2000" b="1" dirty="0">
                <a:solidFill>
                  <a:schemeClr val="bg1">
                    <a:lumMod val="95000"/>
                  </a:schemeClr>
                </a:solidFill>
              </a:rPr>
              <a:t>9 December 2022</a:t>
            </a:r>
            <a:endParaRPr lang="en-US" sz="2000" dirty="0">
              <a:solidFill>
                <a:schemeClr val="bg1">
                  <a:lumMod val="95000"/>
                </a:schemeClr>
              </a:solidFill>
            </a:endParaRPr>
          </a:p>
        </p:txBody>
      </p:sp>
    </p:spTree>
    <p:extLst>
      <p:ext uri="{BB962C8B-B14F-4D97-AF65-F5344CB8AC3E}">
        <p14:creationId xmlns:p14="http://schemas.microsoft.com/office/powerpoint/2010/main" val="53048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Catchability covariates</a:t>
            </a:r>
          </a:p>
        </p:txBody>
      </p:sp>
      <p:pic>
        <p:nvPicPr>
          <p:cNvPr id="5" name="Picture 4" descr="Chart, scatter chart&#10;&#10;Description automatically generated">
            <a:extLst>
              <a:ext uri="{FF2B5EF4-FFF2-40B4-BE49-F238E27FC236}">
                <a16:creationId xmlns:a16="http://schemas.microsoft.com/office/drawing/2014/main" id="{4C33EC2D-9C2B-4E23-0B2E-32C0E191E90F}"/>
              </a:ext>
            </a:extLst>
          </p:cNvPr>
          <p:cNvPicPr>
            <a:picLocks noChangeAspect="1"/>
          </p:cNvPicPr>
          <p:nvPr/>
        </p:nvPicPr>
        <p:blipFill>
          <a:blip r:embed="rId2"/>
          <a:stretch>
            <a:fillRect/>
          </a:stretch>
        </p:blipFill>
        <p:spPr>
          <a:xfrm>
            <a:off x="885815" y="1042298"/>
            <a:ext cx="10420369" cy="5569154"/>
          </a:xfrm>
          <a:prstGeom prst="rect">
            <a:avLst/>
          </a:prstGeom>
        </p:spPr>
      </p:pic>
    </p:spTree>
    <p:extLst>
      <p:ext uri="{BB962C8B-B14F-4D97-AF65-F5344CB8AC3E}">
        <p14:creationId xmlns:p14="http://schemas.microsoft.com/office/powerpoint/2010/main" val="368377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VAST Decisions</a:t>
            </a:r>
          </a:p>
        </p:txBody>
      </p:sp>
      <p:sp>
        <p:nvSpPr>
          <p:cNvPr id="5" name="Content Placeholder 2">
            <a:extLst>
              <a:ext uri="{FF2B5EF4-FFF2-40B4-BE49-F238E27FC236}">
                <a16:creationId xmlns:a16="http://schemas.microsoft.com/office/drawing/2014/main" id="{8AEF5910-6605-E686-0811-117BB771514E}"/>
              </a:ext>
            </a:extLst>
          </p:cNvPr>
          <p:cNvSpPr>
            <a:spLocks noGrp="1"/>
          </p:cNvSpPr>
          <p:nvPr>
            <p:ph idx="1"/>
          </p:nvPr>
        </p:nvSpPr>
        <p:spPr>
          <a:xfrm>
            <a:off x="269946" y="957038"/>
            <a:ext cx="11681252" cy="5169126"/>
          </a:xfrm>
        </p:spPr>
        <p:txBody>
          <a:bodyPr anchor="ctr">
            <a:normAutofit/>
          </a:bodyPr>
          <a:lstStyle/>
          <a:p>
            <a:pPr marL="514350" indent="-514350">
              <a:buFont typeface="+mj-lt"/>
              <a:buAutoNum type="arabicPeriod"/>
            </a:pPr>
            <a:r>
              <a:rPr lang="en-US" dirty="0">
                <a:solidFill>
                  <a:schemeClr val="tx2"/>
                </a:solidFill>
              </a:rPr>
              <a:t>Spatial Domain: </a:t>
            </a:r>
            <a:r>
              <a:rPr lang="en-US" dirty="0">
                <a:solidFill>
                  <a:schemeClr val="tx1"/>
                </a:solidFill>
              </a:rPr>
              <a:t>entire sampled spatial area</a:t>
            </a:r>
            <a:endParaRPr lang="en-US" dirty="0">
              <a:solidFill>
                <a:schemeClr val="tx2"/>
              </a:solidFill>
            </a:endParaRPr>
          </a:p>
          <a:p>
            <a:pPr marL="514350" indent="-514350">
              <a:buFont typeface="+mj-lt"/>
              <a:buAutoNum type="arabicPeriod"/>
            </a:pPr>
            <a:r>
              <a:rPr lang="en-US" dirty="0">
                <a:solidFill>
                  <a:schemeClr val="tx2"/>
                </a:solidFill>
              </a:rPr>
              <a:t>Demographic categories: </a:t>
            </a:r>
            <a:r>
              <a:rPr lang="en-US" dirty="0">
                <a:solidFill>
                  <a:schemeClr val="tx1"/>
                </a:solidFill>
              </a:rPr>
              <a:t>binned lengths (age &amp; maturity data spotty)</a:t>
            </a:r>
            <a:endParaRPr lang="en-US" dirty="0">
              <a:solidFill>
                <a:schemeClr val="tx2"/>
              </a:solidFill>
            </a:endParaRPr>
          </a:p>
          <a:p>
            <a:pPr marL="514350" indent="-514350">
              <a:buFont typeface="+mj-lt"/>
              <a:buAutoNum type="arabicPeriod"/>
            </a:pPr>
            <a:r>
              <a:rPr lang="en-US" dirty="0">
                <a:solidFill>
                  <a:schemeClr val="tx2"/>
                </a:solidFill>
              </a:rPr>
              <a:t>Quantitative data: </a:t>
            </a:r>
            <a:r>
              <a:rPr lang="en-US" dirty="0">
                <a:solidFill>
                  <a:schemeClr val="tx1"/>
                </a:solidFill>
              </a:rPr>
              <a:t>counts (biomass data spotty)</a:t>
            </a:r>
            <a:endParaRPr lang="en-US" dirty="0">
              <a:solidFill>
                <a:schemeClr val="tx2"/>
              </a:solidFill>
            </a:endParaRPr>
          </a:p>
          <a:p>
            <a:pPr marL="514350" indent="-514350">
              <a:buFont typeface="+mj-lt"/>
              <a:buAutoNum type="arabicPeriod"/>
            </a:pPr>
            <a:r>
              <a:rPr lang="en-US" dirty="0">
                <a:solidFill>
                  <a:schemeClr val="tx2"/>
                </a:solidFill>
              </a:rPr>
              <a:t>Density/ habitat covariates: </a:t>
            </a:r>
            <a:r>
              <a:rPr lang="en-US" dirty="0">
                <a:solidFill>
                  <a:schemeClr val="tx1"/>
                </a:solidFill>
              </a:rPr>
              <a:t>sediment type, rugosity</a:t>
            </a:r>
            <a:endParaRPr lang="en-US" dirty="0">
              <a:solidFill>
                <a:schemeClr val="tx2"/>
              </a:solidFill>
            </a:endParaRPr>
          </a:p>
          <a:p>
            <a:pPr marL="514350" indent="-514350">
              <a:buFont typeface="+mj-lt"/>
              <a:buAutoNum type="arabicPeriod"/>
            </a:pPr>
            <a:r>
              <a:rPr lang="en-US" dirty="0">
                <a:solidFill>
                  <a:schemeClr val="tx2"/>
                </a:solidFill>
              </a:rPr>
              <a:t>Catchability covariates: </a:t>
            </a:r>
            <a:r>
              <a:rPr lang="en-US" dirty="0">
                <a:solidFill>
                  <a:schemeClr val="tx1"/>
                </a:solidFill>
              </a:rPr>
              <a:t>surface temperature (OISST or field), gear type, other environmental covariates and indicators</a:t>
            </a:r>
          </a:p>
          <a:p>
            <a:pPr marL="514350" indent="-514350">
              <a:buFont typeface="+mj-lt"/>
              <a:buAutoNum type="arabicPeriod"/>
            </a:pPr>
            <a:r>
              <a:rPr lang="en-US" dirty="0">
                <a:solidFill>
                  <a:schemeClr val="tx2"/>
                </a:solidFill>
              </a:rPr>
              <a:t>Area swept offsets: </a:t>
            </a:r>
            <a:r>
              <a:rPr lang="en-US" dirty="0">
                <a:solidFill>
                  <a:schemeClr val="tx1"/>
                </a:solidFill>
              </a:rPr>
              <a:t>known for DFO &amp; BTS, estimated for other gears</a:t>
            </a:r>
          </a:p>
          <a:p>
            <a:pPr marL="514350" indent="-514350">
              <a:buFont typeface="+mj-lt"/>
              <a:buAutoNum type="arabicPeriod"/>
            </a:pPr>
            <a:r>
              <a:rPr lang="en-US" dirty="0">
                <a:solidFill>
                  <a:schemeClr val="tx2"/>
                </a:solidFill>
              </a:rPr>
              <a:t>Vessel effects: </a:t>
            </a:r>
            <a:r>
              <a:rPr lang="en-US" dirty="0">
                <a:solidFill>
                  <a:schemeClr val="tx1"/>
                </a:solidFill>
              </a:rPr>
              <a:t>will include when vessel is recorded </a:t>
            </a:r>
          </a:p>
        </p:txBody>
      </p:sp>
    </p:spTree>
    <p:extLst>
      <p:ext uri="{BB962C8B-B14F-4D97-AF65-F5344CB8AC3E}">
        <p14:creationId xmlns:p14="http://schemas.microsoft.com/office/powerpoint/2010/main" val="223034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histogram&#10;&#10;Description automatically generated">
            <a:extLst>
              <a:ext uri="{FF2B5EF4-FFF2-40B4-BE49-F238E27FC236}">
                <a16:creationId xmlns:a16="http://schemas.microsoft.com/office/drawing/2014/main" id="{B016145A-1261-02D5-F770-B54C758E01AD}"/>
              </a:ext>
            </a:extLst>
          </p:cNvPr>
          <p:cNvPicPr>
            <a:picLocks noChangeAspect="1"/>
          </p:cNvPicPr>
          <p:nvPr/>
        </p:nvPicPr>
        <p:blipFill>
          <a:blip r:embed="rId2"/>
          <a:stretch>
            <a:fillRect/>
          </a:stretch>
        </p:blipFill>
        <p:spPr>
          <a:xfrm>
            <a:off x="2853984" y="2311219"/>
            <a:ext cx="3317790" cy="3317790"/>
          </a:xfrm>
          <a:prstGeom prst="rect">
            <a:avLst/>
          </a:prstGeom>
        </p:spPr>
      </p:pic>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Outputs</a:t>
            </a:r>
          </a:p>
        </p:txBody>
      </p:sp>
      <p:pic>
        <p:nvPicPr>
          <p:cNvPr id="4" name="Picture 3" descr="Chart, scatter chart&#10;&#10;Description automatically generated">
            <a:extLst>
              <a:ext uri="{FF2B5EF4-FFF2-40B4-BE49-F238E27FC236}">
                <a16:creationId xmlns:a16="http://schemas.microsoft.com/office/drawing/2014/main" id="{C52830C5-1FF9-69DA-C220-7EA524073A72}"/>
              </a:ext>
            </a:extLst>
          </p:cNvPr>
          <p:cNvPicPr>
            <a:picLocks noChangeAspect="1"/>
          </p:cNvPicPr>
          <p:nvPr/>
        </p:nvPicPr>
        <p:blipFill rotWithShape="1">
          <a:blip r:embed="rId3"/>
          <a:srcRect r="48657"/>
          <a:stretch/>
        </p:blipFill>
        <p:spPr>
          <a:xfrm>
            <a:off x="269946" y="967148"/>
            <a:ext cx="2816894" cy="5486411"/>
          </a:xfrm>
          <a:prstGeom prst="rect">
            <a:avLst/>
          </a:prstGeom>
        </p:spPr>
      </p:pic>
      <p:pic>
        <p:nvPicPr>
          <p:cNvPr id="9" name="Picture 8" descr="A picture containing LEGO, toy&#10;&#10;Description automatically generated">
            <a:extLst>
              <a:ext uri="{FF2B5EF4-FFF2-40B4-BE49-F238E27FC236}">
                <a16:creationId xmlns:a16="http://schemas.microsoft.com/office/drawing/2014/main" id="{D17B1D9E-4725-2308-B9A9-04D19A43A431}"/>
              </a:ext>
            </a:extLst>
          </p:cNvPr>
          <p:cNvPicPr>
            <a:picLocks noChangeAspect="1"/>
          </p:cNvPicPr>
          <p:nvPr/>
        </p:nvPicPr>
        <p:blipFill rotWithShape="1">
          <a:blip r:embed="rId4"/>
          <a:srcRect l="3092" r="81338" b="86229"/>
          <a:stretch/>
        </p:blipFill>
        <p:spPr>
          <a:xfrm>
            <a:off x="6404630" y="496759"/>
            <a:ext cx="1964347" cy="3049994"/>
          </a:xfrm>
          <a:prstGeom prst="rect">
            <a:avLst/>
          </a:prstGeom>
        </p:spPr>
      </p:pic>
      <p:pic>
        <p:nvPicPr>
          <p:cNvPr id="11" name="Picture 10" descr="A picture containing LEGO, toy&#10;&#10;Description automatically generated">
            <a:extLst>
              <a:ext uri="{FF2B5EF4-FFF2-40B4-BE49-F238E27FC236}">
                <a16:creationId xmlns:a16="http://schemas.microsoft.com/office/drawing/2014/main" id="{5DE500C8-8765-0563-E3F7-3E38738F3B2B}"/>
              </a:ext>
            </a:extLst>
          </p:cNvPr>
          <p:cNvPicPr>
            <a:picLocks noChangeAspect="1"/>
          </p:cNvPicPr>
          <p:nvPr/>
        </p:nvPicPr>
        <p:blipFill rotWithShape="1">
          <a:blip r:embed="rId4"/>
          <a:srcRect l="67868" t="14101" r="16625" b="72182"/>
          <a:stretch/>
        </p:blipFill>
        <p:spPr>
          <a:xfrm>
            <a:off x="6924828" y="1092167"/>
            <a:ext cx="1964347" cy="3049994"/>
          </a:xfrm>
          <a:prstGeom prst="rect">
            <a:avLst/>
          </a:prstGeom>
        </p:spPr>
      </p:pic>
      <p:pic>
        <p:nvPicPr>
          <p:cNvPr id="13" name="Picture 12" descr="A picture containing LEGO, toy&#10;&#10;Description automatically generated">
            <a:extLst>
              <a:ext uri="{FF2B5EF4-FFF2-40B4-BE49-F238E27FC236}">
                <a16:creationId xmlns:a16="http://schemas.microsoft.com/office/drawing/2014/main" id="{CDB07731-64DD-37A7-FBCC-4145BD2B2AFF}"/>
              </a:ext>
            </a:extLst>
          </p:cNvPr>
          <p:cNvPicPr>
            <a:picLocks noChangeAspect="1"/>
          </p:cNvPicPr>
          <p:nvPr/>
        </p:nvPicPr>
        <p:blipFill rotWithShape="1">
          <a:blip r:embed="rId4"/>
          <a:srcRect l="35484" t="42523" r="49082" b="44162"/>
          <a:stretch/>
        </p:blipFill>
        <p:spPr>
          <a:xfrm>
            <a:off x="7526055" y="1788284"/>
            <a:ext cx="1968386" cy="2981065"/>
          </a:xfrm>
          <a:prstGeom prst="rect">
            <a:avLst/>
          </a:prstGeom>
        </p:spPr>
      </p:pic>
      <p:pic>
        <p:nvPicPr>
          <p:cNvPr id="15" name="Picture 14" descr="A picture containing LEGO, toy&#10;&#10;Description automatically generated">
            <a:extLst>
              <a:ext uri="{FF2B5EF4-FFF2-40B4-BE49-F238E27FC236}">
                <a16:creationId xmlns:a16="http://schemas.microsoft.com/office/drawing/2014/main" id="{D9A6E2C0-D3DC-594D-AD07-552E46980403}"/>
              </a:ext>
            </a:extLst>
          </p:cNvPr>
          <p:cNvPicPr>
            <a:picLocks noChangeAspect="1"/>
          </p:cNvPicPr>
          <p:nvPr/>
        </p:nvPicPr>
        <p:blipFill rotWithShape="1">
          <a:blip r:embed="rId4"/>
          <a:srcRect l="2799" t="70558" r="81632" b="16009"/>
          <a:stretch/>
        </p:blipFill>
        <p:spPr>
          <a:xfrm>
            <a:off x="8195482" y="2613618"/>
            <a:ext cx="1968386" cy="2981065"/>
          </a:xfrm>
          <a:prstGeom prst="rect">
            <a:avLst/>
          </a:prstGeom>
        </p:spPr>
      </p:pic>
      <p:pic>
        <p:nvPicPr>
          <p:cNvPr id="17" name="Picture 16" descr="A picture containing LEGO, toy&#10;&#10;Description automatically generated">
            <a:extLst>
              <a:ext uri="{FF2B5EF4-FFF2-40B4-BE49-F238E27FC236}">
                <a16:creationId xmlns:a16="http://schemas.microsoft.com/office/drawing/2014/main" id="{4133F5EF-E517-AC09-2074-1721D9A66698}"/>
              </a:ext>
            </a:extLst>
          </p:cNvPr>
          <p:cNvPicPr>
            <a:picLocks noChangeAspect="1"/>
          </p:cNvPicPr>
          <p:nvPr/>
        </p:nvPicPr>
        <p:blipFill rotWithShape="1">
          <a:blip r:embed="rId4"/>
          <a:srcRect l="18843" t="84737" r="65481" b="1663"/>
          <a:stretch/>
        </p:blipFill>
        <p:spPr>
          <a:xfrm>
            <a:off x="8925108" y="3417639"/>
            <a:ext cx="2174787" cy="3312300"/>
          </a:xfrm>
          <a:prstGeom prst="rect">
            <a:avLst/>
          </a:prstGeom>
        </p:spPr>
      </p:pic>
      <p:sp>
        <p:nvSpPr>
          <p:cNvPr id="18" name="TextBox 17">
            <a:extLst>
              <a:ext uri="{FF2B5EF4-FFF2-40B4-BE49-F238E27FC236}">
                <a16:creationId xmlns:a16="http://schemas.microsoft.com/office/drawing/2014/main" id="{7AD9A4EE-881E-F46F-C88C-59FA091053A6}"/>
              </a:ext>
            </a:extLst>
          </p:cNvPr>
          <p:cNvSpPr txBox="1"/>
          <p:nvPr/>
        </p:nvSpPr>
        <p:spPr>
          <a:xfrm>
            <a:off x="4517575" y="6488668"/>
            <a:ext cx="3386440" cy="400110"/>
          </a:xfrm>
          <a:prstGeom prst="rect">
            <a:avLst/>
          </a:prstGeom>
          <a:noFill/>
        </p:spPr>
        <p:txBody>
          <a:bodyPr wrap="none" rtlCol="0">
            <a:spAutoFit/>
          </a:bodyPr>
          <a:lstStyle/>
          <a:p>
            <a:r>
              <a:rPr lang="en-US" sz="2000" b="1" dirty="0"/>
              <a:t>MODEL TESTING: DO NOT USE</a:t>
            </a:r>
            <a:endParaRPr lang="en-GB" sz="2000" b="1" dirty="0"/>
          </a:p>
        </p:txBody>
      </p:sp>
    </p:spTree>
    <p:extLst>
      <p:ext uri="{BB962C8B-B14F-4D97-AF65-F5344CB8AC3E}">
        <p14:creationId xmlns:p14="http://schemas.microsoft.com/office/powerpoint/2010/main" val="244363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40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80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120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160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a:xfrm>
            <a:off x="4095926" y="3110807"/>
            <a:ext cx="4000147" cy="636385"/>
          </a:xfrm>
        </p:spPr>
        <p:txBody>
          <a:bodyPr/>
          <a:lstStyle/>
          <a:p>
            <a:r>
              <a:rPr lang="en-US" dirty="0"/>
              <a:t>Questions, Comments</a:t>
            </a:r>
          </a:p>
        </p:txBody>
      </p:sp>
    </p:spTree>
    <p:extLst>
      <p:ext uri="{BB962C8B-B14F-4D97-AF65-F5344CB8AC3E}">
        <p14:creationId xmlns:p14="http://schemas.microsoft.com/office/powerpoint/2010/main" val="301996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Fishery-independent data</a:t>
            </a:r>
          </a:p>
        </p:txBody>
      </p:sp>
      <p:pic>
        <p:nvPicPr>
          <p:cNvPr id="7" name="Picture 6" descr="Map&#10;&#10;Description automatically generated">
            <a:extLst>
              <a:ext uri="{FF2B5EF4-FFF2-40B4-BE49-F238E27FC236}">
                <a16:creationId xmlns:a16="http://schemas.microsoft.com/office/drawing/2014/main" id="{31EFB171-F268-25E7-9145-4370F32584A8}"/>
              </a:ext>
            </a:extLst>
          </p:cNvPr>
          <p:cNvPicPr>
            <a:picLocks noChangeAspect="1"/>
          </p:cNvPicPr>
          <p:nvPr/>
        </p:nvPicPr>
        <p:blipFill>
          <a:blip r:embed="rId2"/>
          <a:stretch>
            <a:fillRect/>
          </a:stretch>
        </p:blipFill>
        <p:spPr>
          <a:xfrm>
            <a:off x="4513512" y="1042763"/>
            <a:ext cx="7408542" cy="5556407"/>
          </a:xfrm>
          <a:prstGeom prst="rect">
            <a:avLst/>
          </a:prstGeom>
        </p:spPr>
      </p:pic>
      <p:sp>
        <p:nvSpPr>
          <p:cNvPr id="8" name="Content Placeholder 2">
            <a:extLst>
              <a:ext uri="{FF2B5EF4-FFF2-40B4-BE49-F238E27FC236}">
                <a16:creationId xmlns:a16="http://schemas.microsoft.com/office/drawing/2014/main" id="{5512102F-EFAB-B6CB-1D2B-9E040E0EBE77}"/>
              </a:ext>
            </a:extLst>
          </p:cNvPr>
          <p:cNvSpPr>
            <a:spLocks noGrp="1"/>
          </p:cNvSpPr>
          <p:nvPr>
            <p:ph idx="1"/>
          </p:nvPr>
        </p:nvSpPr>
        <p:spPr>
          <a:xfrm>
            <a:off x="269946" y="957038"/>
            <a:ext cx="4243566" cy="5169126"/>
          </a:xfrm>
        </p:spPr>
        <p:txBody>
          <a:bodyPr anchor="ctr">
            <a:normAutofit fontScale="92500"/>
          </a:bodyPr>
          <a:lstStyle/>
          <a:p>
            <a:pPr marL="0" indent="0">
              <a:lnSpc>
                <a:spcPct val="150000"/>
              </a:lnSpc>
              <a:buNone/>
            </a:pPr>
            <a:r>
              <a:rPr lang="en-US" dirty="0">
                <a:solidFill>
                  <a:schemeClr val="tx1"/>
                </a:solidFill>
              </a:rPr>
              <a:t>Groundfish surveys across:</a:t>
            </a:r>
          </a:p>
          <a:p>
            <a:pPr>
              <a:lnSpc>
                <a:spcPct val="150000"/>
              </a:lnSpc>
            </a:pPr>
            <a:r>
              <a:rPr lang="en-US" dirty="0">
                <a:solidFill>
                  <a:schemeClr val="tx1"/>
                </a:solidFill>
              </a:rPr>
              <a:t>Decades of sampling</a:t>
            </a:r>
          </a:p>
          <a:p>
            <a:pPr>
              <a:lnSpc>
                <a:spcPct val="150000"/>
              </a:lnSpc>
            </a:pPr>
            <a:r>
              <a:rPr lang="en-US" dirty="0">
                <a:solidFill>
                  <a:schemeClr val="tx1"/>
                </a:solidFill>
              </a:rPr>
              <a:t>Multiple seasons</a:t>
            </a:r>
          </a:p>
          <a:p>
            <a:pPr lvl="1">
              <a:lnSpc>
                <a:spcPct val="150000"/>
              </a:lnSpc>
            </a:pPr>
            <a:r>
              <a:rPr lang="en-US" dirty="0">
                <a:solidFill>
                  <a:schemeClr val="tx1"/>
                </a:solidFill>
              </a:rPr>
              <a:t>Temperature, salinity</a:t>
            </a:r>
          </a:p>
          <a:p>
            <a:pPr>
              <a:lnSpc>
                <a:spcPct val="150000"/>
              </a:lnSpc>
            </a:pPr>
            <a:r>
              <a:rPr lang="en-US" dirty="0">
                <a:solidFill>
                  <a:schemeClr val="tx1"/>
                </a:solidFill>
              </a:rPr>
              <a:t>Four stock areas</a:t>
            </a:r>
          </a:p>
          <a:p>
            <a:pPr lvl="1">
              <a:lnSpc>
                <a:spcPct val="150000"/>
              </a:lnSpc>
            </a:pPr>
            <a:r>
              <a:rPr lang="en-US" dirty="0">
                <a:solidFill>
                  <a:schemeClr val="tx1"/>
                </a:solidFill>
              </a:rPr>
              <a:t>Bottom substrate, rugosity</a:t>
            </a:r>
          </a:p>
          <a:p>
            <a:pPr>
              <a:lnSpc>
                <a:spcPct val="150000"/>
              </a:lnSpc>
            </a:pPr>
            <a:r>
              <a:rPr lang="en-US" dirty="0">
                <a:solidFill>
                  <a:schemeClr val="tx1"/>
                </a:solidFill>
              </a:rPr>
              <a:t>Several gear types/ vessels</a:t>
            </a:r>
          </a:p>
        </p:txBody>
      </p:sp>
    </p:spTree>
    <p:extLst>
      <p:ext uri="{BB962C8B-B14F-4D97-AF65-F5344CB8AC3E}">
        <p14:creationId xmlns:p14="http://schemas.microsoft.com/office/powerpoint/2010/main" val="1958289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Objectives</a:t>
            </a:r>
          </a:p>
        </p:txBody>
      </p:sp>
      <p:sp>
        <p:nvSpPr>
          <p:cNvPr id="5" name="Content Placeholder 2">
            <a:extLst>
              <a:ext uri="{FF2B5EF4-FFF2-40B4-BE49-F238E27FC236}">
                <a16:creationId xmlns:a16="http://schemas.microsoft.com/office/drawing/2014/main" id="{8AEF5910-6605-E686-0811-117BB771514E}"/>
              </a:ext>
            </a:extLst>
          </p:cNvPr>
          <p:cNvSpPr>
            <a:spLocks noGrp="1"/>
          </p:cNvSpPr>
          <p:nvPr>
            <p:ph idx="1"/>
          </p:nvPr>
        </p:nvSpPr>
        <p:spPr>
          <a:xfrm>
            <a:off x="269946" y="957038"/>
            <a:ext cx="11681252" cy="5169126"/>
          </a:xfrm>
        </p:spPr>
        <p:txBody>
          <a:bodyPr anchor="ctr">
            <a:normAutofit/>
          </a:bodyPr>
          <a:lstStyle/>
          <a:p>
            <a:r>
              <a:rPr lang="en-US" dirty="0">
                <a:solidFill>
                  <a:schemeClr val="tx1"/>
                </a:solidFill>
              </a:rPr>
              <a:t>Explore relationship between groundfish abundance/ distribution and various habitat covariates</a:t>
            </a:r>
          </a:p>
          <a:p>
            <a:pPr marL="0" indent="0">
              <a:buNone/>
            </a:pPr>
            <a:endParaRPr lang="en-US" dirty="0">
              <a:solidFill>
                <a:schemeClr val="tx1"/>
              </a:solidFill>
            </a:endParaRPr>
          </a:p>
          <a:p>
            <a:r>
              <a:rPr lang="en-US" dirty="0">
                <a:solidFill>
                  <a:schemeClr val="tx1"/>
                </a:solidFill>
              </a:rPr>
              <a:t>Create holistic indices of abundance using all available data</a:t>
            </a:r>
          </a:p>
          <a:p>
            <a:endParaRPr lang="en-US" dirty="0">
              <a:solidFill>
                <a:schemeClr val="tx1"/>
              </a:solidFill>
            </a:endParaRPr>
          </a:p>
          <a:p>
            <a:r>
              <a:rPr lang="en-US" b="1" dirty="0">
                <a:solidFill>
                  <a:schemeClr val="tx1"/>
                </a:solidFill>
              </a:rPr>
              <a:t>Approach: VAST</a:t>
            </a:r>
          </a:p>
          <a:p>
            <a:pPr lvl="1"/>
            <a:r>
              <a:rPr lang="en-US" b="1" dirty="0">
                <a:solidFill>
                  <a:schemeClr val="tx1"/>
                </a:solidFill>
              </a:rPr>
              <a:t>Modeling approach designed to estimate </a:t>
            </a:r>
            <a:r>
              <a:rPr lang="en-US" b="1" dirty="0" err="1">
                <a:solidFill>
                  <a:schemeClr val="tx1"/>
                </a:solidFill>
              </a:rPr>
              <a:t>spatio</a:t>
            </a:r>
            <a:r>
              <a:rPr lang="en-US" b="1" dirty="0">
                <a:solidFill>
                  <a:schemeClr val="tx1"/>
                </a:solidFill>
              </a:rPr>
              <a:t>-temporal variation in density</a:t>
            </a:r>
          </a:p>
        </p:txBody>
      </p:sp>
    </p:spTree>
    <p:extLst>
      <p:ext uri="{BB962C8B-B14F-4D97-AF65-F5344CB8AC3E}">
        <p14:creationId xmlns:p14="http://schemas.microsoft.com/office/powerpoint/2010/main" val="110106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VAST Decisions</a:t>
            </a:r>
          </a:p>
        </p:txBody>
      </p:sp>
      <p:sp>
        <p:nvSpPr>
          <p:cNvPr id="5" name="Content Placeholder 2">
            <a:extLst>
              <a:ext uri="{FF2B5EF4-FFF2-40B4-BE49-F238E27FC236}">
                <a16:creationId xmlns:a16="http://schemas.microsoft.com/office/drawing/2014/main" id="{8AEF5910-6605-E686-0811-117BB771514E}"/>
              </a:ext>
            </a:extLst>
          </p:cNvPr>
          <p:cNvSpPr>
            <a:spLocks noGrp="1"/>
          </p:cNvSpPr>
          <p:nvPr>
            <p:ph idx="1"/>
          </p:nvPr>
        </p:nvSpPr>
        <p:spPr>
          <a:xfrm>
            <a:off x="269946" y="957038"/>
            <a:ext cx="11681252" cy="5169126"/>
          </a:xfrm>
        </p:spPr>
        <p:txBody>
          <a:bodyPr anchor="ctr">
            <a:normAutofit/>
          </a:bodyPr>
          <a:lstStyle/>
          <a:p>
            <a:pPr marL="514350" indent="-514350">
              <a:buFont typeface="+mj-lt"/>
              <a:buAutoNum type="arabicPeriod"/>
            </a:pPr>
            <a:r>
              <a:rPr lang="en-US" dirty="0">
                <a:solidFill>
                  <a:schemeClr val="tx2"/>
                </a:solidFill>
              </a:rPr>
              <a:t>Spatial Domain: </a:t>
            </a:r>
            <a:r>
              <a:rPr lang="en-US" dirty="0">
                <a:solidFill>
                  <a:schemeClr val="tx1"/>
                </a:solidFill>
              </a:rPr>
              <a:t>entire sampled spatial area</a:t>
            </a:r>
            <a:endParaRPr lang="en-US" dirty="0">
              <a:solidFill>
                <a:schemeClr val="tx2"/>
              </a:solidFill>
            </a:endParaRPr>
          </a:p>
          <a:p>
            <a:pPr marL="514350" indent="-514350">
              <a:buFont typeface="+mj-lt"/>
              <a:buAutoNum type="arabicPeriod"/>
            </a:pPr>
            <a:r>
              <a:rPr lang="en-US" dirty="0">
                <a:solidFill>
                  <a:schemeClr val="tx2"/>
                </a:solidFill>
              </a:rPr>
              <a:t>Demographic categories: </a:t>
            </a:r>
            <a:r>
              <a:rPr lang="en-US" dirty="0">
                <a:solidFill>
                  <a:schemeClr val="tx1"/>
                </a:solidFill>
              </a:rPr>
              <a:t>binned lengths (age &amp; maturity data spotty)</a:t>
            </a:r>
            <a:endParaRPr lang="en-US" dirty="0">
              <a:solidFill>
                <a:schemeClr val="tx2"/>
              </a:solidFill>
            </a:endParaRPr>
          </a:p>
          <a:p>
            <a:pPr marL="514350" indent="-514350">
              <a:buFont typeface="+mj-lt"/>
              <a:buAutoNum type="arabicPeriod"/>
            </a:pPr>
            <a:r>
              <a:rPr lang="en-US" dirty="0">
                <a:solidFill>
                  <a:schemeClr val="tx2"/>
                </a:solidFill>
              </a:rPr>
              <a:t>Quantitative data: </a:t>
            </a:r>
            <a:r>
              <a:rPr lang="en-US" dirty="0">
                <a:solidFill>
                  <a:schemeClr val="tx1"/>
                </a:solidFill>
              </a:rPr>
              <a:t>counts (biomass data spotty)</a:t>
            </a:r>
            <a:endParaRPr lang="en-US" dirty="0">
              <a:solidFill>
                <a:schemeClr val="tx2"/>
              </a:solidFill>
            </a:endParaRPr>
          </a:p>
          <a:p>
            <a:pPr marL="514350" indent="-514350">
              <a:buFont typeface="+mj-lt"/>
              <a:buAutoNum type="arabicPeriod"/>
            </a:pPr>
            <a:r>
              <a:rPr lang="en-US" dirty="0">
                <a:solidFill>
                  <a:schemeClr val="tx2"/>
                </a:solidFill>
              </a:rPr>
              <a:t>Density/ habitat covariates: </a:t>
            </a:r>
            <a:r>
              <a:rPr lang="en-US" dirty="0">
                <a:solidFill>
                  <a:schemeClr val="tx1"/>
                </a:solidFill>
              </a:rPr>
              <a:t>sediment type, rugosity</a:t>
            </a:r>
            <a:endParaRPr lang="en-US" dirty="0">
              <a:solidFill>
                <a:schemeClr val="tx2"/>
              </a:solidFill>
            </a:endParaRPr>
          </a:p>
          <a:p>
            <a:pPr marL="514350" indent="-514350">
              <a:buFont typeface="+mj-lt"/>
              <a:buAutoNum type="arabicPeriod"/>
            </a:pPr>
            <a:r>
              <a:rPr lang="en-US" dirty="0">
                <a:solidFill>
                  <a:schemeClr val="bg1"/>
                </a:solidFill>
              </a:rPr>
              <a:t>Catchability covariates: surface temperature (OISST or field), gear type</a:t>
            </a:r>
          </a:p>
          <a:p>
            <a:pPr marL="514350" indent="-514350">
              <a:buFont typeface="+mj-lt"/>
              <a:buAutoNum type="arabicPeriod"/>
            </a:pPr>
            <a:r>
              <a:rPr lang="en-US" dirty="0">
                <a:solidFill>
                  <a:schemeClr val="bg1"/>
                </a:solidFill>
              </a:rPr>
              <a:t>Area swept offsets: known for DFO &amp; BTS, estimated for other gears</a:t>
            </a:r>
          </a:p>
          <a:p>
            <a:pPr marL="514350" indent="-514350">
              <a:buFont typeface="+mj-lt"/>
              <a:buAutoNum type="arabicPeriod"/>
            </a:pPr>
            <a:r>
              <a:rPr lang="en-US" dirty="0">
                <a:solidFill>
                  <a:schemeClr val="bg1"/>
                </a:solidFill>
              </a:rPr>
              <a:t>Vessel effects: will include when vessel is recorded </a:t>
            </a:r>
          </a:p>
        </p:txBody>
      </p:sp>
    </p:spTree>
    <p:extLst>
      <p:ext uri="{BB962C8B-B14F-4D97-AF65-F5344CB8AC3E}">
        <p14:creationId xmlns:p14="http://schemas.microsoft.com/office/powerpoint/2010/main" val="419027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Habitat covariates</a:t>
            </a:r>
          </a:p>
        </p:txBody>
      </p:sp>
      <p:sp>
        <p:nvSpPr>
          <p:cNvPr id="3" name="Content Placeholder 2">
            <a:extLst>
              <a:ext uri="{FF2B5EF4-FFF2-40B4-BE49-F238E27FC236}">
                <a16:creationId xmlns:a16="http://schemas.microsoft.com/office/drawing/2014/main" id="{B5A5E702-E270-5C3E-D36B-C3ED9FBD1434}"/>
              </a:ext>
            </a:extLst>
          </p:cNvPr>
          <p:cNvSpPr>
            <a:spLocks noGrp="1"/>
          </p:cNvSpPr>
          <p:nvPr>
            <p:ph idx="1"/>
          </p:nvPr>
        </p:nvSpPr>
        <p:spPr/>
        <p:txBody>
          <a:bodyPr anchor="ctr">
            <a:normAutofit/>
          </a:bodyPr>
          <a:lstStyle/>
          <a:p>
            <a:r>
              <a:rPr lang="en-US" dirty="0">
                <a:solidFill>
                  <a:schemeClr val="tx1"/>
                </a:solidFill>
              </a:rPr>
              <a:t>Sediment model based on NEFMC “Northeast Fishing Effects Model”</a:t>
            </a:r>
          </a:p>
          <a:p>
            <a:pPr lvl="1"/>
            <a:r>
              <a:rPr lang="en-US" dirty="0">
                <a:solidFill>
                  <a:schemeClr val="tx1"/>
                </a:solidFill>
              </a:rPr>
              <a:t>1km by 1km grid cells</a:t>
            </a:r>
          </a:p>
          <a:p>
            <a:pPr lvl="1"/>
            <a:r>
              <a:rPr lang="en-US" dirty="0">
                <a:solidFill>
                  <a:schemeClr val="tx1"/>
                </a:solidFill>
              </a:rPr>
              <a:t>Probability and CV of each cell containing: mud, sand, gravel, cobble, boulder</a:t>
            </a:r>
          </a:p>
          <a:p>
            <a:pPr marL="457200" lvl="1" indent="0">
              <a:buNone/>
            </a:pPr>
            <a:endParaRPr lang="en-US" dirty="0">
              <a:solidFill>
                <a:schemeClr val="tx1"/>
              </a:solidFill>
            </a:endParaRPr>
          </a:p>
          <a:p>
            <a:r>
              <a:rPr lang="en-US" dirty="0">
                <a:solidFill>
                  <a:schemeClr val="tx1"/>
                </a:solidFill>
              </a:rPr>
              <a:t>Rugosity model based on McElroy (2019)</a:t>
            </a:r>
          </a:p>
          <a:p>
            <a:pPr lvl="1"/>
            <a:r>
              <a:rPr lang="en-US" dirty="0">
                <a:solidFill>
                  <a:schemeClr val="tx1"/>
                </a:solidFill>
              </a:rPr>
              <a:t>15 arc-second grid cells</a:t>
            </a:r>
          </a:p>
          <a:p>
            <a:pPr lvl="1"/>
            <a:r>
              <a:rPr lang="en-US" dirty="0">
                <a:solidFill>
                  <a:schemeClr val="tx1"/>
                </a:solidFill>
              </a:rPr>
              <a:t>Within BTS strata, rugosity higher than 70</a:t>
            </a:r>
            <a:r>
              <a:rPr lang="en-US" baseline="30000" dirty="0">
                <a:solidFill>
                  <a:schemeClr val="tx1"/>
                </a:solidFill>
              </a:rPr>
              <a:t>th</a:t>
            </a:r>
            <a:r>
              <a:rPr lang="en-US" dirty="0">
                <a:solidFill>
                  <a:schemeClr val="tx1"/>
                </a:solidFill>
              </a:rPr>
              <a:t> percentile labeled “rough”</a:t>
            </a:r>
          </a:p>
        </p:txBody>
      </p:sp>
    </p:spTree>
    <p:extLst>
      <p:ext uri="{BB962C8B-B14F-4D97-AF65-F5344CB8AC3E}">
        <p14:creationId xmlns:p14="http://schemas.microsoft.com/office/powerpoint/2010/main" val="3198468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Habitat covariates</a:t>
            </a:r>
          </a:p>
        </p:txBody>
      </p:sp>
      <p:pic>
        <p:nvPicPr>
          <p:cNvPr id="7" name="Picture 6" descr="Map&#10;&#10;Description automatically generated">
            <a:extLst>
              <a:ext uri="{FF2B5EF4-FFF2-40B4-BE49-F238E27FC236}">
                <a16:creationId xmlns:a16="http://schemas.microsoft.com/office/drawing/2014/main" id="{8E52F60E-781E-EE95-700C-DC40BC927BFF}"/>
              </a:ext>
            </a:extLst>
          </p:cNvPr>
          <p:cNvPicPr>
            <a:picLocks noChangeAspect="1"/>
          </p:cNvPicPr>
          <p:nvPr/>
        </p:nvPicPr>
        <p:blipFill>
          <a:blip r:embed="rId2"/>
          <a:stretch>
            <a:fillRect/>
          </a:stretch>
        </p:blipFill>
        <p:spPr>
          <a:xfrm>
            <a:off x="1186890" y="950126"/>
            <a:ext cx="4841977" cy="5555266"/>
          </a:xfrm>
          <a:prstGeom prst="rect">
            <a:avLst/>
          </a:prstGeom>
        </p:spPr>
      </p:pic>
      <p:pic>
        <p:nvPicPr>
          <p:cNvPr id="5" name="Picture 4" descr="Chart&#10;&#10;Description automatically generated with low confidence">
            <a:extLst>
              <a:ext uri="{FF2B5EF4-FFF2-40B4-BE49-F238E27FC236}">
                <a16:creationId xmlns:a16="http://schemas.microsoft.com/office/drawing/2014/main" id="{4BCB3BBA-551F-457A-C667-7FCCDD8FDFE4}"/>
              </a:ext>
            </a:extLst>
          </p:cNvPr>
          <p:cNvPicPr>
            <a:picLocks noChangeAspect="1"/>
          </p:cNvPicPr>
          <p:nvPr/>
        </p:nvPicPr>
        <p:blipFill rotWithShape="1">
          <a:blip r:embed="rId3"/>
          <a:srcRect l="25350" r="25893"/>
          <a:stretch/>
        </p:blipFill>
        <p:spPr>
          <a:xfrm>
            <a:off x="6379780" y="1141360"/>
            <a:ext cx="4719145" cy="5172797"/>
          </a:xfrm>
          <a:prstGeom prst="rect">
            <a:avLst/>
          </a:prstGeom>
        </p:spPr>
      </p:pic>
      <p:sp>
        <p:nvSpPr>
          <p:cNvPr id="6" name="TextBox 5">
            <a:extLst>
              <a:ext uri="{FF2B5EF4-FFF2-40B4-BE49-F238E27FC236}">
                <a16:creationId xmlns:a16="http://schemas.microsoft.com/office/drawing/2014/main" id="{2257E831-36F7-6C6A-F5CC-562A910804A9}"/>
              </a:ext>
            </a:extLst>
          </p:cNvPr>
          <p:cNvSpPr txBox="1"/>
          <p:nvPr/>
        </p:nvSpPr>
        <p:spPr>
          <a:xfrm>
            <a:off x="7000030" y="950126"/>
            <a:ext cx="173932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NE Atlantic rugosity</a:t>
            </a:r>
            <a:endParaRPr lang="en-GB"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763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VAST Decisions</a:t>
            </a:r>
          </a:p>
        </p:txBody>
      </p:sp>
      <p:sp>
        <p:nvSpPr>
          <p:cNvPr id="5" name="Content Placeholder 2">
            <a:extLst>
              <a:ext uri="{FF2B5EF4-FFF2-40B4-BE49-F238E27FC236}">
                <a16:creationId xmlns:a16="http://schemas.microsoft.com/office/drawing/2014/main" id="{8AEF5910-6605-E686-0811-117BB771514E}"/>
              </a:ext>
            </a:extLst>
          </p:cNvPr>
          <p:cNvSpPr>
            <a:spLocks noGrp="1"/>
          </p:cNvSpPr>
          <p:nvPr>
            <p:ph idx="1"/>
          </p:nvPr>
        </p:nvSpPr>
        <p:spPr>
          <a:xfrm>
            <a:off x="269946" y="957038"/>
            <a:ext cx="11681252" cy="5169126"/>
          </a:xfrm>
        </p:spPr>
        <p:txBody>
          <a:bodyPr anchor="ctr">
            <a:normAutofit/>
          </a:bodyPr>
          <a:lstStyle/>
          <a:p>
            <a:pPr marL="514350" indent="-514350">
              <a:buFont typeface="+mj-lt"/>
              <a:buAutoNum type="arabicPeriod"/>
            </a:pPr>
            <a:r>
              <a:rPr lang="en-US" dirty="0">
                <a:solidFill>
                  <a:schemeClr val="tx2"/>
                </a:solidFill>
              </a:rPr>
              <a:t>Spatial Domain: </a:t>
            </a:r>
            <a:r>
              <a:rPr lang="en-US" dirty="0">
                <a:solidFill>
                  <a:schemeClr val="tx1"/>
                </a:solidFill>
              </a:rPr>
              <a:t>entire sampled spatial area</a:t>
            </a:r>
            <a:endParaRPr lang="en-US" dirty="0">
              <a:solidFill>
                <a:schemeClr val="tx2"/>
              </a:solidFill>
            </a:endParaRPr>
          </a:p>
          <a:p>
            <a:pPr marL="514350" indent="-514350">
              <a:buFont typeface="+mj-lt"/>
              <a:buAutoNum type="arabicPeriod"/>
            </a:pPr>
            <a:r>
              <a:rPr lang="en-US" dirty="0">
                <a:solidFill>
                  <a:schemeClr val="tx2"/>
                </a:solidFill>
              </a:rPr>
              <a:t>Demographic categories: </a:t>
            </a:r>
            <a:r>
              <a:rPr lang="en-US" dirty="0">
                <a:solidFill>
                  <a:schemeClr val="tx1"/>
                </a:solidFill>
              </a:rPr>
              <a:t>binned lengths (age &amp; maturity data spotty)</a:t>
            </a:r>
            <a:endParaRPr lang="en-US" dirty="0">
              <a:solidFill>
                <a:schemeClr val="tx2"/>
              </a:solidFill>
            </a:endParaRPr>
          </a:p>
          <a:p>
            <a:pPr marL="514350" indent="-514350">
              <a:buFont typeface="+mj-lt"/>
              <a:buAutoNum type="arabicPeriod"/>
            </a:pPr>
            <a:r>
              <a:rPr lang="en-US" dirty="0">
                <a:solidFill>
                  <a:schemeClr val="tx2"/>
                </a:solidFill>
              </a:rPr>
              <a:t>Quantitative data: </a:t>
            </a:r>
            <a:r>
              <a:rPr lang="en-US" dirty="0">
                <a:solidFill>
                  <a:schemeClr val="tx1"/>
                </a:solidFill>
              </a:rPr>
              <a:t>counts (biomass data spotty)</a:t>
            </a:r>
            <a:endParaRPr lang="en-US" dirty="0">
              <a:solidFill>
                <a:schemeClr val="tx2"/>
              </a:solidFill>
            </a:endParaRPr>
          </a:p>
          <a:p>
            <a:pPr marL="514350" indent="-514350">
              <a:buFont typeface="+mj-lt"/>
              <a:buAutoNum type="arabicPeriod"/>
            </a:pPr>
            <a:r>
              <a:rPr lang="en-US" dirty="0">
                <a:solidFill>
                  <a:schemeClr val="tx2"/>
                </a:solidFill>
              </a:rPr>
              <a:t>Density/ habitat covariates: </a:t>
            </a:r>
            <a:r>
              <a:rPr lang="en-US" dirty="0">
                <a:solidFill>
                  <a:schemeClr val="tx1"/>
                </a:solidFill>
              </a:rPr>
              <a:t>sediment type, rugosity</a:t>
            </a:r>
            <a:endParaRPr lang="en-US" dirty="0">
              <a:solidFill>
                <a:schemeClr val="tx2"/>
              </a:solidFill>
            </a:endParaRPr>
          </a:p>
          <a:p>
            <a:pPr marL="514350" indent="-514350">
              <a:buFont typeface="+mj-lt"/>
              <a:buAutoNum type="arabicPeriod"/>
            </a:pPr>
            <a:r>
              <a:rPr lang="en-US" dirty="0">
                <a:solidFill>
                  <a:schemeClr val="tx2"/>
                </a:solidFill>
              </a:rPr>
              <a:t>Catchability covariates: </a:t>
            </a:r>
            <a:r>
              <a:rPr lang="en-US" dirty="0">
                <a:solidFill>
                  <a:schemeClr val="tx1"/>
                </a:solidFill>
              </a:rPr>
              <a:t>surface temperature (OISST or field), gear type, other environmental covariates and indicators</a:t>
            </a:r>
            <a:endParaRPr lang="en-US" dirty="0">
              <a:solidFill>
                <a:schemeClr val="tx2"/>
              </a:solidFill>
            </a:endParaRPr>
          </a:p>
          <a:p>
            <a:pPr marL="514350" indent="-514350">
              <a:buFont typeface="+mj-lt"/>
              <a:buAutoNum type="arabicPeriod"/>
            </a:pPr>
            <a:r>
              <a:rPr lang="en-US" dirty="0">
                <a:solidFill>
                  <a:schemeClr val="bg1"/>
                </a:solidFill>
              </a:rPr>
              <a:t>Area swept offsets: known for DFO &amp; BTS, estimated for other gears</a:t>
            </a:r>
          </a:p>
          <a:p>
            <a:pPr marL="514350" indent="-514350">
              <a:buFont typeface="+mj-lt"/>
              <a:buAutoNum type="arabicPeriod"/>
            </a:pPr>
            <a:r>
              <a:rPr lang="en-US" dirty="0">
                <a:solidFill>
                  <a:schemeClr val="bg1"/>
                </a:solidFill>
              </a:rPr>
              <a:t>Vessel effects: will include when vessel is recorded </a:t>
            </a:r>
          </a:p>
        </p:txBody>
      </p:sp>
    </p:spTree>
    <p:extLst>
      <p:ext uri="{BB962C8B-B14F-4D97-AF65-F5344CB8AC3E}">
        <p14:creationId xmlns:p14="http://schemas.microsoft.com/office/powerpoint/2010/main" val="170949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Catchability covariates</a:t>
            </a:r>
          </a:p>
        </p:txBody>
      </p:sp>
      <p:sp>
        <p:nvSpPr>
          <p:cNvPr id="3" name="Content Placeholder 2">
            <a:extLst>
              <a:ext uri="{FF2B5EF4-FFF2-40B4-BE49-F238E27FC236}">
                <a16:creationId xmlns:a16="http://schemas.microsoft.com/office/drawing/2014/main" id="{B5A5E702-E270-5C3E-D36B-C3ED9FBD1434}"/>
              </a:ext>
            </a:extLst>
          </p:cNvPr>
          <p:cNvSpPr>
            <a:spLocks noGrp="1"/>
          </p:cNvSpPr>
          <p:nvPr>
            <p:ph idx="1"/>
          </p:nvPr>
        </p:nvSpPr>
        <p:spPr/>
        <p:txBody>
          <a:bodyPr anchor="ctr">
            <a:normAutofit/>
          </a:bodyPr>
          <a:lstStyle/>
          <a:p>
            <a:r>
              <a:rPr lang="en-US" dirty="0">
                <a:solidFill>
                  <a:schemeClr val="tx1"/>
                </a:solidFill>
              </a:rPr>
              <a:t>Survey gear (bottom trawl, longline, jig)</a:t>
            </a:r>
          </a:p>
          <a:p>
            <a:pPr marL="0" indent="0">
              <a:buNone/>
            </a:pPr>
            <a:endParaRPr lang="en-US" dirty="0">
              <a:solidFill>
                <a:schemeClr val="tx1"/>
              </a:solidFill>
            </a:endParaRPr>
          </a:p>
          <a:p>
            <a:r>
              <a:rPr lang="en-US" dirty="0">
                <a:solidFill>
                  <a:schemeClr val="tx1"/>
                </a:solidFill>
              </a:rPr>
              <a:t>Surface temperature (grabbed from OISST when not field sampled)</a:t>
            </a:r>
          </a:p>
          <a:p>
            <a:endParaRPr lang="en-US" dirty="0">
              <a:solidFill>
                <a:schemeClr val="tx1"/>
              </a:solidFill>
            </a:endParaRPr>
          </a:p>
          <a:p>
            <a:r>
              <a:rPr lang="en-US" dirty="0">
                <a:solidFill>
                  <a:schemeClr val="tx1"/>
                </a:solidFill>
              </a:rPr>
              <a:t>Considering other environmental covariates outlined by ToR1 group</a:t>
            </a:r>
          </a:p>
        </p:txBody>
      </p:sp>
    </p:spTree>
    <p:extLst>
      <p:ext uri="{BB962C8B-B14F-4D97-AF65-F5344CB8AC3E}">
        <p14:creationId xmlns:p14="http://schemas.microsoft.com/office/powerpoint/2010/main" val="1647542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533-A961-2E49-F0DB-46DC2BD1BE3C}"/>
              </a:ext>
            </a:extLst>
          </p:cNvPr>
          <p:cNvSpPr>
            <a:spLocks noGrp="1"/>
          </p:cNvSpPr>
          <p:nvPr>
            <p:ph type="title"/>
          </p:nvPr>
        </p:nvSpPr>
        <p:spPr/>
        <p:txBody>
          <a:bodyPr/>
          <a:lstStyle/>
          <a:p>
            <a:r>
              <a:rPr lang="en-US" dirty="0"/>
              <a:t>Catchability covariates</a:t>
            </a:r>
          </a:p>
        </p:txBody>
      </p:sp>
      <p:pic>
        <p:nvPicPr>
          <p:cNvPr id="6" name="Picture 5" descr="Map&#10;&#10;Description automatically generated">
            <a:extLst>
              <a:ext uri="{FF2B5EF4-FFF2-40B4-BE49-F238E27FC236}">
                <a16:creationId xmlns:a16="http://schemas.microsoft.com/office/drawing/2014/main" id="{B84A6576-FD9B-13EA-CC9C-A9F21F97D1B3}"/>
              </a:ext>
            </a:extLst>
          </p:cNvPr>
          <p:cNvPicPr>
            <a:picLocks noChangeAspect="1"/>
          </p:cNvPicPr>
          <p:nvPr/>
        </p:nvPicPr>
        <p:blipFill rotWithShape="1">
          <a:blip r:embed="rId2"/>
          <a:srcRect t="4485" r="3387"/>
          <a:stretch/>
        </p:blipFill>
        <p:spPr>
          <a:xfrm>
            <a:off x="2165131" y="1025930"/>
            <a:ext cx="7634167" cy="5832070"/>
          </a:xfrm>
          <a:prstGeom prst="rect">
            <a:avLst/>
          </a:prstGeom>
        </p:spPr>
      </p:pic>
    </p:spTree>
    <p:extLst>
      <p:ext uri="{BB962C8B-B14F-4D97-AF65-F5344CB8AC3E}">
        <p14:creationId xmlns:p14="http://schemas.microsoft.com/office/powerpoint/2010/main" val="2030951014"/>
      </p:ext>
    </p:extLst>
  </p:cSld>
  <p:clrMapOvr>
    <a:masterClrMapping/>
  </p:clrMapOvr>
</p:sld>
</file>

<file path=ppt/theme/theme1.xml><?xml version="1.0" encoding="utf-8"?>
<a:theme xmlns:a="http://schemas.openxmlformats.org/drawingml/2006/main" name="Office Theme">
  <a:themeElements>
    <a:clrScheme name="GMRI PPT color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EE9C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156386</TotalTime>
  <Words>466</Words>
  <Application>Microsoft Office PowerPoint</Application>
  <PresentationFormat>Widescreen</PresentationFormat>
  <Paragraphs>66</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-apple-system</vt:lpstr>
      <vt:lpstr>Arial</vt:lpstr>
      <vt:lpstr>Calibri</vt:lpstr>
      <vt:lpstr>Office Theme</vt:lpstr>
      <vt:lpstr> VAST Approach: Groundfish spatial distribution and covariates </vt:lpstr>
      <vt:lpstr>Fishery-independent data</vt:lpstr>
      <vt:lpstr>Objectives</vt:lpstr>
      <vt:lpstr>VAST Decisions</vt:lpstr>
      <vt:lpstr>Habitat covariates</vt:lpstr>
      <vt:lpstr>Habitat covariates</vt:lpstr>
      <vt:lpstr>VAST Decisions</vt:lpstr>
      <vt:lpstr>Catchability covariates</vt:lpstr>
      <vt:lpstr>Catchability covariates</vt:lpstr>
      <vt:lpstr>Catchability covariates</vt:lpstr>
      <vt:lpstr>VAST Decisions</vt:lpstr>
      <vt:lpstr>Outputs</vt:lpstr>
      <vt:lpstr>Questions,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Petri Tuohimaa</dc:creator>
  <cp:lastModifiedBy>Katie Lankowicz</cp:lastModifiedBy>
  <cp:revision>621</cp:revision>
  <cp:lastPrinted>2022-02-11T18:40:05Z</cp:lastPrinted>
  <dcterms:created xsi:type="dcterms:W3CDTF">2013-03-19T10:42:00Z</dcterms:created>
  <dcterms:modified xsi:type="dcterms:W3CDTF">2022-12-09T16:43:45Z</dcterms:modified>
</cp:coreProperties>
</file>