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005" r:id="rId2"/>
    <p:sldId id="1299" r:id="rId3"/>
    <p:sldId id="1323" r:id="rId4"/>
    <p:sldId id="1324" r:id="rId5"/>
    <p:sldId id="1327" r:id="rId6"/>
    <p:sldId id="1328" r:id="rId7"/>
    <p:sldId id="1329" r:id="rId8"/>
    <p:sldId id="1326" r:id="rId9"/>
    <p:sldId id="1339" r:id="rId10"/>
    <p:sldId id="1310" r:id="rId11"/>
    <p:sldId id="1330" r:id="rId12"/>
    <p:sldId id="1325" r:id="rId13"/>
    <p:sldId id="1333" r:id="rId14"/>
    <p:sldId id="1332" r:id="rId15"/>
    <p:sldId id="1335" r:id="rId16"/>
    <p:sldId id="1338" r:id="rId17"/>
    <p:sldId id="1336" r:id="rId18"/>
    <p:sldId id="1337" r:id="rId19"/>
    <p:sldId id="1340" r:id="rId20"/>
    <p:sldId id="1321" r:id="rId2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B6C"/>
    <a:srgbClr val="0FC1BF"/>
    <a:srgbClr val="CC9900"/>
    <a:srgbClr val="FFFFCC"/>
    <a:srgbClr val="00608A"/>
    <a:srgbClr val="008000"/>
    <a:srgbClr val="FF9900"/>
    <a:srgbClr val="ABB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339" autoAdjust="0"/>
  </p:normalViewPr>
  <p:slideViewPr>
    <p:cSldViewPr snapToGrid="0" snapToObjects="1">
      <p:cViewPr varScale="1">
        <p:scale>
          <a:sx n="76" d="100"/>
          <a:sy n="76" d="100"/>
        </p:scale>
        <p:origin x="946" y="67"/>
      </p:cViewPr>
      <p:guideLst>
        <p:guide orient="horz" pos="252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45"/>
    </p:cViewPr>
  </p:sorterViewPr>
  <p:notesViewPr>
    <p:cSldViewPr snapToGrid="0" snapToObjects="1" showGuides="1">
      <p:cViewPr varScale="1">
        <p:scale>
          <a:sx n="62" d="100"/>
          <a:sy n="62" d="100"/>
        </p:scale>
        <p:origin x="3139" y="53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6DBCF797-72C0-5845-BDC2-DBB92780D26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F16CD617-248E-484D-88E3-73E319280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10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6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Plot KDE showing full distribution of lengths per week in each year</a:t>
            </a:r>
            <a:br>
              <a:rPr lang="en-GB" dirty="0"/>
            </a:br>
            <a:r>
              <a:rPr lang="en-GB" dirty="0"/>
              <a:t>Identify number of modes, assuming a mode is the mean length of a group of similarly-aged fish in that week</a:t>
            </a:r>
          </a:p>
          <a:p>
            <a:r>
              <a:rPr lang="en-GB" dirty="0"/>
              <a:t>Can sometimes be either TOO sensitive or NOT sensitive enough. Deterministic function that differences KDE of x and reports number of modes equal to half the number of changes in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4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Remove weeks with fewer than 7 fish observed and </a:t>
            </a:r>
            <a:r>
              <a:rPr lang="en-GB" dirty="0" err="1"/>
              <a:t>lengthed</a:t>
            </a:r>
            <a:endParaRPr lang="en-GB" dirty="0"/>
          </a:p>
          <a:p>
            <a:endParaRPr lang="en-GB" dirty="0"/>
          </a:p>
          <a:p>
            <a:r>
              <a:rPr lang="en-GB" dirty="0"/>
              <a:t>Use expectation-maximization (EM) algorithm to determine the mixture of normal distributions. </a:t>
            </a:r>
          </a:p>
          <a:p>
            <a:r>
              <a:rPr lang="en-GB" dirty="0"/>
              <a:t>Set k number of components equal to number of modes identified in previous step. </a:t>
            </a:r>
          </a:p>
          <a:p>
            <a:r>
              <a:rPr lang="en-GB" dirty="0"/>
              <a:t>Obviously assuming normal distribution of lengths within each cohort</a:t>
            </a:r>
          </a:p>
          <a:p>
            <a:endParaRPr lang="en-GB" dirty="0"/>
          </a:p>
          <a:p>
            <a:r>
              <a:rPr lang="en-GB" dirty="0"/>
              <a:t>Retain lambda (mixing proportions), mu (means) and sigma (standard deviations). </a:t>
            </a:r>
          </a:p>
          <a:p>
            <a:r>
              <a:rPr lang="en-GB" dirty="0"/>
              <a:t>Approximate 95% CI (2 times SD)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By eye</a:t>
            </a:r>
          </a:p>
          <a:p>
            <a:endParaRPr lang="en-GB" dirty="0"/>
          </a:p>
          <a:p>
            <a:r>
              <a:rPr lang="en-GB" dirty="0"/>
              <a:t>Remove distributions with fish large enough to be age-1</a:t>
            </a:r>
          </a:p>
          <a:p>
            <a:r>
              <a:rPr lang="en-GB" dirty="0"/>
              <a:t>Find week with first instance of newly-recruited fish</a:t>
            </a:r>
          </a:p>
          <a:p>
            <a:r>
              <a:rPr lang="en-GB" dirty="0"/>
              <a:t>Track that </a:t>
            </a:r>
            <a:r>
              <a:rPr lang="en-GB" dirty="0" err="1"/>
              <a:t>corhort</a:t>
            </a:r>
            <a:r>
              <a:rPr lang="en-GB" dirty="0"/>
              <a:t> weekly, remove distributions of other cohorts</a:t>
            </a:r>
          </a:p>
          <a:p>
            <a:endParaRPr lang="en-GB" dirty="0"/>
          </a:p>
          <a:p>
            <a:r>
              <a:rPr lang="en-GB" dirty="0"/>
              <a:t>Also: remove weeks in which the length distribution for that </a:t>
            </a:r>
            <a:r>
              <a:rPr lang="en-GB" dirty="0" err="1"/>
              <a:t>corhort</a:t>
            </a:r>
            <a:r>
              <a:rPr lang="en-GB" dirty="0"/>
              <a:t> is distorted by a few fish of other cohorts coming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82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upper and lower limits of remaining distributions to create linear model of expected upper and lower limit (95% CI) of lengths per week</a:t>
            </a:r>
          </a:p>
          <a:p>
            <a:endParaRPr lang="en-GB" dirty="0"/>
          </a:p>
          <a:p>
            <a:r>
              <a:rPr lang="en-GB" dirty="0"/>
              <a:t>Remove fish longer or shorter than expected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96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upper and lower limits of remaining distributions to create linear model of expected upper and lower limit (95% CI) of lengths per week</a:t>
            </a:r>
          </a:p>
          <a:p>
            <a:endParaRPr lang="en-GB" dirty="0"/>
          </a:p>
          <a:p>
            <a:r>
              <a:rPr lang="en-GB" dirty="0"/>
              <a:t>Remove fish longer or shorter than expected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92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7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upper and lower limits of remaining distributions to create linear model of expected upper and lower limit (95% CI) of lengths per week</a:t>
            </a:r>
          </a:p>
          <a:p>
            <a:endParaRPr lang="en-GB" dirty="0"/>
          </a:p>
          <a:p>
            <a:r>
              <a:rPr lang="en-GB" dirty="0"/>
              <a:t>Remove fish longer or shorter than expected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89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upper and lower limits of remaining distributions to create linear model of expected upper and lower limit (95% CI) of lengths per week</a:t>
            </a:r>
          </a:p>
          <a:p>
            <a:endParaRPr lang="en-GB" dirty="0"/>
          </a:p>
          <a:p>
            <a:r>
              <a:rPr lang="en-GB" dirty="0"/>
              <a:t>Remove fish longer or shorter than expected lengths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8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6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93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7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7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73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7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1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03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CD617-248E-484D-88E3-73E3192806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23942"/>
            <a:ext cx="10363200" cy="1386617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10558"/>
            <a:ext cx="10363200" cy="675704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subtitle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3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Compass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ires_dark_no_compass_conten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9742556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Compass Rose 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46" y="191821"/>
            <a:ext cx="11681252" cy="636385"/>
          </a:xfrm>
        </p:spPr>
        <p:txBody>
          <a:bodyPr anchor="t">
            <a:normAutofit/>
          </a:bodyPr>
          <a:lstStyle>
            <a:lvl1pPr algn="l">
              <a:defRPr sz="2800" b="1" i="0">
                <a:latin typeface="Arial"/>
                <a:cs typeface="Arial"/>
              </a:defRPr>
            </a:lvl1pPr>
          </a:lstStyle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A39A-9F89-364E-BF01-AB38BD84F7BC}" type="datetimeFigureOut">
              <a:rPr lang="en-US" smtClean="0"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42E93-C421-DE4B-8656-34BC9D77A2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3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946" y="173416"/>
            <a:ext cx="9742556" cy="636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title</a:t>
            </a:r>
            <a:r>
              <a:rPr lang="fi-FI" dirty="0"/>
              <a:t> </a:t>
            </a:r>
            <a:r>
              <a:rPr lang="fi-FI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946" y="957038"/>
            <a:ext cx="11681252" cy="5169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err="1"/>
              <a:t>Click</a:t>
            </a:r>
            <a:r>
              <a:rPr lang="fi-FI" dirty="0"/>
              <a:t> to </a:t>
            </a:r>
            <a:r>
              <a:rPr lang="fi-FI" dirty="0" err="1"/>
              <a:t>edit</a:t>
            </a:r>
            <a:r>
              <a:rPr lang="fi-FI" dirty="0"/>
              <a:t> </a:t>
            </a:r>
            <a:r>
              <a:rPr lang="fi-FI" dirty="0" err="1"/>
              <a:t>Master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styles</a:t>
            </a:r>
            <a:endParaRPr lang="fi-FI" dirty="0"/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</a:t>
            </a:r>
            <a:r>
              <a:rPr lang="fi-FI" dirty="0" err="1"/>
              <a:t>level</a:t>
            </a:r>
            <a:endParaRPr lang="fi-FI" dirty="0"/>
          </a:p>
          <a:p>
            <a:pPr lvl="3"/>
            <a:r>
              <a:rPr lang="fi-FI" dirty="0" err="1"/>
              <a:t>Fourth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pPr lvl="4"/>
            <a:r>
              <a:rPr lang="fi-FI" dirty="0" err="1"/>
              <a:t>Fifth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9946" y="6356351"/>
            <a:ext cx="3184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fld id="{A637A39A-9F89-364E-BF01-AB38BD84F7BC}" type="datetimeFigureOut">
              <a:rPr lang="en-US" smtClean="0"/>
              <a:pPr/>
              <a:t>12/13/2023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3213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defRPr>
            </a:lvl1pPr>
          </a:lstStyle>
          <a:p>
            <a:fld id="{DD842E93-C421-DE4B-8656-34BC9D77A2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33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00608A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7B1C-8633-4611-B92D-3A120763B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92" y="1554907"/>
            <a:ext cx="11138994" cy="3559704"/>
          </a:xfrm>
        </p:spPr>
        <p:txBody>
          <a:bodyPr anchor="ctr">
            <a:no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CBASS species distribution and </a:t>
            </a:r>
            <a:r>
              <a:rPr lang="en-US" sz="4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growth modeling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4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Raw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01299-9F3E-D9D9-581E-E8EA47F6E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7038"/>
            <a:ext cx="11430000" cy="5715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B189E37-6550-D9F5-C15D-F93276CDCFCD}"/>
              </a:ext>
            </a:extLst>
          </p:cNvPr>
          <p:cNvSpPr/>
          <p:nvPr/>
        </p:nvSpPr>
        <p:spPr>
          <a:xfrm>
            <a:off x="1093304" y="1451490"/>
            <a:ext cx="4244009" cy="294198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75FF9-901E-EEA2-4D8F-A43CEDC43F5B}"/>
              </a:ext>
            </a:extLst>
          </p:cNvPr>
          <p:cNvSpPr txBox="1"/>
          <p:nvPr/>
        </p:nvSpPr>
        <p:spPr>
          <a:xfrm>
            <a:off x="2687934" y="3670404"/>
            <a:ext cx="1150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 1+</a:t>
            </a:r>
          </a:p>
        </p:txBody>
      </p:sp>
    </p:spTree>
    <p:extLst>
      <p:ext uri="{BB962C8B-B14F-4D97-AF65-F5344CB8AC3E}">
        <p14:creationId xmlns:p14="http://schemas.microsoft.com/office/powerpoint/2010/main" val="89511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FE667E-E051-98A1-C040-5173B364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7038"/>
            <a:ext cx="11430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Length Kernel Density Estimation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B74C89-9CE2-811F-9E57-11AA0BA8BE07}"/>
              </a:ext>
            </a:extLst>
          </p:cNvPr>
          <p:cNvSpPr/>
          <p:nvPr/>
        </p:nvSpPr>
        <p:spPr>
          <a:xfrm>
            <a:off x="4887904" y="2884954"/>
            <a:ext cx="170822" cy="200967"/>
          </a:xfrm>
          <a:prstGeom prst="ellipse">
            <a:avLst/>
          </a:prstGeom>
          <a:solidFill>
            <a:srgbClr val="0FC1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943C75-34CE-9B6F-7687-ADFE95643433}"/>
              </a:ext>
            </a:extLst>
          </p:cNvPr>
          <p:cNvSpPr/>
          <p:nvPr/>
        </p:nvSpPr>
        <p:spPr>
          <a:xfrm>
            <a:off x="4887904" y="5421081"/>
            <a:ext cx="170822" cy="200967"/>
          </a:xfrm>
          <a:prstGeom prst="ellipse">
            <a:avLst/>
          </a:prstGeom>
          <a:solidFill>
            <a:srgbClr val="F87B6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EC13B6-2CC1-4A29-FD32-1EB4B3523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64"/>
          <a:stretch/>
        </p:blipFill>
        <p:spPr>
          <a:xfrm>
            <a:off x="381000" y="951179"/>
            <a:ext cx="11430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Mixed-distribution modeling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7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D01C6-0AEF-21DD-302F-80ED36337D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49"/>
          <a:stretch/>
        </p:blipFill>
        <p:spPr>
          <a:xfrm>
            <a:off x="381000" y="957037"/>
            <a:ext cx="11430000" cy="57091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Handwave-y Bullshit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14BD04-9582-75AF-CE05-5CEB04448E1E}"/>
              </a:ext>
            </a:extLst>
          </p:cNvPr>
          <p:cNvSpPr/>
          <p:nvPr/>
        </p:nvSpPr>
        <p:spPr>
          <a:xfrm>
            <a:off x="8646169" y="4524933"/>
            <a:ext cx="1492618" cy="15983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59A3B0-B503-ADA0-D4C1-B33F313A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7038"/>
            <a:ext cx="11430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Generalized linear models of expected length limits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77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F24FF2-1DA8-E1BA-00A1-15FC3579A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7038"/>
            <a:ext cx="11430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Generalized linear model of mean size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9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363" y="3111673"/>
            <a:ext cx="1717274" cy="6346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Results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1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1A0EA9-F9F2-0453-1A2F-D5B5A091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1179"/>
            <a:ext cx="11430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Modeled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EB053A2-8272-E4A6-A297-C28254CEB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1179"/>
            <a:ext cx="11430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Modeled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Links to temperature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23EB5-4F78-D06E-A0F7-EE7B860A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57038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1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 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9B44D3-854C-6422-1E79-3B03961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51691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i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Qualify how common or unusual the species we caught are to Casco Bay, using both CBASS catch data and theoretical distribution maps from </a:t>
            </a:r>
            <a:r>
              <a:rPr lang="en-US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FishBase</a:t>
            </a:r>
            <a:endParaRPr lang="en-US" i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93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Other issues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B4233-5886-E337-B369-711250E4FEAB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9F45AC-2D60-CB2B-357C-D560CE1F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11" y="1227222"/>
            <a:ext cx="11078890" cy="5181950"/>
          </a:xfrm>
        </p:spPr>
        <p:txBody>
          <a:bodyPr anchor="ctr">
            <a:normAutofit/>
          </a:bodyPr>
          <a:lstStyle/>
          <a:p>
            <a:r>
              <a:rPr lang="en-US" dirty="0"/>
              <a:t>Categorization of heat periods</a:t>
            </a:r>
          </a:p>
          <a:p>
            <a:pPr lvl="1"/>
            <a:r>
              <a:rPr lang="en-US" dirty="0"/>
              <a:t>Adam uses reference period of 1991-2011, I used 2003-2023</a:t>
            </a:r>
          </a:p>
          <a:p>
            <a:pPr lvl="1"/>
            <a:r>
              <a:rPr lang="en-US" dirty="0"/>
              <a:t>Portland buoy record is 2002 - today</a:t>
            </a:r>
          </a:p>
          <a:p>
            <a:pPr lvl="1"/>
            <a:r>
              <a:rPr lang="en-US" dirty="0"/>
              <a:t>Portland airport record is 1948 - today</a:t>
            </a:r>
          </a:p>
        </p:txBody>
      </p:sp>
    </p:spTree>
    <p:extLst>
      <p:ext uri="{BB962C8B-B14F-4D97-AF65-F5344CB8AC3E}">
        <p14:creationId xmlns:p14="http://schemas.microsoft.com/office/powerpoint/2010/main" val="400082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/ South of center: Atlantic herring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6BE2C-05A8-CF78-65C2-972EBBC43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7"/>
          <a:stretch/>
        </p:blipFill>
        <p:spPr>
          <a:xfrm>
            <a:off x="202641" y="1139804"/>
            <a:ext cx="11786717" cy="55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7A1B4-DFB9-1F94-A6E7-9F3DE5E1B3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"/>
          <a:stretch/>
        </p:blipFill>
        <p:spPr>
          <a:xfrm>
            <a:off x="269946" y="1149853"/>
            <a:ext cx="11694097" cy="5553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/ At center: Atlantic silverside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48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22E1D-1456-552B-5E83-D43349E3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1" y="1139804"/>
            <a:ext cx="11748757" cy="5553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/ North of center: Mummichog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4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2889BA-5216-A745-B10E-71DBF5E95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" y="1139804"/>
            <a:ext cx="11951106" cy="5650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Uncommon / North of center: Crevalle jack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0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8718A-EA2B-2F62-5FFF-D3000BEE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5" y="1139804"/>
            <a:ext cx="11951105" cy="56185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Uncommon / South of center: Shorthorn sculpin</a:t>
            </a:r>
          </a:p>
        </p:txBody>
      </p:sp>
    </p:spTree>
    <p:extLst>
      <p:ext uri="{BB962C8B-B14F-4D97-AF65-F5344CB8AC3E}">
        <p14:creationId xmlns:p14="http://schemas.microsoft.com/office/powerpoint/2010/main" val="80880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Goal 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9B44D3-854C-6422-1E79-3B0396136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" y="957038"/>
            <a:ext cx="10899648" cy="516912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Determine weekly growth rates of commonly-captured species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0533-A961-2E49-F0DB-46DC2BD1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363" y="3111673"/>
            <a:ext cx="1717274" cy="6346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4DFB85-F306-CE4A-2E9C-FDA8ED2BC355}"/>
              </a:ext>
            </a:extLst>
          </p:cNvPr>
          <p:cNvSpPr/>
          <p:nvPr/>
        </p:nvSpPr>
        <p:spPr>
          <a:xfrm>
            <a:off x="9594574" y="191821"/>
            <a:ext cx="2491409" cy="76521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2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MRI PPT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EE9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164127</TotalTime>
  <Words>499</Words>
  <Application>Microsoft Office PowerPoint</Application>
  <PresentationFormat>Widescreen</PresentationFormat>
  <Paragraphs>76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CBASS species distribution and growth modeling</vt:lpstr>
      <vt:lpstr>Goal 1</vt:lpstr>
      <vt:lpstr>Common / South of center: Atlantic herring</vt:lpstr>
      <vt:lpstr>Common / At center: Atlantic silverside</vt:lpstr>
      <vt:lpstr>Common / North of center: Mummichog</vt:lpstr>
      <vt:lpstr>Uncommon / North of center: Crevalle jack</vt:lpstr>
      <vt:lpstr>Uncommon / South of center: Shorthorn sculpin</vt:lpstr>
      <vt:lpstr>Goal 2</vt:lpstr>
      <vt:lpstr>Methods</vt:lpstr>
      <vt:lpstr>Raw data</vt:lpstr>
      <vt:lpstr>Length Kernel Density Estimation</vt:lpstr>
      <vt:lpstr>Mixed-distribution modeling</vt:lpstr>
      <vt:lpstr>Handwave-y Bullshit</vt:lpstr>
      <vt:lpstr>Generalized linear models of expected length limits</vt:lpstr>
      <vt:lpstr>Generalized linear model of mean size</vt:lpstr>
      <vt:lpstr>Results</vt:lpstr>
      <vt:lpstr>Modeled growth rates</vt:lpstr>
      <vt:lpstr>Modeled growth rates</vt:lpstr>
      <vt:lpstr>Links to temperature</vt:lpstr>
      <vt:lpstr>Other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Petri Tuohimaa</dc:creator>
  <cp:lastModifiedBy>Katie Lankowicz</cp:lastModifiedBy>
  <cp:revision>663</cp:revision>
  <cp:lastPrinted>2022-02-11T18:40:05Z</cp:lastPrinted>
  <dcterms:created xsi:type="dcterms:W3CDTF">2013-03-19T10:42:00Z</dcterms:created>
  <dcterms:modified xsi:type="dcterms:W3CDTF">2023-12-13T18:59:09Z</dcterms:modified>
</cp:coreProperties>
</file>