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Do83AFVWO/KIEjmkQz2we2TMm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15" autoAdjust="0"/>
  </p:normalViewPr>
  <p:slideViewPr>
    <p:cSldViewPr snapToGrid="0">
      <p:cViewPr varScale="1">
        <p:scale>
          <a:sx n="71" d="100"/>
          <a:sy n="71" d="100"/>
        </p:scale>
        <p:origin x="110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38" Type="http://customschemas.google.com/relationships/presentationmetadata" Target="metadata"/><Relationship Id="rId2" Type="http://schemas.openxmlformats.org/officeDocument/2006/relationships/slide" Target="slides/slide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1. </a:t>
            </a:r>
            <a:r>
              <a:rPr lang="en-US" b="0" dirty="0"/>
              <a:t>Fluctuations in average daily Casco Bay surface temperature per year (colored lines) as compared to the expected daily average temperatures as calculated from the 2003-2020 Climate Reference Period. All data are from the Portland Harbor Tide Gauge, which is the closest consistent source of surface temperature data. Red dashed lines indicate the summer internship period, which coincides with many QBC conservation activities and CBASS sampling.</a:t>
            </a:r>
            <a:endParaRPr b="1" dirty="0"/>
          </a:p>
        </p:txBody>
      </p:sp>
      <p:sp>
        <p:nvSpPr>
          <p:cNvPr id="107" name="Google Shape;10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07DDB286-82C3-B173-2E64-F1F723D300D9}"/>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453E3B88-A3EE-E3CB-AC82-07628E3465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9. </a:t>
            </a:r>
            <a:r>
              <a:rPr lang="en-US" b="0" dirty="0"/>
              <a:t>Monthly total volume of waste collected by the </a:t>
            </a:r>
            <a:r>
              <a:rPr lang="en-US" b="0" dirty="0" err="1"/>
              <a:t>pumpout</a:t>
            </a:r>
            <a:r>
              <a:rPr lang="en-US" b="0" dirty="0"/>
              <a:t> boat for 2023 through 2025. Color of bar indicates month.</a:t>
            </a:r>
            <a:endParaRPr lang="en-US" b="1" dirty="0"/>
          </a:p>
        </p:txBody>
      </p:sp>
      <p:sp>
        <p:nvSpPr>
          <p:cNvPr id="107" name="Google Shape;107;p29:notes">
            <a:extLst>
              <a:ext uri="{FF2B5EF4-FFF2-40B4-BE49-F238E27FC236}">
                <a16:creationId xmlns:a16="http://schemas.microsoft.com/office/drawing/2014/main" id="{4A91AE3F-E476-49B0-F2C8-B1ED81FFF4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054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103D5142-B65E-E4E9-154A-B01905306460}"/>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88AB34FB-BAED-8588-9885-02B540D7B90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b="1" dirty="0"/>
          </a:p>
        </p:txBody>
      </p:sp>
      <p:sp>
        <p:nvSpPr>
          <p:cNvPr id="107" name="Google Shape;107;p29:notes">
            <a:extLst>
              <a:ext uri="{FF2B5EF4-FFF2-40B4-BE49-F238E27FC236}">
                <a16:creationId xmlns:a16="http://schemas.microsoft.com/office/drawing/2014/main" id="{18889F08-4669-E07C-0398-D2CEDDBB77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9598C18E-A9A1-B000-BE50-23F5F1F3160F}"/>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D8E9EDE4-7356-BD52-78F8-6F7F6E6650A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b="1" dirty="0"/>
          </a:p>
        </p:txBody>
      </p:sp>
      <p:sp>
        <p:nvSpPr>
          <p:cNvPr id="107" name="Google Shape;107;p29:notes">
            <a:extLst>
              <a:ext uri="{FF2B5EF4-FFF2-40B4-BE49-F238E27FC236}">
                <a16:creationId xmlns:a16="http://schemas.microsoft.com/office/drawing/2014/main" id="{2A2DD8A1-3CA2-D009-1F49-48774139D3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434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30C102E6-1475-1F78-20FD-7664EB3D4999}"/>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9BE1CE33-47C2-8A2A-8C8C-A0E55AED35D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2. </a:t>
            </a:r>
            <a:r>
              <a:rPr lang="en-US" b="0" dirty="0"/>
              <a:t>Monthly total crab harvest per year. </a:t>
            </a:r>
            <a:endParaRPr lang="en-US" b="1" dirty="0"/>
          </a:p>
        </p:txBody>
      </p:sp>
      <p:sp>
        <p:nvSpPr>
          <p:cNvPr id="107" name="Google Shape;107;p29:notes">
            <a:extLst>
              <a:ext uri="{FF2B5EF4-FFF2-40B4-BE49-F238E27FC236}">
                <a16:creationId xmlns:a16="http://schemas.microsoft.com/office/drawing/2014/main" id="{FC1D34ED-2D73-9180-FB7B-0D3644B770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08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D3C79CFE-6445-A925-351D-9357DCD9C2D6}"/>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F5AF385B-2756-D831-C287-235823FDA2F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3. </a:t>
            </a:r>
            <a:r>
              <a:rPr lang="en-US" b="0" dirty="0"/>
              <a:t>Monthly green crab catch per unit effort (biomass caught per trap) over the 2023-2025 period. Data come from only Card Cove, which is the site with the most consistent sampling per year.</a:t>
            </a:r>
            <a:endParaRPr lang="en-US" b="1" dirty="0"/>
          </a:p>
        </p:txBody>
      </p:sp>
      <p:sp>
        <p:nvSpPr>
          <p:cNvPr id="107" name="Google Shape;107;p29:notes">
            <a:extLst>
              <a:ext uri="{FF2B5EF4-FFF2-40B4-BE49-F238E27FC236}">
                <a16:creationId xmlns:a16="http://schemas.microsoft.com/office/drawing/2014/main" id="{CA418B59-2983-8506-26D0-C268422898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25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EEB12111-5712-8F98-3837-011FF40E1363}"/>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9C5C2369-8384-7EFB-E0BE-26F8DAEEAE8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4. </a:t>
            </a:r>
            <a:r>
              <a:rPr lang="en-US" b="0" dirty="0"/>
              <a:t>Weekly E. Coli or Total Coliform concentration (Most Probable Number of cells per 100 mL) at each sampling site across the 2025 season. Color of line indicates site. Red triangles indicate days with measurable rainfall.</a:t>
            </a:r>
            <a:endParaRPr lang="en-US" b="1" dirty="0"/>
          </a:p>
        </p:txBody>
      </p:sp>
      <p:sp>
        <p:nvSpPr>
          <p:cNvPr id="107" name="Google Shape;107;p29:notes">
            <a:extLst>
              <a:ext uri="{FF2B5EF4-FFF2-40B4-BE49-F238E27FC236}">
                <a16:creationId xmlns:a16="http://schemas.microsoft.com/office/drawing/2014/main" id="{E08A171C-D08C-F2B9-18E0-3364447FD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441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6B7AB157-A203-D6D1-0BE6-571F3EE90F06}"/>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43008573-7FC4-2BEF-BEA6-01D9B17F48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5. </a:t>
            </a:r>
            <a:r>
              <a:rPr lang="en-US" b="0" dirty="0"/>
              <a:t>Surface water temperature collected at the Dogs Head (circle) or Snow Island (triangle) aquaculture lease sites. Color of points indicates the year in which the sample was taken.</a:t>
            </a:r>
            <a:endParaRPr lang="en-US" b="1" dirty="0"/>
          </a:p>
        </p:txBody>
      </p:sp>
      <p:sp>
        <p:nvSpPr>
          <p:cNvPr id="107" name="Google Shape;107;p29:notes">
            <a:extLst>
              <a:ext uri="{FF2B5EF4-FFF2-40B4-BE49-F238E27FC236}">
                <a16:creationId xmlns:a16="http://schemas.microsoft.com/office/drawing/2014/main" id="{757EF07D-A5B7-A0CB-530E-5F7870D723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7955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B44AF84E-E688-831A-2282-C095E96FDD50}"/>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B7B58772-8E56-89B2-6783-EA6FC9E620A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5. </a:t>
            </a:r>
            <a:r>
              <a:rPr lang="en-US" b="0" dirty="0"/>
              <a:t>Models of oyster condition index (100*dry meat weight / dry shell weight) separated by lease site. Color of points indicates year in which a sample was taken. Data were limited to include only samples taken from April to September, which encompasses the growing season.</a:t>
            </a:r>
            <a:endParaRPr lang="en-US" b="1" dirty="0"/>
          </a:p>
        </p:txBody>
      </p:sp>
      <p:sp>
        <p:nvSpPr>
          <p:cNvPr id="107" name="Google Shape;107;p29:notes">
            <a:extLst>
              <a:ext uri="{FF2B5EF4-FFF2-40B4-BE49-F238E27FC236}">
                <a16:creationId xmlns:a16="http://schemas.microsoft.com/office/drawing/2014/main" id="{CFD44A67-2C99-04E4-742C-FF73E8C7AA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87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BF7E2B79-2114-FF63-7886-8BDD2D09D860}"/>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3550296B-F190-003A-8151-D010ACADE7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6. </a:t>
            </a:r>
            <a:r>
              <a:rPr lang="en-US" b="0" dirty="0"/>
              <a:t>Weekly catch per unit effort (average number of fish caught per seine haul) for each year of QBC CBASS (Casco Bay Aquatic Systems Survey) data collection. Color indicates year.</a:t>
            </a:r>
            <a:endParaRPr lang="en-US" b="1" dirty="0"/>
          </a:p>
        </p:txBody>
      </p:sp>
      <p:sp>
        <p:nvSpPr>
          <p:cNvPr id="107" name="Google Shape;107;p29:notes">
            <a:extLst>
              <a:ext uri="{FF2B5EF4-FFF2-40B4-BE49-F238E27FC236}">
                <a16:creationId xmlns:a16="http://schemas.microsoft.com/office/drawing/2014/main" id="{E94ECC64-05BB-43B0-96E5-D608B59AFC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694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353C55AF-398D-C000-1C16-6ACAF15317FF}"/>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BDB23600-A7CC-984E-F678-095002845CE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7. </a:t>
            </a:r>
            <a:r>
              <a:rPr lang="en-US" b="0" dirty="0"/>
              <a:t>Weekly catch per unit effort (average number of individuals caught per seine haul) for cold-adapted (Herring, Tomcod), widely dispersed (green crab, winter flounder), and warm-adapted (silversides, mummichog) species commonly encountered in Casco Bay. Data come from the three years of QBC CBASS data collection, with color representing year in which the data were collected.</a:t>
            </a:r>
            <a:endParaRPr lang="en-US" b="1" dirty="0"/>
          </a:p>
        </p:txBody>
      </p:sp>
      <p:sp>
        <p:nvSpPr>
          <p:cNvPr id="107" name="Google Shape;107;p29:notes">
            <a:extLst>
              <a:ext uri="{FF2B5EF4-FFF2-40B4-BE49-F238E27FC236}">
                <a16:creationId xmlns:a16="http://schemas.microsoft.com/office/drawing/2014/main" id="{9D46E494-B538-D7A9-FE23-D65A3A0D5CF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590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E6DC14C6-83A4-6CBD-6F78-56689C449F20}"/>
            </a:ext>
          </a:extLst>
        </p:cNvPr>
        <p:cNvGrpSpPr/>
        <p:nvPr/>
      </p:nvGrpSpPr>
      <p:grpSpPr>
        <a:xfrm>
          <a:off x="0" y="0"/>
          <a:ext cx="0" cy="0"/>
          <a:chOff x="0" y="0"/>
          <a:chExt cx="0" cy="0"/>
        </a:xfrm>
      </p:grpSpPr>
      <p:sp>
        <p:nvSpPr>
          <p:cNvPr id="106" name="Google Shape;106;p29:notes">
            <a:extLst>
              <a:ext uri="{FF2B5EF4-FFF2-40B4-BE49-F238E27FC236}">
                <a16:creationId xmlns:a16="http://schemas.microsoft.com/office/drawing/2014/main" id="{479C8315-F89C-FF2A-986A-A37CF145DFA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Figure 8. </a:t>
            </a:r>
            <a:r>
              <a:rPr lang="en-US" b="0" dirty="0"/>
              <a:t>Proportion of weekly catch attributable to each species encountered in 2023-2025 QBC CBASS sampling. Color of bar indicates species.</a:t>
            </a:r>
            <a:endParaRPr lang="en-US" b="1" dirty="0"/>
          </a:p>
        </p:txBody>
      </p:sp>
      <p:sp>
        <p:nvSpPr>
          <p:cNvPr id="107" name="Google Shape;107;p29:notes">
            <a:extLst>
              <a:ext uri="{FF2B5EF4-FFF2-40B4-BE49-F238E27FC236}">
                <a16:creationId xmlns:a16="http://schemas.microsoft.com/office/drawing/2014/main" id="{A2D7A06B-4FD5-74EA-6D74-89BD2EAD62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013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69946" y="191821"/>
            <a:ext cx="9742556" cy="63638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0608A"/>
              </a:buClr>
              <a:buSzPts val="2800"/>
              <a:buFont typeface="Arial"/>
              <a:buNone/>
              <a:defRPr sz="2800" b="0" i="0">
                <a:latin typeface="Avenir"/>
                <a:ea typeface="Avenir"/>
                <a:cs typeface="Avenir"/>
                <a:sym typeface="Avenir"/>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69946" y="957038"/>
            <a:ext cx="11681252" cy="516912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3F3F3F"/>
              </a:buClr>
              <a:buSzPts val="2800"/>
              <a:buChar char="•"/>
              <a:defRPr sz="2400" b="0" i="0">
                <a:latin typeface="Avenir"/>
                <a:ea typeface="Avenir"/>
                <a:cs typeface="Avenir"/>
                <a:sym typeface="Avenir"/>
              </a:defRPr>
            </a:lvl1pPr>
            <a:lvl2pPr marL="914400" lvl="1" indent="-381000" algn="l">
              <a:lnSpc>
                <a:spcPct val="100000"/>
              </a:lnSpc>
              <a:spcBef>
                <a:spcPts val="480"/>
              </a:spcBef>
              <a:spcAft>
                <a:spcPts val="0"/>
              </a:spcAft>
              <a:buClr>
                <a:srgbClr val="3F3F3F"/>
              </a:buClr>
              <a:buSzPts val="2400"/>
              <a:buChar char="–"/>
              <a:defRPr>
                <a:latin typeface="Arial"/>
                <a:ea typeface="Arial"/>
                <a:cs typeface="Arial"/>
                <a:sym typeface="Arial"/>
              </a:defRPr>
            </a:lvl2pPr>
            <a:lvl3pPr marL="1371600" lvl="2" indent="-355600" algn="l">
              <a:lnSpc>
                <a:spcPct val="100000"/>
              </a:lnSpc>
              <a:spcBef>
                <a:spcPts val="400"/>
              </a:spcBef>
              <a:spcAft>
                <a:spcPts val="0"/>
              </a:spcAft>
              <a:buClr>
                <a:srgbClr val="3F3F3F"/>
              </a:buClr>
              <a:buSzPts val="2000"/>
              <a:buChar char="•"/>
              <a:defRPr>
                <a:latin typeface="Arial"/>
                <a:ea typeface="Arial"/>
                <a:cs typeface="Arial"/>
                <a:sym typeface="Arial"/>
              </a:defRPr>
            </a:lvl3pPr>
            <a:lvl4pPr marL="1828800" lvl="3" indent="-355600" algn="l">
              <a:lnSpc>
                <a:spcPct val="100000"/>
              </a:lnSpc>
              <a:spcBef>
                <a:spcPts val="400"/>
              </a:spcBef>
              <a:spcAft>
                <a:spcPts val="0"/>
              </a:spcAft>
              <a:buClr>
                <a:srgbClr val="3F3F3F"/>
              </a:buClr>
              <a:buSzPts val="2000"/>
              <a:buChar char="–"/>
              <a:defRPr>
                <a:latin typeface="Arial"/>
                <a:ea typeface="Arial"/>
                <a:cs typeface="Arial"/>
                <a:sym typeface="Arial"/>
              </a:defRPr>
            </a:lvl4pPr>
            <a:lvl5pPr marL="2286000" lvl="4" indent="-355600" algn="l">
              <a:lnSpc>
                <a:spcPct val="100000"/>
              </a:lnSpc>
              <a:spcBef>
                <a:spcPts val="400"/>
              </a:spcBef>
              <a:spcAft>
                <a:spcPts val="0"/>
              </a:spcAft>
              <a:buClr>
                <a:srgbClr val="3F3F3F"/>
              </a:buClr>
              <a:buSzPts val="2000"/>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269946" y="6356351"/>
            <a:ext cx="31844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737600" y="6356351"/>
            <a:ext cx="321359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 name="Google Shape;11;p3"/>
          <p:cNvSpPr txBox="1">
            <a:spLocks noGrp="1"/>
          </p:cNvSpPr>
          <p:nvPr>
            <p:ph type="title"/>
          </p:nvPr>
        </p:nvSpPr>
        <p:spPr>
          <a:xfrm>
            <a:off x="269946" y="173416"/>
            <a:ext cx="9742556" cy="63638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608A"/>
              </a:buClr>
              <a:buSzPts val="2800"/>
              <a:buFont typeface="Arial"/>
              <a:buNone/>
              <a:defRPr sz="2800" b="1" i="0" u="none" strike="noStrike" cap="none">
                <a:solidFill>
                  <a:srgbClr val="00608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3"/>
          <p:cNvSpPr txBox="1">
            <a:spLocks noGrp="1"/>
          </p:cNvSpPr>
          <p:nvPr>
            <p:ph type="body" idx="1"/>
          </p:nvPr>
        </p:nvSpPr>
        <p:spPr>
          <a:xfrm>
            <a:off x="269946" y="957038"/>
            <a:ext cx="11681252" cy="516912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560"/>
              </a:spcBef>
              <a:spcAft>
                <a:spcPts val="0"/>
              </a:spcAft>
              <a:buClr>
                <a:srgbClr val="3F3F3F"/>
              </a:buClr>
              <a:buSzPts val="2800"/>
              <a:buFont typeface="Arial"/>
              <a:buChar char="•"/>
              <a:defRPr sz="2800" b="0" i="0" u="none" strike="noStrike" cap="none">
                <a:solidFill>
                  <a:srgbClr val="3F3F3F"/>
                </a:solidFill>
                <a:latin typeface="Arial"/>
                <a:ea typeface="Arial"/>
                <a:cs typeface="Arial"/>
                <a:sym typeface="Arial"/>
              </a:defRPr>
            </a:lvl1pPr>
            <a:lvl2pPr marL="914400" marR="0" lvl="1" indent="-381000" algn="l" rtl="0">
              <a:lnSpc>
                <a:spcPct val="100000"/>
              </a:lnSpc>
              <a:spcBef>
                <a:spcPts val="48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4pPr>
            <a:lvl5pPr marL="2286000" marR="0" lvl="4"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dt" idx="10"/>
          </p:nvPr>
        </p:nvSpPr>
        <p:spPr>
          <a:xfrm>
            <a:off x="269946" y="6356351"/>
            <a:ext cx="318445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8D8D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D8D8D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sldNum" idx="12"/>
          </p:nvPr>
        </p:nvSpPr>
        <p:spPr>
          <a:xfrm>
            <a:off x="8737600" y="6356351"/>
            <a:ext cx="321359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8D8D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9"/>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Environmental context</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3EBECB50-0A58-0315-6004-47A258962349}"/>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lines and numbers&#10;&#10;AI-generated content may be incorrect.">
            <a:extLst>
              <a:ext uri="{FF2B5EF4-FFF2-40B4-BE49-F238E27FC236}">
                <a16:creationId xmlns:a16="http://schemas.microsoft.com/office/drawing/2014/main" id="{1D8248B8-FE94-4388-76AA-3595DBC52F8C}"/>
              </a:ext>
            </a:extLst>
          </p:cNvPr>
          <p:cNvPicPr>
            <a:picLocks noChangeAspect="1"/>
          </p:cNvPicPr>
          <p:nvPr/>
        </p:nvPicPr>
        <p:blipFill>
          <a:blip r:embed="rId3"/>
          <a:stretch>
            <a:fillRect/>
          </a:stretch>
        </p:blipFill>
        <p:spPr>
          <a:xfrm>
            <a:off x="1947911" y="1129715"/>
            <a:ext cx="8296178" cy="5124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055BE02F-69AD-B126-B450-4EAF342D5B88}"/>
            </a:ext>
          </a:extLst>
        </p:cNvPr>
        <p:cNvGrpSpPr/>
        <p:nvPr/>
      </p:nvGrpSpPr>
      <p:grpSpPr>
        <a:xfrm>
          <a:off x="0" y="0"/>
          <a:ext cx="0" cy="0"/>
          <a:chOff x="0" y="0"/>
          <a:chExt cx="0" cy="0"/>
        </a:xfrm>
      </p:grpSpPr>
      <p:pic>
        <p:nvPicPr>
          <p:cNvPr id="4" name="Picture 3" descr="A graph with different colored squares&#10;&#10;AI-generated content may be incorrect.">
            <a:extLst>
              <a:ext uri="{FF2B5EF4-FFF2-40B4-BE49-F238E27FC236}">
                <a16:creationId xmlns:a16="http://schemas.microsoft.com/office/drawing/2014/main" id="{5E470F78-2A61-1E12-8EF4-E0C06C9BBA88}"/>
              </a:ext>
            </a:extLst>
          </p:cNvPr>
          <p:cNvPicPr>
            <a:picLocks noChangeAspect="1"/>
          </p:cNvPicPr>
          <p:nvPr/>
        </p:nvPicPr>
        <p:blipFill>
          <a:blip r:embed="rId3"/>
          <a:stretch>
            <a:fillRect/>
          </a:stretch>
        </p:blipFill>
        <p:spPr>
          <a:xfrm>
            <a:off x="1947909" y="1129715"/>
            <a:ext cx="8296173" cy="5124616"/>
          </a:xfrm>
          <a:prstGeom prst="rect">
            <a:avLst/>
          </a:prstGeom>
        </p:spPr>
      </p:pic>
      <p:sp>
        <p:nvSpPr>
          <p:cNvPr id="109" name="Google Shape;109;p29">
            <a:extLst>
              <a:ext uri="{FF2B5EF4-FFF2-40B4-BE49-F238E27FC236}">
                <a16:creationId xmlns:a16="http://schemas.microsoft.com/office/drawing/2014/main" id="{47C72F4F-5506-437B-5681-7EF6B90BBACB}"/>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err="1"/>
              <a:t>Pumpout</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0E634EC0-51F7-94A5-F66F-0AD837408A66}"/>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1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105A4B96-AA2B-5440-1110-461EF0C75739}"/>
            </a:ext>
          </a:extLst>
        </p:cNvPr>
        <p:cNvGrpSpPr/>
        <p:nvPr/>
      </p:nvGrpSpPr>
      <p:grpSpPr>
        <a:xfrm>
          <a:off x="0" y="0"/>
          <a:ext cx="0" cy="0"/>
          <a:chOff x="0" y="0"/>
          <a:chExt cx="0" cy="0"/>
        </a:xfrm>
      </p:grpSpPr>
      <p:sp>
        <p:nvSpPr>
          <p:cNvPr id="109" name="Google Shape;109;p29">
            <a:extLst>
              <a:ext uri="{FF2B5EF4-FFF2-40B4-BE49-F238E27FC236}">
                <a16:creationId xmlns:a16="http://schemas.microsoft.com/office/drawing/2014/main" id="{7C32B706-6F1A-D69D-3A7E-9CAC6AB8A7B3}"/>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Marine Debris Removal</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A4EF08C0-3EA9-208B-50CE-B788983B1FEA}"/>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01BAEF1-4D83-4BE1-DC9D-56E01CDA9702}"/>
              </a:ext>
            </a:extLst>
          </p:cNvPr>
          <p:cNvSpPr txBox="1"/>
          <p:nvPr/>
        </p:nvSpPr>
        <p:spPr>
          <a:xfrm>
            <a:off x="3899726" y="3141233"/>
            <a:ext cx="4392549" cy="307777"/>
          </a:xfrm>
          <a:prstGeom prst="rect">
            <a:avLst/>
          </a:prstGeom>
          <a:noFill/>
        </p:spPr>
        <p:txBody>
          <a:bodyPr wrap="none" rtlCol="0" anchor="ctr">
            <a:spAutoFit/>
          </a:bodyPr>
          <a:lstStyle/>
          <a:p>
            <a:r>
              <a:rPr lang="en-US" dirty="0"/>
              <a:t>Include some pictures of you guys doing trash pickup</a:t>
            </a:r>
          </a:p>
        </p:txBody>
      </p:sp>
    </p:spTree>
    <p:extLst>
      <p:ext uri="{BB962C8B-B14F-4D97-AF65-F5344CB8AC3E}">
        <p14:creationId xmlns:p14="http://schemas.microsoft.com/office/powerpoint/2010/main" val="96340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24E7D737-2ADF-CDA8-27F8-56DF52FFAECF}"/>
            </a:ext>
          </a:extLst>
        </p:cNvPr>
        <p:cNvGrpSpPr/>
        <p:nvPr/>
      </p:nvGrpSpPr>
      <p:grpSpPr>
        <a:xfrm>
          <a:off x="0" y="0"/>
          <a:ext cx="0" cy="0"/>
          <a:chOff x="0" y="0"/>
          <a:chExt cx="0" cy="0"/>
        </a:xfrm>
      </p:grpSpPr>
      <p:sp>
        <p:nvSpPr>
          <p:cNvPr id="109" name="Google Shape;109;p29">
            <a:extLst>
              <a:ext uri="{FF2B5EF4-FFF2-40B4-BE49-F238E27FC236}">
                <a16:creationId xmlns:a16="http://schemas.microsoft.com/office/drawing/2014/main" id="{5B92C4E4-012A-8B7D-E6A7-7EF3064070B1}"/>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Plankton Culturing</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AD4A3802-D509-996C-78B7-BE78241E0271}"/>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D05BC2-5E0C-78F7-785C-9935A663A04A}"/>
              </a:ext>
            </a:extLst>
          </p:cNvPr>
          <p:cNvSpPr txBox="1"/>
          <p:nvPr/>
        </p:nvSpPr>
        <p:spPr>
          <a:xfrm>
            <a:off x="3601567" y="3141233"/>
            <a:ext cx="4988866" cy="307777"/>
          </a:xfrm>
          <a:prstGeom prst="rect">
            <a:avLst/>
          </a:prstGeom>
          <a:noFill/>
        </p:spPr>
        <p:txBody>
          <a:bodyPr wrap="none" rtlCol="0" anchor="ctr">
            <a:spAutoFit/>
          </a:bodyPr>
          <a:lstStyle/>
          <a:p>
            <a:r>
              <a:rPr lang="en-US" dirty="0"/>
              <a:t>Include some pictures of you guys doing plankton husbandry</a:t>
            </a:r>
          </a:p>
        </p:txBody>
      </p:sp>
    </p:spTree>
    <p:extLst>
      <p:ext uri="{BB962C8B-B14F-4D97-AF65-F5344CB8AC3E}">
        <p14:creationId xmlns:p14="http://schemas.microsoft.com/office/powerpoint/2010/main" val="413052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92E2130F-EB8E-E150-B3EB-17CE5BC79F32}"/>
            </a:ext>
          </a:extLst>
        </p:cNvPr>
        <p:cNvGrpSpPr/>
        <p:nvPr/>
      </p:nvGrpSpPr>
      <p:grpSpPr>
        <a:xfrm>
          <a:off x="0" y="0"/>
          <a:ext cx="0" cy="0"/>
          <a:chOff x="0" y="0"/>
          <a:chExt cx="0" cy="0"/>
        </a:xfrm>
      </p:grpSpPr>
      <p:sp>
        <p:nvSpPr>
          <p:cNvPr id="109" name="Google Shape;109;p29">
            <a:extLst>
              <a:ext uri="{FF2B5EF4-FFF2-40B4-BE49-F238E27FC236}">
                <a16:creationId xmlns:a16="http://schemas.microsoft.com/office/drawing/2014/main" id="{4EB0786F-08D7-9D28-75B9-3CFDE4C420DB}"/>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Crabbing</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18736139-D255-33BC-E803-4A90ED9D0ADC}"/>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a number of years&#10;&#10;AI-generated content may be incorrect.">
            <a:extLst>
              <a:ext uri="{FF2B5EF4-FFF2-40B4-BE49-F238E27FC236}">
                <a16:creationId xmlns:a16="http://schemas.microsoft.com/office/drawing/2014/main" id="{0EEB9AC8-30DA-7FCD-75AC-46040C9159FF}"/>
              </a:ext>
            </a:extLst>
          </p:cNvPr>
          <p:cNvPicPr>
            <a:picLocks noChangeAspect="1"/>
          </p:cNvPicPr>
          <p:nvPr/>
        </p:nvPicPr>
        <p:blipFill>
          <a:blip r:embed="rId3"/>
          <a:stretch>
            <a:fillRect/>
          </a:stretch>
        </p:blipFill>
        <p:spPr>
          <a:xfrm>
            <a:off x="1947910" y="1129715"/>
            <a:ext cx="8310193" cy="5124619"/>
          </a:xfrm>
          <a:prstGeom prst="rect">
            <a:avLst/>
          </a:prstGeom>
        </p:spPr>
      </p:pic>
    </p:spTree>
    <p:extLst>
      <p:ext uri="{BB962C8B-B14F-4D97-AF65-F5344CB8AC3E}">
        <p14:creationId xmlns:p14="http://schemas.microsoft.com/office/powerpoint/2010/main" val="222377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AF0C2335-CD81-2A2E-3370-746D4D9D4012}"/>
            </a:ext>
          </a:extLst>
        </p:cNvPr>
        <p:cNvGrpSpPr/>
        <p:nvPr/>
      </p:nvGrpSpPr>
      <p:grpSpPr>
        <a:xfrm>
          <a:off x="0" y="0"/>
          <a:ext cx="0" cy="0"/>
          <a:chOff x="0" y="0"/>
          <a:chExt cx="0" cy="0"/>
        </a:xfrm>
      </p:grpSpPr>
      <p:pic>
        <p:nvPicPr>
          <p:cNvPr id="8" name="Picture 7" descr="A graph with lines and numbers&#10;&#10;AI-generated content may be incorrect.">
            <a:extLst>
              <a:ext uri="{FF2B5EF4-FFF2-40B4-BE49-F238E27FC236}">
                <a16:creationId xmlns:a16="http://schemas.microsoft.com/office/drawing/2014/main" id="{F8944A17-3019-8450-2627-85643233C5D4}"/>
              </a:ext>
            </a:extLst>
          </p:cNvPr>
          <p:cNvPicPr>
            <a:picLocks noChangeAspect="1"/>
          </p:cNvPicPr>
          <p:nvPr/>
        </p:nvPicPr>
        <p:blipFill>
          <a:blip r:embed="rId3"/>
          <a:stretch>
            <a:fillRect/>
          </a:stretch>
        </p:blipFill>
        <p:spPr>
          <a:xfrm>
            <a:off x="1947910" y="1129715"/>
            <a:ext cx="8296180" cy="5115978"/>
          </a:xfrm>
          <a:prstGeom prst="rect">
            <a:avLst/>
          </a:prstGeom>
        </p:spPr>
      </p:pic>
      <p:sp>
        <p:nvSpPr>
          <p:cNvPr id="109" name="Google Shape;109;p29">
            <a:extLst>
              <a:ext uri="{FF2B5EF4-FFF2-40B4-BE49-F238E27FC236}">
                <a16:creationId xmlns:a16="http://schemas.microsoft.com/office/drawing/2014/main" id="{FAC6BC97-46C7-7ABA-B05F-78BF55D94747}"/>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Crabbing</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FC45D4DB-B649-4674-1806-18CEBA297260}"/>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25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0E791C11-F422-1EBC-FF38-2B6E90508DF8}"/>
            </a:ext>
          </a:extLst>
        </p:cNvPr>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D531E7C8-F2BE-2855-7B6C-6A8C311F3EB2}"/>
              </a:ext>
            </a:extLst>
          </p:cNvPr>
          <p:cNvPicPr>
            <a:picLocks noChangeAspect="1"/>
          </p:cNvPicPr>
          <p:nvPr/>
        </p:nvPicPr>
        <p:blipFill>
          <a:blip r:embed="rId3"/>
          <a:stretch>
            <a:fillRect/>
          </a:stretch>
        </p:blipFill>
        <p:spPr>
          <a:xfrm>
            <a:off x="1947911" y="1209231"/>
            <a:ext cx="8296178" cy="5124619"/>
          </a:xfrm>
          <a:prstGeom prst="rect">
            <a:avLst/>
          </a:prstGeom>
        </p:spPr>
      </p:pic>
      <p:sp>
        <p:nvSpPr>
          <p:cNvPr id="109" name="Google Shape;109;p29">
            <a:extLst>
              <a:ext uri="{FF2B5EF4-FFF2-40B4-BE49-F238E27FC236}">
                <a16:creationId xmlns:a16="http://schemas.microsoft.com/office/drawing/2014/main" id="{5E281F9D-46A8-A329-1BFD-5BA57DCDEE53}"/>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Water Quality</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442CF977-F891-361B-E6FD-FD56E61FC428}"/>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39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B3349163-C789-F122-F892-B7D80876D3AC}"/>
            </a:ext>
          </a:extLst>
        </p:cNvPr>
        <p:cNvGrpSpPr/>
        <p:nvPr/>
      </p:nvGrpSpPr>
      <p:grpSpPr>
        <a:xfrm>
          <a:off x="0" y="0"/>
          <a:ext cx="0" cy="0"/>
          <a:chOff x="0" y="0"/>
          <a:chExt cx="0" cy="0"/>
        </a:xfrm>
      </p:grpSpPr>
      <p:pic>
        <p:nvPicPr>
          <p:cNvPr id="4" name="Picture 3" descr="A graph with numbers and dots&#10;&#10;AI-generated content may be incorrect.">
            <a:extLst>
              <a:ext uri="{FF2B5EF4-FFF2-40B4-BE49-F238E27FC236}">
                <a16:creationId xmlns:a16="http://schemas.microsoft.com/office/drawing/2014/main" id="{1074068B-DA76-A865-35F6-94C9E3EE7567}"/>
              </a:ext>
            </a:extLst>
          </p:cNvPr>
          <p:cNvPicPr>
            <a:picLocks noChangeAspect="1"/>
          </p:cNvPicPr>
          <p:nvPr/>
        </p:nvPicPr>
        <p:blipFill>
          <a:blip r:embed="rId3"/>
          <a:stretch>
            <a:fillRect/>
          </a:stretch>
        </p:blipFill>
        <p:spPr>
          <a:xfrm>
            <a:off x="1947911" y="1129716"/>
            <a:ext cx="8296178" cy="5124619"/>
          </a:xfrm>
          <a:prstGeom prst="rect">
            <a:avLst/>
          </a:prstGeom>
        </p:spPr>
      </p:pic>
      <p:sp>
        <p:nvSpPr>
          <p:cNvPr id="109" name="Google Shape;109;p29">
            <a:extLst>
              <a:ext uri="{FF2B5EF4-FFF2-40B4-BE49-F238E27FC236}">
                <a16:creationId xmlns:a16="http://schemas.microsoft.com/office/drawing/2014/main" id="{4166305D-5664-7AF0-B88D-EAA1267053F4}"/>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Oyster Condition Index</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F5A9D51A-AAE8-B8B3-7BEB-455D8C214726}"/>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09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003C0107-39B3-FBCA-60AA-B62FCFEE0630}"/>
            </a:ext>
          </a:extLst>
        </p:cNvPr>
        <p:cNvGrpSpPr/>
        <p:nvPr/>
      </p:nvGrpSpPr>
      <p:grpSpPr>
        <a:xfrm>
          <a:off x="0" y="0"/>
          <a:ext cx="0" cy="0"/>
          <a:chOff x="0" y="0"/>
          <a:chExt cx="0" cy="0"/>
        </a:xfrm>
      </p:grpSpPr>
      <p:pic>
        <p:nvPicPr>
          <p:cNvPr id="5" name="Picture 4" descr="A graph of different colored dots&#10;&#10;AI-generated content may be incorrect.">
            <a:extLst>
              <a:ext uri="{FF2B5EF4-FFF2-40B4-BE49-F238E27FC236}">
                <a16:creationId xmlns:a16="http://schemas.microsoft.com/office/drawing/2014/main" id="{C8387133-2DD2-AA35-3202-4A8CBE51558A}"/>
              </a:ext>
            </a:extLst>
          </p:cNvPr>
          <p:cNvPicPr>
            <a:picLocks noChangeAspect="1"/>
          </p:cNvPicPr>
          <p:nvPr/>
        </p:nvPicPr>
        <p:blipFill>
          <a:blip r:embed="rId3"/>
          <a:stretch>
            <a:fillRect/>
          </a:stretch>
        </p:blipFill>
        <p:spPr>
          <a:xfrm>
            <a:off x="1947910" y="1129716"/>
            <a:ext cx="8296177" cy="5124618"/>
          </a:xfrm>
          <a:prstGeom prst="rect">
            <a:avLst/>
          </a:prstGeom>
        </p:spPr>
      </p:pic>
      <p:sp>
        <p:nvSpPr>
          <p:cNvPr id="109" name="Google Shape;109;p29">
            <a:extLst>
              <a:ext uri="{FF2B5EF4-FFF2-40B4-BE49-F238E27FC236}">
                <a16:creationId xmlns:a16="http://schemas.microsoft.com/office/drawing/2014/main" id="{32A7D0EC-4888-4FA8-F2C4-C227E62A1B8E}"/>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Oyster Condition Index</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8D7698B5-EFD6-C74A-BA10-BCDE53A8FA6F}"/>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6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16563A06-00C2-EE81-B3E3-47379FB45687}"/>
            </a:ext>
          </a:extLst>
        </p:cNvPr>
        <p:cNvGrpSpPr/>
        <p:nvPr/>
      </p:nvGrpSpPr>
      <p:grpSpPr>
        <a:xfrm>
          <a:off x="0" y="0"/>
          <a:ext cx="0" cy="0"/>
          <a:chOff x="0" y="0"/>
          <a:chExt cx="0" cy="0"/>
        </a:xfrm>
      </p:grpSpPr>
      <p:pic>
        <p:nvPicPr>
          <p:cNvPr id="7" name="Picture 6" descr="A graph with lines and numbers&#10;&#10;AI-generated content may be incorrect.">
            <a:extLst>
              <a:ext uri="{FF2B5EF4-FFF2-40B4-BE49-F238E27FC236}">
                <a16:creationId xmlns:a16="http://schemas.microsoft.com/office/drawing/2014/main" id="{16F0101A-DDB0-E350-7CE5-B2927684D8C2}"/>
              </a:ext>
            </a:extLst>
          </p:cNvPr>
          <p:cNvPicPr>
            <a:picLocks noChangeAspect="1"/>
          </p:cNvPicPr>
          <p:nvPr/>
        </p:nvPicPr>
        <p:blipFill>
          <a:blip r:embed="rId3"/>
          <a:stretch>
            <a:fillRect/>
          </a:stretch>
        </p:blipFill>
        <p:spPr>
          <a:xfrm>
            <a:off x="1947910" y="1129714"/>
            <a:ext cx="8296180" cy="5128895"/>
          </a:xfrm>
          <a:prstGeom prst="rect">
            <a:avLst/>
          </a:prstGeom>
        </p:spPr>
      </p:pic>
      <p:sp>
        <p:nvSpPr>
          <p:cNvPr id="109" name="Google Shape;109;p29">
            <a:extLst>
              <a:ext uri="{FF2B5EF4-FFF2-40B4-BE49-F238E27FC236}">
                <a16:creationId xmlns:a16="http://schemas.microsoft.com/office/drawing/2014/main" id="{3126CB34-BC48-CB3F-9048-8B0B6130E280}"/>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CBASS</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64BB3BA7-5236-9441-9445-19EB64349ECF}"/>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85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38BD64D9-B2B3-B945-C08A-BD2F2453B90F}"/>
            </a:ext>
          </a:extLst>
        </p:cNvPr>
        <p:cNvGrpSpPr/>
        <p:nvPr/>
      </p:nvGrpSpPr>
      <p:grpSpPr>
        <a:xfrm>
          <a:off x="0" y="0"/>
          <a:ext cx="0" cy="0"/>
          <a:chOff x="0" y="0"/>
          <a:chExt cx="0" cy="0"/>
        </a:xfrm>
      </p:grpSpPr>
      <p:pic>
        <p:nvPicPr>
          <p:cNvPr id="7" name="Picture 6" descr="A graph of different types of graphs&#10;&#10;AI-generated content may be incorrect.">
            <a:extLst>
              <a:ext uri="{FF2B5EF4-FFF2-40B4-BE49-F238E27FC236}">
                <a16:creationId xmlns:a16="http://schemas.microsoft.com/office/drawing/2014/main" id="{D370C245-79B0-553A-4D72-8640943C2821}"/>
              </a:ext>
            </a:extLst>
          </p:cNvPr>
          <p:cNvPicPr>
            <a:picLocks noChangeAspect="1"/>
          </p:cNvPicPr>
          <p:nvPr/>
        </p:nvPicPr>
        <p:blipFill>
          <a:blip r:embed="rId3"/>
          <a:stretch>
            <a:fillRect/>
          </a:stretch>
        </p:blipFill>
        <p:spPr>
          <a:xfrm>
            <a:off x="1947910" y="1129715"/>
            <a:ext cx="8296174" cy="5124616"/>
          </a:xfrm>
          <a:prstGeom prst="rect">
            <a:avLst/>
          </a:prstGeom>
        </p:spPr>
      </p:pic>
      <p:sp>
        <p:nvSpPr>
          <p:cNvPr id="109" name="Google Shape;109;p29">
            <a:extLst>
              <a:ext uri="{FF2B5EF4-FFF2-40B4-BE49-F238E27FC236}">
                <a16:creationId xmlns:a16="http://schemas.microsoft.com/office/drawing/2014/main" id="{D63C8D54-5F80-CD97-47B5-8AF3DC7E24EF}"/>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CBASS</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8EB9E53F-837E-6DB9-9786-EA92F66622A5}"/>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26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2929FBA8-3ADF-48A8-CAD4-304156081132}"/>
            </a:ext>
          </a:extLst>
        </p:cNvPr>
        <p:cNvGrpSpPr/>
        <p:nvPr/>
      </p:nvGrpSpPr>
      <p:grpSpPr>
        <a:xfrm>
          <a:off x="0" y="0"/>
          <a:ext cx="0" cy="0"/>
          <a:chOff x="0" y="0"/>
          <a:chExt cx="0" cy="0"/>
        </a:xfrm>
      </p:grpSpPr>
      <p:pic>
        <p:nvPicPr>
          <p:cNvPr id="4" name="Picture 3" descr="A graph of different colored squares&#10;&#10;AI-generated content may be incorrect.">
            <a:extLst>
              <a:ext uri="{FF2B5EF4-FFF2-40B4-BE49-F238E27FC236}">
                <a16:creationId xmlns:a16="http://schemas.microsoft.com/office/drawing/2014/main" id="{6B0FC012-47BA-C62D-7956-6B2BF2A19D67}"/>
              </a:ext>
            </a:extLst>
          </p:cNvPr>
          <p:cNvPicPr>
            <a:picLocks noChangeAspect="1"/>
          </p:cNvPicPr>
          <p:nvPr/>
        </p:nvPicPr>
        <p:blipFill>
          <a:blip r:embed="rId3"/>
          <a:stretch>
            <a:fillRect/>
          </a:stretch>
        </p:blipFill>
        <p:spPr>
          <a:xfrm>
            <a:off x="2199778" y="890958"/>
            <a:ext cx="7792438" cy="5844328"/>
          </a:xfrm>
          <a:prstGeom prst="rect">
            <a:avLst/>
          </a:prstGeom>
        </p:spPr>
      </p:pic>
      <p:sp>
        <p:nvSpPr>
          <p:cNvPr id="109" name="Google Shape;109;p29">
            <a:extLst>
              <a:ext uri="{FF2B5EF4-FFF2-40B4-BE49-F238E27FC236}">
                <a16:creationId xmlns:a16="http://schemas.microsoft.com/office/drawing/2014/main" id="{37D3612B-47A1-A390-CDFB-21E8577CC1E3}"/>
              </a:ext>
            </a:extLst>
          </p:cNvPr>
          <p:cNvSpPr txBox="1">
            <a:spLocks noGrp="1"/>
          </p:cNvSpPr>
          <p:nvPr>
            <p:ph type="title"/>
          </p:nvPr>
        </p:nvSpPr>
        <p:spPr>
          <a:xfrm>
            <a:off x="365760" y="333830"/>
            <a:ext cx="8667617" cy="55712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608A"/>
              </a:buClr>
              <a:buSzPts val="2800"/>
              <a:buFont typeface="Arial"/>
              <a:buNone/>
            </a:pPr>
            <a:r>
              <a:rPr lang="en-US" dirty="0"/>
              <a:t>CBASS</a:t>
            </a:r>
            <a:endParaRPr b="0" dirty="0">
              <a:latin typeface="Avenir"/>
              <a:ea typeface="Avenir"/>
              <a:cs typeface="Avenir"/>
              <a:sym typeface="Avenir"/>
            </a:endParaRPr>
          </a:p>
        </p:txBody>
      </p:sp>
      <p:sp>
        <p:nvSpPr>
          <p:cNvPr id="2" name="Rectangle 1">
            <a:extLst>
              <a:ext uri="{FF2B5EF4-FFF2-40B4-BE49-F238E27FC236}">
                <a16:creationId xmlns:a16="http://schemas.microsoft.com/office/drawing/2014/main" id="{535B3C35-0006-1047-53FA-6B7246EC5018}"/>
              </a:ext>
            </a:extLst>
          </p:cNvPr>
          <p:cNvSpPr/>
          <p:nvPr/>
        </p:nvSpPr>
        <p:spPr>
          <a:xfrm>
            <a:off x="9584267" y="93133"/>
            <a:ext cx="2446866" cy="7978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766834"/>
      </p:ext>
    </p:extLst>
  </p:cSld>
  <p:clrMapOvr>
    <a:masterClrMapping/>
  </p:clrMapOvr>
</p:sld>
</file>

<file path=ppt/theme/theme1.xml><?xml version="1.0" encoding="utf-8"?>
<a:theme xmlns:a="http://schemas.openxmlformats.org/drawingml/2006/main" name="General slide">
  <a:themeElements>
    <a:clrScheme name="GMRI PPT color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EE9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457</Words>
  <Application>Microsoft Office PowerPoint</Application>
  <PresentationFormat>Widescreen</PresentationFormat>
  <Paragraphs>24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Avenir</vt:lpstr>
      <vt:lpstr>Calibri</vt:lpstr>
      <vt:lpstr>Arial</vt:lpstr>
      <vt:lpstr>General slide</vt:lpstr>
      <vt:lpstr>Environmental context</vt:lpstr>
      <vt:lpstr>Crabbing</vt:lpstr>
      <vt:lpstr>Crabbing</vt:lpstr>
      <vt:lpstr>Water Quality</vt:lpstr>
      <vt:lpstr>Oyster Condition Index</vt:lpstr>
      <vt:lpstr>Oyster Condition Index</vt:lpstr>
      <vt:lpstr>CBASS</vt:lpstr>
      <vt:lpstr>CBASS</vt:lpstr>
      <vt:lpstr>CBASS</vt:lpstr>
      <vt:lpstr>Pumpout</vt:lpstr>
      <vt:lpstr>Marine Debris Removal</vt:lpstr>
      <vt:lpstr>Plankton Culturing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Petri Tuohimaa</dc:creator>
  <cp:lastModifiedBy>Katie Lankowicz</cp:lastModifiedBy>
  <cp:revision>3</cp:revision>
  <dcterms:created xsi:type="dcterms:W3CDTF">2013-03-19T10:42:00Z</dcterms:created>
  <dcterms:modified xsi:type="dcterms:W3CDTF">2025-08-08T18:27:03Z</dcterms:modified>
</cp:coreProperties>
</file>