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3430080" cy="92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3430080" cy="92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3430080" cy="92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3430080" cy="92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1303920" y="598680"/>
            <a:ext cx="3430080" cy="922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4903560" y="1227600"/>
            <a:ext cx="3430080" cy="2736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90356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387036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661440" y="268272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61440" y="660960"/>
            <a:ext cx="167364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903560" y="2682720"/>
            <a:ext cx="3430080" cy="1846080"/>
          </a:xfrm>
          <a:prstGeom prst="rect">
            <a:avLst/>
          </a:prstGeom>
        </p:spPr>
        <p:txBody>
          <a:bodyPr lIns="0" rIns="0" tIns="0" bIns="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342920" y="4453560"/>
            <a:ext cx="316440" cy="6883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342920" y="4801680"/>
            <a:ext cx="316440" cy="34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801200" y="4453560"/>
            <a:ext cx="316440" cy="6883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01200" y="4105800"/>
            <a:ext cx="316440" cy="1036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801200" y="4801680"/>
            <a:ext cx="316440" cy="34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8259480" y="4453560"/>
            <a:ext cx="316440" cy="6883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259480" y="3757680"/>
            <a:ext cx="316440" cy="1384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8259480" y="4105800"/>
            <a:ext cx="316440" cy="1036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259480" y="4801680"/>
            <a:ext cx="316440" cy="34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717760" y="4453560"/>
            <a:ext cx="316440" cy="6883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717760" y="3757680"/>
            <a:ext cx="316440" cy="1384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717760" y="4105800"/>
            <a:ext cx="316440" cy="1036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8717760" y="3409560"/>
            <a:ext cx="316440" cy="17323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8717760" y="4801680"/>
            <a:ext cx="316440" cy="340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461080" y="1817640"/>
            <a:ext cx="396360" cy="39636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rot="11769600">
            <a:off x="6470280" y="3480840"/>
            <a:ext cx="319680" cy="31968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rot="5400000">
            <a:off x="7648200" y="2704320"/>
            <a:ext cx="634680" cy="63468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rot="5400000">
            <a:off x="7648200" y="2704320"/>
            <a:ext cx="634680" cy="634680"/>
          </a:xfrm>
          <a:prstGeom prst="pie">
            <a:avLst>
              <a:gd name="adj1" fmla="val 8244818"/>
              <a:gd name="adj2" fmla="val 16246175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5400000">
            <a:off x="7768800" y="2824920"/>
            <a:ext cx="393840" cy="39384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8461080" y="1817640"/>
            <a:ext cx="396360" cy="396360"/>
          </a:xfrm>
          <a:prstGeom prst="pie">
            <a:avLst>
              <a:gd name="adj1" fmla="val 19376841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rot="12952200">
            <a:off x="8076600" y="303480"/>
            <a:ext cx="624960" cy="62496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 rot="12952200">
            <a:off x="8076600" y="303480"/>
            <a:ext cx="624960" cy="624960"/>
          </a:xfrm>
          <a:prstGeom prst="pie">
            <a:avLst>
              <a:gd name="adj1" fmla="val 19376841"/>
              <a:gd name="adj2" fmla="val 12313574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5400000" y="356400"/>
            <a:ext cx="2576520" cy="257652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 rot="2043600">
            <a:off x="5503680" y="460080"/>
            <a:ext cx="2369160" cy="236916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5399640" y="360360"/>
            <a:ext cx="2576520" cy="2576520"/>
          </a:xfrm>
          <a:prstGeom prst="pie">
            <a:avLst>
              <a:gd name="adj1" fmla="val 8801158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rot="2044800">
            <a:off x="5911560" y="867600"/>
            <a:ext cx="1553760" cy="1553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5399640" y="356400"/>
            <a:ext cx="2576520" cy="2576520"/>
          </a:xfrm>
          <a:prstGeom prst="pie">
            <a:avLst>
              <a:gd name="adj1" fmla="val 12554101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rot="11769600">
            <a:off x="6470280" y="3480840"/>
            <a:ext cx="319680" cy="319680"/>
          </a:xfrm>
          <a:prstGeom prst="pie">
            <a:avLst>
              <a:gd name="adj1" fmla="val 19376841"/>
              <a:gd name="adj2" fmla="val 16200000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ADBC2D4-92EA-489F-818E-316B05560064}" type="slidenum"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EB2322E-0716-48FD-AEFA-992431DA7C49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79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12952200">
            <a:off x="7670520" y="528120"/>
            <a:ext cx="936720" cy="936720"/>
          </a:xfrm>
          <a:prstGeom prst="ellipse">
            <a:avLst/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 rot="12952200">
            <a:off x="7670520" y="528120"/>
            <a:ext cx="936720" cy="936720"/>
          </a:xfrm>
          <a:prstGeom prst="pie">
            <a:avLst>
              <a:gd name="adj1" fmla="val 19376841"/>
              <a:gd name="adj2" fmla="val 12313574"/>
            </a:avLst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 rot="12951000">
            <a:off x="7426440" y="284040"/>
            <a:ext cx="1425240" cy="1424880"/>
          </a:xfrm>
          <a:prstGeom prst="ellipse">
            <a:avLst/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 rot="2152200">
            <a:off x="8395920" y="1920600"/>
            <a:ext cx="569160" cy="569160"/>
          </a:xfrm>
          <a:prstGeom prst="ellipse">
            <a:avLst/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 rot="2150400">
            <a:off x="8484480" y="2008440"/>
            <a:ext cx="392760" cy="392760"/>
          </a:xfrm>
          <a:prstGeom prst="ellipse">
            <a:avLst/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 rot="2150400">
            <a:off x="8484480" y="2008440"/>
            <a:ext cx="392760" cy="392760"/>
          </a:xfrm>
          <a:prstGeom prst="pie">
            <a:avLst>
              <a:gd name="adj1" fmla="val 5699893"/>
              <a:gd name="adj2" fmla="val 12313574"/>
            </a:avLst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 rot="2150400">
            <a:off x="6944400" y="196560"/>
            <a:ext cx="392760" cy="392760"/>
          </a:xfrm>
          <a:prstGeom prst="ellipse">
            <a:avLst/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 rot="2150400">
            <a:off x="6944400" y="196560"/>
            <a:ext cx="392760" cy="392760"/>
          </a:xfrm>
          <a:prstGeom prst="pie">
            <a:avLst>
              <a:gd name="adj1" fmla="val 5699893"/>
              <a:gd name="adj2" fmla="val 12313574"/>
            </a:avLst>
          </a:prstGeom>
          <a:solidFill>
            <a:schemeClr val="lt1">
              <a:alpha val="902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9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</p:spPr>
        <p:txBody>
          <a:bodyPr tIns="91440" bIns="91440" anchor="ctr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10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047E037-07D6-4D2D-9EB3-F9FEB293B355}" type="slidenum"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 rot="16200000">
            <a:off x="828720" y="502560"/>
            <a:ext cx="593640" cy="59364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 rot="16200000">
            <a:off x="626040" y="299520"/>
            <a:ext cx="999000" cy="99900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3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</p:spPr>
        <p:txBody>
          <a:bodyPr tIns="91440" bIns="9144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FCA23E1-EE5A-4E17-8D9E-BC7A9DC1FD05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 rot="16200000">
            <a:off x="828720" y="502560"/>
            <a:ext cx="593640" cy="59364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 rot="16200000">
            <a:off x="626040" y="299520"/>
            <a:ext cx="999000" cy="999000"/>
          </a:xfrm>
          <a:prstGeom prst="pie">
            <a:avLst>
              <a:gd name="adj1" fmla="val 10792838"/>
              <a:gd name="adj2" fmla="val 16200000"/>
            </a:avLst>
          </a:prstGeom>
          <a:solidFill>
            <a:schemeClr val="dk2">
              <a:alpha val="12549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3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</p:spPr>
        <p:txBody>
          <a:bodyPr tIns="91440" bIns="91440"/>
          <a:p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3DDB505-2827-42C9-A47C-658C93F98CFF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70600" y="699840"/>
            <a:ext cx="7800840" cy="1845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Présentation de OpenDevs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71400" y="2679480"/>
            <a:ext cx="7800840" cy="81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Sujet : Browser and Inspector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6768000" y="3672000"/>
            <a:ext cx="196668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Présenté par </a:t>
            </a:r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Irakoze Franco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Kpossou Ahouefa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Yete Hona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707040" y="1145880"/>
            <a:ext cx="7483320" cy="3185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                                   </a:t>
            </a: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</a:t>
            </a:r>
            <a:r>
              <a:rPr b="0"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II . Inspector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65680" y="2509200"/>
            <a:ext cx="7116840" cy="22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802080" y="832320"/>
            <a:ext cx="7750440" cy="37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L’inspector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est un outil permettant d’interagir avec les objets qu’il observe.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Avec l’inspecteur on peut observer les valeurs brutes que contiennent des variables d’instance.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Ce qu’il faut retenir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: l’inspecteur nous permet de communiquer avec            des objets. Et puisque chaque objet a un comportement différent, on aura des descriptions différentes.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28800" y="1568160"/>
            <a:ext cx="6924240" cy="30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Différent modes pour l’inspector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66666"/>
              </a:buClr>
              <a:buFont typeface="Raleway"/>
              <a:buChar char="-"/>
            </a:pPr>
            <a:r>
              <a:rPr b="0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Item 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décrit les différentes façons dont sont représentés les objets (Clé : valeur)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66666"/>
              </a:buClr>
              <a:buFont typeface="Raleway"/>
              <a:buChar char="-"/>
            </a:pPr>
            <a:r>
              <a:rPr b="0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Meta 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permet de voir les méthodes qui peuvent être appelés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66666"/>
              </a:buClr>
              <a:buFont typeface="Raleway"/>
              <a:buChar char="-"/>
            </a:pPr>
            <a:r>
              <a:rPr b="0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Raw 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montre l’implémentation des classes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315080" y="1508040"/>
            <a:ext cx="6972120" cy="29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Raccourcis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Quelques raccourcis pour l’ inspector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c0791b"/>
              </a:buClr>
              <a:buFont typeface="Raleway"/>
              <a:buChar char="➔"/>
            </a:pPr>
            <a:r>
              <a:rPr b="1" lang="fr-FR" sz="1800" spc="-1" strike="noStrike">
                <a:solidFill>
                  <a:srgbClr val="6d9ee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Ctrl +  i :</a:t>
            </a:r>
            <a:r>
              <a:rPr b="1" lang="fr-FR" sz="18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inspecter l’élément  sélectionné avec tous les      détails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c0791b"/>
              </a:buClr>
              <a:buFont typeface="Raleway"/>
              <a:buChar char="➔"/>
            </a:pPr>
            <a:r>
              <a:rPr b="1" lang="fr-FR" sz="1800" spc="-1" strike="noStrike">
                <a:solidFill>
                  <a:srgbClr val="6d9ee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Ctrl + Shift + i : </a:t>
            </a: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inspecter l’élément sélectionné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97640" y="2243880"/>
            <a:ext cx="694836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Démonstration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Sommaire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535680" y="1480320"/>
            <a:ext cx="5196960" cy="306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fr-FR" sz="17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INTRODUCTION</a:t>
            </a:r>
            <a:r>
              <a:rPr b="1" lang="fr-FR" sz="17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1" lang="fr-F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I. Browser</a:t>
            </a:r>
            <a:r>
              <a:rPr b="1" lang="fr-F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1" lang="fr-F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II. Inspector</a:t>
            </a:r>
            <a:r>
              <a:rPr b="1" lang="fr-F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r>
              <a:rPr b="1" lang="fr-F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III. Démonstration</a:t>
            </a:r>
            <a:r>
              <a:rPr b="1" lang="fr-FR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
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9e9e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27480" y="518760"/>
            <a:ext cx="566064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8dd8d3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1. Introduction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787680" y="1435680"/>
            <a:ext cx="5660640" cy="326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Pharo est langage de programmation orienté objet. c’est un langage dynamique.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Dans notre présentation nous allons traiter deux aspects de ce langage :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c0791b"/>
              </a:buClr>
              <a:buFont typeface="Raleway"/>
              <a:buChar char="➔"/>
            </a:pPr>
            <a:r>
              <a:rPr b="1" lang="fr-FR" sz="14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Browser  : </a:t>
            </a:r>
            <a:r>
              <a:rPr b="0" lang="fr-FR" sz="12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le navigateur est appelé Nautilus..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c0791b"/>
              </a:buClr>
              <a:buFont typeface="Raleway"/>
              <a:buChar char="➔"/>
            </a:pPr>
            <a:r>
              <a:rPr b="1" lang="fr-FR" sz="14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Inspector : </a:t>
            </a:r>
            <a:r>
              <a:rPr b="0" lang="fr-FR" sz="12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outil permettant d'interagir avec les objets qu’il observe.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9e9e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363320" y="2026800"/>
            <a:ext cx="694836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fr-F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</a:t>
            </a:r>
            <a:r>
              <a:rPr b="0" lang="fr-F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I- BROWSER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9e9e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931320" y="785160"/>
            <a:ext cx="5857560" cy="357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dhjhdjwdhjsddjshdjhqskjdh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73880" y="1204920"/>
            <a:ext cx="738648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c0791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Le Browser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est l'outil de développement central.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Contrairement à d'autres environnements où le code source est stocké dans des fichiers séparés, dans Pharo toutes les classes et méthodes sont contenues dans l'image.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Il est  utilisé pour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aleway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créer, définir et organiser vos classes et méthodes.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aleway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naviguer dans toutes les classes de la bibliothèque.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2400" y="289440"/>
            <a:ext cx="694836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1363320" y="289440"/>
            <a:ext cx="694836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Shape 308" descr=""/>
          <p:cNvPicPr/>
          <p:nvPr/>
        </p:nvPicPr>
        <p:blipFill>
          <a:blip r:embed="rId1"/>
          <a:stretch/>
        </p:blipFill>
        <p:spPr>
          <a:xfrm>
            <a:off x="127080" y="0"/>
            <a:ext cx="8859600" cy="49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037520" y="277560"/>
            <a:ext cx="6236280" cy="37332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  </a:t>
            </a:r>
            <a:r>
              <a:rPr b="0" lang="fr-FR" sz="2400" spc="-1" strike="noStrike">
                <a:solidFill>
                  <a:srgbClr val="f6b26b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      </a:t>
            </a:r>
            <a:r>
              <a:rPr b="0" lang="fr-FR" sz="2400" spc="-1" strike="noStrike">
                <a:solidFill>
                  <a:srgbClr val="f6b26b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L’environnement de pharo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Shape 314" descr=""/>
          <p:cNvPicPr/>
          <p:nvPr/>
        </p:nvPicPr>
        <p:blipFill>
          <a:blip r:embed="rId1"/>
          <a:stretch/>
        </p:blipFill>
        <p:spPr>
          <a:xfrm>
            <a:off x="489240" y="810360"/>
            <a:ext cx="8165160" cy="399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303920" y="550440"/>
            <a:ext cx="3430080" cy="11502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fr-FR" sz="2800" spc="-1" strike="noStrike">
                <a:solidFill>
                  <a:srgbClr val="f6b26b"/>
                </a:solidFill>
                <a:uFill>
                  <a:solidFill>
                    <a:srgbClr val="ffffff"/>
                  </a:solidFill>
                </a:uFill>
                <a:latin typeface="Maven Pro"/>
                <a:ea typeface="Maven Pro"/>
              </a:rPr>
              <a:t>Outil de recherche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34000" y="1701000"/>
            <a:ext cx="7068960" cy="20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Outil de recherche  permet de trouver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66666"/>
              </a:buClr>
              <a:buFont typeface="Raleway"/>
              <a:buChar char="-"/>
            </a:pP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des méthodes, des classes, des pragmas, etc.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666666"/>
              </a:buClr>
              <a:buFont typeface="Raleway"/>
              <a:buChar char="-"/>
            </a:pP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le nom d'une méthode, un nom de classe, un code source, le nom d'un pragma ou même rechercher des méthodes en fournissant un exemple!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e9e9e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70280" y="61488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fr-FR" sz="3000" spc="-1" strike="noStrike">
                <a:solidFill>
                  <a:srgbClr val="e69138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Raccourcis</a:t>
            </a:r>
            <a:r>
              <a:rPr b="1" lang="fr-FR" sz="3000" spc="-1" strike="noStrike">
                <a:solidFill>
                  <a:srgbClr val="8dd8d3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154520" y="1447560"/>
            <a:ext cx="6915600" cy="325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Quelques raccourcis pour le browser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c0791b"/>
              </a:buClr>
              <a:buFont typeface="Raleway"/>
              <a:buChar char="➔"/>
            </a:pPr>
            <a:r>
              <a:rPr b="1" lang="fr-FR" sz="1800" spc="-1" strike="noStrike">
                <a:solidFill>
                  <a:srgbClr val="6d9ee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Ctrl +  O + B :</a:t>
            </a:r>
            <a:r>
              <a:rPr b="1" lang="fr-FR" sz="1800" spc="-1" strike="noStrike">
                <a:solidFill>
                  <a:srgbClr val="9e9e9e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 </a:t>
            </a: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ouvrir le browser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c0791b"/>
              </a:buClr>
              <a:buFont typeface="Raleway"/>
              <a:buChar char="➔"/>
            </a:pPr>
            <a:r>
              <a:rPr b="1" lang="fr-FR" sz="1800" spc="-1" strike="noStrike">
                <a:solidFill>
                  <a:srgbClr val="6d9eeb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Shift + Entrée : </a:t>
            </a:r>
            <a:r>
              <a:rPr b="1" lang="fr-FR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aleway"/>
                <a:ea typeface="Raleway"/>
              </a:rPr>
              <a:t>outil de recherche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2018-01-26T14:20:16Z</dcterms:modified>
  <cp:revision>1</cp:revision>
  <dc:subject/>
  <dc:title/>
</cp:coreProperties>
</file>