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0" r:id="rId9"/>
    <p:sldId id="265" r:id="rId10"/>
    <p:sldId id="261" r:id="rId11"/>
  </p:sldIdLst>
  <p:sldSz cx="18288000" cy="10287000"/>
  <p:notesSz cx="6858000" cy="9144000"/>
  <p:embeddedFontLst>
    <p:embeddedFont>
      <p:font typeface="Agrandir" panose="020B0604020202020204" charset="-18"/>
      <p:regular r:id="rId12"/>
    </p:embeddedFont>
    <p:embeddedFont>
      <p:font typeface="Agrandir Ultra-Bold" panose="020B0604020202020204" charset="-18"/>
      <p:regular r:id="rId13"/>
    </p:embeddedFont>
    <p:embeddedFont>
      <p:font typeface="Hagrid Heavy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6928" y="805498"/>
            <a:ext cx="16252372" cy="8497648"/>
            <a:chOff x="-6963" y="-85725"/>
            <a:chExt cx="5197702" cy="2717649"/>
          </a:xfrm>
        </p:grpSpPr>
        <p:sp>
          <p:nvSpPr>
            <p:cNvPr id="3" name="Freeform 3"/>
            <p:cNvSpPr/>
            <p:nvPr/>
          </p:nvSpPr>
          <p:spPr>
            <a:xfrm>
              <a:off x="-6963" y="-14342"/>
              <a:ext cx="5190739" cy="2631924"/>
            </a:xfrm>
            <a:custGeom>
              <a:avLst/>
              <a:gdLst/>
              <a:ahLst/>
              <a:cxnLst/>
              <a:rect l="l" t="t" r="r" b="b"/>
              <a:pathLst>
                <a:path w="5190739" h="2631924">
                  <a:moveTo>
                    <a:pt x="0" y="0"/>
                  </a:moveTo>
                  <a:lnTo>
                    <a:pt x="5190739" y="0"/>
                  </a:lnTo>
                  <a:lnTo>
                    <a:pt x="5190739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5190739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14401" y="6441019"/>
            <a:ext cx="5074206" cy="218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9"/>
              </a:lnSpc>
            </a:pPr>
            <a:r>
              <a:rPr lang="en-US" sz="3600" dirty="0">
                <a:solidFill>
                  <a:srgbClr val="248EAB"/>
                </a:solidFill>
                <a:latin typeface="Agrandir"/>
              </a:rPr>
              <a:t>Maja </a:t>
            </a:r>
            <a:r>
              <a:rPr lang="en-US" sz="3600" dirty="0" err="1">
                <a:solidFill>
                  <a:srgbClr val="248EAB"/>
                </a:solidFill>
                <a:latin typeface="Agrandir"/>
              </a:rPr>
              <a:t>Prosenjak</a:t>
            </a:r>
            <a:endParaRPr lang="en-US" sz="3600" dirty="0">
              <a:solidFill>
                <a:srgbClr val="248EAB"/>
              </a:solidFill>
              <a:latin typeface="Agrandir"/>
            </a:endParaRPr>
          </a:p>
          <a:p>
            <a:pPr algn="ctr">
              <a:lnSpc>
                <a:spcPts val="5779"/>
              </a:lnSpc>
            </a:pPr>
            <a:r>
              <a:rPr lang="en-US" sz="3600" dirty="0">
                <a:solidFill>
                  <a:srgbClr val="248EAB"/>
                </a:solidFill>
                <a:latin typeface="Agrandir"/>
              </a:rPr>
              <a:t>Klara </a:t>
            </a:r>
            <a:r>
              <a:rPr lang="en-US" sz="3600" dirty="0" err="1">
                <a:solidFill>
                  <a:srgbClr val="248EAB"/>
                </a:solidFill>
                <a:latin typeface="Agrandir"/>
              </a:rPr>
              <a:t>Kirbiš</a:t>
            </a:r>
            <a:endParaRPr lang="en-US" sz="3600" dirty="0">
              <a:solidFill>
                <a:srgbClr val="248EAB"/>
              </a:solidFill>
              <a:latin typeface="Agrandir"/>
            </a:endParaRPr>
          </a:p>
          <a:p>
            <a:pPr algn="ctr">
              <a:lnSpc>
                <a:spcPts val="5779"/>
              </a:lnSpc>
            </a:pPr>
            <a:r>
              <a:rPr lang="en-US" sz="3600" dirty="0">
                <a:solidFill>
                  <a:srgbClr val="248EAB"/>
                </a:solidFill>
                <a:latin typeface="Agrandir"/>
              </a:rPr>
              <a:t>Katarina </a:t>
            </a:r>
            <a:r>
              <a:rPr lang="en-US" sz="3600" dirty="0" err="1">
                <a:solidFill>
                  <a:srgbClr val="248EAB"/>
                </a:solidFill>
                <a:latin typeface="Agrandir"/>
              </a:rPr>
              <a:t>Lipovšek</a:t>
            </a:r>
            <a:endParaRPr lang="en-US" sz="3600" dirty="0">
              <a:solidFill>
                <a:srgbClr val="248EAB"/>
              </a:solidFill>
              <a:latin typeface="Agrandi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06928" y="6303779"/>
            <a:ext cx="7681641" cy="2954520"/>
          </a:xfrm>
          <a:custGeom>
            <a:avLst/>
            <a:gdLst/>
            <a:ahLst/>
            <a:cxnLst/>
            <a:rect l="l" t="t" r="r" b="b"/>
            <a:pathLst>
              <a:path w="7681641" h="2954520">
                <a:moveTo>
                  <a:pt x="0" y="0"/>
                </a:moveTo>
                <a:lnTo>
                  <a:pt x="7681641" y="0"/>
                </a:lnTo>
                <a:lnTo>
                  <a:pt x="7681641" y="2954520"/>
                </a:lnTo>
                <a:lnTo>
                  <a:pt x="0" y="2954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871" r="-33425" b="-97441"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7" name="Freeform 7"/>
          <p:cNvSpPr/>
          <p:nvPr/>
        </p:nvSpPr>
        <p:spPr>
          <a:xfrm>
            <a:off x="2210281" y="3440115"/>
            <a:ext cx="3943184" cy="5296341"/>
          </a:xfrm>
          <a:custGeom>
            <a:avLst/>
            <a:gdLst/>
            <a:ahLst/>
            <a:cxnLst/>
            <a:rect l="l" t="t" r="r" b="b"/>
            <a:pathLst>
              <a:path w="3943184" h="5296341">
                <a:moveTo>
                  <a:pt x="0" y="0"/>
                </a:moveTo>
                <a:lnTo>
                  <a:pt x="3943184" y="0"/>
                </a:lnTo>
                <a:lnTo>
                  <a:pt x="3943184" y="5296341"/>
                </a:lnTo>
                <a:lnTo>
                  <a:pt x="0" y="5296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8" name="TextBox 8"/>
          <p:cNvSpPr txBox="1"/>
          <p:nvPr/>
        </p:nvSpPr>
        <p:spPr>
          <a:xfrm>
            <a:off x="4983392" y="1536834"/>
            <a:ext cx="942438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agrid Heavy"/>
              </a:rPr>
              <a:t>SNOWSCAPE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67173" y="3080015"/>
            <a:ext cx="6656821" cy="178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9"/>
              </a:lnSpc>
            </a:pPr>
            <a:r>
              <a:rPr lang="en-US" sz="4728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728" dirty="0" err="1">
                <a:solidFill>
                  <a:srgbClr val="248EAB"/>
                </a:solidFill>
                <a:latin typeface="Agrandir"/>
              </a:rPr>
              <a:t>Projekt</a:t>
            </a:r>
            <a:r>
              <a:rPr lang="en-US" sz="4728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728" dirty="0" err="1">
                <a:solidFill>
                  <a:srgbClr val="248EAB"/>
                </a:solidFill>
                <a:latin typeface="Agrandir"/>
              </a:rPr>
              <a:t>pri</a:t>
            </a:r>
            <a:r>
              <a:rPr lang="en-US" sz="4728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728" dirty="0" err="1">
                <a:solidFill>
                  <a:srgbClr val="248EAB"/>
                </a:solidFill>
                <a:latin typeface="Agrandir"/>
              </a:rPr>
              <a:t>predmetu</a:t>
            </a:r>
            <a:r>
              <a:rPr lang="en-US" sz="4728" dirty="0">
                <a:solidFill>
                  <a:srgbClr val="248EAB"/>
                </a:solidFill>
                <a:latin typeface="Agrandir"/>
              </a:rPr>
              <a:t> RVIR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67173" y="4752145"/>
            <a:ext cx="6656821" cy="59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9"/>
              </a:lnSpc>
            </a:pPr>
            <a:r>
              <a:rPr lang="sl-SI" sz="3528" dirty="0">
                <a:solidFill>
                  <a:srgbClr val="248EAB"/>
                </a:solidFill>
                <a:latin typeface="Agrandir"/>
              </a:rPr>
              <a:t>ITK UN, š</a:t>
            </a:r>
            <a:r>
              <a:rPr lang="en-US" sz="3528" dirty="0" err="1">
                <a:solidFill>
                  <a:srgbClr val="248EAB"/>
                </a:solidFill>
                <a:latin typeface="Agrandir"/>
              </a:rPr>
              <a:t>tudijsko</a:t>
            </a:r>
            <a:r>
              <a:rPr lang="en-US" sz="3528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3528" dirty="0" err="1">
                <a:solidFill>
                  <a:srgbClr val="248EAB"/>
                </a:solidFill>
                <a:latin typeface="Agrandir"/>
              </a:rPr>
              <a:t>leto</a:t>
            </a:r>
            <a:r>
              <a:rPr lang="en-US" sz="3528" dirty="0">
                <a:solidFill>
                  <a:srgbClr val="248EAB"/>
                </a:solidFill>
                <a:latin typeface="Agrandir"/>
              </a:rPr>
              <a:t> 2023/24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190739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90739" cy="2631924"/>
            </a:xfrm>
            <a:custGeom>
              <a:avLst/>
              <a:gdLst/>
              <a:ahLst/>
              <a:cxnLst/>
              <a:rect l="l" t="t" r="r" b="b"/>
              <a:pathLst>
                <a:path w="5190739" h="2631924">
                  <a:moveTo>
                    <a:pt x="0" y="0"/>
                  </a:moveTo>
                  <a:lnTo>
                    <a:pt x="5190739" y="0"/>
                  </a:lnTo>
                  <a:lnTo>
                    <a:pt x="5190739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5190739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508201"/>
            <a:ext cx="10205296" cy="4750099"/>
          </a:xfrm>
          <a:custGeom>
            <a:avLst/>
            <a:gdLst/>
            <a:ahLst/>
            <a:cxnLst/>
            <a:rect l="l" t="t" r="r" b="b"/>
            <a:pathLst>
              <a:path w="10205296" h="4750099">
                <a:moveTo>
                  <a:pt x="0" y="0"/>
                </a:moveTo>
                <a:lnTo>
                  <a:pt x="10205296" y="0"/>
                </a:lnTo>
                <a:lnTo>
                  <a:pt x="10205296" y="4750099"/>
                </a:lnTo>
                <a:lnTo>
                  <a:pt x="0" y="4750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360" b="-27494"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6" name="Freeform 6"/>
          <p:cNvSpPr/>
          <p:nvPr/>
        </p:nvSpPr>
        <p:spPr>
          <a:xfrm>
            <a:off x="6190405" y="6888694"/>
            <a:ext cx="11094111" cy="2375049"/>
          </a:xfrm>
          <a:custGeom>
            <a:avLst/>
            <a:gdLst/>
            <a:ahLst/>
            <a:cxnLst/>
            <a:rect l="l" t="t" r="r" b="b"/>
            <a:pathLst>
              <a:path w="11094111" h="2375049">
                <a:moveTo>
                  <a:pt x="0" y="0"/>
                </a:moveTo>
                <a:lnTo>
                  <a:pt x="11094111" y="0"/>
                </a:lnTo>
                <a:lnTo>
                  <a:pt x="11094111" y="2375050"/>
                </a:lnTo>
                <a:lnTo>
                  <a:pt x="0" y="237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7660" b="-141779"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7" name="Freeform 7"/>
          <p:cNvSpPr/>
          <p:nvPr/>
        </p:nvSpPr>
        <p:spPr>
          <a:xfrm rot="99409">
            <a:off x="2981105" y="2744115"/>
            <a:ext cx="2231067" cy="2996687"/>
          </a:xfrm>
          <a:custGeom>
            <a:avLst/>
            <a:gdLst/>
            <a:ahLst/>
            <a:cxnLst/>
            <a:rect l="l" t="t" r="r" b="b"/>
            <a:pathLst>
              <a:path w="2231067" h="2996687">
                <a:moveTo>
                  <a:pt x="0" y="0"/>
                </a:moveTo>
                <a:lnTo>
                  <a:pt x="2231067" y="0"/>
                </a:lnTo>
                <a:lnTo>
                  <a:pt x="2231067" y="2996688"/>
                </a:lnTo>
                <a:lnTo>
                  <a:pt x="0" y="2996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8" name="TextBox 8"/>
          <p:cNvSpPr txBox="1"/>
          <p:nvPr/>
        </p:nvSpPr>
        <p:spPr>
          <a:xfrm>
            <a:off x="4126864" y="1510435"/>
            <a:ext cx="14139365" cy="4565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34"/>
              </a:lnSpc>
            </a:pPr>
            <a:r>
              <a:rPr lang="sl-SI" sz="8667" dirty="0">
                <a:solidFill>
                  <a:srgbClr val="248EAB"/>
                </a:solidFill>
                <a:latin typeface="Agrandir Ultra-Bold"/>
              </a:rPr>
              <a:t>Hvala za </a:t>
            </a:r>
          </a:p>
          <a:p>
            <a:pPr algn="ctr">
              <a:lnSpc>
                <a:spcPts val="12134"/>
              </a:lnSpc>
            </a:pPr>
            <a:r>
              <a:rPr lang="sl-SI" sz="8667" dirty="0">
                <a:solidFill>
                  <a:srgbClr val="248EAB"/>
                </a:solidFill>
                <a:latin typeface="Agrandir Ultra-Bold"/>
              </a:rPr>
              <a:t>pozornost.</a:t>
            </a:r>
          </a:p>
          <a:p>
            <a:pPr algn="ctr">
              <a:lnSpc>
                <a:spcPts val="12134"/>
              </a:lnSpc>
            </a:pPr>
            <a:endParaRPr lang="en-US" sz="8667" dirty="0">
              <a:solidFill>
                <a:srgbClr val="248EAB"/>
              </a:solidFill>
              <a:latin typeface="Agrandir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693" y="1028700"/>
            <a:ext cx="6308904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32561" cy="1768032"/>
            <a:chOff x="0" y="0"/>
            <a:chExt cx="2856739" cy="5654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856739" cy="651163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 dirty="0"/>
            </a:p>
            <a:p>
              <a:pPr algn="ctr">
                <a:lnSpc>
                  <a:spcPts val="5903"/>
                </a:lnSpc>
              </a:pPr>
              <a:r>
                <a:rPr lang="sl-SI" sz="4217" dirty="0">
                  <a:solidFill>
                    <a:srgbClr val="248EAB"/>
                  </a:solidFill>
                  <a:latin typeface="Agrandir Ultra-Bold"/>
                </a:rPr>
                <a:t>Glavne funkcionalnosti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7051" y="3335479"/>
            <a:ext cx="8904211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98060" y="3710470"/>
            <a:ext cx="8588197" cy="4538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en-US" sz="4013" dirty="0" err="1">
                <a:solidFill>
                  <a:srgbClr val="248EAB"/>
                </a:solidFill>
                <a:latin typeface="Agrandir"/>
              </a:rPr>
              <a:t>Pregled</a:t>
            </a:r>
            <a:r>
              <a:rPr lang="en-US" sz="4013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3" dirty="0" err="1">
                <a:solidFill>
                  <a:srgbClr val="248EAB"/>
                </a:solidFill>
                <a:latin typeface="Agrandir"/>
              </a:rPr>
              <a:t>smučišč</a:t>
            </a:r>
            <a:endParaRPr lang="en-US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>
                <a:solidFill>
                  <a:srgbClr val="248EAB"/>
                </a:solidFill>
                <a:latin typeface="Agrandir"/>
              </a:rPr>
              <a:t>Digitalne smučarske karte</a:t>
            </a:r>
          </a:p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>
                <a:solidFill>
                  <a:srgbClr val="248EAB"/>
                </a:solidFill>
                <a:latin typeface="Agrandir"/>
              </a:rPr>
              <a:t>Seznam opreme</a:t>
            </a:r>
          </a:p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 err="1">
                <a:solidFill>
                  <a:srgbClr val="248EAB"/>
                </a:solidFill>
                <a:latin typeface="Agrandir"/>
              </a:rPr>
              <a:t>Trail</a:t>
            </a:r>
            <a:endParaRPr lang="en-US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>
                <a:solidFill>
                  <a:srgbClr val="248EAB"/>
                </a:solidFill>
                <a:latin typeface="Agrandir"/>
              </a:rPr>
              <a:t>Vremenska napoved</a:t>
            </a:r>
            <a:endParaRPr lang="en-US" sz="4013" dirty="0">
              <a:solidFill>
                <a:srgbClr val="248EAB"/>
              </a:solidFill>
              <a:latin typeface="Agrandir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977501" y="3710470"/>
            <a:ext cx="4499590" cy="3174256"/>
          </a:xfrm>
          <a:custGeom>
            <a:avLst/>
            <a:gdLst/>
            <a:ahLst/>
            <a:cxnLst/>
            <a:rect l="l" t="t" r="r" b="b"/>
            <a:pathLst>
              <a:path w="4499590" h="3174256">
                <a:moveTo>
                  <a:pt x="0" y="0"/>
                </a:moveTo>
                <a:lnTo>
                  <a:pt x="4499589" y="0"/>
                </a:lnTo>
                <a:lnTo>
                  <a:pt x="4499589" y="3174256"/>
                </a:lnTo>
                <a:lnTo>
                  <a:pt x="0" y="317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693" y="1028700"/>
            <a:ext cx="6308904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32561" cy="1768032"/>
            <a:chOff x="0" y="0"/>
            <a:chExt cx="2856739" cy="5654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24"/>
              <a:ext cx="2724381" cy="561814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5903"/>
                </a:lnSpc>
              </a:pPr>
              <a:r>
                <a:rPr lang="sl-SI" sz="4217" dirty="0">
                  <a:solidFill>
                    <a:srgbClr val="248EAB"/>
                  </a:solidFill>
                  <a:latin typeface="Agrandir Ultra-Bold"/>
                </a:rPr>
                <a:t>Pregled smučišč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7051" y="3335479"/>
            <a:ext cx="8904211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70912" y="3520881"/>
            <a:ext cx="8076487" cy="5540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031" lvl="1" indent="-385516">
              <a:lnSpc>
                <a:spcPct val="20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Nadmorska višina smučišča</a:t>
            </a:r>
          </a:p>
          <a:p>
            <a:pPr marL="771031" lvl="1" indent="-385516">
              <a:lnSpc>
                <a:spcPct val="20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Skupna dolžina vseh prog </a:t>
            </a:r>
          </a:p>
          <a:p>
            <a:pPr marL="771031" lvl="1" indent="-385516">
              <a:lnSpc>
                <a:spcPct val="20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Nivo zahtevnosti</a:t>
            </a:r>
          </a:p>
          <a:p>
            <a:pPr marL="771031" lvl="1" indent="-385516">
              <a:lnSpc>
                <a:spcPct val="20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Lokacija</a:t>
            </a:r>
          </a:p>
          <a:p>
            <a:pPr marL="385515" lvl="1" algn="ctr">
              <a:lnSpc>
                <a:spcPts val="4999"/>
              </a:lnSpc>
            </a:pPr>
            <a:endParaRPr lang="en-US" sz="3571" dirty="0">
              <a:solidFill>
                <a:srgbClr val="248EAB"/>
              </a:solidFill>
              <a:latin typeface="Agrandir"/>
            </a:endParaRPr>
          </a:p>
        </p:txBody>
      </p:sp>
      <p:sp>
        <p:nvSpPr>
          <p:cNvPr id="12" name="AutoShape 2" descr="Image">
            <a:extLst>
              <a:ext uri="{FF2B5EF4-FFF2-40B4-BE49-F238E27FC236}">
                <a16:creationId xmlns:a16="http://schemas.microsoft.com/office/drawing/2014/main" id="{C556A8D7-43A8-B70B-939B-6A713762EA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5" name="Slika 14" descr="Slika, ki vsebuje besede besedilo, posnetek zaslona, spletno mesto, spletna stran&#10;&#10;Opis je samodejno ustvarjen">
            <a:extLst>
              <a:ext uri="{FF2B5EF4-FFF2-40B4-BE49-F238E27FC236}">
                <a16:creationId xmlns:a16="http://schemas.microsoft.com/office/drawing/2014/main" id="{C7A709F8-ABA5-F3D8-B257-08B465B4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/>
          <a:stretch/>
        </p:blipFill>
        <p:spPr>
          <a:xfrm>
            <a:off x="12198571" y="1377429"/>
            <a:ext cx="3539148" cy="7532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8800" y="1028700"/>
            <a:ext cx="8077200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7255327" cy="1768032"/>
            <a:chOff x="0" y="0"/>
            <a:chExt cx="2856739" cy="5654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856739" cy="651163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 dirty="0"/>
            </a:p>
            <a:p>
              <a:pPr algn="ctr">
                <a:lnSpc>
                  <a:spcPts val="5903"/>
                </a:lnSpc>
              </a:pPr>
              <a:r>
                <a:rPr lang="sl-SI" sz="4217" dirty="0">
                  <a:solidFill>
                    <a:srgbClr val="248EAB"/>
                  </a:solidFill>
                  <a:latin typeface="Agrandir Ultra-Bold"/>
                </a:rPr>
                <a:t>Uporabnikova stran 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1" y="3335479"/>
            <a:ext cx="7255328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31716" y="3848100"/>
            <a:ext cx="7255327" cy="6744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>
                <a:solidFill>
                  <a:srgbClr val="248EAB"/>
                </a:solidFill>
                <a:latin typeface="Agrandir"/>
              </a:rPr>
              <a:t>Evidenca smučarskih kart v digitalni obliki (naziv karte, smučišče, tip karte, datum nakupa, datum veljavnosti)</a:t>
            </a: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sl-SI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sl-SI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en-US" sz="4013" dirty="0">
              <a:solidFill>
                <a:srgbClr val="248EAB"/>
              </a:solidFill>
              <a:latin typeface="Agrandir"/>
            </a:endParaRPr>
          </a:p>
        </p:txBody>
      </p:sp>
      <p:pic>
        <p:nvPicPr>
          <p:cNvPr id="13" name="Slika 12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F118DDC4-6A48-EB31-0EDD-686711B6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2"/>
          <a:stretch/>
        </p:blipFill>
        <p:spPr>
          <a:xfrm>
            <a:off x="9829800" y="1625412"/>
            <a:ext cx="3641958" cy="7199339"/>
          </a:xfrm>
          <a:prstGeom prst="rect">
            <a:avLst/>
          </a:prstGeom>
        </p:spPr>
      </p:pic>
      <p:pic>
        <p:nvPicPr>
          <p:cNvPr id="15" name="Slika 14" descr="Slika, ki vsebuje besede besedilo, posnetek zaslona, pisava, programska oprema&#10;&#10;Opis je samodejno ustvarjen">
            <a:extLst>
              <a:ext uri="{FF2B5EF4-FFF2-40B4-BE49-F238E27FC236}">
                <a16:creationId xmlns:a16="http://schemas.microsoft.com/office/drawing/2014/main" id="{CCFE9E89-5582-8439-9A14-6913BD8C2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2"/>
          <a:stretch/>
        </p:blipFill>
        <p:spPr>
          <a:xfrm>
            <a:off x="13602384" y="1603641"/>
            <a:ext cx="3641958" cy="7199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10800" y="1028700"/>
            <a:ext cx="7315200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60652"/>
            <a:ext cx="8115299" cy="2036080"/>
            <a:chOff x="0" y="-85725"/>
            <a:chExt cx="2856739" cy="6511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807806" cy="651163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 dirty="0"/>
            </a:p>
            <a:p>
              <a:pPr algn="ctr">
                <a:lnSpc>
                  <a:spcPts val="5903"/>
                </a:lnSpc>
              </a:pPr>
              <a:r>
                <a:rPr lang="sl-SI" sz="4217" dirty="0">
                  <a:solidFill>
                    <a:srgbClr val="248EAB"/>
                  </a:solidFill>
                  <a:latin typeface="Agrandir Ultra-Bold"/>
                </a:rPr>
                <a:t>Uporabnikova stran 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335479"/>
            <a:ext cx="8115299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12371" y="3924300"/>
            <a:ext cx="7315200" cy="6744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6472" lvl="1" indent="-433236">
              <a:lnSpc>
                <a:spcPct val="150000"/>
              </a:lnSpc>
              <a:buFont typeface="Arial"/>
              <a:buChar char="•"/>
            </a:pPr>
            <a:r>
              <a:rPr lang="sl-SI" sz="4013" dirty="0">
                <a:solidFill>
                  <a:srgbClr val="248EAB"/>
                </a:solidFill>
                <a:latin typeface="Agrandir"/>
              </a:rPr>
              <a:t>Seznam smučarske opreme (naziv opreme, tip, leto nakupa, velikost opreme, stanje, model, opis)</a:t>
            </a: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sl-SI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sl-SI" sz="4013" dirty="0">
              <a:solidFill>
                <a:srgbClr val="248EAB"/>
              </a:solidFill>
              <a:latin typeface="Agrandir"/>
            </a:endParaRPr>
          </a:p>
          <a:p>
            <a:pPr marL="866472" lvl="1" indent="-433236" algn="ctr">
              <a:lnSpc>
                <a:spcPts val="5618"/>
              </a:lnSpc>
              <a:buFont typeface="Arial"/>
              <a:buChar char="•"/>
            </a:pPr>
            <a:endParaRPr lang="en-US" sz="4013" dirty="0">
              <a:solidFill>
                <a:srgbClr val="248EAB"/>
              </a:solidFill>
              <a:latin typeface="Agrandir"/>
            </a:endParaRPr>
          </a:p>
        </p:txBody>
      </p:sp>
      <p:pic>
        <p:nvPicPr>
          <p:cNvPr id="17" name="Slika 16" descr="Slika, ki vsebuje besede besedilo, posnetek zaslona, pisava, programska oprema&#10;&#10;Opis je samodejno ustvarjen">
            <a:extLst>
              <a:ext uri="{FF2B5EF4-FFF2-40B4-BE49-F238E27FC236}">
                <a16:creationId xmlns:a16="http://schemas.microsoft.com/office/drawing/2014/main" id="{FE411309-2E0F-BAA9-E3DB-C73423B4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/>
          <a:stretch/>
        </p:blipFill>
        <p:spPr>
          <a:xfrm>
            <a:off x="11949096" y="1333500"/>
            <a:ext cx="3838608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693" y="1028700"/>
            <a:ext cx="6308904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01086"/>
            <a:ext cx="8950028" cy="2423261"/>
            <a:chOff x="0" y="-104775"/>
            <a:chExt cx="2862325" cy="7749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586" y="-104775"/>
              <a:ext cx="2856739" cy="774988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5903"/>
                </a:lnSpc>
              </a:pPr>
              <a:r>
                <a:rPr lang="sl-SI" sz="4217" dirty="0" err="1">
                  <a:solidFill>
                    <a:srgbClr val="248EAB"/>
                  </a:solidFill>
                  <a:latin typeface="Agrandir Ultra-Bold"/>
                </a:rPr>
                <a:t>Trail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7051" y="3335479"/>
            <a:ext cx="8904211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43305" y="3388439"/>
            <a:ext cx="8076487" cy="175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Ogled lokacije določenega smučišča</a:t>
            </a:r>
            <a:endParaRPr lang="en-US" sz="4010" dirty="0">
              <a:solidFill>
                <a:srgbClr val="248EAB"/>
              </a:solidFill>
              <a:latin typeface="Agrandir"/>
            </a:endParaRPr>
          </a:p>
        </p:txBody>
      </p:sp>
      <p:pic>
        <p:nvPicPr>
          <p:cNvPr id="14" name="Slika 13" descr="Slika, ki vsebuje besede besedilo, posnetek zaslona, zemljevid, diagram&#10;&#10;Opis je samodejno ustvarjen">
            <a:extLst>
              <a:ext uri="{FF2B5EF4-FFF2-40B4-BE49-F238E27FC236}">
                <a16:creationId xmlns:a16="http://schemas.microsoft.com/office/drawing/2014/main" id="{BEC5CD8A-8B03-9160-7662-C65CCB56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>
          <a:xfrm>
            <a:off x="12115800" y="1232725"/>
            <a:ext cx="3962400" cy="78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693" y="1028700"/>
            <a:ext cx="6308904" cy="8229600"/>
            <a:chOff x="0" y="0"/>
            <a:chExt cx="2017662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7662" cy="2631924"/>
            </a:xfrm>
            <a:custGeom>
              <a:avLst/>
              <a:gdLst/>
              <a:ahLst/>
              <a:cxnLst/>
              <a:rect l="l" t="t" r="r" b="b"/>
              <a:pathLst>
                <a:path w="2017662" h="2631924">
                  <a:moveTo>
                    <a:pt x="0" y="0"/>
                  </a:moveTo>
                  <a:lnTo>
                    <a:pt x="2017662" y="0"/>
                  </a:lnTo>
                  <a:lnTo>
                    <a:pt x="2017662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17662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01086"/>
            <a:ext cx="8946735" cy="2423261"/>
            <a:chOff x="0" y="-104775"/>
            <a:chExt cx="2861272" cy="7749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56739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33" y="-104775"/>
              <a:ext cx="2856739" cy="774988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5903"/>
                </a:lnSpc>
              </a:pPr>
              <a:r>
                <a:rPr lang="en-US" sz="4217" dirty="0" err="1">
                  <a:solidFill>
                    <a:srgbClr val="248EAB"/>
                  </a:solidFill>
                  <a:latin typeface="Agrandir Ultra-Bold"/>
                </a:rPr>
                <a:t>Vremenska</a:t>
              </a:r>
              <a:r>
                <a:rPr lang="en-US" sz="4217" dirty="0">
                  <a:solidFill>
                    <a:srgbClr val="248EAB"/>
                  </a:solidFill>
                  <a:latin typeface="Agrandir Ultra-Bold"/>
                </a:rPr>
                <a:t> </a:t>
              </a:r>
              <a:r>
                <a:rPr lang="en-US" sz="4217" dirty="0" err="1">
                  <a:solidFill>
                    <a:srgbClr val="248EAB"/>
                  </a:solidFill>
                  <a:latin typeface="Agrandir Ultra-Bold"/>
                </a:rPr>
                <a:t>napoved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7051" y="3335479"/>
            <a:ext cx="8904211" cy="5911488"/>
            <a:chOff x="0" y="0"/>
            <a:chExt cx="2847672" cy="18905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7672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38200" y="3451961"/>
            <a:ext cx="8932561" cy="4534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1031" lvl="1" indent="-385516">
              <a:lnSpc>
                <a:spcPct val="150000"/>
              </a:lnSpc>
              <a:buFont typeface="Arial"/>
              <a:buChar char="•"/>
            </a:pPr>
            <a:r>
              <a:rPr lang="en-US" sz="4010" dirty="0">
                <a:solidFill>
                  <a:srgbClr val="248EAB"/>
                </a:solidFill>
                <a:latin typeface="Agrandir"/>
              </a:rPr>
              <a:t>7 -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dnevna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vremenska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napoved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za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izbrano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mesto/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smučišče</a:t>
            </a:r>
            <a:endParaRPr lang="en-US" sz="4010" dirty="0">
              <a:solidFill>
                <a:srgbClr val="248EAB"/>
              </a:solidFill>
              <a:latin typeface="Agrandir"/>
            </a:endParaRPr>
          </a:p>
          <a:p>
            <a:pPr marL="771031" lvl="1" indent="-385516">
              <a:lnSpc>
                <a:spcPct val="150000"/>
              </a:lnSpc>
              <a:buFont typeface="Arial"/>
              <a:buChar char="•"/>
            </a:pPr>
            <a:r>
              <a:rPr lang="sl-SI" sz="4010" dirty="0">
                <a:solidFill>
                  <a:srgbClr val="248EAB"/>
                </a:solidFill>
                <a:latin typeface="Agrandir"/>
              </a:rPr>
              <a:t>P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regled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napovedi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po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urah</a:t>
            </a:r>
            <a:r>
              <a:rPr lang="sl-SI" sz="4010" dirty="0">
                <a:solidFill>
                  <a:srgbClr val="248EAB"/>
                </a:solidFill>
                <a:latin typeface="Agrandir"/>
              </a:rPr>
              <a:t> (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temperatur</a:t>
            </a:r>
            <a:r>
              <a:rPr lang="sl-SI" sz="4010" dirty="0">
                <a:solidFill>
                  <a:srgbClr val="248EAB"/>
                </a:solidFill>
                <a:latin typeface="Agrandir"/>
              </a:rPr>
              <a:t>a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,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vlažnost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,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količin</a:t>
            </a:r>
            <a:r>
              <a:rPr lang="sl-SI" sz="4010" dirty="0">
                <a:solidFill>
                  <a:srgbClr val="248EAB"/>
                </a:solidFill>
                <a:latin typeface="Agrandir"/>
              </a:rPr>
              <a:t>a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padavin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,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višin</a:t>
            </a:r>
            <a:r>
              <a:rPr lang="sl-SI" sz="4010" dirty="0">
                <a:solidFill>
                  <a:srgbClr val="248EAB"/>
                </a:solidFill>
                <a:latin typeface="Agrandir"/>
              </a:rPr>
              <a:t>a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snežne</a:t>
            </a:r>
            <a:r>
              <a:rPr lang="en-US" sz="4010" dirty="0">
                <a:solidFill>
                  <a:srgbClr val="248EAB"/>
                </a:solidFill>
                <a:latin typeface="Agrandir"/>
              </a:rPr>
              <a:t> </a:t>
            </a:r>
            <a:r>
              <a:rPr lang="en-US" sz="4010" dirty="0" err="1">
                <a:solidFill>
                  <a:srgbClr val="248EAB"/>
                </a:solidFill>
                <a:latin typeface="Agrandir"/>
              </a:rPr>
              <a:t>odeje</a:t>
            </a:r>
            <a:r>
              <a:rPr lang="sl-SI" sz="4010" dirty="0">
                <a:solidFill>
                  <a:srgbClr val="248EAB"/>
                </a:solidFill>
                <a:latin typeface="Agrandir"/>
              </a:rPr>
              <a:t>)</a:t>
            </a:r>
            <a:endParaRPr lang="en-US" sz="4010" dirty="0">
              <a:solidFill>
                <a:srgbClr val="248EAB"/>
              </a:solidFill>
              <a:latin typeface="Agrandir"/>
            </a:endParaRPr>
          </a:p>
        </p:txBody>
      </p:sp>
      <p:pic>
        <p:nvPicPr>
          <p:cNvPr id="13" name="Slika 12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E901D305-4D71-830F-498C-E74A2A80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2"/>
          <a:stretch/>
        </p:blipFill>
        <p:spPr>
          <a:xfrm>
            <a:off x="12115800" y="1257300"/>
            <a:ext cx="408979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190739" cy="2631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90739" cy="2631924"/>
            </a:xfrm>
            <a:custGeom>
              <a:avLst/>
              <a:gdLst/>
              <a:ahLst/>
              <a:cxnLst/>
              <a:rect l="l" t="t" r="r" b="b"/>
              <a:pathLst>
                <a:path w="5190739" h="2631924">
                  <a:moveTo>
                    <a:pt x="0" y="0"/>
                  </a:moveTo>
                  <a:lnTo>
                    <a:pt x="5190739" y="0"/>
                  </a:lnTo>
                  <a:lnTo>
                    <a:pt x="5190739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5190739" cy="271764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558527" y="3755995"/>
            <a:ext cx="5928766" cy="1932889"/>
          </a:xfrm>
          <a:custGeom>
            <a:avLst/>
            <a:gdLst/>
            <a:ahLst/>
            <a:cxnLst/>
            <a:rect l="l" t="t" r="r" b="b"/>
            <a:pathLst>
              <a:path w="5928766" h="1932889">
                <a:moveTo>
                  <a:pt x="0" y="0"/>
                </a:moveTo>
                <a:lnTo>
                  <a:pt x="5928767" y="0"/>
                </a:lnTo>
                <a:lnTo>
                  <a:pt x="5928767" y="1932890"/>
                </a:lnTo>
                <a:lnTo>
                  <a:pt x="0" y="193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6" name="Freeform 6"/>
          <p:cNvSpPr/>
          <p:nvPr/>
        </p:nvSpPr>
        <p:spPr>
          <a:xfrm>
            <a:off x="1433238" y="3221645"/>
            <a:ext cx="4753408" cy="4595201"/>
          </a:xfrm>
          <a:custGeom>
            <a:avLst/>
            <a:gdLst/>
            <a:ahLst/>
            <a:cxnLst/>
            <a:rect l="l" t="t" r="r" b="b"/>
            <a:pathLst>
              <a:path w="4753408" h="4595201">
                <a:moveTo>
                  <a:pt x="0" y="0"/>
                </a:moveTo>
                <a:lnTo>
                  <a:pt x="4753408" y="0"/>
                </a:lnTo>
                <a:lnTo>
                  <a:pt x="4753408" y="4595201"/>
                </a:lnTo>
                <a:lnTo>
                  <a:pt x="0" y="459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7" name="Freeform 7"/>
          <p:cNvSpPr/>
          <p:nvPr/>
        </p:nvSpPr>
        <p:spPr>
          <a:xfrm>
            <a:off x="6781800" y="6022572"/>
            <a:ext cx="5928766" cy="2216937"/>
          </a:xfrm>
          <a:custGeom>
            <a:avLst/>
            <a:gdLst/>
            <a:ahLst/>
            <a:cxnLst/>
            <a:rect l="l" t="t" r="r" b="b"/>
            <a:pathLst>
              <a:path w="5928766" h="2216937">
                <a:moveTo>
                  <a:pt x="0" y="0"/>
                </a:moveTo>
                <a:lnTo>
                  <a:pt x="5928767" y="0"/>
                </a:lnTo>
                <a:lnTo>
                  <a:pt x="5928767" y="2216937"/>
                </a:lnTo>
                <a:lnTo>
                  <a:pt x="0" y="22169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945" b="-2945"/>
            </a:stretch>
          </a:blipFill>
        </p:spPr>
        <p:txBody>
          <a:bodyPr/>
          <a:lstStyle/>
          <a:p>
            <a:endParaRPr lang="sl-SI" dirty="0"/>
          </a:p>
        </p:txBody>
      </p:sp>
      <p:sp>
        <p:nvSpPr>
          <p:cNvPr id="8" name="Freeform 8"/>
          <p:cNvSpPr/>
          <p:nvPr/>
        </p:nvSpPr>
        <p:spPr>
          <a:xfrm>
            <a:off x="13881746" y="5177042"/>
            <a:ext cx="2416458" cy="883630"/>
          </a:xfrm>
          <a:custGeom>
            <a:avLst/>
            <a:gdLst/>
            <a:ahLst/>
            <a:cxnLst/>
            <a:rect l="l" t="t" r="r" b="b"/>
            <a:pathLst>
              <a:path w="2416458" h="883630">
                <a:moveTo>
                  <a:pt x="0" y="0"/>
                </a:moveTo>
                <a:lnTo>
                  <a:pt x="2416458" y="0"/>
                </a:lnTo>
                <a:lnTo>
                  <a:pt x="2416458" y="883630"/>
                </a:lnTo>
                <a:lnTo>
                  <a:pt x="0" y="8836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10" name="Freeform 10"/>
          <p:cNvSpPr/>
          <p:nvPr/>
        </p:nvSpPr>
        <p:spPr>
          <a:xfrm>
            <a:off x="14039429" y="6916437"/>
            <a:ext cx="2247889" cy="869749"/>
          </a:xfrm>
          <a:custGeom>
            <a:avLst/>
            <a:gdLst/>
            <a:ahLst/>
            <a:cxnLst/>
            <a:rect l="l" t="t" r="r" b="b"/>
            <a:pathLst>
              <a:path w="2247889" h="869749">
                <a:moveTo>
                  <a:pt x="0" y="0"/>
                </a:moveTo>
                <a:lnTo>
                  <a:pt x="2247889" y="0"/>
                </a:lnTo>
                <a:lnTo>
                  <a:pt x="2247889" y="869748"/>
                </a:lnTo>
                <a:lnTo>
                  <a:pt x="0" y="869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sl-SI"/>
          </a:p>
        </p:txBody>
      </p:sp>
      <p:sp>
        <p:nvSpPr>
          <p:cNvPr id="11" name="TextBox 11"/>
          <p:cNvSpPr txBox="1"/>
          <p:nvPr/>
        </p:nvSpPr>
        <p:spPr>
          <a:xfrm>
            <a:off x="4136406" y="1295560"/>
            <a:ext cx="10566771" cy="226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8"/>
              </a:lnSpc>
            </a:pPr>
            <a:r>
              <a:rPr lang="en-US" sz="6477" dirty="0" err="1">
                <a:solidFill>
                  <a:srgbClr val="248EAB"/>
                </a:solidFill>
                <a:latin typeface="Agrandir Ultra-Bold"/>
              </a:rPr>
              <a:t>Uporabljene</a:t>
            </a:r>
            <a:r>
              <a:rPr lang="en-US" sz="6477" dirty="0">
                <a:solidFill>
                  <a:srgbClr val="248EAB"/>
                </a:solidFill>
                <a:latin typeface="Agrandir Ultra-Bold"/>
              </a:rPr>
              <a:t> </a:t>
            </a:r>
            <a:r>
              <a:rPr lang="en-US" sz="6477" dirty="0" err="1">
                <a:solidFill>
                  <a:srgbClr val="248EAB"/>
                </a:solidFill>
                <a:latin typeface="Agrandir Ultra-Bold"/>
              </a:rPr>
              <a:t>tehnologije</a:t>
            </a:r>
            <a:r>
              <a:rPr lang="sl-SI" sz="6477" dirty="0">
                <a:solidFill>
                  <a:srgbClr val="248EAB"/>
                </a:solidFill>
                <a:latin typeface="Agrandir Ultra-Bold"/>
              </a:rPr>
              <a:t> in orodja</a:t>
            </a:r>
            <a:endParaRPr lang="en-US" sz="6477" dirty="0">
              <a:solidFill>
                <a:srgbClr val="248EAB"/>
              </a:solidFill>
              <a:latin typeface="Agrandir Ultra-Bold"/>
            </a:endParaRP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6A3AF646-9B8B-FD42-53AA-6F201DBBC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0754" y="2832049"/>
            <a:ext cx="1946475" cy="1894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743199" y="649613"/>
            <a:ext cx="12115801" cy="2423261"/>
            <a:chOff x="-616416" y="-104775"/>
            <a:chExt cx="3874777" cy="774988"/>
          </a:xfrm>
        </p:grpSpPr>
        <p:sp>
          <p:nvSpPr>
            <p:cNvPr id="6" name="Freeform 6"/>
            <p:cNvSpPr/>
            <p:nvPr/>
          </p:nvSpPr>
          <p:spPr>
            <a:xfrm>
              <a:off x="-616416" y="0"/>
              <a:ext cx="3874777" cy="565438"/>
            </a:xfrm>
            <a:custGeom>
              <a:avLst/>
              <a:gdLst/>
              <a:ahLst/>
              <a:cxnLst/>
              <a:rect l="l" t="t" r="r" b="b"/>
              <a:pathLst>
                <a:path w="2856739" h="565438">
                  <a:moveTo>
                    <a:pt x="0" y="0"/>
                  </a:moveTo>
                  <a:lnTo>
                    <a:pt x="2856739" y="0"/>
                  </a:lnTo>
                  <a:lnTo>
                    <a:pt x="2856739" y="565438"/>
                  </a:lnTo>
                  <a:lnTo>
                    <a:pt x="0" y="56543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616416" y="-104775"/>
              <a:ext cx="3477688" cy="774988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5903"/>
                </a:lnSpc>
              </a:pPr>
              <a:r>
                <a:rPr lang="sl-SI" sz="4217" dirty="0">
                  <a:solidFill>
                    <a:srgbClr val="248EAB"/>
                  </a:solidFill>
                  <a:latin typeface="Agrandir Ultra-Bold"/>
                </a:rPr>
                <a:t>Možnosti za nadaljnji razvoj</a:t>
              </a:r>
              <a:endParaRPr lang="en-US" sz="4217" dirty="0">
                <a:solidFill>
                  <a:srgbClr val="248EAB"/>
                </a:solidFill>
                <a:latin typeface="Agrandir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43198" y="3061987"/>
            <a:ext cx="12115801" cy="6179536"/>
            <a:chOff x="0" y="-85725"/>
            <a:chExt cx="3191696" cy="19762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91696" cy="1890564"/>
            </a:xfrm>
            <a:custGeom>
              <a:avLst/>
              <a:gdLst/>
              <a:ahLst/>
              <a:cxnLst/>
              <a:rect l="l" t="t" r="r" b="b"/>
              <a:pathLst>
                <a:path w="2847672" h="1890564">
                  <a:moveTo>
                    <a:pt x="0" y="0"/>
                  </a:moveTo>
                  <a:lnTo>
                    <a:pt x="2847672" y="0"/>
                  </a:lnTo>
                  <a:lnTo>
                    <a:pt x="2847672" y="1890564"/>
                  </a:lnTo>
                  <a:lnTo>
                    <a:pt x="0" y="189056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sl-SI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847672" cy="1976289"/>
            </a:xfrm>
            <a:prstGeom prst="rect">
              <a:avLst/>
            </a:prstGeom>
          </p:spPr>
          <p:txBody>
            <a:bodyPr lIns="28463" tIns="28463" rIns="28463" bIns="28463" rtlCol="0" anchor="ctr"/>
            <a:lstStyle/>
            <a:p>
              <a:pPr algn="ctr">
                <a:lnSpc>
                  <a:spcPts val="2823"/>
                </a:lnSpc>
              </a:pPr>
              <a:endParaRPr/>
            </a:p>
            <a:p>
              <a:pPr algn="ctr">
                <a:lnSpc>
                  <a:spcPts val="2823"/>
                </a:lnSpc>
              </a:pPr>
              <a:endParaRPr/>
            </a:p>
          </p:txBody>
        </p:sp>
      </p:grp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D4E90E26-EE4E-CD92-CD5A-749F1351748B}"/>
              </a:ext>
            </a:extLst>
          </p:cNvPr>
          <p:cNvSpPr txBox="1"/>
          <p:nvPr/>
        </p:nvSpPr>
        <p:spPr>
          <a:xfrm>
            <a:off x="3886200" y="3657650"/>
            <a:ext cx="9144000" cy="826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r>
              <a:rPr lang="sl-SI" sz="4000" dirty="0">
                <a:solidFill>
                  <a:srgbClr val="248EAB"/>
                </a:solidFill>
                <a:latin typeface="Agrandir"/>
              </a:rPr>
              <a:t>Pri pregledu smučišč povezava do zemljevida smučišča</a:t>
            </a: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r>
              <a:rPr lang="sl-SI" sz="4000" dirty="0">
                <a:solidFill>
                  <a:srgbClr val="248EAB"/>
                </a:solidFill>
                <a:latin typeface="Agrandir"/>
              </a:rPr>
              <a:t>Označene proge na zemljevidu</a:t>
            </a: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r>
              <a:rPr lang="sl-SI" sz="4000" dirty="0">
                <a:solidFill>
                  <a:srgbClr val="248EAB"/>
                </a:solidFill>
                <a:latin typeface="Agrandir"/>
              </a:rPr>
              <a:t>Možnost skeniranja karte (QR koda)</a:t>
            </a: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r>
              <a:rPr lang="sl-SI" sz="4000" dirty="0">
                <a:solidFill>
                  <a:srgbClr val="248EAB"/>
                </a:solidFill>
                <a:latin typeface="Agrandir"/>
              </a:rPr>
              <a:t>Povezovanje uporabnikov (forum)</a:t>
            </a: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endParaRPr lang="sl-SI" sz="4000" dirty="0">
              <a:solidFill>
                <a:srgbClr val="248EAB"/>
              </a:solidFill>
              <a:latin typeface="Agrandir"/>
            </a:endParaRP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endParaRPr lang="sl-SI" sz="4000" dirty="0">
              <a:solidFill>
                <a:srgbClr val="248EAB"/>
              </a:solidFill>
              <a:latin typeface="Agrandir"/>
            </a:endParaRP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endParaRPr lang="sl-SI" sz="1800" dirty="0">
              <a:solidFill>
                <a:srgbClr val="248EAB"/>
              </a:solidFill>
              <a:latin typeface="Agrandir"/>
            </a:endParaRPr>
          </a:p>
          <a:p>
            <a:pPr marL="771031" lvl="1" indent="-385516" algn="ctr">
              <a:lnSpc>
                <a:spcPct val="150000"/>
              </a:lnSpc>
              <a:buFont typeface="Arial"/>
              <a:buChar char="•"/>
            </a:pPr>
            <a:endParaRPr lang="en-US" sz="1800" dirty="0">
              <a:solidFill>
                <a:srgbClr val="248EAB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360233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161</Words>
  <Application>Microsoft Office PowerPoint</Application>
  <PresentationFormat>Po meri</PresentationFormat>
  <Paragraphs>41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6" baseType="lpstr">
      <vt:lpstr>Agrandir</vt:lpstr>
      <vt:lpstr>Agrandir Ultra-Bold</vt:lpstr>
      <vt:lpstr>Arial</vt:lpstr>
      <vt:lpstr>Hagrid Heavy</vt:lpstr>
      <vt:lpstr>Calibri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snowscape</dc:title>
  <cp:lastModifiedBy>katarina.lipovsek1@gmail.com</cp:lastModifiedBy>
  <cp:revision>7</cp:revision>
  <dcterms:created xsi:type="dcterms:W3CDTF">2006-08-16T00:00:00Z</dcterms:created>
  <dcterms:modified xsi:type="dcterms:W3CDTF">2024-01-24T17:47:33Z</dcterms:modified>
  <dc:identifier>DAF6uen9kbk</dc:identifier>
</cp:coreProperties>
</file>