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439e601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439e601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39e6012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39e6012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439e6012e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439e6012e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39e6012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39e6012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39e6012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39e6012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439e6012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439e6012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439e6012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439e6012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439e6012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439e6012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439e6012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439e6012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439e6012e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439e6012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439e6012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439e6012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439e6012e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439e6012e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439e6012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439e6012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439e6012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439e6012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439e6012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439e6012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439e6012e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439e6012e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44b07e1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44b07e1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44b07e1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44b07e1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439e6012e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439e6012e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439e6012e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439e6012e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439e6012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439e6012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439e6012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439e6012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439e601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439e601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439e601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439e601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439e6012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439e6012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39e6012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439e6012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439e6012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439e6012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python/python_tuples.asp" TargetMode="External"/><Relationship Id="rId4" Type="http://schemas.openxmlformats.org/officeDocument/2006/relationships/hyperlink" Target="https://www.w3schools.com/python/python_sets.asp" TargetMode="External"/><Relationship Id="rId5" Type="http://schemas.openxmlformats.org/officeDocument/2006/relationships/hyperlink" Target="https://www.w3schools.com/python/python_dictionarie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044700" y="1075150"/>
            <a:ext cx="3054600" cy="190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to different types of variables in Python</a:t>
            </a:r>
            <a:endParaRPr/>
          </a:p>
        </p:txBody>
      </p:sp>
      <p:sp>
        <p:nvSpPr>
          <p:cNvPr id="86" name="Google Shape;86;p13"/>
          <p:cNvSpPr txBox="1"/>
          <p:nvPr>
            <p:ph idx="1" type="subTitle"/>
          </p:nvPr>
        </p:nvSpPr>
        <p:spPr>
          <a:xfrm>
            <a:off x="598100" y="2981651"/>
            <a:ext cx="8222100" cy="12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Stephen R. Addison, PhD</a:t>
            </a:r>
            <a:endParaRPr/>
          </a:p>
          <a:p>
            <a:pPr indent="0" lvl="0" marL="0" rtl="0" algn="l">
              <a:spcBef>
                <a:spcPts val="0"/>
              </a:spcBef>
              <a:spcAft>
                <a:spcPts val="0"/>
              </a:spcAft>
              <a:buNone/>
            </a:pPr>
            <a:r>
              <a:rPr lang="en"/>
              <a:t>June 6,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Matrices</a:t>
            </a:r>
            <a:endParaRPr/>
          </a:p>
        </p:txBody>
      </p:sp>
      <p:sp>
        <p:nvSpPr>
          <p:cNvPr id="140" name="Google Shape;140;p22"/>
          <p:cNvSpPr txBox="1"/>
          <p:nvPr>
            <p:ph idx="1" type="body"/>
          </p:nvPr>
        </p:nvSpPr>
        <p:spPr>
          <a:xfrm>
            <a:off x="311700" y="1225225"/>
            <a:ext cx="8520600" cy="7017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400">
                <a:highlight>
                  <a:srgbClr val="FFFFFE"/>
                </a:highlight>
              </a:rPr>
              <a:t>A matrix is set of Numbers, in a Rectangular Array, arranged in Rows and Columns.</a:t>
            </a:r>
            <a:endParaRPr sz="1400">
              <a:highlight>
                <a:srgbClr val="FFFFFE"/>
              </a:highlight>
            </a:endParaRPr>
          </a:p>
          <a:p>
            <a:pPr indent="0" lvl="0" marL="0" rtl="0" algn="l">
              <a:spcBef>
                <a:spcPts val="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886450" y="1994525"/>
            <a:ext cx="4863999" cy="280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52400" y="152400"/>
            <a:ext cx="6553200" cy="36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a:t>
            </a:r>
            <a:endParaRPr/>
          </a:p>
        </p:txBody>
      </p:sp>
      <p:pic>
        <p:nvPicPr>
          <p:cNvPr id="152" name="Google Shape;152;p24"/>
          <p:cNvPicPr preferRelativeResize="0"/>
          <p:nvPr/>
        </p:nvPicPr>
        <p:blipFill>
          <a:blip r:embed="rId3">
            <a:alphaModFix/>
          </a:blip>
          <a:stretch>
            <a:fillRect/>
          </a:stretch>
        </p:blipFill>
        <p:spPr>
          <a:xfrm>
            <a:off x="152400" y="1299625"/>
            <a:ext cx="5855125" cy="2499950"/>
          </a:xfrm>
          <a:prstGeom prst="rect">
            <a:avLst/>
          </a:prstGeom>
          <a:noFill/>
          <a:ln>
            <a:noFill/>
          </a:ln>
        </p:spPr>
      </p:pic>
      <p:sp>
        <p:nvSpPr>
          <p:cNvPr id="153" name="Google Shape;153;p24"/>
          <p:cNvSpPr txBox="1"/>
          <p:nvPr/>
        </p:nvSpPr>
        <p:spPr>
          <a:xfrm>
            <a:off x="848500" y="4448150"/>
            <a:ext cx="49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We say this is a 3X4 matrix</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45833"/>
              <a:buFont typeface="Arial"/>
              <a:buNone/>
            </a:pPr>
            <a:r>
              <a:t/>
            </a:r>
            <a:endParaRPr sz="24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5833"/>
              <a:buFont typeface="Arial"/>
              <a:buNone/>
            </a:pPr>
            <a:r>
              <a:t/>
            </a:r>
            <a:endParaRPr sz="2400">
              <a:highlight>
                <a:srgbClr val="FFFFFF"/>
              </a:highlight>
              <a:latin typeface="Arial"/>
              <a:ea typeface="Arial"/>
              <a:cs typeface="Arial"/>
              <a:sym typeface="Arial"/>
            </a:endParaRPr>
          </a:p>
          <a:p>
            <a:pPr indent="0" lvl="0" marL="0" rtl="0" algn="l">
              <a:spcBef>
                <a:spcPts val="800"/>
              </a:spcBef>
              <a:spcAft>
                <a:spcPts val="0"/>
              </a:spcAft>
              <a:buNone/>
            </a:pPr>
            <a:r>
              <a:rPr lang="en"/>
              <a:t>Square Matrices</a:t>
            </a:r>
            <a:endParaRPr/>
          </a:p>
        </p:txBody>
      </p:sp>
      <p:pic>
        <p:nvPicPr>
          <p:cNvPr id="159" name="Google Shape;159;p25"/>
          <p:cNvPicPr preferRelativeResize="0"/>
          <p:nvPr/>
        </p:nvPicPr>
        <p:blipFill>
          <a:blip r:embed="rId3">
            <a:alphaModFix/>
          </a:blip>
          <a:stretch>
            <a:fillRect/>
          </a:stretch>
        </p:blipFill>
        <p:spPr>
          <a:xfrm>
            <a:off x="152400" y="1299625"/>
            <a:ext cx="8839199" cy="35818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52400" y="152400"/>
            <a:ext cx="8058150" cy="436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Diagonal Matrix</a:t>
            </a:r>
            <a:endParaRPr/>
          </a:p>
        </p:txBody>
      </p:sp>
      <p:pic>
        <p:nvPicPr>
          <p:cNvPr id="170" name="Google Shape;170;p27"/>
          <p:cNvPicPr preferRelativeResize="0"/>
          <p:nvPr/>
        </p:nvPicPr>
        <p:blipFill>
          <a:blip r:embed="rId3">
            <a:alphaModFix/>
          </a:blip>
          <a:stretch>
            <a:fillRect/>
          </a:stretch>
        </p:blipFill>
        <p:spPr>
          <a:xfrm>
            <a:off x="152400" y="1299625"/>
            <a:ext cx="8839201" cy="25532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Identity Matrix</a:t>
            </a:r>
            <a:endParaRPr/>
          </a:p>
        </p:txBody>
      </p:sp>
      <p:pic>
        <p:nvPicPr>
          <p:cNvPr id="176" name="Google Shape;176;p28"/>
          <p:cNvPicPr preferRelativeResize="0"/>
          <p:nvPr/>
        </p:nvPicPr>
        <p:blipFill>
          <a:blip r:embed="rId3">
            <a:alphaModFix/>
          </a:blip>
          <a:stretch>
            <a:fillRect/>
          </a:stretch>
        </p:blipFill>
        <p:spPr>
          <a:xfrm>
            <a:off x="152400" y="1299625"/>
            <a:ext cx="7825929" cy="3691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Matrix</a:t>
            </a:r>
            <a:endParaRPr/>
          </a:p>
        </p:txBody>
      </p:sp>
      <p:pic>
        <p:nvPicPr>
          <p:cNvPr id="182" name="Google Shape;182;p29"/>
          <p:cNvPicPr preferRelativeResize="0"/>
          <p:nvPr/>
        </p:nvPicPr>
        <p:blipFill>
          <a:blip r:embed="rId3">
            <a:alphaModFix/>
          </a:blip>
          <a:stretch>
            <a:fillRect/>
          </a:stretch>
        </p:blipFill>
        <p:spPr>
          <a:xfrm>
            <a:off x="152400" y="1299625"/>
            <a:ext cx="7715250" cy="295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Equal Matrices</a:t>
            </a:r>
            <a:endParaRPr/>
          </a:p>
        </p:txBody>
      </p:sp>
      <p:sp>
        <p:nvSpPr>
          <p:cNvPr id="188" name="Google Shape;188;p30"/>
          <p:cNvSpPr txBox="1"/>
          <p:nvPr>
            <p:ph idx="1" type="body"/>
          </p:nvPr>
        </p:nvSpPr>
        <p:spPr>
          <a:xfrm>
            <a:off x="311700" y="1225225"/>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a:t>matrix</a:t>
            </a:r>
            <a:r>
              <a:rPr lang="en"/>
              <a:t> is </a:t>
            </a:r>
            <a:r>
              <a:rPr lang="en"/>
              <a:t>equal</a:t>
            </a:r>
            <a:r>
              <a:rPr lang="en"/>
              <a:t> to another matrix if each element in one corresponds with </a:t>
            </a:r>
            <a:endParaRPr/>
          </a:p>
          <a:p>
            <a:pPr indent="0" lvl="0" marL="0" rtl="0" algn="l">
              <a:spcBef>
                <a:spcPts val="1200"/>
              </a:spcBef>
              <a:spcAft>
                <a:spcPts val="1200"/>
              </a:spcAft>
              <a:buNone/>
            </a:pPr>
            <a:r>
              <a:rPr lang="en"/>
              <a:t>The element in the other. </a:t>
            </a:r>
            <a:endParaRPr/>
          </a:p>
        </p:txBody>
      </p:sp>
      <p:pic>
        <p:nvPicPr>
          <p:cNvPr id="189" name="Google Shape;189;p30"/>
          <p:cNvPicPr preferRelativeResize="0"/>
          <p:nvPr/>
        </p:nvPicPr>
        <p:blipFill>
          <a:blip r:embed="rId3">
            <a:alphaModFix/>
          </a:blip>
          <a:stretch>
            <a:fillRect/>
          </a:stretch>
        </p:blipFill>
        <p:spPr>
          <a:xfrm>
            <a:off x="152400" y="2320825"/>
            <a:ext cx="5505450" cy="2343150"/>
          </a:xfrm>
          <a:prstGeom prst="rect">
            <a:avLst/>
          </a:prstGeom>
          <a:noFill/>
          <a:ln>
            <a:noFill/>
          </a:ln>
        </p:spPr>
      </p:pic>
      <p:sp>
        <p:nvSpPr>
          <p:cNvPr id="190" name="Google Shape;190;p30"/>
          <p:cNvSpPr txBox="1"/>
          <p:nvPr/>
        </p:nvSpPr>
        <p:spPr>
          <a:xfrm>
            <a:off x="685675" y="4465275"/>
            <a:ext cx="49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These matrices are equal</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Addition</a:t>
            </a:r>
            <a:endParaRPr/>
          </a:p>
        </p:txBody>
      </p:sp>
      <p:pic>
        <p:nvPicPr>
          <p:cNvPr id="196" name="Google Shape;196;p31"/>
          <p:cNvPicPr preferRelativeResize="0"/>
          <p:nvPr/>
        </p:nvPicPr>
        <p:blipFill>
          <a:blip r:embed="rId3">
            <a:alphaModFix/>
          </a:blip>
          <a:stretch>
            <a:fillRect/>
          </a:stretch>
        </p:blipFill>
        <p:spPr>
          <a:xfrm>
            <a:off x="-87550" y="973975"/>
            <a:ext cx="6566426" cy="1996875"/>
          </a:xfrm>
          <a:prstGeom prst="rect">
            <a:avLst/>
          </a:prstGeom>
          <a:noFill/>
          <a:ln>
            <a:noFill/>
          </a:ln>
        </p:spPr>
      </p:pic>
      <p:pic>
        <p:nvPicPr>
          <p:cNvPr id="197" name="Google Shape;197;p31"/>
          <p:cNvPicPr preferRelativeResize="0"/>
          <p:nvPr/>
        </p:nvPicPr>
        <p:blipFill>
          <a:blip r:embed="rId4">
            <a:alphaModFix/>
          </a:blip>
          <a:stretch>
            <a:fillRect/>
          </a:stretch>
        </p:blipFill>
        <p:spPr>
          <a:xfrm>
            <a:off x="152400" y="3123250"/>
            <a:ext cx="6571232" cy="186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Information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sessions are focused on Python, I’ll be talking in general about Matrix operations, but I will do some examples in Python.  I’ll also tell you where you can find my materials. If you haven’t been in the other Python sessions, you will still be able to follow along.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Scalar Multiplication</a:t>
            </a:r>
            <a:endParaRPr/>
          </a:p>
        </p:txBody>
      </p:sp>
      <p:sp>
        <p:nvSpPr>
          <p:cNvPr id="203" name="Google Shape;203;p32"/>
          <p:cNvSpPr txBox="1"/>
          <p:nvPr/>
        </p:nvSpPr>
        <p:spPr>
          <a:xfrm>
            <a:off x="651400" y="1577250"/>
            <a:ext cx="49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Numbers in rows and columns are called matrices, single numbers are scalars. It is easy to </a:t>
            </a:r>
            <a:r>
              <a:rPr lang="en">
                <a:latin typeface="Open Sans"/>
                <a:ea typeface="Open Sans"/>
                <a:cs typeface="Open Sans"/>
                <a:sym typeface="Open Sans"/>
              </a:rPr>
              <a:t>multiply</a:t>
            </a:r>
            <a:r>
              <a:rPr lang="en">
                <a:latin typeface="Open Sans"/>
                <a:ea typeface="Open Sans"/>
                <a:cs typeface="Open Sans"/>
                <a:sym typeface="Open Sans"/>
              </a:rPr>
              <a:t> a scalar by a matrix.</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Transpose of a Matrix</a:t>
            </a:r>
            <a:endParaRPr/>
          </a:p>
        </p:txBody>
      </p:sp>
      <p:sp>
        <p:nvSpPr>
          <p:cNvPr id="209" name="Google Shape;209;p33"/>
          <p:cNvSpPr txBox="1"/>
          <p:nvPr/>
        </p:nvSpPr>
        <p:spPr>
          <a:xfrm>
            <a:off x="788525" y="1354425"/>
            <a:ext cx="493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To transpose a matrix, we </a:t>
            </a:r>
            <a:r>
              <a:rPr lang="en">
                <a:latin typeface="Open Sans"/>
                <a:ea typeface="Open Sans"/>
                <a:cs typeface="Open Sans"/>
                <a:sym typeface="Open Sans"/>
              </a:rPr>
              <a:t>replace</a:t>
            </a:r>
            <a:r>
              <a:rPr lang="en">
                <a:latin typeface="Open Sans"/>
                <a:ea typeface="Open Sans"/>
                <a:cs typeface="Open Sans"/>
                <a:sym typeface="Open Sans"/>
              </a:rPr>
              <a:t> the rows with the columns, basically you reflect it about it diagonal</a:t>
            </a:r>
            <a:endParaRPr>
              <a:latin typeface="Open Sans"/>
              <a:ea typeface="Open Sans"/>
              <a:cs typeface="Open Sans"/>
              <a:sym typeface="Open Sans"/>
            </a:endParaRPr>
          </a:p>
        </p:txBody>
      </p:sp>
      <p:pic>
        <p:nvPicPr>
          <p:cNvPr id="210" name="Google Shape;210;p33"/>
          <p:cNvPicPr preferRelativeResize="0"/>
          <p:nvPr/>
        </p:nvPicPr>
        <p:blipFill>
          <a:blip r:embed="rId3">
            <a:alphaModFix/>
          </a:blip>
          <a:stretch>
            <a:fillRect/>
          </a:stretch>
        </p:blipFill>
        <p:spPr>
          <a:xfrm>
            <a:off x="152400" y="2122425"/>
            <a:ext cx="5734050" cy="230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Multiplication</a:t>
            </a:r>
            <a:endParaRPr/>
          </a:p>
        </p:txBody>
      </p:sp>
      <p:sp>
        <p:nvSpPr>
          <p:cNvPr id="216" name="Google Shape;216;p34"/>
          <p:cNvSpPr txBox="1"/>
          <p:nvPr/>
        </p:nvSpPr>
        <p:spPr>
          <a:xfrm>
            <a:off x="659975" y="1525825"/>
            <a:ext cx="4936200" cy="202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This is where the fun starts.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lnSpc>
                <a:spcPct val="115000"/>
              </a:lnSpc>
              <a:spcBef>
                <a:spcPts val="0"/>
              </a:spcBef>
              <a:spcAft>
                <a:spcPts val="0"/>
              </a:spcAft>
              <a:buNone/>
            </a:pPr>
            <a:r>
              <a:rPr lang="en" sz="1350">
                <a:solidFill>
                  <a:schemeClr val="dk1"/>
                </a:solidFill>
              </a:rPr>
              <a:t>We can only multiply two matrices if the number of rows in matrix A is the same as the number of columns in matrix B.</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Multiplication</a:t>
            </a:r>
            <a:endParaRPr/>
          </a:p>
        </p:txBody>
      </p:sp>
      <p:pic>
        <p:nvPicPr>
          <p:cNvPr id="222" name="Google Shape;222;p35"/>
          <p:cNvPicPr preferRelativeResize="0"/>
          <p:nvPr/>
        </p:nvPicPr>
        <p:blipFill>
          <a:blip r:embed="rId3">
            <a:alphaModFix/>
          </a:blip>
          <a:stretch>
            <a:fillRect/>
          </a:stretch>
        </p:blipFill>
        <p:spPr>
          <a:xfrm>
            <a:off x="152400" y="1299625"/>
            <a:ext cx="8839200" cy="34507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Example</a:t>
            </a:r>
            <a:endParaRPr/>
          </a:p>
        </p:txBody>
      </p:sp>
      <p:pic>
        <p:nvPicPr>
          <p:cNvPr id="228" name="Google Shape;228;p36"/>
          <p:cNvPicPr preferRelativeResize="0"/>
          <p:nvPr/>
        </p:nvPicPr>
        <p:blipFill>
          <a:blip r:embed="rId3">
            <a:alphaModFix/>
          </a:blip>
          <a:stretch>
            <a:fillRect/>
          </a:stretch>
        </p:blipFill>
        <p:spPr>
          <a:xfrm>
            <a:off x="152400" y="1299625"/>
            <a:ext cx="7806564" cy="3691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pic>
        <p:nvPicPr>
          <p:cNvPr id="234" name="Google Shape;234;p37"/>
          <p:cNvPicPr preferRelativeResize="0"/>
          <p:nvPr/>
        </p:nvPicPr>
        <p:blipFill>
          <a:blip r:embed="rId3">
            <a:alphaModFix/>
          </a:blip>
          <a:stretch>
            <a:fillRect/>
          </a:stretch>
        </p:blipFill>
        <p:spPr>
          <a:xfrm>
            <a:off x="152400" y="1299625"/>
            <a:ext cx="8839199" cy="2676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pic>
        <p:nvPicPr>
          <p:cNvPr id="240" name="Google Shape;240;p38"/>
          <p:cNvPicPr preferRelativeResize="0"/>
          <p:nvPr/>
        </p:nvPicPr>
        <p:blipFill>
          <a:blip r:embed="rId3">
            <a:alphaModFix/>
          </a:blip>
          <a:stretch>
            <a:fillRect/>
          </a:stretch>
        </p:blipFill>
        <p:spPr>
          <a:xfrm>
            <a:off x="152400" y="1299625"/>
            <a:ext cx="8839201" cy="34475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pic>
        <p:nvPicPr>
          <p:cNvPr id="246" name="Google Shape;246;p39"/>
          <p:cNvPicPr preferRelativeResize="0"/>
          <p:nvPr/>
        </p:nvPicPr>
        <p:blipFill>
          <a:blip r:embed="rId3">
            <a:alphaModFix/>
          </a:blip>
          <a:stretch>
            <a:fillRect/>
          </a:stretch>
        </p:blipFill>
        <p:spPr>
          <a:xfrm>
            <a:off x="152400" y="1299625"/>
            <a:ext cx="8839200" cy="1788886"/>
          </a:xfrm>
          <a:prstGeom prst="rect">
            <a:avLst/>
          </a:prstGeom>
          <a:noFill/>
          <a:ln>
            <a:noFill/>
          </a:ln>
        </p:spPr>
      </p:pic>
      <p:pic>
        <p:nvPicPr>
          <p:cNvPr id="247" name="Google Shape;247;p39"/>
          <p:cNvPicPr preferRelativeResize="0"/>
          <p:nvPr/>
        </p:nvPicPr>
        <p:blipFill>
          <a:blip r:embed="rId4">
            <a:alphaModFix/>
          </a:blip>
          <a:stretch>
            <a:fillRect/>
          </a:stretch>
        </p:blipFill>
        <p:spPr>
          <a:xfrm>
            <a:off x="152400" y="3240911"/>
            <a:ext cx="8673504" cy="17501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253" name="Google Shape;253;p40"/>
          <p:cNvPicPr preferRelativeResize="0"/>
          <p:nvPr/>
        </p:nvPicPr>
        <p:blipFill>
          <a:blip r:embed="rId3">
            <a:alphaModFix/>
          </a:blip>
          <a:stretch>
            <a:fillRect/>
          </a:stretch>
        </p:blipFill>
        <p:spPr>
          <a:xfrm>
            <a:off x="152400" y="1299625"/>
            <a:ext cx="8839202" cy="18447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Operations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already explored the basic arithmetic operations in Python, the details and examples will be posted  in the student binder.  I’m going to focus on variable types in Python.</a:t>
            </a:r>
            <a:endParaRPr/>
          </a:p>
          <a:p>
            <a:pPr indent="0" lvl="0" marL="0" rtl="0" algn="l">
              <a:spcBef>
                <a:spcPts val="1200"/>
              </a:spcBef>
              <a:spcAft>
                <a:spcPts val="0"/>
              </a:spcAft>
              <a:buNone/>
            </a:pPr>
            <a:r>
              <a:rPr lang="en"/>
              <a:t>Arrays aren’t really supported in Python - so I am going to show you how to use a supported object that can be used to duplicate the behavior of an array.  I’ll then show you how we really deal with arrays using the numpy module.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71800"/>
            <a:ext cx="8520600" cy="11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data types that store multiple items in a single variable</a:t>
            </a:r>
            <a:endParaRPr/>
          </a:p>
        </p:txBody>
      </p:sp>
      <p:sp>
        <p:nvSpPr>
          <p:cNvPr id="104" name="Google Shape;104;p16"/>
          <p:cNvSpPr txBox="1"/>
          <p:nvPr>
            <p:ph idx="1" type="body"/>
          </p:nvPr>
        </p:nvSpPr>
        <p:spPr>
          <a:xfrm>
            <a:off x="311700" y="160230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4 built-in data types in Python that are used to store </a:t>
            </a:r>
            <a:r>
              <a:rPr lang="en"/>
              <a:t>multiple</a:t>
            </a:r>
            <a:r>
              <a:rPr lang="en"/>
              <a:t> items in a single variable these are</a:t>
            </a:r>
            <a:endParaRPr/>
          </a:p>
          <a:p>
            <a:pPr indent="-342900" lvl="0" marL="457200" rtl="0" algn="l">
              <a:spcBef>
                <a:spcPts val="1200"/>
              </a:spcBef>
              <a:spcAft>
                <a:spcPts val="0"/>
              </a:spcAft>
              <a:buSzPts val="1800"/>
              <a:buAutoNum type="arabicPeriod"/>
            </a:pPr>
            <a:r>
              <a:rPr lang="en"/>
              <a:t>List</a:t>
            </a:r>
            <a:endParaRPr/>
          </a:p>
          <a:p>
            <a:pPr indent="-342900" lvl="0" marL="457200" rtl="0" algn="l">
              <a:spcBef>
                <a:spcPts val="0"/>
              </a:spcBef>
              <a:spcAft>
                <a:spcPts val="0"/>
              </a:spcAft>
              <a:buSzPts val="1800"/>
              <a:buAutoNum type="arabicPeriod"/>
            </a:pPr>
            <a:r>
              <a:rPr lang="en"/>
              <a:t>Tuple</a:t>
            </a:r>
            <a:endParaRPr/>
          </a:p>
          <a:p>
            <a:pPr indent="-342900" lvl="0" marL="457200" rtl="0" algn="l">
              <a:spcBef>
                <a:spcPts val="0"/>
              </a:spcBef>
              <a:spcAft>
                <a:spcPts val="0"/>
              </a:spcAft>
              <a:buSzPts val="1800"/>
              <a:buAutoNum type="arabicPeriod"/>
            </a:pPr>
            <a:r>
              <a:rPr lang="en"/>
              <a:t>Set</a:t>
            </a:r>
            <a:endParaRPr/>
          </a:p>
          <a:p>
            <a:pPr indent="-342900" lvl="0" marL="457200" rtl="0" algn="l">
              <a:spcBef>
                <a:spcPts val="0"/>
              </a:spcBef>
              <a:spcAft>
                <a:spcPts val="0"/>
              </a:spcAft>
              <a:buSzPts val="1800"/>
              <a:buAutoNum type="arabicPeriod"/>
            </a:pPr>
            <a:r>
              <a:rPr lang="en"/>
              <a:t>Dictionary</a:t>
            </a:r>
            <a:endParaRPr/>
          </a:p>
          <a:p>
            <a:pPr indent="0" lvl="0" marL="0" rtl="0" algn="l">
              <a:spcBef>
                <a:spcPts val="1200"/>
              </a:spcBef>
              <a:spcAft>
                <a:spcPts val="1200"/>
              </a:spcAft>
              <a:buNone/>
            </a:pPr>
            <a:r>
              <a:rPr lang="en"/>
              <a:t>They all have different properties and usages.  We’ll explore this briefly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List are created with square brackets.  List items are ordered, changeable , and allow duplicate values.  </a:t>
            </a:r>
            <a:endParaRPr/>
          </a:p>
          <a:p>
            <a:pPr indent="0" lvl="0" marL="0" rtl="0" algn="l">
              <a:spcBef>
                <a:spcPts val="1200"/>
              </a:spcBef>
              <a:spcAft>
                <a:spcPts val="0"/>
              </a:spcAft>
              <a:buNone/>
            </a:pPr>
            <a:r>
              <a:rPr lang="en"/>
              <a:t>So in Python, the code for creating a list is</a:t>
            </a:r>
            <a:endParaRPr/>
          </a:p>
          <a:p>
            <a:pPr indent="0" lvl="0" marL="0" rtl="0" algn="l">
              <a:spcBef>
                <a:spcPts val="1200"/>
              </a:spcBef>
              <a:spcAft>
                <a:spcPts val="0"/>
              </a:spcAft>
              <a:buNone/>
            </a:pPr>
            <a:r>
              <a:rPr lang="en"/>
              <a:t>Newlist = [“car”, “boat”, “plane”, “train”]</a:t>
            </a:r>
            <a:endParaRPr/>
          </a:p>
          <a:p>
            <a:pPr indent="0" lvl="0" marL="0" rtl="0" algn="l">
              <a:spcBef>
                <a:spcPts val="1200"/>
              </a:spcBef>
              <a:spcAft>
                <a:spcPts val="0"/>
              </a:spcAft>
              <a:buNone/>
            </a:pPr>
            <a:r>
              <a:rPr lang="en"/>
              <a:t>And you can print it with the command</a:t>
            </a:r>
            <a:endParaRPr/>
          </a:p>
          <a:p>
            <a:pPr indent="0" lvl="0" marL="0" rtl="0" algn="l">
              <a:spcBef>
                <a:spcPts val="1200"/>
              </a:spcBef>
              <a:spcAft>
                <a:spcPts val="0"/>
              </a:spcAft>
              <a:buNone/>
            </a:pPr>
            <a:r>
              <a:rPr lang="en"/>
              <a:t>print(Newlist)</a:t>
            </a:r>
            <a:endParaRPr/>
          </a:p>
          <a:p>
            <a:pPr indent="0" lvl="0" marL="0" rtl="0" algn="l">
              <a:spcBef>
                <a:spcPts val="1200"/>
              </a:spcBef>
              <a:spcAft>
                <a:spcPts val="1200"/>
              </a:spcAft>
              <a:buNone/>
            </a:pPr>
            <a:r>
              <a:rPr lang="en"/>
              <a:t>It is ordered because the items have a defined order.  The items are indexed, the first item has index [0]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(continued)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add items to the list, they will be added to the end.  We can add or remove items in lists after they have been created.  Lists allow duplicate entries.</a:t>
            </a:r>
            <a:endParaRPr/>
          </a:p>
          <a:p>
            <a:pPr indent="0" lvl="0" marL="0" rtl="0" algn="l">
              <a:spcBef>
                <a:spcPts val="1200"/>
              </a:spcBef>
              <a:spcAft>
                <a:spcPts val="0"/>
              </a:spcAft>
              <a:buNone/>
            </a:pPr>
            <a:r>
              <a:rPr lang="en"/>
              <a:t>To determine the length of a list we use the len() function</a:t>
            </a:r>
            <a:endParaRPr/>
          </a:p>
          <a:p>
            <a:pPr indent="0" lvl="0" marL="0" rtl="0" algn="l">
              <a:spcBef>
                <a:spcPts val="1200"/>
              </a:spcBef>
              <a:spcAft>
                <a:spcPts val="0"/>
              </a:spcAft>
              <a:buNone/>
            </a:pPr>
            <a:r>
              <a:rPr lang="en"/>
              <a:t>Here is how it is used</a:t>
            </a:r>
            <a:endParaRPr/>
          </a:p>
          <a:p>
            <a:pPr indent="0" lvl="0" marL="0" rtl="0" algn="l">
              <a:spcBef>
                <a:spcPts val="1200"/>
              </a:spcBef>
              <a:spcAft>
                <a:spcPts val="1200"/>
              </a:spcAft>
              <a:buNone/>
            </a:pPr>
            <a:r>
              <a:rPr lang="en"/>
              <a:t>print(len(Newlist))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Items - Data Types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50">
                <a:highlight>
                  <a:srgbClr val="FFFFFF"/>
                </a:highlight>
                <a:latin typeface="Courier New"/>
                <a:ea typeface="Courier New"/>
                <a:cs typeface="Courier New"/>
                <a:sym typeface="Courier New"/>
              </a:rPr>
              <a:t>list1 = [</a:t>
            </a:r>
            <a:r>
              <a:rPr b="1" lang="en" sz="1150">
                <a:solidFill>
                  <a:srgbClr val="A52A2A"/>
                </a:solidFill>
                <a:highlight>
                  <a:srgbClr val="FFFFFF"/>
                </a:highlight>
                <a:latin typeface="Courier New"/>
                <a:ea typeface="Courier New"/>
                <a:cs typeface="Courier New"/>
                <a:sym typeface="Courier New"/>
              </a:rPr>
              <a:t>"apple"</a:t>
            </a:r>
            <a:r>
              <a:rPr b="1" lang="en" sz="1150">
                <a:highlight>
                  <a:srgbClr val="FFFFFF"/>
                </a:highlight>
                <a:latin typeface="Courier New"/>
                <a:ea typeface="Courier New"/>
                <a:cs typeface="Courier New"/>
                <a:sym typeface="Courier New"/>
              </a:rPr>
              <a:t>, </a:t>
            </a:r>
            <a:r>
              <a:rPr b="1" lang="en" sz="1150">
                <a:solidFill>
                  <a:srgbClr val="A52A2A"/>
                </a:solidFill>
                <a:highlight>
                  <a:srgbClr val="FFFFFF"/>
                </a:highlight>
                <a:latin typeface="Courier New"/>
                <a:ea typeface="Courier New"/>
                <a:cs typeface="Courier New"/>
                <a:sym typeface="Courier New"/>
              </a:rPr>
              <a:t>"banana"</a:t>
            </a:r>
            <a:r>
              <a:rPr b="1" lang="en" sz="1150">
                <a:highlight>
                  <a:srgbClr val="FFFFFF"/>
                </a:highlight>
                <a:latin typeface="Courier New"/>
                <a:ea typeface="Courier New"/>
                <a:cs typeface="Courier New"/>
                <a:sym typeface="Courier New"/>
              </a:rPr>
              <a:t>, </a:t>
            </a:r>
            <a:r>
              <a:rPr b="1" lang="en" sz="1150">
                <a:solidFill>
                  <a:srgbClr val="A52A2A"/>
                </a:solidFill>
                <a:highlight>
                  <a:srgbClr val="FFFFFF"/>
                </a:highlight>
                <a:latin typeface="Courier New"/>
                <a:ea typeface="Courier New"/>
                <a:cs typeface="Courier New"/>
                <a:sym typeface="Courier New"/>
              </a:rPr>
              <a:t>"cherry"</a:t>
            </a:r>
            <a:r>
              <a:rPr b="1" lang="en" sz="1150">
                <a:highlight>
                  <a:srgbClr val="FFFFFF"/>
                </a:highlight>
                <a:latin typeface="Courier New"/>
                <a:ea typeface="Courier New"/>
                <a:cs typeface="Courier New"/>
                <a:sym typeface="Courier New"/>
              </a:rPr>
              <a:t>]</a:t>
            </a:r>
            <a:endParaRPr b="1" sz="1150">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150">
                <a:highlight>
                  <a:srgbClr val="FFFFFF"/>
                </a:highlight>
                <a:latin typeface="Courier New"/>
                <a:ea typeface="Courier New"/>
                <a:cs typeface="Courier New"/>
                <a:sym typeface="Courier New"/>
              </a:rPr>
              <a:t>list2 = [</a:t>
            </a:r>
            <a:r>
              <a:rPr b="1" lang="en" sz="1150">
                <a:solidFill>
                  <a:srgbClr val="FF0000"/>
                </a:solidFill>
                <a:highlight>
                  <a:srgbClr val="FFFFFF"/>
                </a:highlight>
                <a:latin typeface="Courier New"/>
                <a:ea typeface="Courier New"/>
                <a:cs typeface="Courier New"/>
                <a:sym typeface="Courier New"/>
              </a:rPr>
              <a:t>1</a:t>
            </a:r>
            <a:r>
              <a:rPr b="1" lang="en" sz="1150">
                <a:highlight>
                  <a:srgbClr val="FFFFFF"/>
                </a:highlight>
                <a:latin typeface="Courier New"/>
                <a:ea typeface="Courier New"/>
                <a:cs typeface="Courier New"/>
                <a:sym typeface="Courier New"/>
              </a:rPr>
              <a:t>, </a:t>
            </a:r>
            <a:r>
              <a:rPr b="1" lang="en" sz="1150">
                <a:solidFill>
                  <a:srgbClr val="FF0000"/>
                </a:solidFill>
                <a:highlight>
                  <a:srgbClr val="FFFFFF"/>
                </a:highlight>
                <a:latin typeface="Courier New"/>
                <a:ea typeface="Courier New"/>
                <a:cs typeface="Courier New"/>
                <a:sym typeface="Courier New"/>
              </a:rPr>
              <a:t>5</a:t>
            </a:r>
            <a:r>
              <a:rPr b="1" lang="en" sz="1150">
                <a:highlight>
                  <a:srgbClr val="FFFFFF"/>
                </a:highlight>
                <a:latin typeface="Courier New"/>
                <a:ea typeface="Courier New"/>
                <a:cs typeface="Courier New"/>
                <a:sym typeface="Courier New"/>
              </a:rPr>
              <a:t>, </a:t>
            </a:r>
            <a:r>
              <a:rPr b="1" lang="en" sz="1150">
                <a:solidFill>
                  <a:srgbClr val="FF0000"/>
                </a:solidFill>
                <a:highlight>
                  <a:srgbClr val="FFFFFF"/>
                </a:highlight>
                <a:latin typeface="Courier New"/>
                <a:ea typeface="Courier New"/>
                <a:cs typeface="Courier New"/>
                <a:sym typeface="Courier New"/>
              </a:rPr>
              <a:t>7</a:t>
            </a:r>
            <a:r>
              <a:rPr b="1" lang="en" sz="1150">
                <a:highlight>
                  <a:srgbClr val="FFFFFF"/>
                </a:highlight>
                <a:latin typeface="Courier New"/>
                <a:ea typeface="Courier New"/>
                <a:cs typeface="Courier New"/>
                <a:sym typeface="Courier New"/>
              </a:rPr>
              <a:t>, </a:t>
            </a:r>
            <a:r>
              <a:rPr b="1" lang="en" sz="1150">
                <a:solidFill>
                  <a:srgbClr val="FF0000"/>
                </a:solidFill>
                <a:highlight>
                  <a:srgbClr val="FFFFFF"/>
                </a:highlight>
                <a:latin typeface="Courier New"/>
                <a:ea typeface="Courier New"/>
                <a:cs typeface="Courier New"/>
                <a:sym typeface="Courier New"/>
              </a:rPr>
              <a:t>9</a:t>
            </a:r>
            <a:r>
              <a:rPr b="1" lang="en" sz="1150">
                <a:highlight>
                  <a:srgbClr val="FFFFFF"/>
                </a:highlight>
                <a:latin typeface="Courier New"/>
                <a:ea typeface="Courier New"/>
                <a:cs typeface="Courier New"/>
                <a:sym typeface="Courier New"/>
              </a:rPr>
              <a:t>, </a:t>
            </a:r>
            <a:r>
              <a:rPr b="1" lang="en" sz="1150">
                <a:solidFill>
                  <a:srgbClr val="FF0000"/>
                </a:solidFill>
                <a:highlight>
                  <a:srgbClr val="FFFFFF"/>
                </a:highlight>
                <a:latin typeface="Courier New"/>
                <a:ea typeface="Courier New"/>
                <a:cs typeface="Courier New"/>
                <a:sym typeface="Courier New"/>
              </a:rPr>
              <a:t>3</a:t>
            </a:r>
            <a:r>
              <a:rPr b="1" lang="en" sz="1150">
                <a:highlight>
                  <a:srgbClr val="FFFFFF"/>
                </a:highlight>
                <a:latin typeface="Courier New"/>
                <a:ea typeface="Courier New"/>
                <a:cs typeface="Courier New"/>
                <a:sym typeface="Courier New"/>
              </a:rPr>
              <a:t>]</a:t>
            </a:r>
            <a:endParaRPr b="1" sz="1150">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 sz="1150">
                <a:highlight>
                  <a:srgbClr val="FFFFFF"/>
                </a:highlight>
                <a:latin typeface="Courier New"/>
                <a:ea typeface="Courier New"/>
                <a:cs typeface="Courier New"/>
                <a:sym typeface="Courier New"/>
              </a:rPr>
              <a:t>list3 = [</a:t>
            </a:r>
            <a:r>
              <a:rPr b="1" lang="en" sz="1150">
                <a:solidFill>
                  <a:srgbClr val="0000CD"/>
                </a:solidFill>
                <a:highlight>
                  <a:srgbClr val="FFFFFF"/>
                </a:highlight>
                <a:latin typeface="Courier New"/>
                <a:ea typeface="Courier New"/>
                <a:cs typeface="Courier New"/>
                <a:sym typeface="Courier New"/>
              </a:rPr>
              <a:t>True</a:t>
            </a:r>
            <a:r>
              <a:rPr b="1" lang="en" sz="1150">
                <a:highlight>
                  <a:srgbClr val="FFFFFF"/>
                </a:highlight>
                <a:latin typeface="Courier New"/>
                <a:ea typeface="Courier New"/>
                <a:cs typeface="Courier New"/>
                <a:sym typeface="Courier New"/>
              </a:rPr>
              <a:t>, </a:t>
            </a:r>
            <a:r>
              <a:rPr b="1" lang="en" sz="1150">
                <a:solidFill>
                  <a:srgbClr val="0000CD"/>
                </a:solidFill>
                <a:highlight>
                  <a:srgbClr val="FFFFFF"/>
                </a:highlight>
                <a:latin typeface="Courier New"/>
                <a:ea typeface="Courier New"/>
                <a:cs typeface="Courier New"/>
                <a:sym typeface="Courier New"/>
              </a:rPr>
              <a:t>False</a:t>
            </a:r>
            <a:r>
              <a:rPr b="1" lang="en" sz="1150">
                <a:highlight>
                  <a:srgbClr val="FFFFFF"/>
                </a:highlight>
                <a:latin typeface="Courier New"/>
                <a:ea typeface="Courier New"/>
                <a:cs typeface="Courier New"/>
                <a:sym typeface="Courier New"/>
              </a:rPr>
              <a:t>, </a:t>
            </a:r>
            <a:r>
              <a:rPr b="1" lang="en" sz="1150">
                <a:solidFill>
                  <a:srgbClr val="0000CD"/>
                </a:solidFill>
                <a:highlight>
                  <a:srgbClr val="FFFFFF"/>
                </a:highlight>
                <a:latin typeface="Courier New"/>
                <a:ea typeface="Courier New"/>
                <a:cs typeface="Courier New"/>
                <a:sym typeface="Courier New"/>
              </a:rPr>
              <a:t>False</a:t>
            </a:r>
            <a:r>
              <a:rPr b="1" lang="en" sz="1150">
                <a:highlight>
                  <a:srgbClr val="FFFFFF"/>
                </a:highlight>
                <a:latin typeface="Courier New"/>
                <a:ea typeface="Courier New"/>
                <a:cs typeface="Courier New"/>
                <a:sym typeface="Courier New"/>
              </a:rPr>
              <a:t>]</a:t>
            </a:r>
            <a:endParaRPr b="1" sz="1150">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150">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a:highlight>
                  <a:srgbClr val="FFFFFF"/>
                </a:highlight>
              </a:rPr>
              <a:t>The above examples are string, integer, and boolean types</a:t>
            </a:r>
            <a:endParaRPr>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Collections (Arrays)</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en">
                <a:highlight>
                  <a:srgbClr val="FFFFFF"/>
                </a:highlight>
              </a:rPr>
              <a:t>T</a:t>
            </a:r>
            <a:r>
              <a:rPr lang="en" sz="1400">
                <a:highlight>
                  <a:srgbClr val="FFFFFF"/>
                </a:highlight>
              </a:rPr>
              <a:t>here are four collection data types in the Python programming language:</a:t>
            </a:r>
            <a:endParaRPr sz="1400">
              <a:highlight>
                <a:srgbClr val="FFFFFF"/>
              </a:highlight>
            </a:endParaRPr>
          </a:p>
          <a:p>
            <a:pPr indent="-317500" lvl="0" marL="457200" rtl="0" algn="l">
              <a:spcBef>
                <a:spcPts val="1400"/>
              </a:spcBef>
              <a:spcAft>
                <a:spcPts val="0"/>
              </a:spcAft>
              <a:buSzPts val="1400"/>
              <a:buFont typeface="Open Sans"/>
              <a:buChar char="●"/>
            </a:pPr>
            <a:r>
              <a:rPr lang="en" sz="1400">
                <a:highlight>
                  <a:srgbClr val="FFFFFF"/>
                </a:highlight>
              </a:rPr>
              <a:t>List is a collection which is ordered and changeable. Allows duplicate members.</a:t>
            </a:r>
            <a:endParaRPr sz="1400">
              <a:highlight>
                <a:srgbClr val="FFFFFF"/>
              </a:highlight>
            </a:endParaRPr>
          </a:p>
          <a:p>
            <a:pPr indent="-317500" lvl="0" marL="457200" rtl="0" algn="l">
              <a:spcBef>
                <a:spcPts val="0"/>
              </a:spcBef>
              <a:spcAft>
                <a:spcPts val="0"/>
              </a:spcAft>
              <a:buSzPts val="1400"/>
              <a:buFont typeface="Open Sans"/>
              <a:buChar char="●"/>
            </a:pPr>
            <a:r>
              <a:rPr lang="en" sz="1400" u="sng">
                <a:solidFill>
                  <a:schemeClr val="hlink"/>
                </a:solidFill>
                <a:highlight>
                  <a:srgbClr val="FFFFFF"/>
                </a:highlight>
                <a:hlinkClick r:id="rId3"/>
              </a:rPr>
              <a:t>Tuple</a:t>
            </a:r>
            <a:r>
              <a:rPr lang="en" sz="1400">
                <a:highlight>
                  <a:srgbClr val="FFFFFF"/>
                </a:highlight>
              </a:rPr>
              <a:t> is a collection which is ordered and unchangeable. Allows duplicate members.</a:t>
            </a:r>
            <a:endParaRPr sz="1400">
              <a:highlight>
                <a:srgbClr val="FFFFFF"/>
              </a:highlight>
            </a:endParaRPr>
          </a:p>
          <a:p>
            <a:pPr indent="-317500" lvl="0" marL="457200" rtl="0" algn="l">
              <a:spcBef>
                <a:spcPts val="0"/>
              </a:spcBef>
              <a:spcAft>
                <a:spcPts val="0"/>
              </a:spcAft>
              <a:buSzPts val="1400"/>
              <a:buFont typeface="Open Sans"/>
              <a:buChar char="●"/>
            </a:pPr>
            <a:r>
              <a:rPr lang="en" sz="1400" u="sng">
                <a:solidFill>
                  <a:schemeClr val="hlink"/>
                </a:solidFill>
                <a:highlight>
                  <a:srgbClr val="FFFFFF"/>
                </a:highlight>
                <a:hlinkClick r:id="rId4"/>
              </a:rPr>
              <a:t>Set</a:t>
            </a:r>
            <a:r>
              <a:rPr lang="en" sz="1400">
                <a:highlight>
                  <a:srgbClr val="FFFFFF"/>
                </a:highlight>
              </a:rPr>
              <a:t> is a collection which is unordered, unchangeable*, and unindexed. No duplicate members.</a:t>
            </a:r>
            <a:endParaRPr sz="1400">
              <a:highlight>
                <a:srgbClr val="FFFFFF"/>
              </a:highlight>
            </a:endParaRPr>
          </a:p>
          <a:p>
            <a:pPr indent="-317500" lvl="0" marL="457200" rtl="0" algn="l">
              <a:spcBef>
                <a:spcPts val="0"/>
              </a:spcBef>
              <a:spcAft>
                <a:spcPts val="0"/>
              </a:spcAft>
              <a:buSzPts val="1400"/>
              <a:buFont typeface="Open Sans"/>
              <a:buChar char="●"/>
            </a:pPr>
            <a:r>
              <a:rPr lang="en" sz="1400" u="sng">
                <a:solidFill>
                  <a:schemeClr val="hlink"/>
                </a:solidFill>
                <a:highlight>
                  <a:srgbClr val="FFFFFF"/>
                </a:highlight>
                <a:hlinkClick r:id="rId5"/>
              </a:rPr>
              <a:t>Dictionary</a:t>
            </a:r>
            <a:r>
              <a:rPr lang="en" sz="1400">
                <a:highlight>
                  <a:srgbClr val="FFFFFF"/>
                </a:highlight>
              </a:rPr>
              <a:t> is a collection which is ordered** and changeable. No duplicate members.</a:t>
            </a:r>
            <a:endParaRPr sz="1400">
              <a:highlight>
                <a:srgbClr val="FFFFFF"/>
              </a:highlight>
            </a:endParaRPr>
          </a:p>
          <a:p>
            <a:pPr indent="0" lvl="0" marL="914400" rtl="0" algn="l">
              <a:spcBef>
                <a:spcPts val="1100"/>
              </a:spcBef>
              <a:spcAft>
                <a:spcPts val="0"/>
              </a:spcAft>
              <a:buNone/>
            </a:pPr>
            <a:r>
              <a:rPr lang="en" sz="1400">
                <a:highlight>
                  <a:srgbClr val="FFFFFF"/>
                </a:highlight>
              </a:rPr>
              <a:t> *Set items are unchangeable, but you can add or remove items. </a:t>
            </a:r>
            <a:endParaRPr sz="1400">
              <a:highlight>
                <a:srgbClr val="FFFFFF"/>
              </a:highlight>
            </a:endParaRPr>
          </a:p>
          <a:p>
            <a:pPr indent="0" lvl="0" marL="914400" rtl="0" algn="l">
              <a:spcBef>
                <a:spcPts val="1100"/>
              </a:spcBef>
              <a:spcAft>
                <a:spcPts val="0"/>
              </a:spcAft>
              <a:buNone/>
            </a:pPr>
            <a:r>
              <a:rPr lang="en" sz="1400">
                <a:highlight>
                  <a:srgbClr val="FFFFFF"/>
                </a:highlight>
              </a:rPr>
              <a:t>** dictionary items became ordered as of Python 3.7.</a:t>
            </a:r>
            <a:endParaRPr sz="1400">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is a Python library, among other things it is used for working with arrays.  It is short for Numerical Python. NumPy also does linear algebra, and general matrix operations.</a:t>
            </a:r>
            <a:endParaRPr/>
          </a:p>
          <a:p>
            <a:pPr indent="0" lvl="0" marL="0" rtl="0" algn="l">
              <a:spcBef>
                <a:spcPts val="1200"/>
              </a:spcBef>
              <a:spcAft>
                <a:spcPts val="0"/>
              </a:spcAft>
              <a:buNone/>
            </a:pPr>
            <a:r>
              <a:rPr lang="en"/>
              <a:t>We </a:t>
            </a:r>
            <a:r>
              <a:rPr lang="en"/>
              <a:t>could use lists, but they are slow to process.  NumPy is much faster.</a:t>
            </a:r>
            <a:endParaRPr/>
          </a:p>
          <a:p>
            <a:pPr indent="0" lvl="0" marL="0" rtl="0" algn="l">
              <a:spcBef>
                <a:spcPts val="1200"/>
              </a:spcBef>
              <a:spcAft>
                <a:spcPts val="0"/>
              </a:spcAft>
              <a:buNone/>
            </a:pPr>
            <a:r>
              <a:rPr lang="en"/>
              <a:t>Arrays are used very frequently in data science where speed is important.  You have seen examples already when we used the pandas dataframe.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