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81" r:id="rId7"/>
    <p:sldId id="277" r:id="rId8"/>
    <p:sldId id="278" r:id="rId9"/>
    <p:sldId id="279" r:id="rId10"/>
    <p:sldId id="280" r:id="rId11"/>
    <p:sldId id="271" r:id="rId12"/>
    <p:sldId id="272" r:id="rId13"/>
    <p:sldId id="273" r:id="rId14"/>
    <p:sldId id="274" r:id="rId15"/>
    <p:sldId id="257" r:id="rId16"/>
    <p:sldId id="270" r:id="rId17"/>
    <p:sldId id="262" r:id="rId18"/>
    <p:sldId id="263" r:id="rId19"/>
    <p:sldId id="275" r:id="rId20"/>
    <p:sldId id="265" r:id="rId21"/>
    <p:sldId id="26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654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A-42CC-90F0-6198136A2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A-42CC-90F0-6198136A22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4A-42CC-90F0-6198136A22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axId val="597442544"/>
        <c:axId val="597441760"/>
      </c:barChart>
      <c:catAx>
        <c:axId val="59744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41760"/>
        <c:crosses val="autoZero"/>
        <c:auto val="1"/>
        <c:lblAlgn val="ctr"/>
        <c:lblOffset val="100"/>
        <c:noMultiLvlLbl val="0"/>
      </c:catAx>
      <c:valAx>
        <c:axId val="597441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744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Group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</dgm:pt>
    <dgm:pt modelId="{7A12B315-EA92-4E8C-914E-FCF8B923D9BA}" type="pres">
      <dgm:prSet presAssocID="{477D14C5-CED9-4CFC-B338-DFB0C8090B9F}" presName="circ1" presStyleLbl="vennNode1" presStyleIdx="0" presStyleCnt="3"/>
      <dgm:spPr/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69E5A2-93C2-49EF-825C-26E5802651A1}" type="pres">
      <dgm:prSet presAssocID="{3C67E77D-62FA-499D-B5E6-E79A091C5267}" presName="circ2" presStyleLbl="vennNode1" presStyleIdx="1" presStyleCnt="3"/>
      <dgm:spPr/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11D8EC-23D3-4EEE-B141-81E29A0B04B6}" type="pres">
      <dgm:prSet presAssocID="{CC6B7442-0B72-4EF2-9F13-1325B51AFF9F}" presName="circ3" presStyleLbl="vennNode1" presStyleIdx="2" presStyleCnt="3"/>
      <dgm:spPr/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A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B</a:t>
          </a:r>
        </a:p>
      </dsp:txBody>
      <dsp:txXfrm>
        <a:off x="2636520" y="2314955"/>
        <a:ext cx="1536192" cy="1408176"/>
      </dsp:txXfrm>
    </dsp:sp>
    <dsp:sp modelId="{2B11D8EC-23D3-4EEE-B141-81E29A0B04B6}">
      <dsp:nvSpPr>
        <dsp:cNvPr id="0" name=""/>
        <dsp:cNvSpPr/>
      </dsp:nvSpPr>
      <dsp:spPr>
        <a:xfrm>
          <a:off x="57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C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01-Mar-21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01-Mar-21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0FDE7-FE71-46E3-9512-437B13AD5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0FDE7-FE71-46E3-9512-437B13AD5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Globlal.asax</a:t>
            </a:r>
            <a:r>
              <a:rPr lang="en-US" dirty="0"/>
              <a:t> file, the so called global application class, derived from </a:t>
            </a:r>
            <a:r>
              <a:rPr lang="en-US" dirty="0" err="1"/>
              <a:t>HttpApplication</a:t>
            </a:r>
            <a:r>
              <a:rPr lang="en-US" dirty="0"/>
              <a:t>, instantiated by the ASP.NET framework </a:t>
            </a:r>
            <a:r>
              <a:rPr lang="en-US" dirty="0" err="1"/>
              <a:t>Application_Start</a:t>
            </a:r>
            <a:r>
              <a:rPr lang="en-US" dirty="0"/>
              <a:t>(), </a:t>
            </a:r>
            <a:r>
              <a:rPr lang="en-US" dirty="0" err="1"/>
              <a:t>Application_End</a:t>
            </a:r>
            <a:r>
              <a:rPr lang="en-US" dirty="0"/>
              <a:t>()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0FDE7-FE71-46E3-9512-437B13AD5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0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Intro - Context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- Context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</a:t>
            </a:r>
            <a:br>
              <a:rPr lang="en-US" dirty="0"/>
            </a:br>
            <a:r>
              <a:rPr lang="en-US" dirty="0"/>
              <a:t>ASP.NET MVC 5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96B86B"/>
                </a:solidFill>
              </a:rPr>
              <a:t>B</a:t>
            </a:r>
            <a:r>
              <a:rPr lang="en-US" dirty="0" err="1">
                <a:solidFill>
                  <a:srgbClr val="96B86B"/>
                </a:solidFill>
              </a:rPr>
              <a:t>ook</a:t>
            </a:r>
            <a:r>
              <a:rPr lang="en-US" dirty="0">
                <a:solidFill>
                  <a:srgbClr val="96B86B"/>
                </a:solidFill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2148556"/>
              </p:ext>
            </p:extLst>
          </p:nvPr>
        </p:nvGraphicFramePr>
        <p:xfrm>
          <a:off x="6246813" y="1828800"/>
          <a:ext cx="4648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D0C4-7839-42EE-A688-1DBD3A31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71045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9DE92-1EB6-4588-8316-AE27456C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0B34-F6D9-4F62-8B04-4F4D1A95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100303-3A58-4EB5-9181-87BA0D5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3C094-F1D3-4B91-AD4F-F0D9DE26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680C4D-DE96-42F5-8B2B-890916A5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A0A5-7CB7-4DDF-865F-2C5D7C14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4E5071-3047-492A-9361-718509F0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D8DC-21C3-4624-87E2-6702937F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B2D3-7324-497B-B5AF-9AF404EE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Book Intro</a:t>
            </a: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E06233-7512-4EFD-A3A6-C3415AB5E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438400"/>
            <a:ext cx="2754085" cy="3505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BB6C-3FA2-4E33-A55E-8CEFFBCD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9812" y="1905000"/>
            <a:ext cx="8534400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Author: Adam Freeman, 2014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little bit misleading title, it’s about the ASP.NET Platform, not MVC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Applicable to .NET Framework Projects: Web Forms and MVC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applicable to .NET Core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 and demos available @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https://github.com/klassanov/AspNetPlatformDemos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27B827D-7677-4EDE-813F-85A8529E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8812" y="6477000"/>
            <a:ext cx="1219200" cy="228600"/>
          </a:xfrm>
        </p:spPr>
        <p:txBody>
          <a:bodyPr/>
          <a:lstStyle/>
          <a:p>
            <a:pPr algn="r"/>
            <a:r>
              <a:rPr lang="en-US" sz="900" dirty="0"/>
              <a:t>BOOK Intro</a:t>
            </a:r>
          </a:p>
        </p:txBody>
      </p:sp>
    </p:spTree>
    <p:extLst>
      <p:ext uri="{BB962C8B-B14F-4D97-AF65-F5344CB8AC3E}">
        <p14:creationId xmlns:p14="http://schemas.microsoft.com/office/powerpoint/2010/main" val="261108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BB6C-3FA2-4E33-A55E-8CEFFBCD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304800"/>
            <a:ext cx="9448800" cy="624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Chapter</a:t>
            </a:r>
            <a:r>
              <a:rPr lang="it-IT" dirty="0"/>
              <a:t> 1: </a:t>
            </a:r>
            <a:r>
              <a:rPr lang="en-US" dirty="0"/>
              <a:t>Putting</a:t>
            </a:r>
            <a:r>
              <a:rPr lang="it-IT" dirty="0"/>
              <a:t> the ASP.NET Platform in </a:t>
            </a:r>
            <a:r>
              <a:rPr lang="en-US" dirty="0"/>
              <a:t>Context</a:t>
            </a:r>
          </a:p>
          <a:p>
            <a:pPr marL="0" indent="0">
              <a:buNone/>
            </a:pPr>
            <a:r>
              <a:rPr lang="en-US" dirty="0"/>
              <a:t>Chapter</a:t>
            </a:r>
            <a:r>
              <a:rPr lang="it-IT" dirty="0"/>
              <a:t> 2: Pattern and Tools Primer</a:t>
            </a:r>
          </a:p>
          <a:p>
            <a:pPr marL="0" indent="0">
              <a:buNone/>
            </a:pPr>
            <a:r>
              <a:rPr lang="en-US" dirty="0"/>
              <a:t>Chapter 3: The ASP.NET </a:t>
            </a:r>
            <a:r>
              <a:rPr lang="it-IT" dirty="0"/>
              <a:t>Life </a:t>
            </a:r>
            <a:r>
              <a:rPr lang="en-US" dirty="0"/>
              <a:t>Cycles</a:t>
            </a:r>
          </a:p>
          <a:p>
            <a:pPr marL="0" indent="0">
              <a:buNone/>
            </a:pPr>
            <a:r>
              <a:rPr lang="en-US" dirty="0"/>
              <a:t>Chapter 4: Modules</a:t>
            </a:r>
          </a:p>
          <a:p>
            <a:pPr marL="0" indent="0">
              <a:buNone/>
            </a:pPr>
            <a:r>
              <a:rPr lang="en-US" dirty="0"/>
              <a:t>Chapter 5: Handlers</a:t>
            </a:r>
          </a:p>
          <a:p>
            <a:pPr marL="0" indent="0">
              <a:buNone/>
            </a:pPr>
            <a:r>
              <a:rPr lang="en-US" dirty="0"/>
              <a:t>Chapter 6: Disrupting the Request Life Cycle</a:t>
            </a:r>
          </a:p>
          <a:p>
            <a:pPr marL="0" indent="0">
              <a:buNone/>
            </a:pPr>
            <a:r>
              <a:rPr lang="en-US" dirty="0"/>
              <a:t>Chapter 7: Detecting Device Capabilities</a:t>
            </a:r>
          </a:p>
          <a:p>
            <a:pPr marL="0" indent="0">
              <a:buNone/>
            </a:pPr>
            <a:r>
              <a:rPr lang="en-US" dirty="0"/>
              <a:t>Chapter 8: Tracing Requests</a:t>
            </a:r>
          </a:p>
          <a:p>
            <a:pPr marL="0" indent="0">
              <a:buNone/>
            </a:pPr>
            <a:r>
              <a:rPr lang="en-US" dirty="0"/>
              <a:t>Chapter 9: Configuration</a:t>
            </a:r>
          </a:p>
          <a:p>
            <a:pPr marL="0" indent="0">
              <a:buNone/>
            </a:pPr>
            <a:r>
              <a:rPr lang="en-US" dirty="0"/>
              <a:t>Chapter 10: State Data</a:t>
            </a:r>
          </a:p>
          <a:p>
            <a:pPr marL="0" indent="0">
              <a:buNone/>
            </a:pPr>
            <a:r>
              <a:rPr lang="en-US" dirty="0"/>
              <a:t>Chapter 11: Caching Data</a:t>
            </a:r>
          </a:p>
          <a:p>
            <a:pPr marL="0" indent="0">
              <a:buNone/>
            </a:pPr>
            <a:r>
              <a:rPr lang="en-US" dirty="0"/>
              <a:t>Chapter 12: Caching Content</a:t>
            </a:r>
          </a:p>
          <a:p>
            <a:pPr marL="0" indent="0">
              <a:buNone/>
            </a:pPr>
            <a:r>
              <a:rPr lang="en-US" dirty="0"/>
              <a:t>Chapter 13: Getting Started with Identity</a:t>
            </a:r>
          </a:p>
          <a:p>
            <a:pPr marL="0" indent="0">
              <a:buNone/>
            </a:pPr>
            <a:r>
              <a:rPr lang="en-US" dirty="0"/>
              <a:t>Chapter</a:t>
            </a:r>
            <a:r>
              <a:rPr lang="it-IT" dirty="0"/>
              <a:t> 14: </a:t>
            </a:r>
            <a:r>
              <a:rPr lang="en-US" dirty="0"/>
              <a:t>Applying</a:t>
            </a:r>
            <a:r>
              <a:rPr lang="it-IT" dirty="0"/>
              <a:t> ASP.NET </a:t>
            </a:r>
            <a:r>
              <a:rPr lang="en-US" dirty="0"/>
              <a:t>Identity</a:t>
            </a:r>
          </a:p>
          <a:p>
            <a:pPr marL="0" indent="0">
              <a:buNone/>
            </a:pPr>
            <a:r>
              <a:rPr lang="en-US" dirty="0"/>
              <a:t>Chapter</a:t>
            </a:r>
            <a:r>
              <a:rPr lang="it-IT" dirty="0"/>
              <a:t> 15: Advanced </a:t>
            </a:r>
            <a:r>
              <a:rPr lang="en-US" dirty="0"/>
              <a:t>ASP</a:t>
            </a:r>
            <a:r>
              <a:rPr lang="it-IT" dirty="0"/>
              <a:t>.NET Identity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EACBAEE-D1D0-43B4-8E5A-CE852EBD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8812" y="6477000"/>
            <a:ext cx="1219200" cy="228600"/>
          </a:xfrm>
        </p:spPr>
        <p:txBody>
          <a:bodyPr/>
          <a:lstStyle/>
          <a:p>
            <a:pPr algn="r"/>
            <a:r>
              <a:rPr lang="en-US" sz="900" dirty="0"/>
              <a:t>BOOK Intro</a:t>
            </a:r>
          </a:p>
        </p:txBody>
      </p:sp>
    </p:spTree>
    <p:extLst>
      <p:ext uri="{BB962C8B-B14F-4D97-AF65-F5344CB8AC3E}">
        <p14:creationId xmlns:p14="http://schemas.microsoft.com/office/powerpoint/2010/main" val="24669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3CF1-275D-445E-83DC-9DD39C70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ASP.NET Life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8E7C-879C-446B-8DBD-1EC6BDB0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Application Lifecycle vs Request Lifecycle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CD4C2-CD8B-41E8-B121-441C7540E7D2}"/>
              </a:ext>
            </a:extLst>
          </p:cNvPr>
          <p:cNvSpPr txBox="1"/>
          <p:nvPr/>
        </p:nvSpPr>
        <p:spPr>
          <a:xfrm>
            <a:off x="5065712" y="2517276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Application Starts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58EB0-6794-464F-ABBA-58C1926B7938}"/>
              </a:ext>
            </a:extLst>
          </p:cNvPr>
          <p:cNvSpPr txBox="1"/>
          <p:nvPr/>
        </p:nvSpPr>
        <p:spPr>
          <a:xfrm>
            <a:off x="5065712" y="6226635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Application Exits</a:t>
            </a:r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93D835-CE48-49F1-BBEA-03E59B61E54E}"/>
              </a:ext>
            </a:extLst>
          </p:cNvPr>
          <p:cNvGrpSpPr/>
          <p:nvPr/>
        </p:nvGrpSpPr>
        <p:grpSpPr>
          <a:xfrm>
            <a:off x="1789112" y="2709887"/>
            <a:ext cx="8610600" cy="166687"/>
            <a:chOff x="3656012" y="2846034"/>
            <a:chExt cx="4343400" cy="8766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375133-247E-4B03-9ECD-11CD05B69508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7F8843-413F-4024-AA08-52C145EA5CB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694D8A-D8DB-4850-8756-763D55E18F3E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9BC8D7-1592-4AB1-9199-508CBDDA28D6}"/>
              </a:ext>
            </a:extLst>
          </p:cNvPr>
          <p:cNvGrpSpPr/>
          <p:nvPr/>
        </p:nvGrpSpPr>
        <p:grpSpPr>
          <a:xfrm>
            <a:off x="1789112" y="6134100"/>
            <a:ext cx="8610600" cy="166687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809C68-4876-4FC3-8EB3-31C26015F7A3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BB53B7-D29C-4616-9829-79598CF21B5E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AFD715-565F-47D8-814C-BC079037D7FF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0A9628-CBB7-4A03-8B33-5E16DD66544B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865812" y="2794275"/>
            <a:ext cx="0" cy="3432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F7ED61-E75C-475E-A29A-BAE0A024A3C9}"/>
              </a:ext>
            </a:extLst>
          </p:cNvPr>
          <p:cNvSpPr txBox="1"/>
          <p:nvPr/>
        </p:nvSpPr>
        <p:spPr>
          <a:xfrm rot="16200000">
            <a:off x="-217328" y="4176205"/>
            <a:ext cx="195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Application Lifecycle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59E24-0CB6-49B8-916E-E3827817A340}"/>
              </a:ext>
            </a:extLst>
          </p:cNvPr>
          <p:cNvSpPr txBox="1"/>
          <p:nvPr/>
        </p:nvSpPr>
        <p:spPr>
          <a:xfrm rot="16200000">
            <a:off x="10679272" y="4172239"/>
            <a:ext cx="195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Request Lifecycle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6BBF91-091F-44A7-8440-66F2CA1C98DC}"/>
              </a:ext>
            </a:extLst>
          </p:cNvPr>
          <p:cNvGrpSpPr/>
          <p:nvPr/>
        </p:nvGrpSpPr>
        <p:grpSpPr>
          <a:xfrm>
            <a:off x="1370012" y="2819400"/>
            <a:ext cx="4495800" cy="246221"/>
            <a:chOff x="1370012" y="2903542"/>
            <a:chExt cx="4495800" cy="24622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CACFF7-9D31-4D65-80F5-DEF67C98B8EF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D6FEC4-B9B8-463E-9852-30C02FB9470F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000" dirty="0"/>
                <a:t>Global Application Class </a:t>
              </a:r>
              <a:r>
                <a:rPr lang="en-US" sz="1000" dirty="0"/>
                <a:t>Instantiated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DFE342-A4CE-46F8-AA13-1F655581BB3F}"/>
              </a:ext>
            </a:extLst>
          </p:cNvPr>
          <p:cNvGrpSpPr/>
          <p:nvPr/>
        </p:nvGrpSpPr>
        <p:grpSpPr>
          <a:xfrm>
            <a:off x="1370012" y="3035555"/>
            <a:ext cx="4495800" cy="246221"/>
            <a:chOff x="1370012" y="2903542"/>
            <a:chExt cx="4495800" cy="24622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3579E1-D6F9-4DFC-8798-7FADBE3C7C70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24C53F-1A5A-4376-864D-82C73D146BB0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000" dirty="0" err="1"/>
                <a:t>Application_Start</a:t>
              </a:r>
              <a:endParaRPr lang="en-US" sz="1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910DB6-32FA-4B14-A270-44974260A76B}"/>
              </a:ext>
            </a:extLst>
          </p:cNvPr>
          <p:cNvGrpSpPr/>
          <p:nvPr/>
        </p:nvGrpSpPr>
        <p:grpSpPr>
          <a:xfrm>
            <a:off x="1370012" y="5940033"/>
            <a:ext cx="4495800" cy="246221"/>
            <a:chOff x="1370012" y="2903542"/>
            <a:chExt cx="4495800" cy="24622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152176-810C-448A-967F-80E87FD4F61E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A66C90-57F8-44E3-BA96-C2A0415A83B4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000" dirty="0" err="1"/>
                <a:t>Application_End</a:t>
              </a:r>
              <a:endParaRPr lang="en-US" sz="1000" dirty="0"/>
            </a:p>
          </p:txBody>
        </p:sp>
      </p:grp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3AF6869-67D5-4C20-A331-D2A2D8A5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14012" y="6477000"/>
            <a:ext cx="1524000" cy="228600"/>
          </a:xfrm>
        </p:spPr>
        <p:txBody>
          <a:bodyPr/>
          <a:lstStyle/>
          <a:p>
            <a:pPr algn="r"/>
            <a:r>
              <a:rPr lang="en-US" sz="900" dirty="0"/>
              <a:t>ASP.NET Life cycles</a:t>
            </a:r>
          </a:p>
        </p:txBody>
      </p:sp>
    </p:spTree>
    <p:extLst>
      <p:ext uri="{BB962C8B-B14F-4D97-AF65-F5344CB8AC3E}">
        <p14:creationId xmlns:p14="http://schemas.microsoft.com/office/powerpoint/2010/main" val="35982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3CF1-275D-445E-83DC-9DD39C70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Chapter</a:t>
            </a:r>
            <a:r>
              <a:rPr lang="it-IT" dirty="0"/>
              <a:t> 4 – </a:t>
            </a:r>
            <a:r>
              <a:rPr lang="it-IT" dirty="0" err="1"/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8E7C-879C-446B-8DBD-1EC6BDB0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72ADF-9EAF-4EC8-96E9-AC92ABC9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79137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3CF1-275D-445E-83DC-9DD39C70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Chapter</a:t>
            </a:r>
            <a:r>
              <a:rPr lang="it-IT" dirty="0"/>
              <a:t> 5 – </a:t>
            </a:r>
            <a:r>
              <a:rPr lang="it-IT" dirty="0" err="1"/>
              <a:t>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8E7C-879C-446B-8DBD-1EC6BDB0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918E7-4C0D-43EC-9BB5-35FBEA0E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7297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BC3B-F592-4FFD-B8E3-DF01A274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Chapter</a:t>
            </a:r>
            <a:r>
              <a:rPr lang="it-IT" dirty="0"/>
              <a:t> 6 – </a:t>
            </a:r>
            <a:br>
              <a:rPr lang="it-IT" dirty="0"/>
            </a:br>
            <a:r>
              <a:rPr lang="it-IT" dirty="0" err="1"/>
              <a:t>Disrupting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FD0A-5738-41B4-8C17-5F99A071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DDB9A-03B6-4053-8698-25B6232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22902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62BACC-1BB2-4A28-992B-E085922A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100% Stack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419739"/>
              </p:ext>
            </p:extLst>
          </p:nvPr>
        </p:nvGraphicFramePr>
        <p:xfrm>
          <a:off x="1293813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DA4E4-E21E-4710-ADC6-EC02F37C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- Context</a:t>
            </a:r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417</Words>
  <Application>Microsoft Office PowerPoint</Application>
  <PresentationFormat>Custom</PresentationFormat>
  <Paragraphs>97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</vt:lpstr>
      <vt:lpstr>Woodgrain 16x9</vt:lpstr>
      <vt:lpstr>Pro ASP.NET MVC 5 Platform</vt:lpstr>
      <vt:lpstr>Book Intro</vt:lpstr>
      <vt:lpstr>PowerPoint Presentation</vt:lpstr>
      <vt:lpstr>ASP.NET Life Cycles</vt:lpstr>
      <vt:lpstr>Chapter 4 – Modules</vt:lpstr>
      <vt:lpstr>Chapter 5 – Handlers</vt:lpstr>
      <vt:lpstr>Chapter 6 –  Disrupting the Request LifeCycle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Add a Slide Title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Platform</dc:title>
  <dc:creator>Aleksander Klassanov</dc:creator>
  <cp:lastModifiedBy>Aleksander Klassanov</cp:lastModifiedBy>
  <cp:revision>64</cp:revision>
  <dcterms:created xsi:type="dcterms:W3CDTF">2021-02-22T14:57:17Z</dcterms:created>
  <dcterms:modified xsi:type="dcterms:W3CDTF">2021-03-01T21:20:02Z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