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5"/>
  </p:notesMasterIdLst>
  <p:sldIdLst>
    <p:sldId id="258" r:id="rId2"/>
    <p:sldId id="323" r:id="rId3"/>
    <p:sldId id="324" r:id="rId4"/>
    <p:sldId id="326" r:id="rId5"/>
    <p:sldId id="330" r:id="rId6"/>
    <p:sldId id="331" r:id="rId7"/>
    <p:sldId id="327" r:id="rId8"/>
    <p:sldId id="328" r:id="rId9"/>
    <p:sldId id="329" r:id="rId10"/>
    <p:sldId id="334" r:id="rId11"/>
    <p:sldId id="332" r:id="rId12"/>
    <p:sldId id="333" r:id="rId13"/>
    <p:sldId id="309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  <p:embeddedFont>
      <p:font typeface="Roboto Slab Regular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AB6F0-CF2F-4845-A9D2-E7E9F4DB69FD}">
  <a:tblStyle styleId="{AFEAB6F0-CF2F-4845-A9D2-E7E9F4DB6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58"/>
  </p:normalViewPr>
  <p:slideViewPr>
    <p:cSldViewPr snapToGrid="0" snapToObjects="1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67883dbe9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67883dbe9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853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42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7c2bd6569c_1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7c2bd6569c_1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6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07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86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97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20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086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25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0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blue wav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1817286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2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" y="2646759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ue with blue wave and pattern">
  <p:cSld name="TITLE_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500" y="1821561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500" y="4275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500" y="4275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5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500" y="4275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 amt="50000"/>
          </a:blip>
          <a:srcRect b="25512"/>
          <a:stretch/>
        </p:blipFill>
        <p:spPr>
          <a:xfrm>
            <a:off x="4500" y="-4325"/>
            <a:ext cx="9144000" cy="383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-12" y="2651034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 with pattern">
  <p:cSld name="TITLE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165" y="7"/>
            <a:ext cx="9143670" cy="4278482"/>
            <a:chOff x="238125" y="848375"/>
            <a:chExt cx="7144050" cy="3342825"/>
          </a:xfrm>
        </p:grpSpPr>
        <p:sp>
          <p:nvSpPr>
            <p:cNvPr id="30" name="Google Shape;30;p4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 amt="30000"/>
          </a:blip>
          <a:srcRect b="16819"/>
          <a:stretch/>
        </p:blipFill>
        <p:spPr>
          <a:xfrm>
            <a:off x="0" y="13"/>
            <a:ext cx="9144000" cy="427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">
  <p:cSld name="TITLE_2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5" y="485101"/>
            <a:ext cx="2264189" cy="53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5"/>
          <p:cNvGrpSpPr/>
          <p:nvPr/>
        </p:nvGrpSpPr>
        <p:grpSpPr>
          <a:xfrm>
            <a:off x="165" y="794"/>
            <a:ext cx="9143670" cy="4278482"/>
            <a:chOff x="238125" y="848375"/>
            <a:chExt cx="7144050" cy="3342825"/>
          </a:xfrm>
        </p:grpSpPr>
        <p:sp>
          <p:nvSpPr>
            <p:cNvPr id="42" name="Google Shape;42;p5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, subtitle, body text on right">
  <p:cSld name="TITLE_ONLY_2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453600" y="35770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453600" y="9623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2"/>
          </p:nvPr>
        </p:nvSpPr>
        <p:spPr>
          <a:xfrm>
            <a:off x="6101650" y="1439325"/>
            <a:ext cx="2709300" cy="32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">
  <p:cSld name="TITLE_ONLY_1">
    <p:bg>
      <p:bgPr>
        <a:solidFill>
          <a:srgbClr val="0CA2D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 1">
  <p:cSld name="TITLE_ONLY_1_1">
    <p:bg>
      <p:bgPr>
        <a:solidFill>
          <a:srgbClr val="0CA2D0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4754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1"/>
          </p:nvPr>
        </p:nvSpPr>
        <p:spPr>
          <a:xfrm>
            <a:off x="381900" y="3266700"/>
            <a:ext cx="83802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>
  <p:cSld name="BLANK_1_1_1_3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50"/>
          <p:cNvGrpSpPr/>
          <p:nvPr/>
        </p:nvGrpSpPr>
        <p:grpSpPr>
          <a:xfrm rot="10800000">
            <a:off x="-254780" y="-2193074"/>
            <a:ext cx="11608393" cy="5308585"/>
            <a:chOff x="579687" y="1113575"/>
            <a:chExt cx="6047613" cy="3259200"/>
          </a:xfrm>
        </p:grpSpPr>
        <p:sp>
          <p:nvSpPr>
            <p:cNvPr id="424" name="Google Shape;424;p50"/>
            <p:cNvSpPr/>
            <p:nvPr/>
          </p:nvSpPr>
          <p:spPr>
            <a:xfrm>
              <a:off x="607825" y="1178775"/>
              <a:ext cx="6019475" cy="3194000"/>
            </a:xfrm>
            <a:custGeom>
              <a:avLst/>
              <a:gdLst/>
              <a:ahLst/>
              <a:cxnLst/>
              <a:rect l="l" t="t" r="r" b="b"/>
              <a:pathLst>
                <a:path w="240779" h="127760" extrusionOk="0">
                  <a:moveTo>
                    <a:pt x="237933" y="0"/>
                  </a:moveTo>
                  <a:lnTo>
                    <a:pt x="130379" y="72"/>
                  </a:lnTo>
                  <a:lnTo>
                    <a:pt x="128688" y="84"/>
                  </a:lnTo>
                  <a:lnTo>
                    <a:pt x="125343" y="143"/>
                  </a:lnTo>
                  <a:lnTo>
                    <a:pt x="122009" y="274"/>
                  </a:lnTo>
                  <a:lnTo>
                    <a:pt x="118699" y="453"/>
                  </a:lnTo>
                  <a:lnTo>
                    <a:pt x="115424" y="703"/>
                  </a:lnTo>
                  <a:lnTo>
                    <a:pt x="112162" y="1013"/>
                  </a:lnTo>
                  <a:lnTo>
                    <a:pt x="108923" y="1382"/>
                  </a:lnTo>
                  <a:lnTo>
                    <a:pt x="105720" y="1810"/>
                  </a:lnTo>
                  <a:lnTo>
                    <a:pt x="102541" y="2298"/>
                  </a:lnTo>
                  <a:lnTo>
                    <a:pt x="99386" y="2834"/>
                  </a:lnTo>
                  <a:lnTo>
                    <a:pt x="96266" y="3430"/>
                  </a:lnTo>
                  <a:lnTo>
                    <a:pt x="93170" y="4084"/>
                  </a:lnTo>
                  <a:lnTo>
                    <a:pt x="90122" y="4799"/>
                  </a:lnTo>
                  <a:lnTo>
                    <a:pt x="87086" y="5561"/>
                  </a:lnTo>
                  <a:lnTo>
                    <a:pt x="84098" y="6382"/>
                  </a:lnTo>
                  <a:lnTo>
                    <a:pt x="81145" y="7252"/>
                  </a:lnTo>
                  <a:lnTo>
                    <a:pt x="78216" y="8168"/>
                  </a:lnTo>
                  <a:lnTo>
                    <a:pt x="75334" y="9145"/>
                  </a:lnTo>
                  <a:lnTo>
                    <a:pt x="72488" y="10157"/>
                  </a:lnTo>
                  <a:lnTo>
                    <a:pt x="69678" y="11229"/>
                  </a:lnTo>
                  <a:lnTo>
                    <a:pt x="66904" y="12360"/>
                  </a:lnTo>
                  <a:lnTo>
                    <a:pt x="64178" y="13527"/>
                  </a:lnTo>
                  <a:lnTo>
                    <a:pt x="61499" y="14741"/>
                  </a:lnTo>
                  <a:lnTo>
                    <a:pt x="58855" y="16003"/>
                  </a:lnTo>
                  <a:lnTo>
                    <a:pt x="56260" y="17313"/>
                  </a:lnTo>
                  <a:lnTo>
                    <a:pt x="53700" y="18658"/>
                  </a:lnTo>
                  <a:lnTo>
                    <a:pt x="51199" y="20063"/>
                  </a:lnTo>
                  <a:lnTo>
                    <a:pt x="48734" y="21504"/>
                  </a:lnTo>
                  <a:lnTo>
                    <a:pt x="46317" y="22980"/>
                  </a:lnTo>
                  <a:lnTo>
                    <a:pt x="43960" y="24516"/>
                  </a:lnTo>
                  <a:lnTo>
                    <a:pt x="41650" y="26076"/>
                  </a:lnTo>
                  <a:lnTo>
                    <a:pt x="39388" y="27684"/>
                  </a:lnTo>
                  <a:lnTo>
                    <a:pt x="37173" y="29327"/>
                  </a:lnTo>
                  <a:lnTo>
                    <a:pt x="35018" y="31018"/>
                  </a:lnTo>
                  <a:lnTo>
                    <a:pt x="32910" y="32744"/>
                  </a:lnTo>
                  <a:lnTo>
                    <a:pt x="30862" y="34506"/>
                  </a:lnTo>
                  <a:lnTo>
                    <a:pt x="28874" y="36304"/>
                  </a:lnTo>
                  <a:lnTo>
                    <a:pt x="26945" y="38138"/>
                  </a:lnTo>
                  <a:lnTo>
                    <a:pt x="25064" y="40007"/>
                  </a:lnTo>
                  <a:lnTo>
                    <a:pt x="23254" y="41900"/>
                  </a:lnTo>
                  <a:lnTo>
                    <a:pt x="21492" y="43841"/>
                  </a:lnTo>
                  <a:lnTo>
                    <a:pt x="19801" y="45818"/>
                  </a:lnTo>
                  <a:lnTo>
                    <a:pt x="18170" y="47818"/>
                  </a:lnTo>
                  <a:lnTo>
                    <a:pt x="16598" y="49842"/>
                  </a:lnTo>
                  <a:lnTo>
                    <a:pt x="15098" y="51914"/>
                  </a:lnTo>
                  <a:lnTo>
                    <a:pt x="13657" y="53998"/>
                  </a:lnTo>
                  <a:lnTo>
                    <a:pt x="12288" y="56129"/>
                  </a:lnTo>
                  <a:lnTo>
                    <a:pt x="10990" y="58272"/>
                  </a:lnTo>
                  <a:lnTo>
                    <a:pt x="9752" y="60451"/>
                  </a:lnTo>
                  <a:lnTo>
                    <a:pt x="8585" y="62654"/>
                  </a:lnTo>
                  <a:lnTo>
                    <a:pt x="7490" y="64892"/>
                  </a:lnTo>
                  <a:lnTo>
                    <a:pt x="6466" y="67143"/>
                  </a:lnTo>
                  <a:lnTo>
                    <a:pt x="5513" y="69417"/>
                  </a:lnTo>
                  <a:lnTo>
                    <a:pt x="4632" y="71727"/>
                  </a:lnTo>
                  <a:lnTo>
                    <a:pt x="3834" y="74048"/>
                  </a:lnTo>
                  <a:lnTo>
                    <a:pt x="3108" y="76406"/>
                  </a:lnTo>
                  <a:lnTo>
                    <a:pt x="2453" y="78775"/>
                  </a:lnTo>
                  <a:lnTo>
                    <a:pt x="1881" y="81157"/>
                  </a:lnTo>
                  <a:lnTo>
                    <a:pt x="1381" y="83574"/>
                  </a:lnTo>
                  <a:lnTo>
                    <a:pt x="977" y="86003"/>
                  </a:lnTo>
                  <a:lnTo>
                    <a:pt x="643" y="88444"/>
                  </a:lnTo>
                  <a:lnTo>
                    <a:pt x="381" y="90908"/>
                  </a:lnTo>
                  <a:lnTo>
                    <a:pt x="215" y="93397"/>
                  </a:lnTo>
                  <a:lnTo>
                    <a:pt x="131" y="95897"/>
                  </a:lnTo>
                  <a:lnTo>
                    <a:pt x="119" y="97148"/>
                  </a:lnTo>
                  <a:lnTo>
                    <a:pt x="0" y="126343"/>
                  </a:lnTo>
                  <a:lnTo>
                    <a:pt x="0" y="126486"/>
                  </a:lnTo>
                  <a:lnTo>
                    <a:pt x="72" y="126760"/>
                  </a:lnTo>
                  <a:lnTo>
                    <a:pt x="203" y="127010"/>
                  </a:lnTo>
                  <a:lnTo>
                    <a:pt x="381" y="127212"/>
                  </a:lnTo>
                  <a:lnTo>
                    <a:pt x="726" y="127474"/>
                  </a:lnTo>
                  <a:lnTo>
                    <a:pt x="1310" y="127688"/>
                  </a:lnTo>
                  <a:lnTo>
                    <a:pt x="1965" y="127760"/>
                  </a:lnTo>
                  <a:lnTo>
                    <a:pt x="2608" y="127688"/>
                  </a:lnTo>
                  <a:lnTo>
                    <a:pt x="3179" y="127438"/>
                  </a:lnTo>
                  <a:lnTo>
                    <a:pt x="3513" y="127152"/>
                  </a:lnTo>
                  <a:lnTo>
                    <a:pt x="3679" y="126902"/>
                  </a:lnTo>
                  <a:lnTo>
                    <a:pt x="3751" y="126760"/>
                  </a:lnTo>
                  <a:lnTo>
                    <a:pt x="4310" y="125366"/>
                  </a:lnTo>
                  <a:lnTo>
                    <a:pt x="5573" y="122628"/>
                  </a:lnTo>
                  <a:lnTo>
                    <a:pt x="6978" y="119937"/>
                  </a:lnTo>
                  <a:lnTo>
                    <a:pt x="8514" y="117306"/>
                  </a:lnTo>
                  <a:lnTo>
                    <a:pt x="10192" y="114722"/>
                  </a:lnTo>
                  <a:lnTo>
                    <a:pt x="12002" y="112210"/>
                  </a:lnTo>
                  <a:lnTo>
                    <a:pt x="13943" y="109745"/>
                  </a:lnTo>
                  <a:lnTo>
                    <a:pt x="16003" y="107352"/>
                  </a:lnTo>
                  <a:lnTo>
                    <a:pt x="18182" y="105018"/>
                  </a:lnTo>
                  <a:lnTo>
                    <a:pt x="20480" y="102756"/>
                  </a:lnTo>
                  <a:lnTo>
                    <a:pt x="22897" y="100565"/>
                  </a:lnTo>
                  <a:lnTo>
                    <a:pt x="25433" y="98445"/>
                  </a:lnTo>
                  <a:lnTo>
                    <a:pt x="28064" y="96409"/>
                  </a:lnTo>
                  <a:lnTo>
                    <a:pt x="30803" y="94445"/>
                  </a:lnTo>
                  <a:lnTo>
                    <a:pt x="33649" y="92563"/>
                  </a:lnTo>
                  <a:lnTo>
                    <a:pt x="36590" y="90766"/>
                  </a:lnTo>
                  <a:lnTo>
                    <a:pt x="39626" y="89051"/>
                  </a:lnTo>
                  <a:lnTo>
                    <a:pt x="42757" y="87420"/>
                  </a:lnTo>
                  <a:lnTo>
                    <a:pt x="45972" y="85884"/>
                  </a:lnTo>
                  <a:lnTo>
                    <a:pt x="49282" y="84443"/>
                  </a:lnTo>
                  <a:lnTo>
                    <a:pt x="52664" y="83109"/>
                  </a:lnTo>
                  <a:lnTo>
                    <a:pt x="56129" y="81859"/>
                  </a:lnTo>
                  <a:lnTo>
                    <a:pt x="59665" y="80716"/>
                  </a:lnTo>
                  <a:lnTo>
                    <a:pt x="63273" y="79668"/>
                  </a:lnTo>
                  <a:lnTo>
                    <a:pt x="66952" y="78728"/>
                  </a:lnTo>
                  <a:lnTo>
                    <a:pt x="70691" y="77906"/>
                  </a:lnTo>
                  <a:lnTo>
                    <a:pt x="74501" y="77192"/>
                  </a:lnTo>
                  <a:lnTo>
                    <a:pt x="78358" y="76585"/>
                  </a:lnTo>
                  <a:lnTo>
                    <a:pt x="82276" y="76096"/>
                  </a:lnTo>
                  <a:lnTo>
                    <a:pt x="86241" y="75727"/>
                  </a:lnTo>
                  <a:lnTo>
                    <a:pt x="90265" y="75477"/>
                  </a:lnTo>
                  <a:lnTo>
                    <a:pt x="94325" y="75346"/>
                  </a:lnTo>
                  <a:lnTo>
                    <a:pt x="96373" y="75346"/>
                  </a:lnTo>
                  <a:lnTo>
                    <a:pt x="236230" y="75239"/>
                  </a:lnTo>
                  <a:lnTo>
                    <a:pt x="237873" y="75239"/>
                  </a:lnTo>
                  <a:lnTo>
                    <a:pt x="238171" y="75227"/>
                  </a:lnTo>
                  <a:lnTo>
                    <a:pt x="238742" y="75144"/>
                  </a:lnTo>
                  <a:lnTo>
                    <a:pt x="239266" y="74977"/>
                  </a:lnTo>
                  <a:lnTo>
                    <a:pt x="239731" y="74751"/>
                  </a:lnTo>
                  <a:lnTo>
                    <a:pt x="240124" y="74465"/>
                  </a:lnTo>
                  <a:lnTo>
                    <a:pt x="240433" y="74120"/>
                  </a:lnTo>
                  <a:lnTo>
                    <a:pt x="240659" y="73739"/>
                  </a:lnTo>
                  <a:lnTo>
                    <a:pt x="240778" y="73310"/>
                  </a:lnTo>
                  <a:lnTo>
                    <a:pt x="240778" y="73096"/>
                  </a:lnTo>
                  <a:lnTo>
                    <a:pt x="240778" y="2096"/>
                  </a:lnTo>
                  <a:lnTo>
                    <a:pt x="240778" y="1882"/>
                  </a:lnTo>
                  <a:lnTo>
                    <a:pt x="240659" y="1465"/>
                  </a:lnTo>
                  <a:lnTo>
                    <a:pt x="240445" y="1096"/>
                  </a:lnTo>
                  <a:lnTo>
                    <a:pt x="240135" y="763"/>
                  </a:lnTo>
                  <a:lnTo>
                    <a:pt x="239743" y="477"/>
                  </a:lnTo>
                  <a:lnTo>
                    <a:pt x="239290" y="251"/>
                  </a:lnTo>
                  <a:lnTo>
                    <a:pt x="238778" y="96"/>
                  </a:lnTo>
                  <a:lnTo>
                    <a:pt x="238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42888" dist="28575" dir="5400000" algn="bl" rotWithShape="0">
                <a:srgbClr val="00000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0"/>
            <p:cNvSpPr/>
            <p:nvPr/>
          </p:nvSpPr>
          <p:spPr>
            <a:xfrm>
              <a:off x="579687" y="1113575"/>
              <a:ext cx="6019775" cy="3194025"/>
            </a:xfrm>
            <a:custGeom>
              <a:avLst/>
              <a:gdLst/>
              <a:ahLst/>
              <a:cxnLst/>
              <a:rect l="l" t="t" r="r" b="b"/>
              <a:pathLst>
                <a:path w="240791" h="127761" fill="none" extrusionOk="0">
                  <a:moveTo>
                    <a:pt x="236231" y="75240"/>
                  </a:moveTo>
                  <a:lnTo>
                    <a:pt x="96386" y="75335"/>
                  </a:lnTo>
                  <a:lnTo>
                    <a:pt x="94326" y="75347"/>
                  </a:lnTo>
                  <a:lnTo>
                    <a:pt x="90266" y="75466"/>
                  </a:lnTo>
                  <a:lnTo>
                    <a:pt x="86253" y="75716"/>
                  </a:lnTo>
                  <a:lnTo>
                    <a:pt x="82288" y="76085"/>
                  </a:lnTo>
                  <a:lnTo>
                    <a:pt x="78371" y="76573"/>
                  </a:lnTo>
                  <a:lnTo>
                    <a:pt x="74501" y="77180"/>
                  </a:lnTo>
                  <a:lnTo>
                    <a:pt x="70703" y="77895"/>
                  </a:lnTo>
                  <a:lnTo>
                    <a:pt x="66952" y="78728"/>
                  </a:lnTo>
                  <a:lnTo>
                    <a:pt x="63285" y="79669"/>
                  </a:lnTo>
                  <a:lnTo>
                    <a:pt x="59665" y="80705"/>
                  </a:lnTo>
                  <a:lnTo>
                    <a:pt x="56129" y="81848"/>
                  </a:lnTo>
                  <a:lnTo>
                    <a:pt x="52676" y="83098"/>
                  </a:lnTo>
                  <a:lnTo>
                    <a:pt x="49283" y="84443"/>
                  </a:lnTo>
                  <a:lnTo>
                    <a:pt x="45985" y="85884"/>
                  </a:lnTo>
                  <a:lnTo>
                    <a:pt x="42770" y="87420"/>
                  </a:lnTo>
                  <a:lnTo>
                    <a:pt x="39638" y="89039"/>
                  </a:lnTo>
                  <a:lnTo>
                    <a:pt x="36602" y="90754"/>
                  </a:lnTo>
                  <a:lnTo>
                    <a:pt x="33661" y="92552"/>
                  </a:lnTo>
                  <a:lnTo>
                    <a:pt x="30815" y="94445"/>
                  </a:lnTo>
                  <a:lnTo>
                    <a:pt x="28077" y="96398"/>
                  </a:lnTo>
                  <a:lnTo>
                    <a:pt x="25434" y="98446"/>
                  </a:lnTo>
                  <a:lnTo>
                    <a:pt x="22909" y="100565"/>
                  </a:lnTo>
                  <a:lnTo>
                    <a:pt x="20492" y="102756"/>
                  </a:lnTo>
                  <a:lnTo>
                    <a:pt x="18182" y="105018"/>
                  </a:lnTo>
                  <a:lnTo>
                    <a:pt x="16003" y="107352"/>
                  </a:lnTo>
                  <a:lnTo>
                    <a:pt x="13944" y="109745"/>
                  </a:lnTo>
                  <a:lnTo>
                    <a:pt x="12003" y="112198"/>
                  </a:lnTo>
                  <a:lnTo>
                    <a:pt x="10205" y="114722"/>
                  </a:lnTo>
                  <a:lnTo>
                    <a:pt x="8526" y="117306"/>
                  </a:lnTo>
                  <a:lnTo>
                    <a:pt x="6990" y="119937"/>
                  </a:lnTo>
                  <a:lnTo>
                    <a:pt x="5585" y="122628"/>
                  </a:lnTo>
                  <a:lnTo>
                    <a:pt x="4323" y="125367"/>
                  </a:lnTo>
                  <a:lnTo>
                    <a:pt x="3751" y="126760"/>
                  </a:lnTo>
                  <a:lnTo>
                    <a:pt x="3692" y="126903"/>
                  </a:lnTo>
                  <a:lnTo>
                    <a:pt x="3513" y="127141"/>
                  </a:lnTo>
                  <a:lnTo>
                    <a:pt x="3180" y="127439"/>
                  </a:lnTo>
                  <a:lnTo>
                    <a:pt x="2608" y="127689"/>
                  </a:lnTo>
                  <a:lnTo>
                    <a:pt x="1965" y="127760"/>
                  </a:lnTo>
                  <a:lnTo>
                    <a:pt x="1322" y="127689"/>
                  </a:lnTo>
                  <a:lnTo>
                    <a:pt x="739" y="127474"/>
                  </a:lnTo>
                  <a:lnTo>
                    <a:pt x="394" y="127212"/>
                  </a:lnTo>
                  <a:lnTo>
                    <a:pt x="203" y="126998"/>
                  </a:lnTo>
                  <a:lnTo>
                    <a:pt x="72" y="126760"/>
                  </a:lnTo>
                  <a:lnTo>
                    <a:pt x="13" y="126486"/>
                  </a:lnTo>
                  <a:lnTo>
                    <a:pt x="1" y="126331"/>
                  </a:lnTo>
                  <a:lnTo>
                    <a:pt x="132" y="97148"/>
                  </a:lnTo>
                  <a:lnTo>
                    <a:pt x="144" y="95898"/>
                  </a:lnTo>
                  <a:lnTo>
                    <a:pt x="227" y="93397"/>
                  </a:lnTo>
                  <a:lnTo>
                    <a:pt x="394" y="90909"/>
                  </a:lnTo>
                  <a:lnTo>
                    <a:pt x="644" y="88444"/>
                  </a:lnTo>
                  <a:lnTo>
                    <a:pt x="977" y="86003"/>
                  </a:lnTo>
                  <a:lnTo>
                    <a:pt x="1394" y="83574"/>
                  </a:lnTo>
                  <a:lnTo>
                    <a:pt x="1882" y="81157"/>
                  </a:lnTo>
                  <a:lnTo>
                    <a:pt x="2465" y="78764"/>
                  </a:lnTo>
                  <a:lnTo>
                    <a:pt x="3108" y="76395"/>
                  </a:lnTo>
                  <a:lnTo>
                    <a:pt x="3835" y="74049"/>
                  </a:lnTo>
                  <a:lnTo>
                    <a:pt x="4644" y="71727"/>
                  </a:lnTo>
                  <a:lnTo>
                    <a:pt x="5514" y="69417"/>
                  </a:lnTo>
                  <a:lnTo>
                    <a:pt x="6466" y="67143"/>
                  </a:lnTo>
                  <a:lnTo>
                    <a:pt x="7490" y="64881"/>
                  </a:lnTo>
                  <a:lnTo>
                    <a:pt x="8585" y="62654"/>
                  </a:lnTo>
                  <a:lnTo>
                    <a:pt x="9752" y="60451"/>
                  </a:lnTo>
                  <a:lnTo>
                    <a:pt x="10991" y="58272"/>
                  </a:lnTo>
                  <a:lnTo>
                    <a:pt x="12300" y="56129"/>
                  </a:lnTo>
                  <a:lnTo>
                    <a:pt x="13670" y="53998"/>
                  </a:lnTo>
                  <a:lnTo>
                    <a:pt x="15110" y="51914"/>
                  </a:lnTo>
                  <a:lnTo>
                    <a:pt x="16611" y="49842"/>
                  </a:lnTo>
                  <a:lnTo>
                    <a:pt x="18182" y="47818"/>
                  </a:lnTo>
                  <a:lnTo>
                    <a:pt x="19814" y="45806"/>
                  </a:lnTo>
                  <a:lnTo>
                    <a:pt x="21504" y="43841"/>
                  </a:lnTo>
                  <a:lnTo>
                    <a:pt x="23255" y="41901"/>
                  </a:lnTo>
                  <a:lnTo>
                    <a:pt x="25076" y="40008"/>
                  </a:lnTo>
                  <a:lnTo>
                    <a:pt x="26946" y="38138"/>
                  </a:lnTo>
                  <a:lnTo>
                    <a:pt x="28886" y="36305"/>
                  </a:lnTo>
                  <a:lnTo>
                    <a:pt x="30875" y="34507"/>
                  </a:lnTo>
                  <a:lnTo>
                    <a:pt x="32923" y="32744"/>
                  </a:lnTo>
                  <a:lnTo>
                    <a:pt x="35030" y="31018"/>
                  </a:lnTo>
                  <a:lnTo>
                    <a:pt x="37185" y="29327"/>
                  </a:lnTo>
                  <a:lnTo>
                    <a:pt x="39388" y="27684"/>
                  </a:lnTo>
                  <a:lnTo>
                    <a:pt x="41651" y="26077"/>
                  </a:lnTo>
                  <a:lnTo>
                    <a:pt x="43960" y="24505"/>
                  </a:lnTo>
                  <a:lnTo>
                    <a:pt x="46330" y="22981"/>
                  </a:lnTo>
                  <a:lnTo>
                    <a:pt x="48747" y="21504"/>
                  </a:lnTo>
                  <a:lnTo>
                    <a:pt x="51200" y="20064"/>
                  </a:lnTo>
                  <a:lnTo>
                    <a:pt x="53712" y="18659"/>
                  </a:lnTo>
                  <a:lnTo>
                    <a:pt x="56260" y="17313"/>
                  </a:lnTo>
                  <a:lnTo>
                    <a:pt x="58856" y="16004"/>
                  </a:lnTo>
                  <a:lnTo>
                    <a:pt x="61499" y="14741"/>
                  </a:lnTo>
                  <a:lnTo>
                    <a:pt x="64190" y="13527"/>
                  </a:lnTo>
                  <a:lnTo>
                    <a:pt x="66917" y="12348"/>
                  </a:lnTo>
                  <a:lnTo>
                    <a:pt x="69691" y="11229"/>
                  </a:lnTo>
                  <a:lnTo>
                    <a:pt x="72489" y="10157"/>
                  </a:lnTo>
                  <a:lnTo>
                    <a:pt x="75347" y="9133"/>
                  </a:lnTo>
                  <a:lnTo>
                    <a:pt x="78228" y="8169"/>
                  </a:lnTo>
                  <a:lnTo>
                    <a:pt x="81145" y="7240"/>
                  </a:lnTo>
                  <a:lnTo>
                    <a:pt x="84110" y="6371"/>
                  </a:lnTo>
                  <a:lnTo>
                    <a:pt x="87099" y="5561"/>
                  </a:lnTo>
                  <a:lnTo>
                    <a:pt x="90123" y="4799"/>
                  </a:lnTo>
                  <a:lnTo>
                    <a:pt x="93183" y="4085"/>
                  </a:lnTo>
                  <a:lnTo>
                    <a:pt x="96279" y="3430"/>
                  </a:lnTo>
                  <a:lnTo>
                    <a:pt x="99398" y="2835"/>
                  </a:lnTo>
                  <a:lnTo>
                    <a:pt x="102542" y="2299"/>
                  </a:lnTo>
                  <a:lnTo>
                    <a:pt x="105721" y="1811"/>
                  </a:lnTo>
                  <a:lnTo>
                    <a:pt x="108936" y="1382"/>
                  </a:lnTo>
                  <a:lnTo>
                    <a:pt x="112162" y="1013"/>
                  </a:lnTo>
                  <a:lnTo>
                    <a:pt x="115425" y="703"/>
                  </a:lnTo>
                  <a:lnTo>
                    <a:pt x="118711" y="453"/>
                  </a:lnTo>
                  <a:lnTo>
                    <a:pt x="122021" y="263"/>
                  </a:lnTo>
                  <a:lnTo>
                    <a:pt x="125355" y="144"/>
                  </a:lnTo>
                  <a:lnTo>
                    <a:pt x="128701" y="84"/>
                  </a:lnTo>
                  <a:lnTo>
                    <a:pt x="130391" y="72"/>
                  </a:lnTo>
                  <a:lnTo>
                    <a:pt x="237945" y="1"/>
                  </a:lnTo>
                  <a:lnTo>
                    <a:pt x="238231" y="1"/>
                  </a:lnTo>
                  <a:lnTo>
                    <a:pt x="238791" y="84"/>
                  </a:lnTo>
                  <a:lnTo>
                    <a:pt x="239303" y="251"/>
                  </a:lnTo>
                  <a:lnTo>
                    <a:pt x="239755" y="477"/>
                  </a:lnTo>
                  <a:lnTo>
                    <a:pt x="240136" y="763"/>
                  </a:lnTo>
                  <a:lnTo>
                    <a:pt x="240446" y="1096"/>
                  </a:lnTo>
                  <a:lnTo>
                    <a:pt x="240660" y="1465"/>
                  </a:lnTo>
                  <a:lnTo>
                    <a:pt x="240779" y="1882"/>
                  </a:lnTo>
                  <a:lnTo>
                    <a:pt x="240791" y="2096"/>
                  </a:lnTo>
                  <a:lnTo>
                    <a:pt x="240791" y="73096"/>
                  </a:lnTo>
                  <a:lnTo>
                    <a:pt x="240779" y="73311"/>
                  </a:lnTo>
                  <a:lnTo>
                    <a:pt x="240660" y="73739"/>
                  </a:lnTo>
                  <a:lnTo>
                    <a:pt x="240446" y="74120"/>
                  </a:lnTo>
                  <a:lnTo>
                    <a:pt x="240124" y="74466"/>
                  </a:lnTo>
                  <a:lnTo>
                    <a:pt x="239731" y="74751"/>
                  </a:lnTo>
                  <a:lnTo>
                    <a:pt x="239267" y="74978"/>
                  </a:lnTo>
                  <a:lnTo>
                    <a:pt x="238743" y="75144"/>
                  </a:lnTo>
                  <a:lnTo>
                    <a:pt x="238183" y="75228"/>
                  </a:lnTo>
                  <a:lnTo>
                    <a:pt x="237886" y="75240"/>
                  </a:lnTo>
                  <a:lnTo>
                    <a:pt x="236231" y="75240"/>
                  </a:lnTo>
                  <a:close/>
                </a:path>
              </a:pathLst>
            </a:custGeom>
            <a:solidFill>
              <a:schemeClr val="accent3"/>
            </a:solidFill>
            <a:ln w="11300" cap="flat" cmpd="sng">
              <a:solidFill>
                <a:srgbClr val="F8961D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6" name="Google Shape;426;p50"/>
          <p:cNvPicPr preferRelativeResize="0"/>
          <p:nvPr/>
        </p:nvPicPr>
        <p:blipFill rotWithShape="1">
          <a:blip r:embed="rId2">
            <a:alphaModFix amt="34000"/>
          </a:blip>
          <a:srcRect b="46297"/>
          <a:stretch/>
        </p:blipFill>
        <p:spPr>
          <a:xfrm>
            <a:off x="-15900" y="176656"/>
            <a:ext cx="9144000" cy="2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0"/>
          <p:cNvSpPr txBox="1">
            <a:spLocks noGrp="1"/>
          </p:cNvSpPr>
          <p:nvPr>
            <p:ph type="title"/>
          </p:nvPr>
        </p:nvSpPr>
        <p:spPr>
          <a:xfrm>
            <a:off x="1105225" y="3471650"/>
            <a:ext cx="27510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50"/>
          <p:cNvSpPr txBox="1">
            <a:spLocks noGrp="1"/>
          </p:cNvSpPr>
          <p:nvPr>
            <p:ph type="subTitle" idx="1"/>
          </p:nvPr>
        </p:nvSpPr>
        <p:spPr>
          <a:xfrm>
            <a:off x="4738975" y="34716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50"/>
          <p:cNvSpPr txBox="1">
            <a:spLocks noGrp="1"/>
          </p:cNvSpPr>
          <p:nvPr>
            <p:ph type="subTitle" idx="2"/>
          </p:nvPr>
        </p:nvSpPr>
        <p:spPr>
          <a:xfrm>
            <a:off x="4738975" y="3803605"/>
            <a:ext cx="32841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 i="1">
                <a:solidFill>
                  <a:srgbClr val="3B455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50"/>
          <p:cNvSpPr txBox="1">
            <a:spLocks noGrp="1"/>
          </p:cNvSpPr>
          <p:nvPr>
            <p:ph type="subTitle" idx="3"/>
          </p:nvPr>
        </p:nvSpPr>
        <p:spPr>
          <a:xfrm>
            <a:off x="1105225" y="3997076"/>
            <a:ext cx="27510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3B455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431" name="Google Shape;4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3325"/>
            <a:ext cx="837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A2D0"/>
              </a:buClr>
              <a:buSzPts val="4000"/>
              <a:buFont typeface="Roboto Slab"/>
              <a:buNone/>
              <a:defRPr sz="4000">
                <a:solidFill>
                  <a:srgbClr val="0CA2D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800"/>
              <a:buFont typeface="Open Sans"/>
              <a:buChar char="●"/>
              <a:defRPr sz="1800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1" r:id="rId5"/>
    <p:sldLayoutId id="2147483664" r:id="rId6"/>
    <p:sldLayoutId id="2147483665" r:id="rId7"/>
    <p:sldLayoutId id="2147483686" r:id="rId8"/>
    <p:sldLayoutId id="214748369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~/trace.ax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glimpse/glimps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ASP-NET-MVC-5-Platform/dp/1430265418" TargetMode="Externa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github.com/klassanov/AspNetPlatformDem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aspnet/bb470252(v=vs.100)#life-cycle-sta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>
            <a:spLocks noGrp="1"/>
          </p:cNvSpPr>
          <p:nvPr>
            <p:ph type="subTitle" idx="1"/>
          </p:nvPr>
        </p:nvSpPr>
        <p:spPr>
          <a:xfrm>
            <a:off x="316500" y="38990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/>
              <a:t>Book Presentation</a:t>
            </a:r>
            <a:endParaRPr sz="1800" b="1" dirty="0"/>
          </a:p>
        </p:txBody>
      </p:sp>
      <p:sp>
        <p:nvSpPr>
          <p:cNvPr id="479" name="Google Shape;479;p54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 ASP.NET MVC 5 Platform</a:t>
            </a:r>
            <a:endParaRPr sz="4000" dirty="0"/>
          </a:p>
        </p:txBody>
      </p:sp>
      <p:sp>
        <p:nvSpPr>
          <p:cNvPr id="4" name="Google Shape;479;p54">
            <a:extLst>
              <a:ext uri="{FF2B5EF4-FFF2-40B4-BE49-F238E27FC236}">
                <a16:creationId xmlns:a16="http://schemas.microsoft.com/office/drawing/2014/main" id="{C3052C2C-C16D-4831-9215-B28CEA7DB3A7}"/>
              </a:ext>
            </a:extLst>
          </p:cNvPr>
          <p:cNvSpPr txBox="1">
            <a:spLocks/>
          </p:cNvSpPr>
          <p:nvPr/>
        </p:nvSpPr>
        <p:spPr>
          <a:xfrm>
            <a:off x="545550" y="1856550"/>
            <a:ext cx="8052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/>
              <a:t>by Adam Freeman</a:t>
            </a:r>
            <a:endParaRPr lang="en-US" sz="1800" dirty="0"/>
          </a:p>
        </p:txBody>
      </p:sp>
      <p:sp>
        <p:nvSpPr>
          <p:cNvPr id="5" name="Google Shape;478;p54">
            <a:extLst>
              <a:ext uri="{FF2B5EF4-FFF2-40B4-BE49-F238E27FC236}">
                <a16:creationId xmlns:a16="http://schemas.microsoft.com/office/drawing/2014/main" id="{A0EA18FD-E222-45F1-9A43-84F427F3246D}"/>
              </a:ext>
            </a:extLst>
          </p:cNvPr>
          <p:cNvSpPr txBox="1">
            <a:spLocks/>
          </p:cNvSpPr>
          <p:nvPr/>
        </p:nvSpPr>
        <p:spPr>
          <a:xfrm>
            <a:off x="316500" y="4222863"/>
            <a:ext cx="8511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100" dirty="0"/>
              <a:t>Impressions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A57753B-DA97-4711-AA99-A35DD4E70551}"/>
              </a:ext>
            </a:extLst>
          </p:cNvPr>
          <p:cNvSpPr/>
          <p:nvPr/>
        </p:nvSpPr>
        <p:spPr>
          <a:xfrm>
            <a:off x="3753266" y="2085337"/>
            <a:ext cx="2240389" cy="104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D53AC00B-6681-4F85-9423-5F93141E48A7}"/>
              </a:ext>
            </a:extLst>
          </p:cNvPr>
          <p:cNvSpPr/>
          <p:nvPr/>
        </p:nvSpPr>
        <p:spPr>
          <a:xfrm>
            <a:off x="1846769" y="2073731"/>
            <a:ext cx="1236470" cy="10525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9BC45C0-512D-4CEF-8385-2E5116F6B0F4}"/>
              </a:ext>
            </a:extLst>
          </p:cNvPr>
          <p:cNvSpPr/>
          <p:nvPr/>
        </p:nvSpPr>
        <p:spPr>
          <a:xfrm>
            <a:off x="6672016" y="2073498"/>
            <a:ext cx="852280" cy="10525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 vs Handlers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16D0CA-F8FF-447E-A186-A9318F7F6971}"/>
              </a:ext>
            </a:extLst>
          </p:cNvPr>
          <p:cNvCxnSpPr/>
          <p:nvPr/>
        </p:nvCxnSpPr>
        <p:spPr>
          <a:xfrm>
            <a:off x="946150" y="3137863"/>
            <a:ext cx="7048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4D285E-7CC1-43D8-95E1-B2EEE709CE66}"/>
              </a:ext>
            </a:extLst>
          </p:cNvPr>
          <p:cNvSpPr txBox="1"/>
          <p:nvPr/>
        </p:nvSpPr>
        <p:spPr>
          <a:xfrm>
            <a:off x="7768911" y="3203825"/>
            <a:ext cx="40711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50" dirty="0">
                <a:solidFill>
                  <a:schemeClr val="accent1">
                    <a:lumMod val="75000"/>
                  </a:schemeClr>
                </a:solidFill>
                <a:latin typeface="Roboto Slab Regular" panose="020B0604020202020204" charset="0"/>
                <a:ea typeface="Roboto Slab Regular" panose="020B0604020202020204" charset="0"/>
              </a:rPr>
              <a:t>time</a:t>
            </a:r>
            <a:endParaRPr lang="en-US" sz="750" dirty="0">
              <a:solidFill>
                <a:schemeClr val="accent1">
                  <a:lumMod val="75000"/>
                </a:schemeClr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2C934-0CB6-489E-8200-017DCA0561F5}"/>
              </a:ext>
            </a:extLst>
          </p:cNvPr>
          <p:cNvSpPr txBox="1"/>
          <p:nvPr/>
        </p:nvSpPr>
        <p:spPr>
          <a:xfrm>
            <a:off x="1185413" y="2354624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D84B0-E6EC-4F78-BAAD-BE8C2F77363E}"/>
              </a:ext>
            </a:extLst>
          </p:cNvPr>
          <p:cNvSpPr txBox="1"/>
          <p:nvPr/>
        </p:nvSpPr>
        <p:spPr>
          <a:xfrm>
            <a:off x="3090106" y="2354629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5D0D1-9E3C-4C97-B959-8C3EFE63EFE0}"/>
              </a:ext>
            </a:extLst>
          </p:cNvPr>
          <p:cNvSpPr txBox="1"/>
          <p:nvPr/>
        </p:nvSpPr>
        <p:spPr>
          <a:xfrm>
            <a:off x="6000637" y="2362358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32C4-4FBA-4E84-85B0-0353E77D6435}"/>
              </a:ext>
            </a:extLst>
          </p:cNvPr>
          <p:cNvCxnSpPr>
            <a:cxnSpLocks/>
          </p:cNvCxnSpPr>
          <p:nvPr/>
        </p:nvCxnSpPr>
        <p:spPr>
          <a:xfrm>
            <a:off x="1837384" y="1964779"/>
            <a:ext cx="1252722" cy="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37A4A5-CFA3-41EC-9889-A1A71B94DA9D}"/>
              </a:ext>
            </a:extLst>
          </p:cNvPr>
          <p:cNvSpPr txBox="1"/>
          <p:nvPr/>
        </p:nvSpPr>
        <p:spPr>
          <a:xfrm>
            <a:off x="1793322" y="148040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providing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General-Purpose Services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46F755-18B8-41BF-B3E1-051AE4EA70FE}"/>
              </a:ext>
            </a:extLst>
          </p:cNvPr>
          <p:cNvCxnSpPr>
            <a:cxnSpLocks/>
          </p:cNvCxnSpPr>
          <p:nvPr/>
        </p:nvCxnSpPr>
        <p:spPr>
          <a:xfrm>
            <a:off x="3753266" y="1964784"/>
            <a:ext cx="22656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D0CC72-1557-4A38-9A9A-CEDE514CEF90}"/>
              </a:ext>
            </a:extLst>
          </p:cNvPr>
          <p:cNvSpPr txBox="1"/>
          <p:nvPr/>
        </p:nvSpPr>
        <p:spPr>
          <a:xfrm>
            <a:off x="4215670" y="148040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 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providing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Handler-Specific Services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75B04E-6228-49A1-8BC4-7DBE88D1AFDC}"/>
              </a:ext>
            </a:extLst>
          </p:cNvPr>
          <p:cNvSpPr txBox="1"/>
          <p:nvPr/>
        </p:nvSpPr>
        <p:spPr>
          <a:xfrm>
            <a:off x="328053" y="2990321"/>
            <a:ext cx="58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Received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A8D2E-B1EC-403A-BB5C-3D056E007C5D}"/>
              </a:ext>
            </a:extLst>
          </p:cNvPr>
          <p:cNvSpPr txBox="1"/>
          <p:nvPr/>
        </p:nvSpPr>
        <p:spPr>
          <a:xfrm>
            <a:off x="7985834" y="2983625"/>
            <a:ext cx="6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Response Sent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C9A853-3C3E-4D31-88AA-4C4B354493E6}"/>
              </a:ext>
            </a:extLst>
          </p:cNvPr>
          <p:cNvSpPr txBox="1"/>
          <p:nvPr/>
        </p:nvSpPr>
        <p:spPr>
          <a:xfrm rot="19330050">
            <a:off x="1105641" y="3804100"/>
            <a:ext cx="825500" cy="20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BeginRequest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E8BEE8-8466-4EC0-AEEA-9936584F75A2}"/>
              </a:ext>
            </a:extLst>
          </p:cNvPr>
          <p:cNvSpPr/>
          <p:nvPr/>
        </p:nvSpPr>
        <p:spPr>
          <a:xfrm>
            <a:off x="904161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5D4A1E-713F-4334-8B47-B8423F099F9E}"/>
              </a:ext>
            </a:extLst>
          </p:cNvPr>
          <p:cNvCxnSpPr>
            <a:endCxn id="11" idx="2"/>
          </p:cNvCxnSpPr>
          <p:nvPr/>
        </p:nvCxnSpPr>
        <p:spPr>
          <a:xfrm flipV="1">
            <a:off x="1511398" y="2677789"/>
            <a:ext cx="1" cy="4600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469CA6-20E8-4CA7-B3D8-57AFF0214E2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16091" y="2677794"/>
            <a:ext cx="1" cy="460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66028D2-9208-4CF8-93D2-55A16EA22D5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326623" y="2685523"/>
            <a:ext cx="0" cy="4605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33C2C08-4FAA-4DE6-9EA0-3A9284AB3C4D}"/>
              </a:ext>
            </a:extLst>
          </p:cNvPr>
          <p:cNvSpPr txBox="1"/>
          <p:nvPr/>
        </p:nvSpPr>
        <p:spPr>
          <a:xfrm rot="19330050">
            <a:off x="2108015" y="3895130"/>
            <a:ext cx="11008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MapRequestHandler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30A6EF0-6144-4F09-A5D4-4C13CC20FD01}"/>
              </a:ext>
            </a:extLst>
          </p:cNvPr>
          <p:cNvSpPr/>
          <p:nvPr/>
        </p:nvSpPr>
        <p:spPr>
          <a:xfrm>
            <a:off x="1823909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19B8FC-8DA2-40AD-AD37-7D1698AD8E49}"/>
              </a:ext>
            </a:extLst>
          </p:cNvPr>
          <p:cNvSpPr/>
          <p:nvPr/>
        </p:nvSpPr>
        <p:spPr>
          <a:xfrm>
            <a:off x="3067246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5BBFBEA-8F36-4664-A233-BB884B232992}"/>
              </a:ext>
            </a:extLst>
          </p:cNvPr>
          <p:cNvSpPr/>
          <p:nvPr/>
        </p:nvSpPr>
        <p:spPr>
          <a:xfrm>
            <a:off x="3725428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3158595-49B0-4BCB-AB34-582CED1D1A34}"/>
              </a:ext>
            </a:extLst>
          </p:cNvPr>
          <p:cNvSpPr/>
          <p:nvPr/>
        </p:nvSpPr>
        <p:spPr>
          <a:xfrm>
            <a:off x="5991924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78EE18-8454-4AD8-ACF3-C32341656B8D}"/>
              </a:ext>
            </a:extLst>
          </p:cNvPr>
          <p:cNvSpPr/>
          <p:nvPr/>
        </p:nvSpPr>
        <p:spPr>
          <a:xfrm>
            <a:off x="6652608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0767AEE-E6F5-435A-98E4-A4848FA90B12}"/>
              </a:ext>
            </a:extLst>
          </p:cNvPr>
          <p:cNvSpPr/>
          <p:nvPr/>
        </p:nvSpPr>
        <p:spPr>
          <a:xfrm>
            <a:off x="7515342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056197-D00D-4536-8F8B-D6003EE28E43}"/>
              </a:ext>
            </a:extLst>
          </p:cNvPr>
          <p:cNvSpPr/>
          <p:nvPr/>
        </p:nvSpPr>
        <p:spPr>
          <a:xfrm>
            <a:off x="4342647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0F3B4FB-9EE7-4A47-B1D6-D1010D43B07F}"/>
              </a:ext>
            </a:extLst>
          </p:cNvPr>
          <p:cNvSpPr/>
          <p:nvPr/>
        </p:nvSpPr>
        <p:spPr>
          <a:xfrm>
            <a:off x="5354759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FB69A5C2-9E89-4B4F-80AD-D9AFEF749C8A}"/>
              </a:ext>
            </a:extLst>
          </p:cNvPr>
          <p:cNvCxnSpPr>
            <a:stCxn id="87" idx="4"/>
            <a:endCxn id="23" idx="3"/>
          </p:cNvCxnSpPr>
          <p:nvPr/>
        </p:nvCxnSpPr>
        <p:spPr>
          <a:xfrm flipH="1">
            <a:off x="1844384" y="3160374"/>
            <a:ext cx="2385" cy="494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4437657-A649-4895-A9C8-B1850B13A873}"/>
              </a:ext>
            </a:extLst>
          </p:cNvPr>
          <p:cNvCxnSpPr>
            <a:cxnSpLocks/>
            <a:stCxn id="88" idx="4"/>
            <a:endCxn id="80" idx="3"/>
          </p:cNvCxnSpPr>
          <p:nvPr/>
        </p:nvCxnSpPr>
        <p:spPr>
          <a:xfrm>
            <a:off x="3090106" y="3160374"/>
            <a:ext cx="3095" cy="5010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18BA299-512A-4163-8E38-67E773F19829}"/>
              </a:ext>
            </a:extLst>
          </p:cNvPr>
          <p:cNvSpPr txBox="1"/>
          <p:nvPr/>
        </p:nvSpPr>
        <p:spPr>
          <a:xfrm rot="19330050">
            <a:off x="2589483" y="3958074"/>
            <a:ext cx="129862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PostMapRequestHandler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0149153-19A3-4188-A55F-E79E13287E2C}"/>
              </a:ext>
            </a:extLst>
          </p:cNvPr>
          <p:cNvCxnSpPr>
            <a:cxnSpLocks/>
            <a:stCxn id="89" idx="4"/>
            <a:endCxn id="104" idx="3"/>
          </p:cNvCxnSpPr>
          <p:nvPr/>
        </p:nvCxnSpPr>
        <p:spPr>
          <a:xfrm>
            <a:off x="3748288" y="3167070"/>
            <a:ext cx="3341" cy="4966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7A7990F-4442-4239-9BA2-CE3BC504BFB6}"/>
              </a:ext>
            </a:extLst>
          </p:cNvPr>
          <p:cNvSpPr txBox="1"/>
          <p:nvPr/>
        </p:nvSpPr>
        <p:spPr>
          <a:xfrm rot="19330050">
            <a:off x="3346238" y="3906408"/>
            <a:ext cx="1135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AcquireRequestState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797D8E9-DEA2-4E2E-BF3B-C81EF259CD76}"/>
              </a:ext>
            </a:extLst>
          </p:cNvPr>
          <p:cNvCxnSpPr>
            <a:cxnSpLocks/>
            <a:stCxn id="94" idx="4"/>
            <a:endCxn id="113" idx="3"/>
          </p:cNvCxnSpPr>
          <p:nvPr/>
        </p:nvCxnSpPr>
        <p:spPr>
          <a:xfrm flipH="1">
            <a:off x="4362844" y="3167070"/>
            <a:ext cx="2663" cy="4948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AE2CFD5-EA56-4FFB-8F37-846843489F4C}"/>
              </a:ext>
            </a:extLst>
          </p:cNvPr>
          <p:cNvSpPr txBox="1"/>
          <p:nvPr/>
        </p:nvSpPr>
        <p:spPr>
          <a:xfrm rot="19330050">
            <a:off x="4060456" y="4005277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PostAcquireRequestState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356411B-730E-4677-B228-2AC8DFDE7E40}"/>
              </a:ext>
            </a:extLst>
          </p:cNvPr>
          <p:cNvCxnSpPr>
            <a:cxnSpLocks/>
            <a:stCxn id="95" idx="4"/>
            <a:endCxn id="125" idx="3"/>
          </p:cNvCxnSpPr>
          <p:nvPr/>
        </p:nvCxnSpPr>
        <p:spPr>
          <a:xfrm flipH="1">
            <a:off x="5376437" y="3167070"/>
            <a:ext cx="1182" cy="4911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724206-6857-43B6-AEB0-1F3EA6EA176D}"/>
              </a:ext>
            </a:extLst>
          </p:cNvPr>
          <p:cNvCxnSpPr>
            <a:cxnSpLocks/>
            <a:stCxn id="90" idx="4"/>
            <a:endCxn id="134" idx="3"/>
          </p:cNvCxnSpPr>
          <p:nvPr/>
        </p:nvCxnSpPr>
        <p:spPr>
          <a:xfrm>
            <a:off x="6014784" y="3167070"/>
            <a:ext cx="4231" cy="4912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C4F3A97-A026-4D03-9AE1-F0A8DF7B8C6B}"/>
              </a:ext>
            </a:extLst>
          </p:cNvPr>
          <p:cNvSpPr txBox="1"/>
          <p:nvPr/>
        </p:nvSpPr>
        <p:spPr>
          <a:xfrm rot="19330050">
            <a:off x="4703034" y="4005395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PreRequestHandlerExecute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202FAC2-0B6F-4EFF-A341-31B29FF6107C}"/>
              </a:ext>
            </a:extLst>
          </p:cNvPr>
          <p:cNvCxnSpPr>
            <a:cxnSpLocks/>
            <a:stCxn id="91" idx="4"/>
            <a:endCxn id="144" idx="3"/>
          </p:cNvCxnSpPr>
          <p:nvPr/>
        </p:nvCxnSpPr>
        <p:spPr>
          <a:xfrm>
            <a:off x="6675468" y="3167070"/>
            <a:ext cx="466" cy="4895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99AE01D-4916-4083-B8CE-EF7056B5B93B}"/>
              </a:ext>
            </a:extLst>
          </p:cNvPr>
          <p:cNvSpPr txBox="1"/>
          <p:nvPr/>
        </p:nvSpPr>
        <p:spPr>
          <a:xfrm rot="19330050">
            <a:off x="5359953" y="4003677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PostRequestHandlerExecute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5B187B2-C5A2-42C4-B46F-7D93B85ED0A2}"/>
              </a:ext>
            </a:extLst>
          </p:cNvPr>
          <p:cNvSpPr txBox="1"/>
          <p:nvPr/>
        </p:nvSpPr>
        <p:spPr>
          <a:xfrm>
            <a:off x="6855686" y="3199977"/>
            <a:ext cx="49068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events</a:t>
            </a:r>
          </a:p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. . .</a:t>
            </a:r>
            <a:endParaRPr lang="en-US" sz="750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F28752E-74FD-4062-A07C-DEF78EAA8152}"/>
              </a:ext>
            </a:extLst>
          </p:cNvPr>
          <p:cNvCxnSpPr>
            <a:cxnSpLocks/>
            <a:stCxn id="92" idx="4"/>
            <a:endCxn id="154" idx="3"/>
          </p:cNvCxnSpPr>
          <p:nvPr/>
        </p:nvCxnSpPr>
        <p:spPr>
          <a:xfrm flipH="1">
            <a:off x="7531276" y="3167070"/>
            <a:ext cx="6926" cy="4880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9B6D1DD-C22F-47B1-B7BB-08FBB9A56116}"/>
              </a:ext>
            </a:extLst>
          </p:cNvPr>
          <p:cNvSpPr txBox="1"/>
          <p:nvPr/>
        </p:nvSpPr>
        <p:spPr>
          <a:xfrm rot="19330050">
            <a:off x="6215295" y="4002221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PreSendRequestContent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60B7400-5153-4478-A608-C63087199900}"/>
              </a:ext>
            </a:extLst>
          </p:cNvPr>
          <p:cNvSpPr txBox="1"/>
          <p:nvPr/>
        </p:nvSpPr>
        <p:spPr>
          <a:xfrm>
            <a:off x="2193142" y="3203825"/>
            <a:ext cx="49068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events</a:t>
            </a:r>
          </a:p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. . .</a:t>
            </a:r>
            <a:endParaRPr lang="en-US" sz="750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D40ED32-6832-40B7-9599-D866A93DF754}"/>
              </a:ext>
            </a:extLst>
          </p:cNvPr>
          <p:cNvSpPr txBox="1"/>
          <p:nvPr/>
        </p:nvSpPr>
        <p:spPr>
          <a:xfrm rot="19330050">
            <a:off x="-117636" y="3798130"/>
            <a:ext cx="11522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</a:t>
            </a:r>
            <a:r>
              <a:rPr lang="en-US" sz="750" b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equest</a:t>
            </a:r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Pipeline Events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E45FA28-3CFC-4BBF-85D8-044275FCF555}"/>
              </a:ext>
            </a:extLst>
          </p:cNvPr>
          <p:cNvSpPr txBox="1"/>
          <p:nvPr/>
        </p:nvSpPr>
        <p:spPr>
          <a:xfrm>
            <a:off x="6426603" y="148543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 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providing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services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CDF2E8-9A49-4BC4-B2B4-A214EDAC9B6E}"/>
              </a:ext>
            </a:extLst>
          </p:cNvPr>
          <p:cNvCxnSpPr>
            <a:cxnSpLocks/>
          </p:cNvCxnSpPr>
          <p:nvPr/>
        </p:nvCxnSpPr>
        <p:spPr>
          <a:xfrm>
            <a:off x="6655850" y="1963624"/>
            <a:ext cx="882352" cy="1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Oval 700">
            <a:extLst>
              <a:ext uri="{FF2B5EF4-FFF2-40B4-BE49-F238E27FC236}">
                <a16:creationId xmlns:a16="http://schemas.microsoft.com/office/drawing/2014/main" id="{18D82FA2-23AB-4B71-84D4-340D1E1F1520}"/>
              </a:ext>
            </a:extLst>
          </p:cNvPr>
          <p:cNvSpPr/>
          <p:nvPr/>
        </p:nvSpPr>
        <p:spPr>
          <a:xfrm>
            <a:off x="5234104" y="870259"/>
            <a:ext cx="1464224" cy="418344"/>
          </a:xfrm>
          <a:prstGeom prst="ellipse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ProcessRequest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(…)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  <a:endParaRPr lang="en-US" sz="700" dirty="0"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F041DBD3-C5D0-4253-A18F-84FFEB3AB6E7}"/>
              </a:ext>
            </a:extLst>
          </p:cNvPr>
          <p:cNvCxnSpPr>
            <a:cxnSpLocks/>
            <a:stCxn id="13" idx="0"/>
            <a:endCxn id="701" idx="4"/>
          </p:cNvCxnSpPr>
          <p:nvPr/>
        </p:nvCxnSpPr>
        <p:spPr>
          <a:xfrm rot="16200000" flipV="1">
            <a:off x="5609543" y="1645277"/>
            <a:ext cx="1073755" cy="360407"/>
          </a:xfrm>
          <a:prstGeom prst="curvedConnector3">
            <a:avLst>
              <a:gd name="adj1" fmla="val 69502"/>
            </a:avLst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8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requests there are multiple modules, but only 1 handler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Built-in handlers for MVC, Web Forms, Web API,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SignalR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 as well as custom handlers. The ASP.NET Platform treats them all equally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selecting and invoking an action method and rendering 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 vs Handlers</a:t>
            </a:r>
          </a:p>
        </p:txBody>
      </p:sp>
    </p:spTree>
    <p:extLst>
      <p:ext uri="{BB962C8B-B14F-4D97-AF65-F5344CB8AC3E}">
        <p14:creationId xmlns:p14="http://schemas.microsoft.com/office/powerpoint/2010/main" val="113040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1327150"/>
            <a:ext cx="7854949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Information about the server and the HTTP requests that the application receives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insights, helpful in case of problems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trace messages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View the application trace at: 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~/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trace.axd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Tracing Requests</a:t>
            </a:r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D6B5F584-7DA2-4319-93BC-D676043BFB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242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Built-In Request Tracing Feature</a:t>
            </a:r>
          </a:p>
        </p:txBody>
      </p:sp>
      <p:sp>
        <p:nvSpPr>
          <p:cNvPr id="5" name="Google Shape;649;p68">
            <a:extLst>
              <a:ext uri="{FF2B5EF4-FFF2-40B4-BE49-F238E27FC236}">
                <a16:creationId xmlns:a16="http://schemas.microsoft.com/office/drawing/2014/main" id="{46BDB996-3421-4719-A5C4-63BF1E9319F7}"/>
              </a:ext>
            </a:extLst>
          </p:cNvPr>
          <p:cNvSpPr txBox="1">
            <a:spLocks/>
          </p:cNvSpPr>
          <p:nvPr/>
        </p:nvSpPr>
        <p:spPr>
          <a:xfrm>
            <a:off x="453600" y="288005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Glimpse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E6217968-2487-4E65-8D7D-1B5AD9CFD593}"/>
              </a:ext>
            </a:extLst>
          </p:cNvPr>
          <p:cNvSpPr txBox="1">
            <a:spLocks/>
          </p:cNvSpPr>
          <p:nvPr/>
        </p:nvSpPr>
        <p:spPr>
          <a:xfrm>
            <a:off x="644525" y="3251200"/>
            <a:ext cx="7854949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Open-source diagnostic tool: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https://github.com/glimpse/glimpse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Provides a level of detail that is beyond the built-in tracing feature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Available as a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Nuget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Package: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Install-Package Glimpse.MVC5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Large catalogue of Glimpse monitoring extensions available</a:t>
            </a:r>
          </a:p>
        </p:txBody>
      </p:sp>
    </p:spTree>
    <p:extLst>
      <p:ext uri="{BB962C8B-B14F-4D97-AF65-F5344CB8AC3E}">
        <p14:creationId xmlns:p14="http://schemas.microsoft.com/office/powerpoint/2010/main" val="93776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05"/>
          <p:cNvSpPr txBox="1">
            <a:spLocks noGrp="1"/>
          </p:cNvSpPr>
          <p:nvPr>
            <p:ph type="title"/>
          </p:nvPr>
        </p:nvSpPr>
        <p:spPr>
          <a:xfrm>
            <a:off x="983629" y="3471650"/>
            <a:ext cx="2965801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Alexander Klassanov</a:t>
            </a: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1156" name="Google Shape;1156;p105"/>
          <p:cNvSpPr txBox="1">
            <a:spLocks noGrp="1"/>
          </p:cNvSpPr>
          <p:nvPr>
            <p:ph type="subTitle" idx="1"/>
          </p:nvPr>
        </p:nvSpPr>
        <p:spPr>
          <a:xfrm>
            <a:off x="4738975" y="35994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Email: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57" name="Google Shape;1157;p105"/>
          <p:cNvSpPr txBox="1">
            <a:spLocks noGrp="1"/>
          </p:cNvSpPr>
          <p:nvPr>
            <p:ph type="subTitle" idx="2"/>
          </p:nvPr>
        </p:nvSpPr>
        <p:spPr>
          <a:xfrm>
            <a:off x="4738975" y="3997076"/>
            <a:ext cx="32841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aleksander.klassanov@fourth.com</a:t>
            </a:r>
            <a:endParaRPr sz="1100" dirty="0"/>
          </a:p>
        </p:txBody>
      </p:sp>
      <p:sp>
        <p:nvSpPr>
          <p:cNvPr id="1158" name="Google Shape;1158;p105"/>
          <p:cNvSpPr txBox="1">
            <a:spLocks noGrp="1"/>
          </p:cNvSpPr>
          <p:nvPr>
            <p:ph type="subTitle" idx="3"/>
          </p:nvPr>
        </p:nvSpPr>
        <p:spPr>
          <a:xfrm>
            <a:off x="983629" y="3997074"/>
            <a:ext cx="2893119" cy="548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Software Developer @R9 Inventory team</a:t>
            </a:r>
            <a:endParaRPr sz="1100" dirty="0"/>
          </a:p>
        </p:txBody>
      </p:sp>
      <p:pic>
        <p:nvPicPr>
          <p:cNvPr id="1159" name="Google Shape;115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944" y="3471650"/>
            <a:ext cx="432587" cy="4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55" y="3471663"/>
            <a:ext cx="432575" cy="4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105"/>
          <p:cNvSpPr txBox="1"/>
          <p:nvPr/>
        </p:nvSpPr>
        <p:spPr>
          <a:xfrm>
            <a:off x="847850" y="1201375"/>
            <a:ext cx="58140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828260" y="1003300"/>
            <a:ext cx="5309247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Author: Adam Freeman, 2014 </a:t>
            </a:r>
          </a:p>
          <a:p>
            <a:pPr marL="152400" indent="0">
              <a:buNone/>
            </a:pPr>
            <a:r>
              <a:rPr lang="en-US" sz="10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406 pages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It’s about the ASP.NET Platform, underlying the MVC Framework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Applicable to .NET Framework Projects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Not applicable to .NET Core Projects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https://www.amazon.com/Pro-ASP-NET-MVC-5-Platform/dp/1430265418</a:t>
            </a: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Presentation and demos available @ 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https://github.com/klassanov/AspNetPlatformDemos</a:t>
            </a:r>
            <a:endParaRPr lang="en-US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4C164E-ADD9-4248-B9D5-E78D02C9B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628450"/>
            <a:ext cx="2065564" cy="2628900"/>
          </a:xfrm>
          <a:prstGeom prst="rect">
            <a:avLst/>
          </a:prstGeom>
          <a:noFill/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2612869-73D1-48E2-9B1A-01AD7CCA2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3937" y="3816350"/>
            <a:ext cx="304800" cy="304800"/>
          </a:xfrm>
          <a:prstGeom prst="rect">
            <a:avLst/>
          </a:prstGeom>
        </p:spPr>
      </p:pic>
      <p:sp>
        <p:nvSpPr>
          <p:cNvPr id="6" name="Google Shape;649;p68">
            <a:extLst>
              <a:ext uri="{FF2B5EF4-FFF2-40B4-BE49-F238E27FC236}">
                <a16:creationId xmlns:a16="http://schemas.microsoft.com/office/drawing/2014/main" id="{1092D3A8-BBB0-4B89-B743-ED18FFBE5B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2594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33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396C24D1-9C20-47CD-AB3E-89B543FAE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3051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we are going to see</a:t>
            </a:r>
            <a:endParaRPr dirty="0"/>
          </a:p>
        </p:txBody>
      </p:sp>
      <p:sp>
        <p:nvSpPr>
          <p:cNvPr id="5" name="Google Shape;647;p68">
            <a:extLst>
              <a:ext uri="{FF2B5EF4-FFF2-40B4-BE49-F238E27FC236}">
                <a16:creationId xmlns:a16="http://schemas.microsoft.com/office/drawing/2014/main" id="{CD2D8418-92FD-4157-9DF0-C0B147D68247}"/>
              </a:ext>
            </a:extLst>
          </p:cNvPr>
          <p:cNvSpPr txBox="1">
            <a:spLocks/>
          </p:cNvSpPr>
          <p:nvPr/>
        </p:nvSpPr>
        <p:spPr>
          <a:xfrm>
            <a:off x="1755212" y="1794325"/>
            <a:ext cx="199971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Handlers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5147207B-2508-455B-AC20-3137DE0E3262}"/>
              </a:ext>
            </a:extLst>
          </p:cNvPr>
          <p:cNvSpPr txBox="1">
            <a:spLocks/>
          </p:cNvSpPr>
          <p:nvPr/>
        </p:nvSpPr>
        <p:spPr>
          <a:xfrm>
            <a:off x="3510382" y="3045033"/>
            <a:ext cx="212323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Modules</a:t>
            </a:r>
          </a:p>
        </p:txBody>
      </p:sp>
      <p:sp>
        <p:nvSpPr>
          <p:cNvPr id="8" name="Google Shape;647;p68">
            <a:extLst>
              <a:ext uri="{FF2B5EF4-FFF2-40B4-BE49-F238E27FC236}">
                <a16:creationId xmlns:a16="http://schemas.microsoft.com/office/drawing/2014/main" id="{B2F1FB71-D8C4-459E-A8A5-F84B205BC02B}"/>
              </a:ext>
            </a:extLst>
          </p:cNvPr>
          <p:cNvSpPr txBox="1">
            <a:spLocks/>
          </p:cNvSpPr>
          <p:nvPr/>
        </p:nvSpPr>
        <p:spPr>
          <a:xfrm>
            <a:off x="2412040" y="2413844"/>
            <a:ext cx="2953710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Life Cycles</a:t>
            </a:r>
          </a:p>
        </p:txBody>
      </p:sp>
      <p:sp>
        <p:nvSpPr>
          <p:cNvPr id="9" name="Google Shape;647;p68">
            <a:extLst>
              <a:ext uri="{FF2B5EF4-FFF2-40B4-BE49-F238E27FC236}">
                <a16:creationId xmlns:a16="http://schemas.microsoft.com/office/drawing/2014/main" id="{73D9EAE4-176E-4DDF-9F19-DEA0E5D78AC6}"/>
              </a:ext>
            </a:extLst>
          </p:cNvPr>
          <p:cNvSpPr txBox="1">
            <a:spLocks/>
          </p:cNvSpPr>
          <p:nvPr/>
        </p:nvSpPr>
        <p:spPr>
          <a:xfrm>
            <a:off x="4571999" y="3570464"/>
            <a:ext cx="275174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Tracing Requests </a:t>
            </a:r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A57CB4E1-063C-401D-B46A-12E1261BE55B}"/>
              </a:ext>
            </a:extLst>
          </p:cNvPr>
          <p:cNvSpPr txBox="1">
            <a:spLocks/>
          </p:cNvSpPr>
          <p:nvPr/>
        </p:nvSpPr>
        <p:spPr>
          <a:xfrm>
            <a:off x="3245758" y="4237457"/>
            <a:ext cx="2055323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 Lot of Demos</a:t>
            </a:r>
          </a:p>
        </p:txBody>
      </p:sp>
      <p:sp>
        <p:nvSpPr>
          <p:cNvPr id="13" name="Google Shape;647;p68">
            <a:extLst>
              <a:ext uri="{FF2B5EF4-FFF2-40B4-BE49-F238E27FC236}">
                <a16:creationId xmlns:a16="http://schemas.microsoft.com/office/drawing/2014/main" id="{F5C0504D-DC48-4FE3-93B8-4DD0D4C1AFCF}"/>
              </a:ext>
            </a:extLst>
          </p:cNvPr>
          <p:cNvSpPr txBox="1">
            <a:spLocks/>
          </p:cNvSpPr>
          <p:nvPr/>
        </p:nvSpPr>
        <p:spPr>
          <a:xfrm>
            <a:off x="711895" y="1221420"/>
            <a:ext cx="506772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Platform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9942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158355" y="1633917"/>
            <a:ext cx="4529470" cy="910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provides common features and services to the ASP.NET Technology stack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C0A0B6-8473-4AEE-B1DE-1717BC8AE9B3}"/>
              </a:ext>
            </a:extLst>
          </p:cNvPr>
          <p:cNvGrpSpPr/>
          <p:nvPr/>
        </p:nvGrpSpPr>
        <p:grpSpPr>
          <a:xfrm>
            <a:off x="5619758" y="1279750"/>
            <a:ext cx="2529003" cy="3396226"/>
            <a:chOff x="5168908" y="1279750"/>
            <a:chExt cx="2529003" cy="3396226"/>
          </a:xfrm>
        </p:grpSpPr>
        <p:sp>
          <p:nvSpPr>
            <p:cNvPr id="12" name="Google Shape;598;p63">
              <a:extLst>
                <a:ext uri="{FF2B5EF4-FFF2-40B4-BE49-F238E27FC236}">
                  <a16:creationId xmlns:a16="http://schemas.microsoft.com/office/drawing/2014/main" id="{ED1BF10A-5881-46BE-AF08-D7588EE9B91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082814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API</a:t>
              </a:r>
            </a:p>
          </p:txBody>
        </p:sp>
        <p:sp>
          <p:nvSpPr>
            <p:cNvPr id="13" name="Google Shape;598;p63">
              <a:extLst>
                <a:ext uri="{FF2B5EF4-FFF2-40B4-BE49-F238E27FC236}">
                  <a16:creationId xmlns:a16="http://schemas.microsoft.com/office/drawing/2014/main" id="{39210E8B-6172-4525-AD60-0E7EDB5AE0ED}"/>
                </a:ext>
              </a:extLst>
            </p:cNvPr>
            <p:cNvSpPr txBox="1">
              <a:spLocks/>
            </p:cNvSpPr>
            <p:nvPr/>
          </p:nvSpPr>
          <p:spPr>
            <a:xfrm>
              <a:off x="5168908" y="3666942"/>
              <a:ext cx="2529003" cy="1009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ASP.NET Platform</a:t>
              </a:r>
            </a:p>
          </p:txBody>
        </p:sp>
        <p:sp>
          <p:nvSpPr>
            <p:cNvPr id="14" name="Google Shape;598;p63">
              <a:extLst>
                <a:ext uri="{FF2B5EF4-FFF2-40B4-BE49-F238E27FC236}">
                  <a16:creationId xmlns:a16="http://schemas.microsoft.com/office/drawing/2014/main" id="{B6DE0FD3-B14B-4BEF-BBA8-63E93E8478D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396812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Forms</a:t>
              </a:r>
            </a:p>
          </p:txBody>
        </p:sp>
        <p:sp>
          <p:nvSpPr>
            <p:cNvPr id="15" name="Google Shape;598;p63">
              <a:extLst>
                <a:ext uri="{FF2B5EF4-FFF2-40B4-BE49-F238E27FC236}">
                  <a16:creationId xmlns:a16="http://schemas.microsoft.com/office/drawing/2014/main" id="{9C0309ED-A9EA-4A68-B758-9581AA598ED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241268" y="2053302"/>
              <a:ext cx="2384281" cy="843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MVC</a:t>
              </a:r>
            </a:p>
          </p:txBody>
        </p:sp>
      </p:grp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= ASP.NET Framework</a:t>
            </a:r>
            <a:endParaRPr dirty="0"/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282BB475-4AC4-4D94-A19C-55CCAD77D765}"/>
              </a:ext>
            </a:extLst>
          </p:cNvPr>
          <p:cNvSpPr txBox="1">
            <a:spLocks/>
          </p:cNvSpPr>
          <p:nvPr/>
        </p:nvSpPr>
        <p:spPr>
          <a:xfrm>
            <a:off x="158355" y="2688016"/>
            <a:ext cx="4529470" cy="125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was initially developed for use with Web Forms and support for MVC and Web API was added later</a:t>
            </a:r>
          </a:p>
        </p:txBody>
      </p:sp>
    </p:spTree>
    <p:extLst>
      <p:ext uri="{BB962C8B-B14F-4D97-AF65-F5344CB8AC3E}">
        <p14:creationId xmlns:p14="http://schemas.microsoft.com/office/powerpoint/2010/main" val="27976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9;p68">
            <a:extLst>
              <a:ext uri="{FF2B5EF4-FFF2-40B4-BE49-F238E27FC236}">
                <a16:creationId xmlns:a16="http://schemas.microsoft.com/office/drawing/2014/main" id="{02068BD2-A5B7-4871-B978-67CD91DE6F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HttpApplication class aka Global Application class</a:t>
            </a:r>
            <a:endParaRPr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5503B91-B111-4706-9874-8A66FD595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78843"/>
              </p:ext>
            </p:extLst>
          </p:nvPr>
        </p:nvGraphicFramePr>
        <p:xfrm>
          <a:off x="453600" y="2891790"/>
          <a:ext cx="8236800" cy="1691640"/>
        </p:xfrm>
        <a:graphic>
          <a:graphicData uri="http://schemas.openxmlformats.org/drawingml/2006/table">
            <a:tbl>
              <a:tblPr firstRow="1" bandRow="1">
                <a:tableStyleId>{AFEAB6F0-CF2F-4845-A9D2-E7E9F4DB69FD}</a:tableStyleId>
              </a:tblPr>
              <a:tblGrid>
                <a:gridCol w="2010300">
                  <a:extLst>
                    <a:ext uri="{9D8B030D-6E8A-4147-A177-3AD203B41FA5}">
                      <a16:colId xmlns:a16="http://schemas.microsoft.com/office/drawing/2014/main" val="3389463654"/>
                    </a:ext>
                  </a:extLst>
                </a:gridCol>
                <a:gridCol w="6226500">
                  <a:extLst>
                    <a:ext uri="{9D8B030D-6E8A-4147-A177-3AD203B41FA5}">
                      <a16:colId xmlns:a16="http://schemas.microsoft.com/office/drawing/2014/main" val="2102749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Application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Type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G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lobal.asax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 content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7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WebApiApplication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0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MvcApplication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98582"/>
                  </a:ext>
                </a:extLst>
              </a:tr>
            </a:tbl>
          </a:graphicData>
        </a:graphic>
      </p:graphicFrame>
      <p:sp>
        <p:nvSpPr>
          <p:cNvPr id="15" name="Google Shape;648;p68">
            <a:extLst>
              <a:ext uri="{FF2B5EF4-FFF2-40B4-BE49-F238E27FC236}">
                <a16:creationId xmlns:a16="http://schemas.microsoft.com/office/drawing/2014/main" id="{9F005491-C57F-4895-9A67-833A7E8FE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sp>
        <p:nvSpPr>
          <p:cNvPr id="16" name="Google Shape;647;p68">
            <a:extLst>
              <a:ext uri="{FF2B5EF4-FFF2-40B4-BE49-F238E27FC236}">
                <a16:creationId xmlns:a16="http://schemas.microsoft.com/office/drawing/2014/main" id="{07EB8A42-5FCA-40BD-9197-4FACD4D2F5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73050" y="1339850"/>
            <a:ext cx="8417350" cy="139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Defines the methods, properties, and events that are common to all application objects in an ASP.NET application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Base class for applications that are defined by the user in the </a:t>
            </a:r>
            <a:r>
              <a:rPr lang="en-US" sz="140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Global.asax</a:t>
            </a: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20495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432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and are responsible for generating the response content for an HTTP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IHttpHandler.ProcessRequest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HttpContext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is executed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selecting and invoking an action method and rendering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Handlers, Default MVC Handler (</a:t>
            </a:r>
            <a:r>
              <a:rPr lang="en-US" i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System.Web.Mvc.MvcHandler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), Handler Factories</a:t>
            </a:r>
          </a:p>
          <a:p>
            <a:pPr marL="152400" indent="0">
              <a:lnSpc>
                <a:spcPct val="150000"/>
              </a:lnSpc>
              <a:spcAft>
                <a:spcPts val="1600"/>
              </a:spcAft>
              <a:buNone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Handlers</a:t>
            </a:r>
          </a:p>
        </p:txBody>
      </p:sp>
    </p:spTree>
    <p:extLst>
      <p:ext uri="{BB962C8B-B14F-4D97-AF65-F5344CB8AC3E}">
        <p14:creationId xmlns:p14="http://schemas.microsoft.com/office/powerpoint/2010/main" val="4881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2443B-8E21-4F36-84CB-F3A81BA63C1F}"/>
              </a:ext>
            </a:extLst>
          </p:cNvPr>
          <p:cNvSpPr txBox="1">
            <a:spLocks/>
          </p:cNvSpPr>
          <p:nvPr/>
        </p:nvSpPr>
        <p:spPr>
          <a:xfrm>
            <a:off x="457200" y="944650"/>
            <a:ext cx="8520600" cy="408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dirty="0"/>
              <a:t>Application Lifecycle vs Request Lifecycle</a:t>
            </a:r>
          </a:p>
          <a:p>
            <a:pPr marL="0" indent="0" algn="ctr"/>
            <a:endParaRPr lang="en-US" sz="1050" b="1" dirty="0"/>
          </a:p>
          <a:p>
            <a:pPr marL="0" indent="0" algn="ctr"/>
            <a:r>
              <a:rPr lang="en-US" sz="1050" b="1" dirty="0"/>
              <a:t>Events defined in the </a:t>
            </a:r>
            <a:r>
              <a:rPr lang="en-US" sz="1050" b="1" dirty="0" err="1"/>
              <a:t>HttpApplication</a:t>
            </a:r>
            <a:r>
              <a:rPr lang="en-US" sz="1050" b="1" dirty="0"/>
              <a:t> class</a:t>
            </a:r>
          </a:p>
          <a:p>
            <a:pPr marL="0" indent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F2BCF-DE41-4076-AAD7-D2C3F23EB2D5}"/>
              </a:ext>
            </a:extLst>
          </p:cNvPr>
          <p:cNvSpPr txBox="1"/>
          <p:nvPr/>
        </p:nvSpPr>
        <p:spPr>
          <a:xfrm>
            <a:off x="3971924" y="1845292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Starts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0B058-4785-4E0A-9878-1AB9DF7E562B}"/>
              </a:ext>
            </a:extLst>
          </p:cNvPr>
          <p:cNvSpPr txBox="1"/>
          <p:nvPr/>
        </p:nvSpPr>
        <p:spPr>
          <a:xfrm>
            <a:off x="3996512" y="4723937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Exits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5B6BB3-D7B3-4518-9D52-00E233A2C3AE}"/>
              </a:ext>
            </a:extLst>
          </p:cNvPr>
          <p:cNvGrpSpPr/>
          <p:nvPr/>
        </p:nvGrpSpPr>
        <p:grpSpPr>
          <a:xfrm>
            <a:off x="1343025" y="2032416"/>
            <a:ext cx="6457950" cy="125015"/>
            <a:chOff x="3656012" y="2846034"/>
            <a:chExt cx="4343400" cy="8766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C55056-B8F2-4085-9151-176FC150FC80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34CBFF-0D4D-4298-8F8B-C56168A1F2C4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54DCB8-69EB-498A-B5F1-4D9CF6320147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03692D-8734-4076-A6D9-E7C91C45513A}"/>
              </a:ext>
            </a:extLst>
          </p:cNvPr>
          <p:cNvGrpSpPr/>
          <p:nvPr/>
        </p:nvGrpSpPr>
        <p:grpSpPr>
          <a:xfrm>
            <a:off x="1343025" y="4653265"/>
            <a:ext cx="6457950" cy="139072"/>
            <a:chOff x="3656012" y="2846034"/>
            <a:chExt cx="4343400" cy="8766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2765FE-E151-4B22-B6A4-ABF6AC33F74C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B667E6-685E-4E96-87F1-E347C01C415F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690E25-56B0-4DEF-B947-FC1F56CE4C2A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6DD0D6-A700-4DC1-AC2E-546455513834}"/>
              </a:ext>
            </a:extLst>
          </p:cNvPr>
          <p:cNvCxnSpPr>
            <a:cxnSpLocks/>
          </p:cNvCxnSpPr>
          <p:nvPr/>
        </p:nvCxnSpPr>
        <p:spPr>
          <a:xfrm>
            <a:off x="4571999" y="2114899"/>
            <a:ext cx="24588" cy="25968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6606E9-3035-4B1A-A9C7-15DDF3EF4784}"/>
              </a:ext>
            </a:extLst>
          </p:cNvPr>
          <p:cNvSpPr txBox="1"/>
          <p:nvPr/>
        </p:nvSpPr>
        <p:spPr>
          <a:xfrm rot="16200000">
            <a:off x="-358453" y="3255330"/>
            <a:ext cx="18223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Lifecycle Events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7FFFD-6857-4C59-B992-DCD0055C0083}"/>
              </a:ext>
            </a:extLst>
          </p:cNvPr>
          <p:cNvSpPr txBox="1"/>
          <p:nvPr/>
        </p:nvSpPr>
        <p:spPr>
          <a:xfrm rot="16200000">
            <a:off x="7884144" y="3221797"/>
            <a:ext cx="1654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</a:t>
            </a:r>
            <a:r>
              <a:rPr lang="en-US" sz="1050" b="1" dirty="0">
                <a:solidFill>
                  <a:schemeClr val="accent3"/>
                </a:solidFill>
              </a:rPr>
              <a:t> </a:t>
            </a:r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Lifecycle Events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617B53-B82B-4AF9-8A32-09997B8E1999}"/>
              </a:ext>
            </a:extLst>
          </p:cNvPr>
          <p:cNvGrpSpPr/>
          <p:nvPr/>
        </p:nvGrpSpPr>
        <p:grpSpPr>
          <a:xfrm>
            <a:off x="1188195" y="2114552"/>
            <a:ext cx="3371850" cy="207749"/>
            <a:chOff x="1370012" y="2903542"/>
            <a:chExt cx="4495800" cy="27699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34F537-8204-4B10-8F40-746B8F922468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73B047-3DCE-483A-A79D-55EF3214870E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97CB43-B223-4027-AA84-CB0F94608CB8}"/>
              </a:ext>
            </a:extLst>
          </p:cNvPr>
          <p:cNvGrpSpPr/>
          <p:nvPr/>
        </p:nvGrpSpPr>
        <p:grpSpPr>
          <a:xfrm>
            <a:off x="1188195" y="2276669"/>
            <a:ext cx="3371850" cy="207749"/>
            <a:chOff x="1370012" y="2903542"/>
            <a:chExt cx="4495800" cy="27699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0DD6F0-8625-4C89-8D45-1447E75BC62B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128E82-E9C3-44E6-9E6C-6812540C3B27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Application_Start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FE16C2-E528-4F80-8182-D4C98ACC5361}"/>
              </a:ext>
            </a:extLst>
          </p:cNvPr>
          <p:cNvGrpSpPr/>
          <p:nvPr/>
        </p:nvGrpSpPr>
        <p:grpSpPr>
          <a:xfrm>
            <a:off x="1198828" y="4455027"/>
            <a:ext cx="3371850" cy="207749"/>
            <a:chOff x="1370012" y="2903542"/>
            <a:chExt cx="4495800" cy="27699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CAFDA2-BED2-424C-AF4F-1CA3DA191AA5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DF09C3-D29D-4847-8D1C-90A70DB4A279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Application_End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605743FE-BF09-4CB7-9C04-4FD7D7DD1D5D}"/>
              </a:ext>
            </a:extLst>
          </p:cNvPr>
          <p:cNvSpPr txBox="1">
            <a:spLocks/>
          </p:cNvSpPr>
          <p:nvPr/>
        </p:nvSpPr>
        <p:spPr>
          <a:xfrm>
            <a:off x="7886700" y="4857750"/>
            <a:ext cx="1143000" cy="17145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67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A93058-D434-47BD-BC9C-8617D378DD61}"/>
              </a:ext>
            </a:extLst>
          </p:cNvPr>
          <p:cNvGrpSpPr/>
          <p:nvPr/>
        </p:nvGrpSpPr>
        <p:grpSpPr>
          <a:xfrm>
            <a:off x="4571999" y="2481378"/>
            <a:ext cx="2974876" cy="207748"/>
            <a:chOff x="4571999" y="2577075"/>
            <a:chExt cx="2974876" cy="20774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6CF328-D068-4189-9536-F50DC3F24A8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A8E905-0B28-4189-825A-AC4B6DD5CF9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52EFA9-C62E-4664-83D5-7B87E48B6F38}"/>
              </a:ext>
            </a:extLst>
          </p:cNvPr>
          <p:cNvGrpSpPr/>
          <p:nvPr/>
        </p:nvGrpSpPr>
        <p:grpSpPr>
          <a:xfrm>
            <a:off x="4583727" y="2874936"/>
            <a:ext cx="2974876" cy="207748"/>
            <a:chOff x="4571999" y="2577075"/>
            <a:chExt cx="2974876" cy="20774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F14DF70-E38D-4F26-B702-8C270DA7106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E60FD8-BAA1-4876-9A90-DF0D0CC3F49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BeginRequest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AF756C-CD3F-4738-807B-4D4F7FB5E24D}"/>
              </a:ext>
            </a:extLst>
          </p:cNvPr>
          <p:cNvGrpSpPr/>
          <p:nvPr/>
        </p:nvGrpSpPr>
        <p:grpSpPr>
          <a:xfrm>
            <a:off x="4586539" y="3078122"/>
            <a:ext cx="2974876" cy="207748"/>
            <a:chOff x="4571999" y="2577075"/>
            <a:chExt cx="2974876" cy="20774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2087EB-233C-467D-A60D-9AFFEC6798B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9F525D-B9E5-48FD-ABE4-A10437673B19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185A2E-A676-4A65-BF3F-C6B4015E7F49}"/>
              </a:ext>
            </a:extLst>
          </p:cNvPr>
          <p:cNvGrpSpPr/>
          <p:nvPr/>
        </p:nvGrpSpPr>
        <p:grpSpPr>
          <a:xfrm>
            <a:off x="4584293" y="3279711"/>
            <a:ext cx="2974876" cy="207748"/>
            <a:chOff x="4571999" y="2577075"/>
            <a:chExt cx="2974876" cy="20774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41BEA3-962D-40F5-96D3-3F9AF53C1A1B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0A8B80-D336-44AF-BA00-676A1A05A07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PostAuthenticateRequest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AE295F-7669-415D-9D9B-9CBB4F0FC021}"/>
              </a:ext>
            </a:extLst>
          </p:cNvPr>
          <p:cNvGrpSpPr/>
          <p:nvPr/>
        </p:nvGrpSpPr>
        <p:grpSpPr>
          <a:xfrm>
            <a:off x="4586539" y="3474051"/>
            <a:ext cx="2974876" cy="207748"/>
            <a:chOff x="4571999" y="2577075"/>
            <a:chExt cx="2974876" cy="2077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B3EFE7-DDE9-4D10-A91F-ABEA6BA6E387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17BBB8-7133-4C91-B548-4700B423FB2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AuthorizeRequest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C24AED-4AFE-4368-A1E0-107764A053FD}"/>
              </a:ext>
            </a:extLst>
          </p:cNvPr>
          <p:cNvGrpSpPr/>
          <p:nvPr/>
        </p:nvGrpSpPr>
        <p:grpSpPr>
          <a:xfrm>
            <a:off x="4586539" y="3683973"/>
            <a:ext cx="2974876" cy="207748"/>
            <a:chOff x="4571999" y="2577075"/>
            <a:chExt cx="2974876" cy="2077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C49ABB-D4F2-4DC1-9D71-823BAC767E9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AD7D4F-6133-43CE-8132-29FB3D2E0351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…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A8961A-9C18-43E9-9079-5C3CAE510274}"/>
              </a:ext>
            </a:extLst>
          </p:cNvPr>
          <p:cNvGrpSpPr/>
          <p:nvPr/>
        </p:nvGrpSpPr>
        <p:grpSpPr>
          <a:xfrm>
            <a:off x="4577429" y="3883333"/>
            <a:ext cx="2974876" cy="207748"/>
            <a:chOff x="4571999" y="2577075"/>
            <a:chExt cx="2974876" cy="2077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600574-B48D-4956-897B-ABFA2E2FDD8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287D8A9-4275-4C16-9688-8BC3F230323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</a:t>
              </a:r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EndRequest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13ECC9-A4DF-41B4-B042-CAE2D7C4EFBD}"/>
              </a:ext>
            </a:extLst>
          </p:cNvPr>
          <p:cNvGrpSpPr/>
          <p:nvPr/>
        </p:nvGrpSpPr>
        <p:grpSpPr>
          <a:xfrm>
            <a:off x="4605765" y="4079604"/>
            <a:ext cx="2974876" cy="207748"/>
            <a:chOff x="4571999" y="2577075"/>
            <a:chExt cx="2974876" cy="20774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E45B82-3F99-40A0-A4B9-982D4A980DC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B8D14D2-2792-4547-96DC-BAF156E320C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PreSendRequestHeaders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D09AF9-5853-42DD-955E-8D6EBEBEA9E1}"/>
              </a:ext>
            </a:extLst>
          </p:cNvPr>
          <p:cNvGrpSpPr/>
          <p:nvPr/>
        </p:nvGrpSpPr>
        <p:grpSpPr>
          <a:xfrm>
            <a:off x="4605765" y="4274536"/>
            <a:ext cx="2974876" cy="207748"/>
            <a:chOff x="4571999" y="2577075"/>
            <a:chExt cx="2974876" cy="20774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2791AE-4DAD-485E-B2FC-9C0F85E6DA3E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506492-6541-431F-B322-187B21264ED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PreSendRequestContent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8D54C00-A23F-4289-838A-7EAF1D9B3EAE}"/>
              </a:ext>
            </a:extLst>
          </p:cNvPr>
          <p:cNvSpPr txBox="1"/>
          <p:nvPr/>
        </p:nvSpPr>
        <p:spPr>
          <a:xfrm>
            <a:off x="4596587" y="2126116"/>
            <a:ext cx="398654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Full list of events  available @ </a:t>
            </a:r>
          </a:p>
          <a:p>
            <a:r>
              <a:rPr lang="en-US" sz="750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https://docs.microsoft.com/en-us/previous-versions/aspnet/bb470252(v=vs.100)#life-cycle-stages</a:t>
            </a:r>
            <a:endParaRPr lang="en-US" sz="750" dirty="0">
              <a:solidFill>
                <a:schemeClr val="accent3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31F8F0-AF67-4EF4-AED1-72654D034875}"/>
              </a:ext>
            </a:extLst>
          </p:cNvPr>
          <p:cNvGrpSpPr/>
          <p:nvPr/>
        </p:nvGrpSpPr>
        <p:grpSpPr>
          <a:xfrm>
            <a:off x="5965608" y="2663655"/>
            <a:ext cx="2487033" cy="207749"/>
            <a:chOff x="5481309" y="2644117"/>
            <a:chExt cx="2487033" cy="20774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ACB14A-9DD8-4B94-BE76-48BAEA5CD5EF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Module classes instantiated (discussed later)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AB98883-76C4-47C6-BE9C-92DBCC0A6683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AAD782-3078-4423-A662-42040BB6FF96}"/>
              </a:ext>
            </a:extLst>
          </p:cNvPr>
          <p:cNvGrpSpPr/>
          <p:nvPr/>
        </p:nvGrpSpPr>
        <p:grpSpPr>
          <a:xfrm>
            <a:off x="5965608" y="3691533"/>
            <a:ext cx="2620123" cy="207749"/>
            <a:chOff x="5481309" y="2644117"/>
            <a:chExt cx="2487033" cy="20774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F523DE-9309-480E-9353-3CC70E5EEDF8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Handler selection and execution (DEMO 1.1, 1.2)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3375382-5722-49A6-AE1C-390825F5252C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4C6830-CD0E-47A1-9449-4A1EC6845507}"/>
              </a:ext>
            </a:extLst>
          </p:cNvPr>
          <p:cNvGrpSpPr/>
          <p:nvPr/>
        </p:nvGrpSpPr>
        <p:grpSpPr>
          <a:xfrm>
            <a:off x="1021102" y="2920508"/>
            <a:ext cx="3424885" cy="666849"/>
            <a:chOff x="1021102" y="2920508"/>
            <a:chExt cx="3424885" cy="66684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B1728-0BFE-41B3-A396-361238556131}"/>
                </a:ext>
              </a:extLst>
            </p:cNvPr>
            <p:cNvSpPr txBox="1"/>
            <p:nvPr/>
          </p:nvSpPr>
          <p:spPr>
            <a:xfrm>
              <a:off x="1021102" y="2920508"/>
              <a:ext cx="3424885" cy="66684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Request Lifecycle Diagram valid for IIS 7 Integrated mode or upper and .NET Framework 3.0 or upper</a:t>
              </a:r>
            </a:p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Demos shown with IIS Express and .NET Framework 4.7.2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1295A511-E8C4-4BEB-84B4-8C9D43BDA75A}"/>
                </a:ext>
              </a:extLst>
            </p:cNvPr>
            <p:cNvSpPr/>
            <p:nvPr/>
          </p:nvSpPr>
          <p:spPr>
            <a:xfrm>
              <a:off x="3950010" y="3234000"/>
              <a:ext cx="431800" cy="977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3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1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812374" y="1360968"/>
            <a:ext cx="8176049" cy="1667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Global Application class, which in our case is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MvcApplication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System.Web.HttpApplication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is instantiated and used by both the Application and Request Lifecycles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Separate global application instances are used to support each lifecycle: Application and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lifecycle of each global application instance is managed by the ASP.NET Framework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8140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Application Lifecycle vs Request Lifecycle</a:t>
            </a:r>
          </a:p>
        </p:txBody>
      </p:sp>
      <p:sp>
        <p:nvSpPr>
          <p:cNvPr id="17" name="Google Shape;649;p68">
            <a:extLst>
              <a:ext uri="{FF2B5EF4-FFF2-40B4-BE49-F238E27FC236}">
                <a16:creationId xmlns:a16="http://schemas.microsoft.com/office/drawing/2014/main" id="{EC148C0F-D757-4CA3-914C-C48173976D75}"/>
              </a:ext>
            </a:extLst>
          </p:cNvPr>
          <p:cNvSpPr txBox="1">
            <a:spLocks/>
          </p:cNvSpPr>
          <p:nvPr/>
        </p:nvSpPr>
        <p:spPr>
          <a:xfrm>
            <a:off x="453600" y="318190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Request Lifecycle</a:t>
            </a:r>
          </a:p>
        </p:txBody>
      </p:sp>
      <p:sp>
        <p:nvSpPr>
          <p:cNvPr id="18" name="Google Shape;647;p68">
            <a:extLst>
              <a:ext uri="{FF2B5EF4-FFF2-40B4-BE49-F238E27FC236}">
                <a16:creationId xmlns:a16="http://schemas.microsoft.com/office/drawing/2014/main" id="{A217C02F-FAD1-41FC-BFF3-7E4F50C04B11}"/>
              </a:ext>
            </a:extLst>
          </p:cNvPr>
          <p:cNvSpPr txBox="1">
            <a:spLocks/>
          </p:cNvSpPr>
          <p:nvPr/>
        </p:nvSpPr>
        <p:spPr>
          <a:xfrm>
            <a:off x="812375" y="3538652"/>
            <a:ext cx="8176050" cy="154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One global application instance processes one request at a time. The same global application instance can process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Multiple global application instances can exist concurrently and serve parallel requests =&gt; multithreading concerns about shared data objects</a:t>
            </a:r>
          </a:p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6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60350" y="850900"/>
            <a:ext cx="8763001" cy="404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System.Web.IHttpModule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used to monitor/manipulate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 services such as Caching, Security, State Management or used for Diagnosis, Debugging, Logging, Custom Content Processing, Adding Customized Headers/Footers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action mechanism for monitoring/manipulating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raised by other modules as well as raise custom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mechanism for coordination and data sharing between different modules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Each Global Application class instance is given its own set of modules =&gt; multiple instances of the same module can exist simultaneously. Each module</a:t>
            </a:r>
            <a:r>
              <a:rPr lang="it-IT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instance can handle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157093812"/>
      </p:ext>
    </p:extLst>
  </p:cSld>
  <p:clrMapOvr>
    <a:masterClrMapping/>
  </p:clrMapOvr>
</p:sld>
</file>

<file path=ppt/theme/theme1.xml><?xml version="1.0" encoding="utf-8"?>
<a:theme xmlns:a="http://schemas.openxmlformats.org/drawingml/2006/main" name="HS Master Slides">
  <a:themeElements>
    <a:clrScheme name="Simple Light">
      <a:dk1>
        <a:srgbClr val="4A5456"/>
      </a:dk1>
      <a:lt1>
        <a:srgbClr val="FFFFFF"/>
      </a:lt1>
      <a:dk2>
        <a:srgbClr val="173463"/>
      </a:dk2>
      <a:lt2>
        <a:srgbClr val="F4F4F4"/>
      </a:lt2>
      <a:accent1>
        <a:srgbClr val="0CA2D0"/>
      </a:accent1>
      <a:accent2>
        <a:srgbClr val="64BA7B"/>
      </a:accent2>
      <a:accent3>
        <a:srgbClr val="FF9900"/>
      </a:accent3>
      <a:accent4>
        <a:srgbClr val="CC0033"/>
      </a:accent4>
      <a:accent5>
        <a:srgbClr val="7F3F98"/>
      </a:accent5>
      <a:accent6>
        <a:srgbClr val="FFD18B"/>
      </a:accent6>
      <a:hlink>
        <a:srgbClr val="0CA2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th_Slides_MASTER" id="{09A70242-BAC5-3D4A-9FE5-157F631146E8}" vid="{F2769A4D-E98F-AA44-A4B2-5C425AACA00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</TotalTime>
  <Words>1007</Words>
  <Application>Microsoft Office PowerPoint</Application>
  <PresentationFormat>On-screen Show (16:9)</PresentationFormat>
  <Paragraphs>146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Roboto Slab</vt:lpstr>
      <vt:lpstr>Roboto Slab Regular</vt:lpstr>
      <vt:lpstr>Open Sans</vt:lpstr>
      <vt:lpstr>Wingdings</vt:lpstr>
      <vt:lpstr>Consolas</vt:lpstr>
      <vt:lpstr>HS Master Slides</vt:lpstr>
      <vt:lpstr>Pro ASP.NET MVC 5 Platform</vt:lpstr>
      <vt:lpstr>Intro</vt:lpstr>
      <vt:lpstr>Intro</vt:lpstr>
      <vt:lpstr>ASP.NET Platform</vt:lpstr>
      <vt:lpstr>ASP.NET Platform</vt:lpstr>
      <vt:lpstr>Handlers</vt:lpstr>
      <vt:lpstr>The ASP.NET Lifecycles</vt:lpstr>
      <vt:lpstr>The ASP.NET Lifecycles</vt:lpstr>
      <vt:lpstr>Modules</vt:lpstr>
      <vt:lpstr>Modules vs Handlers</vt:lpstr>
      <vt:lpstr>Modules vs Handlers</vt:lpstr>
      <vt:lpstr>Tracing Requests</vt:lpstr>
      <vt:lpstr>Alexander Klassanov</vt:lpstr>
    </vt:vector>
  </TitlesOfParts>
  <Company>Fourth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Aleksander Klassanov</dc:creator>
  <cp:lastModifiedBy>Aleksander Klassanov</cp:lastModifiedBy>
  <cp:revision>231</cp:revision>
  <dcterms:created xsi:type="dcterms:W3CDTF">2021-03-10T08:08:09Z</dcterms:created>
  <dcterms:modified xsi:type="dcterms:W3CDTF">2021-06-13T11:00:26Z</dcterms:modified>
</cp:coreProperties>
</file>