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6" r:id="rId5"/>
    <p:sldId id="257" r:id="rId6"/>
    <p:sldId id="285" r:id="rId7"/>
    <p:sldId id="291" r:id="rId8"/>
    <p:sldId id="289" r:id="rId9"/>
    <p:sldId id="286" r:id="rId10"/>
    <p:sldId id="287" r:id="rId11"/>
    <p:sldId id="290" r:id="rId12"/>
    <p:sldId id="278" r:id="rId13"/>
    <p:sldId id="276" r:id="rId14"/>
    <p:sldId id="280" r:id="rId15"/>
    <p:sldId id="293" r:id="rId16"/>
    <p:sldId id="288" r:id="rId17"/>
    <p:sldId id="292" r:id="rId18"/>
    <p:sldId id="294" r:id="rId19"/>
    <p:sldId id="271" r:id="rId20"/>
    <p:sldId id="25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725F7-A230-462F-9C2D-65B0DC4E357A}" v="60" dt="2024-03-20T11:53:43.524"/>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72518" autoAdjust="0"/>
  </p:normalViewPr>
  <p:slideViewPr>
    <p:cSldViewPr snapToGrid="0">
      <p:cViewPr varScale="1">
        <p:scale>
          <a:sx n="111" d="100"/>
          <a:sy n="111" d="100"/>
        </p:scale>
        <p:origin x="558" y="96"/>
      </p:cViewPr>
      <p:guideLst>
        <p:guide pos="3839"/>
        <p:guide orient="horz" pos="2160"/>
      </p:guideLst>
    </p:cSldViewPr>
  </p:slideViewPr>
  <p:outlineViewPr>
    <p:cViewPr>
      <p:scale>
        <a:sx n="33" d="100"/>
        <a:sy n="33" d="100"/>
      </p:scale>
      <p:origin x="0" y="-5693"/>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20-Mar-24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20-Mar-24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160;https:/learn.microsoft.com/en-us/azure/azure-functions/durable/durable-functions-http-features?tabs=csharp#http-202-handlin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arn.microsoft.com/en-us/azure/azure-functions/durable/durable-functions-sub-orchestrations" TargetMode="External"/><Relationship Id="rId4" Type="http://schemas.openxmlformats.org/officeDocument/2006/relationships/hyperlink" Target="https://learn.microsoft.com/en-us/azure/azure-functions/durable/durable-functions-http-features?tabs=csharp#async-operation-track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pricing/details/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Open:</a:t>
            </a:r>
          </a:p>
          <a:p>
            <a:pPr marL="171450" indent="-171450">
              <a:buFont typeface="Calibri"/>
              <a:buChar char="-"/>
            </a:pPr>
            <a:r>
              <a:rPr lang="en-US" dirty="0">
                <a:latin typeface="Calibri"/>
                <a:cs typeface="Calibri"/>
              </a:rPr>
              <a:t>Visual Studio</a:t>
            </a:r>
          </a:p>
          <a:p>
            <a:pPr marL="171450" indent="-171450">
              <a:buFont typeface="Calibri"/>
              <a:buChar char="-"/>
            </a:pPr>
            <a:r>
              <a:rPr lang="en-US" dirty="0">
                <a:latin typeface="Calibri"/>
                <a:cs typeface="Calibri"/>
              </a:rPr>
              <a:t>Visual Studio Publish Function App View</a:t>
            </a:r>
          </a:p>
          <a:p>
            <a:pPr marL="171450" marR="0" lvl="0" indent="-171450" algn="l" defTabSz="914400" rtl="0" eaLnBrk="1" fontAlgn="auto" latinLnBrk="0" hangingPunct="1">
              <a:lnSpc>
                <a:spcPct val="100000"/>
              </a:lnSpc>
              <a:spcBef>
                <a:spcPts val="0"/>
              </a:spcBef>
              <a:spcAft>
                <a:spcPts val="0"/>
              </a:spcAft>
              <a:buClrTx/>
              <a:buSzTx/>
              <a:buFont typeface="Calibri"/>
              <a:buChar char="-"/>
              <a:tabLst/>
              <a:defRPr/>
            </a:pPr>
            <a:r>
              <a:rPr lang="en-US" dirty="0">
                <a:latin typeface="Calibri"/>
                <a:ea typeface="Calibri"/>
                <a:cs typeface="Calibri"/>
              </a:rPr>
              <a:t>Durable Functions Patterns Page</a:t>
            </a:r>
          </a:p>
          <a:p>
            <a:pPr marL="171450" indent="-171450">
              <a:buFont typeface="Calibri"/>
              <a:buChar char="-"/>
            </a:pPr>
            <a:r>
              <a:rPr lang="en-US" dirty="0">
                <a:latin typeface="Calibri"/>
                <a:cs typeface="Calibri"/>
              </a:rPr>
              <a:t>Azure DevOps</a:t>
            </a:r>
          </a:p>
          <a:p>
            <a:pPr marL="171450" indent="-171450">
              <a:buFont typeface="Calibri"/>
              <a:buChar char="-"/>
            </a:pPr>
            <a:r>
              <a:rPr lang="en-US" dirty="0">
                <a:latin typeface="Calibri"/>
                <a:ea typeface="Calibri"/>
                <a:cs typeface="Calibri"/>
              </a:rPr>
              <a:t>GitHub repo with the badges</a:t>
            </a:r>
          </a:p>
          <a:p>
            <a:pPr marL="171450" indent="-171450">
              <a:buFont typeface="Calibri"/>
              <a:buChar char="-"/>
            </a:pPr>
            <a:r>
              <a:rPr lang="en-US" dirty="0">
                <a:latin typeface="Calibri"/>
                <a:cs typeface="Calibri"/>
              </a:rPr>
              <a:t>Azure Portal</a:t>
            </a:r>
            <a:endParaRPr lang="en-US" dirty="0">
              <a:latin typeface="Calibri"/>
              <a:ea typeface="Calibri"/>
              <a:cs typeface="Calibri"/>
            </a:endParaRPr>
          </a:p>
          <a:p>
            <a:pPr marL="171450" indent="-171450">
              <a:buFont typeface="Calibri"/>
              <a:buChar char="-"/>
            </a:pPr>
            <a:r>
              <a:rPr lang="en-US" dirty="0">
                <a:latin typeface="Calibri"/>
                <a:ea typeface="Calibri"/>
                <a:cs typeface="Calibri"/>
              </a:rPr>
              <a:t>Isolated Hosting Model </a:t>
            </a:r>
          </a:p>
          <a:p>
            <a:pPr marL="171450" indent="-171450">
              <a:buFont typeface="Calibri"/>
              <a:buChar char="-"/>
            </a:pPr>
            <a:r>
              <a:rPr lang="en-US" dirty="0">
                <a:latin typeface="Calibri"/>
                <a:ea typeface="Calibri"/>
                <a:cs typeface="Calibri"/>
              </a:rPr>
              <a:t>Calculator</a:t>
            </a:r>
          </a:p>
        </p:txBody>
      </p:sp>
      <p:sp>
        <p:nvSpPr>
          <p:cNvPr id="4" name="Slide Number Placeholder 3"/>
          <p:cNvSpPr>
            <a:spLocks noGrp="1"/>
          </p:cNvSpPr>
          <p:nvPr>
            <p:ph type="sldNum" sz="quarter" idx="5"/>
          </p:nvPr>
        </p:nvSpPr>
        <p:spPr/>
        <p:txBody>
          <a:bodyPr/>
          <a:lstStyle/>
          <a:p>
            <a:fld id="{01F2A70B-78F2-4DCF-B53B-C990D2FAFB8A}" type="slidenum">
              <a:rPr lang="en-US"/>
              <a:t>1</a:t>
            </a:fld>
            <a:endParaRPr lang="en-US"/>
          </a:p>
        </p:txBody>
      </p:sp>
    </p:spTree>
    <p:extLst>
      <p:ext uri="{BB962C8B-B14F-4D97-AF65-F5344CB8AC3E}">
        <p14:creationId xmlns:p14="http://schemas.microsoft.com/office/powerpoint/2010/main" val="324167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Azure Functions often leverage Azure Storage Accounts for several reasons:</a:t>
            </a:r>
          </a:p>
          <a:p>
            <a:pPr algn="l">
              <a:buFont typeface="+mj-lt"/>
              <a:buAutoNum type="arabicPeriod"/>
            </a:pPr>
            <a:r>
              <a:rPr lang="en-US" b="1" i="0" dirty="0">
                <a:solidFill>
                  <a:srgbClr val="0D0D0D"/>
                </a:solidFill>
                <a:effectLst/>
                <a:latin typeface="Söhne"/>
              </a:rPr>
              <a:t>Data Storage</a:t>
            </a:r>
            <a:r>
              <a:rPr lang="en-US" b="0" i="0" dirty="0">
                <a:solidFill>
                  <a:srgbClr val="0D0D0D"/>
                </a:solidFill>
                <a:effectLst/>
                <a:latin typeface="Söhne"/>
              </a:rPr>
              <a:t>: Azure Functions may need to store data persistently. This could be input data, output data, or any intermediate data generated during function execution. Azure Storage provides scalable and durable storage options like blobs, tables, queues, and files, which can be easily accessed from Azure Functions.</a:t>
            </a:r>
          </a:p>
          <a:p>
            <a:pPr algn="l">
              <a:buFont typeface="+mj-lt"/>
              <a:buAutoNum type="arabicPeriod"/>
            </a:pPr>
            <a:r>
              <a:rPr lang="en-US" b="1" i="0" dirty="0">
                <a:solidFill>
                  <a:srgbClr val="0D0D0D"/>
                </a:solidFill>
                <a:effectLst/>
                <a:latin typeface="Söhne"/>
              </a:rPr>
              <a:t>Triggers and Bindings</a:t>
            </a:r>
            <a:r>
              <a:rPr lang="en-US" b="0" i="0" dirty="0">
                <a:solidFill>
                  <a:srgbClr val="0D0D0D"/>
                </a:solidFill>
                <a:effectLst/>
                <a:latin typeface="Söhne"/>
              </a:rPr>
              <a:t>: Many Azure Functions are triggered by events in Azure Storage, such as blob uploads, queue messages, or table modifications. These triggers allow functions to respond to changes or events in real-time. Additionally, Azure Functions can use input and output bindings to interact directly with Azure Storage services without explicitly managing connections or authentication.</a:t>
            </a:r>
          </a:p>
          <a:p>
            <a:pPr algn="l">
              <a:buFont typeface="+mj-lt"/>
              <a:buAutoNum type="arabicPeriod"/>
            </a:pPr>
            <a:r>
              <a:rPr lang="en-US" b="1" i="0" dirty="0">
                <a:solidFill>
                  <a:srgbClr val="0D0D0D"/>
                </a:solidFill>
                <a:effectLst/>
                <a:latin typeface="Söhne"/>
              </a:rPr>
              <a:t>Logging and Monitoring</a:t>
            </a:r>
            <a:r>
              <a:rPr lang="en-US" b="0" i="0" dirty="0">
                <a:solidFill>
                  <a:srgbClr val="0D0D0D"/>
                </a:solidFill>
                <a:effectLst/>
                <a:latin typeface="Söhne"/>
              </a:rPr>
              <a:t>: Azure Functions often use Azure Storage for logging and monitoring purposes. Logs can be stored in Azure Blob Storage, making them easily accessible for debugging and analysis. Additionally, Azure Storage metrics can be used to monitor the performance and health of Azure Functions.</a:t>
            </a:r>
          </a:p>
          <a:p>
            <a:pPr algn="l">
              <a:buFont typeface="+mj-lt"/>
              <a:buAutoNum type="arabicPeriod"/>
            </a:pPr>
            <a:r>
              <a:rPr lang="en-US" b="1" i="0" dirty="0">
                <a:solidFill>
                  <a:srgbClr val="0D0D0D"/>
                </a:solidFill>
                <a:effectLst/>
                <a:latin typeface="Söhne"/>
              </a:rPr>
              <a:t>State Management</a:t>
            </a:r>
            <a:r>
              <a:rPr lang="en-US" b="0" i="0" dirty="0">
                <a:solidFill>
                  <a:srgbClr val="0D0D0D"/>
                </a:solidFill>
                <a:effectLst/>
                <a:latin typeface="Söhne"/>
              </a:rPr>
              <a:t>: In some cases, Azure Functions may need to maintain state between function invocations. Azure Storage provides options for storing and managing state data, such as Azure Table Storage or Azure Blob Storage, which can be accessed by multiple function instances.</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14</a:t>
            </a:fld>
            <a:endParaRPr lang="en-US"/>
          </a:p>
        </p:txBody>
      </p:sp>
    </p:spTree>
    <p:extLst>
      <p:ext uri="{BB962C8B-B14F-4D97-AF65-F5344CB8AC3E}">
        <p14:creationId xmlns:p14="http://schemas.microsoft.com/office/powerpoint/2010/main" val="368401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Azure Functions often leverage Azure Storage Accounts for several reasons:</a:t>
            </a:r>
          </a:p>
          <a:p>
            <a:pPr algn="l">
              <a:buFont typeface="+mj-lt"/>
              <a:buAutoNum type="arabicPeriod"/>
            </a:pPr>
            <a:r>
              <a:rPr lang="en-US" b="1" i="0" dirty="0">
                <a:solidFill>
                  <a:srgbClr val="0D0D0D"/>
                </a:solidFill>
                <a:effectLst/>
                <a:latin typeface="Söhne"/>
              </a:rPr>
              <a:t>Data Storage</a:t>
            </a:r>
            <a:r>
              <a:rPr lang="en-US" b="0" i="0" dirty="0">
                <a:solidFill>
                  <a:srgbClr val="0D0D0D"/>
                </a:solidFill>
                <a:effectLst/>
                <a:latin typeface="Söhne"/>
              </a:rPr>
              <a:t>: Azure Functions may need to store data persistently. This could be input data, output data, or any intermediate data generated during function execution. Azure Storage provides scalable and durable storage options like blobs, tables, queues, and files, which can be easily accessed from Azure Functions.</a:t>
            </a:r>
          </a:p>
          <a:p>
            <a:pPr algn="l">
              <a:buFont typeface="+mj-lt"/>
              <a:buAutoNum type="arabicPeriod"/>
            </a:pPr>
            <a:r>
              <a:rPr lang="en-US" b="1" i="0" dirty="0">
                <a:solidFill>
                  <a:srgbClr val="0D0D0D"/>
                </a:solidFill>
                <a:effectLst/>
                <a:latin typeface="Söhne"/>
              </a:rPr>
              <a:t>Triggers and Bindings</a:t>
            </a:r>
            <a:r>
              <a:rPr lang="en-US" b="0" i="0" dirty="0">
                <a:solidFill>
                  <a:srgbClr val="0D0D0D"/>
                </a:solidFill>
                <a:effectLst/>
                <a:latin typeface="Söhne"/>
              </a:rPr>
              <a:t>: Many Azure Functions are triggered by events in Azure Storage, such as blob uploads, queue messages, or table modifications. These triggers allow functions to respond to changes or events in real-time. Additionally, Azure Functions can use input and output bindings to interact directly with Azure Storage services without explicitly managing connections or authentication.</a:t>
            </a:r>
          </a:p>
          <a:p>
            <a:pPr algn="l">
              <a:buFont typeface="+mj-lt"/>
              <a:buAutoNum type="arabicPeriod"/>
            </a:pPr>
            <a:r>
              <a:rPr lang="en-US" b="1" i="0" dirty="0">
                <a:solidFill>
                  <a:srgbClr val="0D0D0D"/>
                </a:solidFill>
                <a:effectLst/>
                <a:latin typeface="Söhne"/>
              </a:rPr>
              <a:t>Logging and Monitoring</a:t>
            </a:r>
            <a:r>
              <a:rPr lang="en-US" b="0" i="0" dirty="0">
                <a:solidFill>
                  <a:srgbClr val="0D0D0D"/>
                </a:solidFill>
                <a:effectLst/>
                <a:latin typeface="Söhne"/>
              </a:rPr>
              <a:t>: Azure Functions often use Azure Storage for logging and monitoring purposes. Logs can be stored in Azure Blob Storage, making them easily accessible for debugging and analysis. Additionally, Azure Storage metrics can be used to monitor the performance and health of Azure Functions.</a:t>
            </a:r>
          </a:p>
          <a:p>
            <a:pPr algn="l">
              <a:buFont typeface="+mj-lt"/>
              <a:buAutoNum type="arabicPeriod"/>
            </a:pPr>
            <a:r>
              <a:rPr lang="en-US" b="1" i="0" dirty="0">
                <a:solidFill>
                  <a:srgbClr val="0D0D0D"/>
                </a:solidFill>
                <a:effectLst/>
                <a:latin typeface="Söhne"/>
              </a:rPr>
              <a:t>State Management</a:t>
            </a:r>
            <a:r>
              <a:rPr lang="en-US" b="0" i="0" dirty="0">
                <a:solidFill>
                  <a:srgbClr val="0D0D0D"/>
                </a:solidFill>
                <a:effectLst/>
                <a:latin typeface="Söhne"/>
              </a:rPr>
              <a:t>: In some cases, Azure Functions may need to maintain state between function invocations. Azure Storage provides options for storing and managing state data, such as Azure Table Storage or Azure Blob Storage, which can be accessed by multiple function instances.</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15</a:t>
            </a:fld>
            <a:endParaRPr lang="en-US"/>
          </a:p>
        </p:txBody>
      </p:sp>
    </p:spTree>
    <p:extLst>
      <p:ext uri="{BB962C8B-B14F-4D97-AF65-F5344CB8AC3E}">
        <p14:creationId xmlns:p14="http://schemas.microsoft.com/office/powerpoint/2010/main" val="125274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Azure Functions, "managing state" refers to the handling of data or information that persists beyond the execution of a single function invocation.</a:t>
            </a:r>
          </a:p>
          <a:p>
            <a:endParaRPr lang="en-US" dirty="0"/>
          </a:p>
          <a:p>
            <a:r>
              <a:rPr lang="en-US" dirty="0"/>
              <a:t>Since Azure Functions are stateless by nature, meaning they don't retain information between executions, managing state becomes essential when you need to </a:t>
            </a:r>
          </a:p>
          <a:p>
            <a:pPr marL="171450" indent="-171450">
              <a:buFont typeface="Calibri"/>
              <a:buChar char="-"/>
            </a:pPr>
            <a:r>
              <a:rPr lang="en-US" dirty="0"/>
              <a:t>maintain data across function calls</a:t>
            </a:r>
          </a:p>
          <a:p>
            <a:pPr marL="171450" indent="-171450">
              <a:buFont typeface="Calibri"/>
              <a:buChar char="-"/>
            </a:pPr>
            <a:r>
              <a:rPr lang="en-US" dirty="0"/>
              <a:t>coordinate workflows</a:t>
            </a:r>
          </a:p>
          <a:p>
            <a:pPr marL="171450" indent="-171450">
              <a:buFont typeface="Calibri"/>
              <a:buChar char="-"/>
            </a:pPr>
            <a:r>
              <a:rPr lang="en-US" dirty="0"/>
              <a:t>handle long-running processes</a:t>
            </a:r>
          </a:p>
          <a:p>
            <a:pPr marL="171450" indent="-171450">
              <a:buFont typeface="Calibri"/>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dirty="0"/>
              <a:t>Durable Functions provide built-in support for managing state in long-running workflows, orchestrating function executions, and handling async patterns</a:t>
            </a:r>
          </a:p>
          <a:p>
            <a:pPr marL="171450" indent="-171450">
              <a:buFont typeface="Calibri"/>
              <a:buChar char="-"/>
            </a:pPr>
            <a:endParaRPr lang="en-US" dirty="0"/>
          </a:p>
          <a:p>
            <a:pPr marL="171450" indent="-171450">
              <a:buFont typeface="Calibri"/>
              <a:buChar char="-"/>
            </a:pPr>
            <a:endParaRPr lang="en-US" dirty="0"/>
          </a:p>
          <a:p>
            <a:r>
              <a:rPr lang="en-US" dirty="0"/>
              <a:t>Common scenarios where managing state in Azure Functions is necessary:</a:t>
            </a:r>
          </a:p>
          <a:p>
            <a:r>
              <a:rPr lang="en-US" b="1" dirty="0"/>
              <a:t> - Long-Running Workflows</a:t>
            </a:r>
            <a:r>
              <a:rPr lang="en-US" dirty="0"/>
              <a:t>: When you have a workflow that spans multiple function invocations and requires maintaining the current state or progress throughout its execution</a:t>
            </a:r>
          </a:p>
          <a:p>
            <a:r>
              <a:rPr lang="en-US" b="1" dirty="0"/>
              <a:t> - Coordination of Distributed Systems</a:t>
            </a:r>
            <a:r>
              <a:rPr lang="en-US" dirty="0"/>
              <a:t>: In scenarios where you need to coordinate multiple functions or services to achieve a particular task, managing state helps in tracking the progress and handling failures.</a:t>
            </a:r>
          </a:p>
          <a:p>
            <a:r>
              <a:rPr lang="en-US" b="1" dirty="0"/>
              <a:t> - Caching and Data Storage</a:t>
            </a:r>
            <a:r>
              <a:rPr lang="en-US" dirty="0"/>
              <a:t>: Storing and retrieving data between function invocations, such as caching results to improve performance or maintaining user sessions</a:t>
            </a:r>
          </a:p>
          <a:p>
            <a:r>
              <a:rPr lang="en-US" b="1" dirty="0"/>
              <a:t> - Concurrency and Parallelism</a:t>
            </a:r>
            <a:r>
              <a:rPr lang="en-US" dirty="0"/>
              <a:t>: Ensuring safe access to shared resources or preventing race conditions when multiple functions are running concurrently</a:t>
            </a:r>
          </a:p>
          <a:p>
            <a:r>
              <a:rPr lang="en-US" b="1" dirty="0"/>
              <a:t> - Error Handling and Recovery</a:t>
            </a:r>
            <a:r>
              <a:rPr lang="en-US" dirty="0"/>
              <a:t>: Keeping track of errors, retries, and recovery mechanisms to ensure the reliability and fault tolerance of your functions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3</a:t>
            </a:fld>
            <a:endParaRPr lang="en-US"/>
          </a:p>
        </p:txBody>
      </p:sp>
    </p:spTree>
    <p:extLst>
      <p:ext uri="{BB962C8B-B14F-4D97-AF65-F5344CB8AC3E}">
        <p14:creationId xmlns:p14="http://schemas.microsoft.com/office/powerpoint/2010/main" val="332603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Entity functions: operations for managing the so called durable entities, entities that maintain state, for ex a counter object. The entity functions are responsible for reading and updating small pieces of state</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4</a:t>
            </a:fld>
            <a:endParaRPr lang="en-US"/>
          </a:p>
        </p:txBody>
      </p:sp>
    </p:spTree>
    <p:extLst>
      <p:ext uri="{BB962C8B-B14F-4D97-AF65-F5344CB8AC3E}">
        <p14:creationId xmlns:p14="http://schemas.microsoft.com/office/powerpoint/2010/main" val="199024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endParaRPr lang="en-US">
              <a:latin typeface="Corbel"/>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5</a:t>
            </a:fld>
            <a:endParaRPr lang="en-US"/>
          </a:p>
        </p:txBody>
      </p:sp>
    </p:spTree>
    <p:extLst>
      <p:ext uri="{BB962C8B-B14F-4D97-AF65-F5344CB8AC3E}">
        <p14:creationId xmlns:p14="http://schemas.microsoft.com/office/powerpoint/2010/main" val="1094211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800"/>
              </a:spcBef>
              <a:buFont typeface="Arial"/>
              <a:buChar char="•"/>
            </a:pPr>
            <a:r>
              <a:rPr lang="en-US" dirty="0"/>
              <a:t>Show the status </a:t>
            </a:r>
            <a:r>
              <a:rPr lang="en-US" dirty="0" err="1"/>
              <a:t>url</a:t>
            </a:r>
            <a:endParaRPr lang="en-US" dirty="0"/>
          </a:p>
          <a:p>
            <a:pPr marL="285750" indent="-285750">
              <a:lnSpc>
                <a:spcPct val="90000"/>
              </a:lnSpc>
              <a:spcBef>
                <a:spcPts val="1800"/>
              </a:spcBef>
              <a:buFont typeface="Arial"/>
              <a:buChar char="•"/>
            </a:pPr>
            <a:r>
              <a:rPr lang="en-US" dirty="0">
                <a:hlinkClick r:id="rId3"/>
              </a:rPr>
              <a:t>https://learn.microsoft.com/en-us/azure/azure-functions/durable/durable-functions-http-features?tabs=csharp#http-202-handling</a:t>
            </a:r>
          </a:p>
          <a:p>
            <a:pPr marL="285750" indent="-285750">
              <a:lnSpc>
                <a:spcPct val="90000"/>
              </a:lnSpc>
              <a:spcBef>
                <a:spcPts val="1800"/>
              </a:spcBef>
              <a:buFont typeface="Arial"/>
              <a:buChar char="•"/>
            </a:pPr>
            <a:r>
              <a:rPr lang="en-US" dirty="0"/>
              <a:t>“Custom” web hook implementation/subscription for the ‘Completed’ event. We can implement this by using another Orchestration function which automatically polls the API status endpoint until it gets 200 or 4XX. During the function execution, the status endpoint will return 202, see the link above</a:t>
            </a:r>
          </a:p>
          <a:p>
            <a:pPr marL="285750" marR="0" lvl="0" indent="-285750" algn="l" defTabSz="914400" rtl="0" eaLnBrk="1" fontAlgn="auto" latinLnBrk="0" hangingPunct="1">
              <a:lnSpc>
                <a:spcPct val="90000"/>
              </a:lnSpc>
              <a:spcBef>
                <a:spcPts val="1800"/>
              </a:spcBef>
              <a:spcAft>
                <a:spcPts val="0"/>
              </a:spcAft>
              <a:buClrTx/>
              <a:buSzTx/>
              <a:buFont typeface="Arial"/>
              <a:buChar char="•"/>
              <a:tabLst/>
              <a:defRPr/>
            </a:pPr>
            <a:r>
              <a:rPr lang="en-US" b="0" i="0" dirty="0">
                <a:solidFill>
                  <a:srgbClr val="E6E6E6"/>
                </a:solidFill>
                <a:effectLst/>
                <a:latin typeface="Segoe UI" panose="020B0502040204020203" pitchFamily="34" charset="0"/>
              </a:rPr>
              <a:t>Orchestrator functions also natively support the server-side polling consumer pattern, as described in </a:t>
            </a:r>
            <a:r>
              <a:rPr lang="en-US" b="1" i="0" u="none" strike="noStrike" dirty="0">
                <a:solidFill>
                  <a:srgbClr val="E6E6E6"/>
                </a:solidFill>
                <a:effectLst/>
                <a:latin typeface="Segoe UI" panose="020B0502040204020203" pitchFamily="34" charset="0"/>
                <a:hlinkClick r:id="rId4"/>
              </a:rPr>
              <a:t>Async operation tracking</a:t>
            </a:r>
            <a:r>
              <a:rPr lang="en-US" b="0" i="0" dirty="0">
                <a:solidFill>
                  <a:srgbClr val="E6E6E6"/>
                </a:solidFill>
                <a:effectLst/>
                <a:latin typeface="Segoe UI" panose="020B0502040204020203" pitchFamily="34" charset="0"/>
              </a:rPr>
              <a:t>. This support means that orchestrations in one function app can easily coordinate the orchestrator functions in other function apps. This is similar to the </a:t>
            </a:r>
            <a:r>
              <a:rPr lang="en-US" b="1" i="0" u="none" strike="noStrike" dirty="0">
                <a:solidFill>
                  <a:srgbClr val="E6E6E6"/>
                </a:solidFill>
                <a:effectLst/>
                <a:latin typeface="Segoe UI" panose="020B0502040204020203" pitchFamily="34" charset="0"/>
                <a:hlinkClick r:id="rId5"/>
              </a:rPr>
              <a:t>sub-orchestration</a:t>
            </a:r>
            <a:r>
              <a:rPr lang="en-US" b="0" i="0" dirty="0">
                <a:solidFill>
                  <a:srgbClr val="E6E6E6"/>
                </a:solidFill>
                <a:effectLst/>
                <a:latin typeface="Segoe UI" panose="020B0502040204020203" pitchFamily="34" charset="0"/>
              </a:rPr>
              <a:t> concept, but with support for cross-app communication. This support is particularly useful for microservice-style app development.</a:t>
            </a:r>
          </a:p>
          <a:p>
            <a:pPr marL="285750" indent="-285750">
              <a:lnSpc>
                <a:spcPct val="90000"/>
              </a:lnSpc>
              <a:spcBef>
                <a:spcPts val="1800"/>
              </a:spcBef>
              <a:buFont typeface="Arial"/>
              <a:buChar char="•"/>
            </a:pPr>
            <a:endParaRPr lang="en-US" dirty="0"/>
          </a:p>
          <a:p>
            <a:pPr marL="285750" marR="0" lvl="0" indent="-285750" algn="l" defTabSz="914400" rtl="0" eaLnBrk="1" fontAlgn="auto" latinLnBrk="0" hangingPunct="1">
              <a:lnSpc>
                <a:spcPct val="90000"/>
              </a:lnSpc>
              <a:spcBef>
                <a:spcPts val="1800"/>
              </a:spcBef>
              <a:spcAft>
                <a:spcPts val="0"/>
              </a:spcAft>
              <a:buClrTx/>
              <a:buSzTx/>
              <a:buFont typeface="Arial"/>
              <a:buChar char="•"/>
              <a:tabLst/>
              <a:defRPr/>
            </a:pPr>
            <a:r>
              <a:rPr lang="en-US" dirty="0">
                <a:ea typeface="+mn-lt"/>
                <a:cs typeface="+mn-lt"/>
              </a:rPr>
              <a:t>Each time the code calls </a:t>
            </a:r>
            <a:r>
              <a:rPr lang="en-US" dirty="0">
                <a:latin typeface="Consolas"/>
                <a:ea typeface="+mn-lt"/>
                <a:cs typeface="+mn-lt"/>
              </a:rPr>
              <a:t>await</a:t>
            </a:r>
            <a:r>
              <a:rPr lang="en-US" dirty="0">
                <a:ea typeface="+mn-lt"/>
                <a:cs typeface="+mn-lt"/>
              </a:rPr>
              <a:t>, the Durable Functions framework checkpoints the progress of the current function instance. If the process or virtual machine recycles midway through the execution, the function instance resumes from the preceding </a:t>
            </a:r>
            <a:r>
              <a:rPr lang="en-US" dirty="0">
                <a:latin typeface="Consolas"/>
                <a:ea typeface="+mn-lt"/>
                <a:cs typeface="+mn-lt"/>
              </a:rPr>
              <a:t>await</a:t>
            </a:r>
            <a:r>
              <a:rPr lang="en-US" dirty="0">
                <a:ea typeface="+mn-lt"/>
                <a:cs typeface="+mn-lt"/>
              </a:rPr>
              <a:t> call</a:t>
            </a:r>
            <a:endParaRPr lang="en-US" dirty="0"/>
          </a:p>
          <a:p>
            <a:pPr marL="0" indent="0">
              <a:lnSpc>
                <a:spcPct val="90000"/>
              </a:lnSpc>
              <a:spcBef>
                <a:spcPts val="1800"/>
              </a:spcBef>
              <a:buFont typeface="Arial"/>
              <a:buNone/>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6</a:t>
            </a:fld>
            <a:endParaRPr lang="en-US"/>
          </a:p>
        </p:txBody>
      </p:sp>
    </p:spTree>
    <p:extLst>
      <p:ext uri="{BB962C8B-B14F-4D97-AF65-F5344CB8AC3E}">
        <p14:creationId xmlns:p14="http://schemas.microsoft.com/office/powerpoint/2010/main" val="428455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 to both problems: choose App Service Plan hosting plan for the function and host it in a VM</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709491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In-Process: Functions are required to run on the same version of .NET as the Functions runtime project (for ex. .NET 6)</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9091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a:t>12</a:t>
            </a:fld>
            <a:endParaRPr lang="en-US"/>
          </a:p>
        </p:txBody>
      </p:sp>
    </p:spTree>
    <p:extLst>
      <p:ext uri="{BB962C8B-B14F-4D97-AF65-F5344CB8AC3E}">
        <p14:creationId xmlns:p14="http://schemas.microsoft.com/office/powerpoint/2010/main" val="783313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 case where the amount of memory used by a single function execution is constant. In this case, calculating the cost is simple multiplication. For example, say that your function consumed 0.5 GB for 3 seconds. Then the signle execution cost is 0.5GB * 3s = 1.5 GB-seconds. After that the single execution resource cost is multiplied by the number of executions to obtain the final [GB-s] consumed. </a:t>
            </a:r>
          </a:p>
          <a:p>
            <a:endParaRPr lang="en-US" dirty="0"/>
          </a:p>
          <a:p>
            <a:r>
              <a:rPr lang="en-US" dirty="0"/>
              <a:t>Note: [GB-s] can be also </a:t>
            </a:r>
            <a:r>
              <a:rPr lang="en-US" err="1"/>
              <a:t>annoted</a:t>
            </a:r>
            <a:r>
              <a:rPr lang="en-US" dirty="0"/>
              <a:t> as [GB/s], which is the instant memory consumption by the function, i.e. </a:t>
            </a:r>
            <a:r>
              <a:rPr lang="en-US" err="1"/>
              <a:t>comsumed</a:t>
            </a:r>
            <a:r>
              <a:rPr lang="en-US"/>
              <a:t> GB per second</a:t>
            </a:r>
          </a:p>
          <a:p>
            <a:endParaRPr lang="en-US"/>
          </a:p>
          <a:p>
            <a:r>
              <a:rPr lang="en-US" dirty="0"/>
              <a:t>Example: </a:t>
            </a:r>
          </a:p>
          <a:p>
            <a:r>
              <a:rPr lang="en-US" dirty="0"/>
              <a:t>------------</a:t>
            </a:r>
          </a:p>
          <a:p>
            <a:r>
              <a:rPr lang="en-US"/>
              <a:t>Single execution memory consumption (assume it is constant): 128 MB</a:t>
            </a:r>
          </a:p>
          <a:p>
            <a:r>
              <a:rPr lang="en-US" dirty="0"/>
              <a:t>Single execution time (assume it is constant): 3s</a:t>
            </a:r>
          </a:p>
          <a:p>
            <a:r>
              <a:rPr lang="en-US" dirty="0"/>
              <a:t>Number of executions per month: 1 000 000</a:t>
            </a:r>
          </a:p>
          <a:p>
            <a:endParaRPr lang="en-US"/>
          </a:p>
          <a:p>
            <a:r>
              <a:rPr lang="en-US"/>
              <a:t>1.Calculate the resource cost GB-s of the function. </a:t>
            </a:r>
          </a:p>
          <a:p>
            <a:r>
              <a:rPr lang="en-US" dirty="0"/>
              <a:t>    a. Convert the memory to [GB]: 128[MB]/1024 = 0.125[GB]</a:t>
            </a:r>
          </a:p>
          <a:p>
            <a:r>
              <a:rPr lang="en-US" dirty="0"/>
              <a:t>    b. Execution time is 3s: the resource cost of a single execution is 0.125[GB] / 3[s] = 0.04167[GB-s]</a:t>
            </a:r>
          </a:p>
          <a:p>
            <a:r>
              <a:rPr lang="en-US" dirty="0"/>
              <a:t>2.Calculate the total monthly cost</a:t>
            </a:r>
          </a:p>
          <a:p>
            <a:r>
              <a:rPr lang="en-US" dirty="0"/>
              <a:t>    c. 0.375[GB-s] x 1 000 000 executions = 375 000 [GB-s]</a:t>
            </a:r>
          </a:p>
          <a:p>
            <a:endParaRPr lang="en-US"/>
          </a:p>
          <a:p>
            <a:endParaRPr lang="en-US"/>
          </a:p>
          <a:p>
            <a:r>
              <a:rPr lang="en-US" dirty="0"/>
              <a:t>Since memory usage changes over time, the calculation is essentially the integral of memory usage over time.</a:t>
            </a:r>
          </a:p>
          <a:p>
            <a:endParaRPr lang="en-US"/>
          </a:p>
          <a:p>
            <a:r>
              <a:rPr lang="en-US" dirty="0"/>
              <a:t>The system does this calculation by sampling the memory usage of the process (along with child processes) at regular intervals. As mentioned on the </a:t>
            </a:r>
            <a:r>
              <a:rPr lang="en-US" dirty="0">
                <a:hlinkClick r:id="rId3"/>
              </a:rPr>
              <a:t>pricing page</a:t>
            </a:r>
            <a:r>
              <a:rPr lang="en-US" dirty="0"/>
              <a:t>, memory usage is rounded up to the nearest 128-MB bucket. When your process is using 160 MB, you're charged for 256 MB. The calculation takes into account concurrency, which is multiple concurrent function executions in the same process.</a:t>
            </a:r>
          </a:p>
        </p:txBody>
      </p:sp>
      <p:sp>
        <p:nvSpPr>
          <p:cNvPr id="4" name="Slide Number Placeholder 3"/>
          <p:cNvSpPr>
            <a:spLocks noGrp="1"/>
          </p:cNvSpPr>
          <p:nvPr>
            <p:ph type="sldNum" sz="quarter" idx="5"/>
          </p:nvPr>
        </p:nvSpPr>
        <p:spPr/>
        <p:txBody>
          <a:bodyPr/>
          <a:lstStyle/>
          <a:p>
            <a:fld id="{01F2A70B-78F2-4DCF-B53B-C990D2FAFB8A}" type="slidenum">
              <a:rPr lang="en-US"/>
              <a:t>13</a:t>
            </a:fld>
            <a:endParaRPr lang="en-US"/>
          </a:p>
        </p:txBody>
      </p:sp>
    </p:spTree>
    <p:extLst>
      <p:ext uri="{BB962C8B-B14F-4D97-AF65-F5344CB8AC3E}">
        <p14:creationId xmlns:p14="http://schemas.microsoft.com/office/powerpoint/2010/main" val="374405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20-Mar-24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20-Mar-24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20-Mar-24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20-Mar-24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20-Mar-24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20-Mar-24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20-Mar-24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20-Mar-24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20-Mar-24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20-Mar-24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20-Mar-24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www.linkedin.com/in/alexander-klassanov/"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hyperlink" Target="https://github.com/klassanov/FunctionApps"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zure/azure-functions-dotnet-worker"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zure-functions/" TargetMode="External"/><Relationship Id="rId2" Type="http://schemas.openxmlformats.org/officeDocument/2006/relationships/hyperlink" Target="https://azure.microsoft.com/" TargetMode="External"/><Relationship Id="rId1" Type="http://schemas.openxmlformats.org/officeDocument/2006/relationships/slideLayout" Target="../slideLayouts/slideLayout5.xml"/><Relationship Id="rId4" Type="http://schemas.openxmlformats.org/officeDocument/2006/relationships/hyperlink" Target="https://app.pluralsight.com/library/courses/microsoft-azure-serverless-functions-create/table-of-conte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durabletask"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azure-functions/durable/durable-functions-overview?tabs=in-process%2Cnodejs-v3%2Cv1-model&amp;pivots=csharp#application-pattern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azure/azure-functions/functions-deployment-technologies?tabs=window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ev.azure.com/klassanov/AzureFunctionAppsProject/_build?definitionId=26" TargetMode="External"/><Relationship Id="rId2" Type="http://schemas.openxmlformats.org/officeDocument/2006/relationships/hyperlink" Target="https://dev.azure.com/klassanov/AzureFunctionAppsProject/_build?definitionId=24" TargetMode="External"/><Relationship Id="rId1" Type="http://schemas.openxmlformats.org/officeDocument/2006/relationships/slideLayout" Target="../slideLayouts/slideLayout5.xml"/><Relationship Id="rId4" Type="http://schemas.openxmlformats.org/officeDocument/2006/relationships/hyperlink" Target="https://shields.io/"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bg-bg/azure/azure-functions/functions-scal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169" y="3121177"/>
            <a:ext cx="9806241" cy="1144990"/>
          </a:xfrm>
        </p:spPr>
        <p:txBody>
          <a:bodyPr/>
          <a:lstStyle/>
          <a:p>
            <a:r>
              <a:rPr lang="en-US" dirty="0"/>
              <a:t>Azure Functions Overview</a:t>
            </a:r>
          </a:p>
        </p:txBody>
      </p:sp>
      <p:sp>
        <p:nvSpPr>
          <p:cNvPr id="4" name="TextBox 3">
            <a:extLst>
              <a:ext uri="{FF2B5EF4-FFF2-40B4-BE49-F238E27FC236}">
                <a16:creationId xmlns:a16="http://schemas.microsoft.com/office/drawing/2014/main" id="{B7C383DC-90B8-1B07-7FDD-1B89DBD326DB}"/>
              </a:ext>
            </a:extLst>
          </p:cNvPr>
          <p:cNvSpPr txBox="1"/>
          <p:nvPr/>
        </p:nvSpPr>
        <p:spPr>
          <a:xfrm>
            <a:off x="443389" y="5067725"/>
            <a:ext cx="11193064" cy="164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pPr>
            <a:r>
              <a:rPr lang="en-US" sz="2000"/>
              <a:t>        </a:t>
            </a:r>
            <a:r>
              <a:rPr lang="en-US" sz="2000" b="1"/>
              <a:t>Alexander Klassanov</a:t>
            </a:r>
          </a:p>
          <a:p>
            <a:pPr>
              <a:lnSpc>
                <a:spcPct val="90000"/>
              </a:lnSpc>
            </a:pPr>
            <a:r>
              <a:rPr lang="en-US">
                <a:ea typeface="+mn-lt"/>
                <a:cs typeface="+mn-lt"/>
              </a:rPr>
              <a:t>            </a:t>
            </a:r>
            <a:r>
              <a:rPr lang="en-US">
                <a:ea typeface="+mn-lt"/>
                <a:cs typeface="+mn-lt"/>
                <a:hlinkClick r:id="rId3"/>
              </a:rPr>
              <a:t>/in/alexander-klassanov/</a:t>
            </a:r>
            <a:endParaRPr lang="en-US">
              <a:ea typeface="+mn-lt"/>
              <a:cs typeface="+mn-lt"/>
            </a:endParaRPr>
          </a:p>
          <a:p>
            <a:pPr>
              <a:lnSpc>
                <a:spcPct val="90000"/>
              </a:lnSpc>
            </a:pPr>
            <a:endParaRPr lang="en-US"/>
          </a:p>
          <a:p>
            <a:pPr algn="r">
              <a:lnSpc>
                <a:spcPct val="90000"/>
              </a:lnSpc>
            </a:pPr>
            <a:endParaRPr lang="en-US"/>
          </a:p>
          <a:p>
            <a:r>
              <a:rPr lang="en-US"/>
              <a:t>            </a:t>
            </a:r>
            <a:r>
              <a:rPr lang="en-US">
                <a:hlinkClick r:id="rId4"/>
              </a:rPr>
              <a:t>https://github.com/klassanov/FunctionApps</a:t>
            </a:r>
            <a:endParaRPr lang="en-US"/>
          </a:p>
          <a:p>
            <a:pPr algn="r">
              <a:lnSpc>
                <a:spcPct val="90000"/>
              </a:lnSpc>
            </a:pPr>
            <a:endParaRPr lang="en-US"/>
          </a:p>
        </p:txBody>
      </p:sp>
      <p:pic>
        <p:nvPicPr>
          <p:cNvPr id="7" name="Graphic 7">
            <a:extLst>
              <a:ext uri="{FF2B5EF4-FFF2-40B4-BE49-F238E27FC236}">
                <a16:creationId xmlns:a16="http://schemas.microsoft.com/office/drawing/2014/main" id="{E06F61B8-749F-AC2B-F4F1-16063FD7A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9331" y="903856"/>
            <a:ext cx="2667918" cy="2668790"/>
          </a:xfrm>
          <a:prstGeom prst="rect">
            <a:avLst/>
          </a:prstGeom>
        </p:spPr>
      </p:pic>
      <p:pic>
        <p:nvPicPr>
          <p:cNvPr id="9" name="Graphic 8">
            <a:extLst>
              <a:ext uri="{FF2B5EF4-FFF2-40B4-BE49-F238E27FC236}">
                <a16:creationId xmlns:a16="http://schemas.microsoft.com/office/drawing/2014/main" id="{70705B9B-EF54-E546-9C18-FA02F54D2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7475" y="5238000"/>
            <a:ext cx="433321" cy="432000"/>
          </a:xfrm>
          <a:prstGeom prst="rect">
            <a:avLst/>
          </a:prstGeom>
        </p:spPr>
      </p:pic>
      <p:pic>
        <p:nvPicPr>
          <p:cNvPr id="11" name="Graphic 10">
            <a:extLst>
              <a:ext uri="{FF2B5EF4-FFF2-40B4-BE49-F238E27FC236}">
                <a16:creationId xmlns:a16="http://schemas.microsoft.com/office/drawing/2014/main" id="{7F4445F7-78C2-0B2C-C5D1-3268F79CB9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7475" y="6037200"/>
            <a:ext cx="433322" cy="432000"/>
          </a:xfrm>
          <a:prstGeom prst="rect">
            <a:avLst/>
          </a:prstGeom>
        </p:spPr>
      </p:pic>
      <p:sp>
        <p:nvSpPr>
          <p:cNvPr id="3" name="TextBox 2">
            <a:extLst>
              <a:ext uri="{FF2B5EF4-FFF2-40B4-BE49-F238E27FC236}">
                <a16:creationId xmlns:a16="http://schemas.microsoft.com/office/drawing/2014/main" id="{DD77AD62-1D60-4624-2D73-42215F728F31}"/>
              </a:ext>
            </a:extLst>
          </p:cNvPr>
          <p:cNvSpPr txBox="1"/>
          <p:nvPr/>
        </p:nvSpPr>
        <p:spPr>
          <a:xfrm>
            <a:off x="4396446" y="4314632"/>
            <a:ext cx="2743200" cy="4801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pPr>
            <a:r>
              <a:rPr lang="en-US" sz="2800" b="1" dirty="0"/>
              <a:t>Part 2</a:t>
            </a:r>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Serverless</a:t>
            </a:r>
          </a:p>
        </p:txBody>
      </p:sp>
      <p:sp>
        <p:nvSpPr>
          <p:cNvPr id="4" name="Content Placeholder 3"/>
          <p:cNvSpPr>
            <a:spLocks noGrp="1"/>
          </p:cNvSpPr>
          <p:nvPr>
            <p:ph sz="half" idx="2"/>
          </p:nvPr>
        </p:nvSpPr>
        <p:spPr>
          <a:xfrm>
            <a:off x="1522413" y="1816663"/>
            <a:ext cx="9105938" cy="4793635"/>
          </a:xfrm>
        </p:spPr>
        <p:txBody>
          <a:bodyPr vert="horz" lIns="91440" tIns="45720" rIns="91440" bIns="45720" rtlCol="0" anchor="t">
            <a:normAutofit/>
          </a:bodyPr>
          <a:lstStyle/>
          <a:p>
            <a:r>
              <a:rPr lang="en-US" dirty="0">
                <a:ea typeface="+mn-lt"/>
                <a:cs typeface="+mn-lt"/>
              </a:rPr>
              <a:t>Execution time limit: max configurable timeout: 10 mins</a:t>
            </a:r>
          </a:p>
          <a:p>
            <a:r>
              <a:rPr lang="en-US" dirty="0">
                <a:ea typeface="+mn-lt"/>
                <a:cs typeface="+mn-lt"/>
              </a:rPr>
              <a:t>Cold start: Need to warm-up instances after idle time</a:t>
            </a:r>
            <a:endParaRPr lang="en-US" dirty="0"/>
          </a:p>
          <a:p>
            <a:r>
              <a:rPr lang="en-US" dirty="0"/>
              <a:t>Execution frequency and related cost: </a:t>
            </a:r>
          </a:p>
          <a:p>
            <a:pPr marL="575945" lvl="1"/>
            <a:r>
              <a:rPr lang="en-US" dirty="0"/>
              <a:t>in case of continuous and heavy usage by multiple clients, there is a risk that the bill to pay becomes too high</a:t>
            </a:r>
          </a:p>
          <a:p>
            <a:pPr marL="301625" lvl="1" indent="0">
              <a:buNone/>
            </a:pPr>
            <a:endParaRPr lang="en-US" dirty="0"/>
          </a:p>
          <a:p>
            <a:endParaRPr lang="en-US" dirty="0"/>
          </a:p>
        </p:txBody>
      </p:sp>
    </p:spTree>
    <p:extLst>
      <p:ext uri="{BB962C8B-B14F-4D97-AF65-F5344CB8AC3E}">
        <p14:creationId xmlns:p14="http://schemas.microsoft.com/office/powerpoint/2010/main" val="331441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2413" y="1816663"/>
            <a:ext cx="9105938" cy="4512953"/>
          </a:xfrm>
        </p:spPr>
        <p:txBody>
          <a:bodyPr vert="horz" lIns="91440" tIns="45720" rIns="91440" bIns="45720" rtlCol="0" anchor="t">
            <a:normAutofit/>
          </a:bodyPr>
          <a:lstStyle/>
          <a:p>
            <a:pPr>
              <a:buFont typeface="Calibri" pitchFamily="34" charset="0"/>
              <a:buChar char="-"/>
            </a:pPr>
            <a:r>
              <a:rPr lang="en-US" dirty="0"/>
              <a:t>In-Process (.NET Class Library Mode) </a:t>
            </a:r>
          </a:p>
          <a:p>
            <a:pPr marL="575945" lvl="1">
              <a:buFont typeface="Calibri" pitchFamily="49" charset="0"/>
              <a:buChar char="-"/>
            </a:pPr>
            <a:r>
              <a:rPr lang="en-US" sz="1600" dirty="0"/>
              <a:t>Functions run in the same process as the Functions runtime</a:t>
            </a:r>
            <a:endParaRPr lang="en-US" dirty="0"/>
          </a:p>
          <a:p>
            <a:pPr marL="575945" lvl="1">
              <a:buFont typeface="Calibri" pitchFamily="49" charset="0"/>
              <a:buChar char="-"/>
            </a:pPr>
            <a:r>
              <a:rPr lang="en-US" sz="1600" dirty="0"/>
              <a:t>Only LTS versions of .NET are supported</a:t>
            </a:r>
            <a:endParaRPr lang="en-US" dirty="0"/>
          </a:p>
          <a:p>
            <a:pPr marL="575945" lvl="1">
              <a:buFont typeface="Calibri" pitchFamily="49" charset="0"/>
              <a:buChar char="-"/>
            </a:pPr>
            <a:r>
              <a:rPr lang="en-US" sz="1600" dirty="0"/>
              <a:t>Shown in the demos so far</a:t>
            </a:r>
          </a:p>
          <a:p>
            <a:pPr marL="301625" lvl="1" indent="0">
              <a:buNone/>
            </a:pPr>
            <a:endParaRPr lang="en-US" sz="1600" dirty="0"/>
          </a:p>
          <a:p>
            <a:pPr>
              <a:buFont typeface="Calibri" pitchFamily="34" charset="0"/>
              <a:buChar char="-"/>
            </a:pPr>
            <a:r>
              <a:rPr lang="en-US" dirty="0"/>
              <a:t>Isolated Worker Process (.NET Isolated)</a:t>
            </a:r>
          </a:p>
          <a:p>
            <a:pPr marL="575945" lvl="1">
              <a:buFont typeface="Calibri" pitchFamily="34" charset="0"/>
              <a:buChar char="-"/>
            </a:pPr>
            <a:r>
              <a:rPr lang="en-US" sz="1600" dirty="0"/>
              <a:t>Functions run in a separate process than the Functions runtime</a:t>
            </a:r>
          </a:p>
          <a:p>
            <a:pPr marL="575945" lvl="1">
              <a:buFont typeface="Calibri" pitchFamily="34" charset="0"/>
              <a:buChar char="-"/>
            </a:pPr>
            <a:r>
              <a:rPr lang="en-US" sz="1600" dirty="0"/>
              <a:t>Full control app startup, middleware</a:t>
            </a:r>
            <a:r>
              <a:rPr lang="bg-BG" sz="1600" dirty="0"/>
              <a:t>, </a:t>
            </a:r>
            <a:r>
              <a:rPr lang="en-US" sz="1600" dirty="0"/>
              <a:t>DI</a:t>
            </a:r>
          </a:p>
          <a:p>
            <a:pPr marL="575945" lvl="1">
              <a:buFont typeface="Calibri" pitchFamily="34" charset="0"/>
              <a:buChar char="-"/>
            </a:pPr>
            <a:r>
              <a:rPr lang="en-US" sz="1600" dirty="0" err="1"/>
              <a:t>Program.cs</a:t>
            </a:r>
            <a:r>
              <a:rPr lang="en-US" sz="1600" dirty="0"/>
              <a:t> is the entry point for the app</a:t>
            </a:r>
          </a:p>
          <a:p>
            <a:pPr marL="575945" lvl="1">
              <a:buFont typeface="Calibri" pitchFamily="34" charset="0"/>
              <a:buChar char="-"/>
            </a:pPr>
            <a:r>
              <a:rPr lang="en-US" sz="1600" dirty="0"/>
              <a:t>Available only in Functions Premium Plan and App Service Plan</a:t>
            </a:r>
          </a:p>
          <a:p>
            <a:pPr marL="575945" lvl="1">
              <a:buFont typeface="Calibri" pitchFamily="34" charset="0"/>
              <a:buChar char="-"/>
            </a:pPr>
            <a:r>
              <a:rPr lang="en-US" sz="1600" dirty="0"/>
              <a:t>Example repo: </a:t>
            </a:r>
            <a:r>
              <a:rPr lang="en-US" sz="1600" dirty="0">
                <a:ea typeface="+mn-lt"/>
                <a:cs typeface="+mn-lt"/>
                <a:hlinkClick r:id="rId3"/>
              </a:rPr>
              <a:t>GitHub - Azure/azure-functions-dotnet-worker: Azure Functions out-of-process .NET language worker</a:t>
            </a:r>
            <a:endParaRPr lang="en-US" sz="1600" dirty="0">
              <a:ea typeface="+mn-lt"/>
              <a:cs typeface="+mn-lt"/>
            </a:endParaRPr>
          </a:p>
          <a:p>
            <a:pPr>
              <a:buFont typeface="Calibri" pitchFamily="34" charset="0"/>
              <a:buChar char="-"/>
            </a:pPr>
            <a:endParaRPr lang="en-US" dirty="0"/>
          </a:p>
        </p:txBody>
      </p:sp>
      <p:sp>
        <p:nvSpPr>
          <p:cNvPr id="5" name="Title 4">
            <a:extLst>
              <a:ext uri="{FF2B5EF4-FFF2-40B4-BE49-F238E27FC236}">
                <a16:creationId xmlns:a16="http://schemas.microsoft.com/office/drawing/2014/main" id="{B50A372A-5639-84D1-30E0-F0210CA251DC}"/>
              </a:ext>
            </a:extLst>
          </p:cNvPr>
          <p:cNvSpPr>
            <a:spLocks noGrp="1"/>
          </p:cNvSpPr>
          <p:nvPr>
            <p:ph type="title"/>
          </p:nvPr>
        </p:nvSpPr>
        <p:spPr/>
        <p:txBody>
          <a:bodyPr/>
          <a:lstStyle/>
          <a:p>
            <a:r>
              <a:rPr lang="en-US" dirty="0"/>
              <a:t>Hosting Modes</a:t>
            </a:r>
          </a:p>
        </p:txBody>
      </p:sp>
    </p:spTree>
    <p:extLst>
      <p:ext uri="{BB962C8B-B14F-4D97-AF65-F5344CB8AC3E}">
        <p14:creationId xmlns:p14="http://schemas.microsoft.com/office/powerpoint/2010/main" val="122301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F750C-A072-3EB7-BD43-6180938E0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F347D-79D8-39F5-4AC7-49D1D09D6415}"/>
              </a:ext>
            </a:extLst>
          </p:cNvPr>
          <p:cNvSpPr>
            <a:spLocks noGrp="1"/>
          </p:cNvSpPr>
          <p:nvPr>
            <p:ph type="title"/>
          </p:nvPr>
        </p:nvSpPr>
        <p:spPr/>
        <p:txBody>
          <a:bodyPr/>
          <a:lstStyle/>
          <a:p>
            <a:r>
              <a:rPr lang="en-US" dirty="0"/>
              <a:t>Cost Calculation</a:t>
            </a:r>
          </a:p>
        </p:txBody>
      </p:sp>
      <p:sp>
        <p:nvSpPr>
          <p:cNvPr id="4" name="Content Placeholder 3">
            <a:extLst>
              <a:ext uri="{FF2B5EF4-FFF2-40B4-BE49-F238E27FC236}">
                <a16:creationId xmlns:a16="http://schemas.microsoft.com/office/drawing/2014/main" id="{CE9B9BB7-C878-AC16-D075-C0402149BB4C}"/>
              </a:ext>
            </a:extLst>
          </p:cNvPr>
          <p:cNvSpPr>
            <a:spLocks noGrp="1"/>
          </p:cNvSpPr>
          <p:nvPr>
            <p:ph sz="half" idx="2"/>
          </p:nvPr>
        </p:nvSpPr>
        <p:spPr>
          <a:xfrm>
            <a:off x="5833950" y="1890413"/>
            <a:ext cx="6273310" cy="3251316"/>
          </a:xfrm>
        </p:spPr>
        <p:txBody>
          <a:bodyPr vert="horz" lIns="91440" tIns="45720" rIns="91440" bIns="45720" rtlCol="0" anchor="t">
            <a:normAutofit fontScale="92500" lnSpcReduction="10000"/>
          </a:bodyPr>
          <a:lstStyle/>
          <a:p>
            <a:pPr>
              <a:buFont typeface="Arial" pitchFamily="49" charset="0"/>
              <a:buChar char="▪"/>
            </a:pPr>
            <a:r>
              <a:rPr lang="en-US" dirty="0">
                <a:ea typeface="+mn-lt"/>
                <a:cs typeface="+mn-lt"/>
              </a:rPr>
              <a:t>Cost =  purple area = function integral measured in [GB-s]: Memory multiplied by time</a:t>
            </a:r>
          </a:p>
          <a:p>
            <a:pPr>
              <a:buFont typeface="Arial" pitchFamily="49" charset="0"/>
              <a:buChar char="▪"/>
            </a:pPr>
            <a:r>
              <a:rPr lang="en-US" dirty="0">
                <a:ea typeface="+mn-lt"/>
                <a:cs typeface="+mn-lt"/>
              </a:rPr>
              <a:t>Microsoft</a:t>
            </a:r>
            <a:r>
              <a:rPr lang="en-US" dirty="0">
                <a:solidFill>
                  <a:srgbClr val="FF0000"/>
                </a:solidFill>
                <a:ea typeface="+mn-lt"/>
                <a:cs typeface="+mn-lt"/>
              </a:rPr>
              <a:t> samples </a:t>
            </a:r>
            <a:r>
              <a:rPr lang="en-US" dirty="0">
                <a:ea typeface="+mn-lt"/>
                <a:cs typeface="+mn-lt"/>
              </a:rPr>
              <a:t>the consumed memory at regular time intervals and uses 128 MB sized memory buckets</a:t>
            </a:r>
          </a:p>
          <a:p>
            <a:pPr>
              <a:buFont typeface="Arial" pitchFamily="49" charset="0"/>
              <a:buChar char="▪"/>
            </a:pPr>
            <a:r>
              <a:rPr lang="en-US" dirty="0">
                <a:ea typeface="+mn-lt"/>
                <a:cs typeface="+mn-lt"/>
              </a:rPr>
              <a:t>The sampled value is rounded-up to the nearest 128 bucket</a:t>
            </a:r>
          </a:p>
          <a:p>
            <a:pPr>
              <a:buFont typeface="Arial" pitchFamily="49" charset="0"/>
              <a:buChar char="▪"/>
            </a:pPr>
            <a:r>
              <a:rPr lang="en-US" dirty="0">
                <a:ea typeface="+mn-lt"/>
                <a:cs typeface="+mn-lt"/>
              </a:rPr>
              <a:t>Monthly function cost estimation can be easily done by using expected average monthly values</a:t>
            </a:r>
          </a:p>
          <a:p>
            <a:pPr marL="0" indent="0">
              <a:buNone/>
            </a:pPr>
            <a:endParaRPr lang="en-US" sz="1800" dirty="0">
              <a:ea typeface="+mn-lt"/>
              <a:cs typeface="+mn-lt"/>
            </a:endParaRPr>
          </a:p>
          <a:p>
            <a:pPr marL="575945" lvl="1"/>
            <a:endParaRPr lang="en-US" dirty="0">
              <a:ea typeface="+mn-lt"/>
              <a:cs typeface="+mn-lt"/>
            </a:endParaRPr>
          </a:p>
        </p:txBody>
      </p:sp>
      <p:grpSp>
        <p:nvGrpSpPr>
          <p:cNvPr id="3" name="Group 2">
            <a:extLst>
              <a:ext uri="{FF2B5EF4-FFF2-40B4-BE49-F238E27FC236}">
                <a16:creationId xmlns:a16="http://schemas.microsoft.com/office/drawing/2014/main" id="{017A5A06-4EDD-43FB-DEEF-6FA40673B109}"/>
              </a:ext>
            </a:extLst>
          </p:cNvPr>
          <p:cNvGrpSpPr/>
          <p:nvPr/>
        </p:nvGrpSpPr>
        <p:grpSpPr>
          <a:xfrm>
            <a:off x="86759" y="2394004"/>
            <a:ext cx="7097816" cy="3876172"/>
            <a:chOff x="2922791" y="510319"/>
            <a:chExt cx="6026657" cy="3232613"/>
          </a:xfrm>
        </p:grpSpPr>
        <p:cxnSp>
          <p:nvCxnSpPr>
            <p:cNvPr id="5" name="Straight Arrow Connector 4">
              <a:extLst>
                <a:ext uri="{FF2B5EF4-FFF2-40B4-BE49-F238E27FC236}">
                  <a16:creationId xmlns:a16="http://schemas.microsoft.com/office/drawing/2014/main" id="{4097EFCA-3988-04C3-6DE5-1065EBAD6358}"/>
                </a:ext>
              </a:extLst>
            </p:cNvPr>
            <p:cNvCxnSpPr/>
            <p:nvPr/>
          </p:nvCxnSpPr>
          <p:spPr>
            <a:xfrm>
              <a:off x="3470988" y="3429000"/>
              <a:ext cx="4917233" cy="0"/>
            </a:xfrm>
            <a:prstGeom prst="straightConnector1">
              <a:avLst/>
            </a:prstGeom>
            <a:ln w="38100">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E3AE3FA-E3A0-FBEB-45DA-9F0C31E3868E}"/>
                </a:ext>
              </a:extLst>
            </p:cNvPr>
            <p:cNvCxnSpPr>
              <a:cxnSpLocks/>
            </p:cNvCxnSpPr>
            <p:nvPr/>
          </p:nvCxnSpPr>
          <p:spPr>
            <a:xfrm flipV="1">
              <a:off x="3470988" y="681135"/>
              <a:ext cx="0" cy="2747865"/>
            </a:xfrm>
            <a:prstGeom prst="straightConnector1">
              <a:avLst/>
            </a:prstGeom>
            <a:ln w="38100">
              <a:miter lim="800000"/>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0CFAEEA-4AA2-755B-E6E3-C52CAD8FCAB9}"/>
                </a:ext>
              </a:extLst>
            </p:cNvPr>
            <p:cNvSpPr txBox="1"/>
            <p:nvPr/>
          </p:nvSpPr>
          <p:spPr>
            <a:xfrm>
              <a:off x="8317150" y="3429000"/>
              <a:ext cx="632298" cy="313932"/>
            </a:xfrm>
            <a:prstGeom prst="rect">
              <a:avLst/>
            </a:prstGeom>
            <a:noFill/>
          </p:spPr>
          <p:txBody>
            <a:bodyPr wrap="square" rtlCol="0">
              <a:spAutoFit/>
            </a:bodyPr>
            <a:lstStyle/>
            <a:p>
              <a:pPr>
                <a:lnSpc>
                  <a:spcPct val="90000"/>
                </a:lnSpc>
              </a:pPr>
              <a:r>
                <a:rPr lang="en-US" sz="1600" dirty="0"/>
                <a:t>t [s]</a:t>
              </a:r>
            </a:p>
          </p:txBody>
        </p:sp>
        <p:sp>
          <p:nvSpPr>
            <p:cNvPr id="8" name="TextBox 7">
              <a:extLst>
                <a:ext uri="{FF2B5EF4-FFF2-40B4-BE49-F238E27FC236}">
                  <a16:creationId xmlns:a16="http://schemas.microsoft.com/office/drawing/2014/main" id="{8F77A50C-94B1-CF96-98D8-AC6BF4649532}"/>
                </a:ext>
              </a:extLst>
            </p:cNvPr>
            <p:cNvSpPr txBox="1"/>
            <p:nvPr/>
          </p:nvSpPr>
          <p:spPr>
            <a:xfrm>
              <a:off x="3664085" y="510319"/>
              <a:ext cx="2718476" cy="261810"/>
            </a:xfrm>
            <a:prstGeom prst="rect">
              <a:avLst/>
            </a:prstGeom>
            <a:noFill/>
          </p:spPr>
          <p:txBody>
            <a:bodyPr wrap="square" rtlCol="0">
              <a:spAutoFit/>
            </a:bodyPr>
            <a:lstStyle/>
            <a:p>
              <a:pPr>
                <a:lnSpc>
                  <a:spcPct val="90000"/>
                </a:lnSpc>
              </a:pPr>
              <a:r>
                <a:rPr lang="en-US" sz="1600" dirty="0"/>
                <a:t>Memory  used by a function [MB]</a:t>
              </a:r>
            </a:p>
          </p:txBody>
        </p:sp>
        <p:sp>
          <p:nvSpPr>
            <p:cNvPr id="9" name="Freeform: Shape 8">
              <a:extLst>
                <a:ext uri="{FF2B5EF4-FFF2-40B4-BE49-F238E27FC236}">
                  <a16:creationId xmlns:a16="http://schemas.microsoft.com/office/drawing/2014/main" id="{AA3A7D3A-4DDA-8657-BE8B-E3E7A874C562}"/>
                </a:ext>
              </a:extLst>
            </p:cNvPr>
            <p:cNvSpPr/>
            <p:nvPr/>
          </p:nvSpPr>
          <p:spPr>
            <a:xfrm>
              <a:off x="3500171" y="2203009"/>
              <a:ext cx="1408497" cy="1216263"/>
            </a:xfrm>
            <a:custGeom>
              <a:avLst/>
              <a:gdLst>
                <a:gd name="connsiteX0" fmla="*/ 0 w 1109363"/>
                <a:gd name="connsiteY0" fmla="*/ 1031132 h 1041165"/>
                <a:gd name="connsiteX1" fmla="*/ 38911 w 1109363"/>
                <a:gd name="connsiteY1" fmla="*/ 982494 h 1041165"/>
                <a:gd name="connsiteX2" fmla="*/ 77822 w 1109363"/>
                <a:gd name="connsiteY2" fmla="*/ 885217 h 1041165"/>
                <a:gd name="connsiteX3" fmla="*/ 155643 w 1109363"/>
                <a:gd name="connsiteY3" fmla="*/ 778213 h 1041165"/>
                <a:gd name="connsiteX4" fmla="*/ 223737 w 1109363"/>
                <a:gd name="connsiteY4" fmla="*/ 632298 h 1041165"/>
                <a:gd name="connsiteX5" fmla="*/ 272375 w 1109363"/>
                <a:gd name="connsiteY5" fmla="*/ 515566 h 1041165"/>
                <a:gd name="connsiteX6" fmla="*/ 291830 w 1109363"/>
                <a:gd name="connsiteY6" fmla="*/ 379379 h 1041165"/>
                <a:gd name="connsiteX7" fmla="*/ 369652 w 1109363"/>
                <a:gd name="connsiteY7" fmla="*/ 233464 h 1041165"/>
                <a:gd name="connsiteX8" fmla="*/ 437745 w 1109363"/>
                <a:gd name="connsiteY8" fmla="*/ 175098 h 1041165"/>
                <a:gd name="connsiteX9" fmla="*/ 505839 w 1109363"/>
                <a:gd name="connsiteY9" fmla="*/ 107005 h 1041165"/>
                <a:gd name="connsiteX10" fmla="*/ 573932 w 1109363"/>
                <a:gd name="connsiteY10" fmla="*/ 19456 h 1041165"/>
                <a:gd name="connsiteX11" fmla="*/ 671209 w 1109363"/>
                <a:gd name="connsiteY11" fmla="*/ 0 h 1041165"/>
                <a:gd name="connsiteX12" fmla="*/ 739303 w 1109363"/>
                <a:gd name="connsiteY12" fmla="*/ 19456 h 1041165"/>
                <a:gd name="connsiteX13" fmla="*/ 797669 w 1109363"/>
                <a:gd name="connsiteY13" fmla="*/ 68094 h 1041165"/>
                <a:gd name="connsiteX14" fmla="*/ 826852 w 1109363"/>
                <a:gd name="connsiteY14" fmla="*/ 126460 h 1041165"/>
                <a:gd name="connsiteX15" fmla="*/ 856034 w 1109363"/>
                <a:gd name="connsiteY15" fmla="*/ 155643 h 1041165"/>
                <a:gd name="connsiteX16" fmla="*/ 875490 w 1109363"/>
                <a:gd name="connsiteY16" fmla="*/ 214009 h 1041165"/>
                <a:gd name="connsiteX17" fmla="*/ 885217 w 1109363"/>
                <a:gd name="connsiteY17" fmla="*/ 243192 h 1041165"/>
                <a:gd name="connsiteX18" fmla="*/ 894945 w 1109363"/>
                <a:gd name="connsiteY18" fmla="*/ 282102 h 1041165"/>
                <a:gd name="connsiteX19" fmla="*/ 904673 w 1109363"/>
                <a:gd name="connsiteY19" fmla="*/ 428017 h 1041165"/>
                <a:gd name="connsiteX20" fmla="*/ 914400 w 1109363"/>
                <a:gd name="connsiteY20" fmla="*/ 466928 h 1041165"/>
                <a:gd name="connsiteX21" fmla="*/ 943583 w 1109363"/>
                <a:gd name="connsiteY21" fmla="*/ 671209 h 1041165"/>
                <a:gd name="connsiteX22" fmla="*/ 963039 w 1109363"/>
                <a:gd name="connsiteY22" fmla="*/ 749030 h 1041165"/>
                <a:gd name="connsiteX23" fmla="*/ 982494 w 1109363"/>
                <a:gd name="connsiteY23" fmla="*/ 778213 h 1041165"/>
                <a:gd name="connsiteX24" fmla="*/ 992222 w 1109363"/>
                <a:gd name="connsiteY24" fmla="*/ 817124 h 1041165"/>
                <a:gd name="connsiteX25" fmla="*/ 1011677 w 1109363"/>
                <a:gd name="connsiteY25" fmla="*/ 856034 h 1041165"/>
                <a:gd name="connsiteX26" fmla="*/ 1021405 w 1109363"/>
                <a:gd name="connsiteY26" fmla="*/ 904673 h 1041165"/>
                <a:gd name="connsiteX27" fmla="*/ 1050588 w 1109363"/>
                <a:gd name="connsiteY27" fmla="*/ 963039 h 1041165"/>
                <a:gd name="connsiteX28" fmla="*/ 1079771 w 1109363"/>
                <a:gd name="connsiteY28" fmla="*/ 982494 h 1041165"/>
                <a:gd name="connsiteX29" fmla="*/ 1089498 w 1109363"/>
                <a:gd name="connsiteY29" fmla="*/ 1011677 h 1041165"/>
                <a:gd name="connsiteX30" fmla="*/ 1089498 w 1109363"/>
                <a:gd name="connsiteY30" fmla="*/ 1040860 h 104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09363" h="1041165">
                  <a:moveTo>
                    <a:pt x="0" y="1031132"/>
                  </a:moveTo>
                  <a:cubicBezTo>
                    <a:pt x="12970" y="1014919"/>
                    <a:pt x="29140" y="1000814"/>
                    <a:pt x="38911" y="982494"/>
                  </a:cubicBezTo>
                  <a:cubicBezTo>
                    <a:pt x="55346" y="951679"/>
                    <a:pt x="58450" y="914275"/>
                    <a:pt x="77822" y="885217"/>
                  </a:cubicBezTo>
                  <a:cubicBezTo>
                    <a:pt x="128249" y="809575"/>
                    <a:pt x="102125" y="845109"/>
                    <a:pt x="155643" y="778213"/>
                  </a:cubicBezTo>
                  <a:cubicBezTo>
                    <a:pt x="230279" y="579185"/>
                    <a:pt x="136852" y="815722"/>
                    <a:pt x="223737" y="632298"/>
                  </a:cubicBezTo>
                  <a:cubicBezTo>
                    <a:pt x="241782" y="594203"/>
                    <a:pt x="256162" y="554477"/>
                    <a:pt x="272375" y="515566"/>
                  </a:cubicBezTo>
                  <a:cubicBezTo>
                    <a:pt x="278860" y="470170"/>
                    <a:pt x="281209" y="423989"/>
                    <a:pt x="291830" y="379379"/>
                  </a:cubicBezTo>
                  <a:cubicBezTo>
                    <a:pt x="300571" y="342668"/>
                    <a:pt x="348174" y="258521"/>
                    <a:pt x="369652" y="233464"/>
                  </a:cubicBezTo>
                  <a:cubicBezTo>
                    <a:pt x="389107" y="210766"/>
                    <a:pt x="415838" y="195440"/>
                    <a:pt x="437745" y="175098"/>
                  </a:cubicBezTo>
                  <a:cubicBezTo>
                    <a:pt x="461267" y="153256"/>
                    <a:pt x="485104" y="131509"/>
                    <a:pt x="505839" y="107005"/>
                  </a:cubicBezTo>
                  <a:cubicBezTo>
                    <a:pt x="510976" y="100934"/>
                    <a:pt x="552575" y="27670"/>
                    <a:pt x="573932" y="19456"/>
                  </a:cubicBezTo>
                  <a:cubicBezTo>
                    <a:pt x="604796" y="7585"/>
                    <a:pt x="671209" y="0"/>
                    <a:pt x="671209" y="0"/>
                  </a:cubicBezTo>
                  <a:cubicBezTo>
                    <a:pt x="683678" y="3117"/>
                    <a:pt x="725346" y="12478"/>
                    <a:pt x="739303" y="19456"/>
                  </a:cubicBezTo>
                  <a:cubicBezTo>
                    <a:pt x="761166" y="30388"/>
                    <a:pt x="782302" y="49653"/>
                    <a:pt x="797669" y="68094"/>
                  </a:cubicBezTo>
                  <a:cubicBezTo>
                    <a:pt x="874193" y="159923"/>
                    <a:pt x="768362" y="38724"/>
                    <a:pt x="826852" y="126460"/>
                  </a:cubicBezTo>
                  <a:cubicBezTo>
                    <a:pt x="834483" y="137906"/>
                    <a:pt x="846307" y="145915"/>
                    <a:pt x="856034" y="155643"/>
                  </a:cubicBezTo>
                  <a:lnTo>
                    <a:pt x="875490" y="214009"/>
                  </a:lnTo>
                  <a:cubicBezTo>
                    <a:pt x="878733" y="223737"/>
                    <a:pt x="882730" y="233244"/>
                    <a:pt x="885217" y="243192"/>
                  </a:cubicBezTo>
                  <a:lnTo>
                    <a:pt x="894945" y="282102"/>
                  </a:lnTo>
                  <a:cubicBezTo>
                    <a:pt x="898188" y="330740"/>
                    <a:pt x="899570" y="379539"/>
                    <a:pt x="904673" y="428017"/>
                  </a:cubicBezTo>
                  <a:cubicBezTo>
                    <a:pt x="906073" y="441313"/>
                    <a:pt x="912633" y="453676"/>
                    <a:pt x="914400" y="466928"/>
                  </a:cubicBezTo>
                  <a:cubicBezTo>
                    <a:pt x="944928" y="695890"/>
                    <a:pt x="900664" y="456615"/>
                    <a:pt x="943583" y="671209"/>
                  </a:cubicBezTo>
                  <a:cubicBezTo>
                    <a:pt x="947283" y="689710"/>
                    <a:pt x="953068" y="729088"/>
                    <a:pt x="963039" y="749030"/>
                  </a:cubicBezTo>
                  <a:cubicBezTo>
                    <a:pt x="968267" y="759487"/>
                    <a:pt x="976009" y="768485"/>
                    <a:pt x="982494" y="778213"/>
                  </a:cubicBezTo>
                  <a:cubicBezTo>
                    <a:pt x="985737" y="791183"/>
                    <a:pt x="987528" y="804606"/>
                    <a:pt x="992222" y="817124"/>
                  </a:cubicBezTo>
                  <a:cubicBezTo>
                    <a:pt x="997314" y="830702"/>
                    <a:pt x="1007091" y="842277"/>
                    <a:pt x="1011677" y="856034"/>
                  </a:cubicBezTo>
                  <a:cubicBezTo>
                    <a:pt x="1016906" y="871720"/>
                    <a:pt x="1017395" y="888633"/>
                    <a:pt x="1021405" y="904673"/>
                  </a:cubicBezTo>
                  <a:cubicBezTo>
                    <a:pt x="1026680" y="925773"/>
                    <a:pt x="1034736" y="947187"/>
                    <a:pt x="1050588" y="963039"/>
                  </a:cubicBezTo>
                  <a:cubicBezTo>
                    <a:pt x="1058855" y="971306"/>
                    <a:pt x="1070043" y="976009"/>
                    <a:pt x="1079771" y="982494"/>
                  </a:cubicBezTo>
                  <a:cubicBezTo>
                    <a:pt x="1083013" y="992222"/>
                    <a:pt x="1084912" y="1002506"/>
                    <a:pt x="1089498" y="1011677"/>
                  </a:cubicBezTo>
                  <a:cubicBezTo>
                    <a:pt x="1106788" y="1046256"/>
                    <a:pt x="1123843" y="1040860"/>
                    <a:pt x="1089498" y="1040860"/>
                  </a:cubicBezTo>
                </a:path>
              </a:pathLst>
            </a:custGeom>
            <a:solidFill>
              <a:srgbClr val="7030A0"/>
            </a:solidFill>
            <a:ln w="222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A15B3D1-17CE-6756-4A8C-3EF285F6F8DF}"/>
                </a:ext>
              </a:extLst>
            </p:cNvPr>
            <p:cNvSpPr/>
            <p:nvPr/>
          </p:nvSpPr>
          <p:spPr>
            <a:xfrm rot="21420141">
              <a:off x="7096541" y="1614791"/>
              <a:ext cx="374302" cy="1814209"/>
            </a:xfrm>
            <a:custGeom>
              <a:avLst/>
              <a:gdLst>
                <a:gd name="connsiteX0" fmla="*/ 0 w 1109363"/>
                <a:gd name="connsiteY0" fmla="*/ 1031132 h 1041165"/>
                <a:gd name="connsiteX1" fmla="*/ 38911 w 1109363"/>
                <a:gd name="connsiteY1" fmla="*/ 982494 h 1041165"/>
                <a:gd name="connsiteX2" fmla="*/ 77822 w 1109363"/>
                <a:gd name="connsiteY2" fmla="*/ 885217 h 1041165"/>
                <a:gd name="connsiteX3" fmla="*/ 155643 w 1109363"/>
                <a:gd name="connsiteY3" fmla="*/ 778213 h 1041165"/>
                <a:gd name="connsiteX4" fmla="*/ 223737 w 1109363"/>
                <a:gd name="connsiteY4" fmla="*/ 632298 h 1041165"/>
                <a:gd name="connsiteX5" fmla="*/ 272375 w 1109363"/>
                <a:gd name="connsiteY5" fmla="*/ 515566 h 1041165"/>
                <a:gd name="connsiteX6" fmla="*/ 291830 w 1109363"/>
                <a:gd name="connsiteY6" fmla="*/ 379379 h 1041165"/>
                <a:gd name="connsiteX7" fmla="*/ 369652 w 1109363"/>
                <a:gd name="connsiteY7" fmla="*/ 233464 h 1041165"/>
                <a:gd name="connsiteX8" fmla="*/ 437745 w 1109363"/>
                <a:gd name="connsiteY8" fmla="*/ 175098 h 1041165"/>
                <a:gd name="connsiteX9" fmla="*/ 505839 w 1109363"/>
                <a:gd name="connsiteY9" fmla="*/ 107005 h 1041165"/>
                <a:gd name="connsiteX10" fmla="*/ 573932 w 1109363"/>
                <a:gd name="connsiteY10" fmla="*/ 19456 h 1041165"/>
                <a:gd name="connsiteX11" fmla="*/ 671209 w 1109363"/>
                <a:gd name="connsiteY11" fmla="*/ 0 h 1041165"/>
                <a:gd name="connsiteX12" fmla="*/ 739303 w 1109363"/>
                <a:gd name="connsiteY12" fmla="*/ 19456 h 1041165"/>
                <a:gd name="connsiteX13" fmla="*/ 797669 w 1109363"/>
                <a:gd name="connsiteY13" fmla="*/ 68094 h 1041165"/>
                <a:gd name="connsiteX14" fmla="*/ 826852 w 1109363"/>
                <a:gd name="connsiteY14" fmla="*/ 126460 h 1041165"/>
                <a:gd name="connsiteX15" fmla="*/ 856034 w 1109363"/>
                <a:gd name="connsiteY15" fmla="*/ 155643 h 1041165"/>
                <a:gd name="connsiteX16" fmla="*/ 875490 w 1109363"/>
                <a:gd name="connsiteY16" fmla="*/ 214009 h 1041165"/>
                <a:gd name="connsiteX17" fmla="*/ 885217 w 1109363"/>
                <a:gd name="connsiteY17" fmla="*/ 243192 h 1041165"/>
                <a:gd name="connsiteX18" fmla="*/ 894945 w 1109363"/>
                <a:gd name="connsiteY18" fmla="*/ 282102 h 1041165"/>
                <a:gd name="connsiteX19" fmla="*/ 904673 w 1109363"/>
                <a:gd name="connsiteY19" fmla="*/ 428017 h 1041165"/>
                <a:gd name="connsiteX20" fmla="*/ 914400 w 1109363"/>
                <a:gd name="connsiteY20" fmla="*/ 466928 h 1041165"/>
                <a:gd name="connsiteX21" fmla="*/ 943583 w 1109363"/>
                <a:gd name="connsiteY21" fmla="*/ 671209 h 1041165"/>
                <a:gd name="connsiteX22" fmla="*/ 963039 w 1109363"/>
                <a:gd name="connsiteY22" fmla="*/ 749030 h 1041165"/>
                <a:gd name="connsiteX23" fmla="*/ 982494 w 1109363"/>
                <a:gd name="connsiteY23" fmla="*/ 778213 h 1041165"/>
                <a:gd name="connsiteX24" fmla="*/ 992222 w 1109363"/>
                <a:gd name="connsiteY24" fmla="*/ 817124 h 1041165"/>
                <a:gd name="connsiteX25" fmla="*/ 1011677 w 1109363"/>
                <a:gd name="connsiteY25" fmla="*/ 856034 h 1041165"/>
                <a:gd name="connsiteX26" fmla="*/ 1021405 w 1109363"/>
                <a:gd name="connsiteY26" fmla="*/ 904673 h 1041165"/>
                <a:gd name="connsiteX27" fmla="*/ 1050588 w 1109363"/>
                <a:gd name="connsiteY27" fmla="*/ 963039 h 1041165"/>
                <a:gd name="connsiteX28" fmla="*/ 1079771 w 1109363"/>
                <a:gd name="connsiteY28" fmla="*/ 982494 h 1041165"/>
                <a:gd name="connsiteX29" fmla="*/ 1089498 w 1109363"/>
                <a:gd name="connsiteY29" fmla="*/ 1011677 h 1041165"/>
                <a:gd name="connsiteX30" fmla="*/ 1089498 w 1109363"/>
                <a:gd name="connsiteY30" fmla="*/ 1040860 h 104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09363" h="1041165">
                  <a:moveTo>
                    <a:pt x="0" y="1031132"/>
                  </a:moveTo>
                  <a:cubicBezTo>
                    <a:pt x="12970" y="1014919"/>
                    <a:pt x="29140" y="1000814"/>
                    <a:pt x="38911" y="982494"/>
                  </a:cubicBezTo>
                  <a:cubicBezTo>
                    <a:pt x="55346" y="951679"/>
                    <a:pt x="58450" y="914275"/>
                    <a:pt x="77822" y="885217"/>
                  </a:cubicBezTo>
                  <a:cubicBezTo>
                    <a:pt x="128249" y="809575"/>
                    <a:pt x="102125" y="845109"/>
                    <a:pt x="155643" y="778213"/>
                  </a:cubicBezTo>
                  <a:cubicBezTo>
                    <a:pt x="230279" y="579185"/>
                    <a:pt x="136852" y="815722"/>
                    <a:pt x="223737" y="632298"/>
                  </a:cubicBezTo>
                  <a:cubicBezTo>
                    <a:pt x="241782" y="594203"/>
                    <a:pt x="256162" y="554477"/>
                    <a:pt x="272375" y="515566"/>
                  </a:cubicBezTo>
                  <a:cubicBezTo>
                    <a:pt x="278860" y="470170"/>
                    <a:pt x="281209" y="423989"/>
                    <a:pt x="291830" y="379379"/>
                  </a:cubicBezTo>
                  <a:cubicBezTo>
                    <a:pt x="300571" y="342668"/>
                    <a:pt x="348174" y="258521"/>
                    <a:pt x="369652" y="233464"/>
                  </a:cubicBezTo>
                  <a:cubicBezTo>
                    <a:pt x="389107" y="210766"/>
                    <a:pt x="415838" y="195440"/>
                    <a:pt x="437745" y="175098"/>
                  </a:cubicBezTo>
                  <a:cubicBezTo>
                    <a:pt x="461267" y="153256"/>
                    <a:pt x="485104" y="131509"/>
                    <a:pt x="505839" y="107005"/>
                  </a:cubicBezTo>
                  <a:cubicBezTo>
                    <a:pt x="510976" y="100934"/>
                    <a:pt x="552575" y="27670"/>
                    <a:pt x="573932" y="19456"/>
                  </a:cubicBezTo>
                  <a:cubicBezTo>
                    <a:pt x="604796" y="7585"/>
                    <a:pt x="671209" y="0"/>
                    <a:pt x="671209" y="0"/>
                  </a:cubicBezTo>
                  <a:cubicBezTo>
                    <a:pt x="683678" y="3117"/>
                    <a:pt x="725346" y="12478"/>
                    <a:pt x="739303" y="19456"/>
                  </a:cubicBezTo>
                  <a:cubicBezTo>
                    <a:pt x="761166" y="30388"/>
                    <a:pt x="782302" y="49653"/>
                    <a:pt x="797669" y="68094"/>
                  </a:cubicBezTo>
                  <a:cubicBezTo>
                    <a:pt x="874193" y="159923"/>
                    <a:pt x="768362" y="38724"/>
                    <a:pt x="826852" y="126460"/>
                  </a:cubicBezTo>
                  <a:cubicBezTo>
                    <a:pt x="834483" y="137906"/>
                    <a:pt x="846307" y="145915"/>
                    <a:pt x="856034" y="155643"/>
                  </a:cubicBezTo>
                  <a:lnTo>
                    <a:pt x="875490" y="214009"/>
                  </a:lnTo>
                  <a:cubicBezTo>
                    <a:pt x="878733" y="223737"/>
                    <a:pt x="882730" y="233244"/>
                    <a:pt x="885217" y="243192"/>
                  </a:cubicBezTo>
                  <a:lnTo>
                    <a:pt x="894945" y="282102"/>
                  </a:lnTo>
                  <a:cubicBezTo>
                    <a:pt x="898188" y="330740"/>
                    <a:pt x="899570" y="379539"/>
                    <a:pt x="904673" y="428017"/>
                  </a:cubicBezTo>
                  <a:cubicBezTo>
                    <a:pt x="906073" y="441313"/>
                    <a:pt x="912633" y="453676"/>
                    <a:pt x="914400" y="466928"/>
                  </a:cubicBezTo>
                  <a:cubicBezTo>
                    <a:pt x="944928" y="695890"/>
                    <a:pt x="900664" y="456615"/>
                    <a:pt x="943583" y="671209"/>
                  </a:cubicBezTo>
                  <a:cubicBezTo>
                    <a:pt x="947283" y="689710"/>
                    <a:pt x="953068" y="729088"/>
                    <a:pt x="963039" y="749030"/>
                  </a:cubicBezTo>
                  <a:cubicBezTo>
                    <a:pt x="968267" y="759487"/>
                    <a:pt x="976009" y="768485"/>
                    <a:pt x="982494" y="778213"/>
                  </a:cubicBezTo>
                  <a:cubicBezTo>
                    <a:pt x="985737" y="791183"/>
                    <a:pt x="987528" y="804606"/>
                    <a:pt x="992222" y="817124"/>
                  </a:cubicBezTo>
                  <a:cubicBezTo>
                    <a:pt x="997314" y="830702"/>
                    <a:pt x="1007091" y="842277"/>
                    <a:pt x="1011677" y="856034"/>
                  </a:cubicBezTo>
                  <a:cubicBezTo>
                    <a:pt x="1016906" y="871720"/>
                    <a:pt x="1017395" y="888633"/>
                    <a:pt x="1021405" y="904673"/>
                  </a:cubicBezTo>
                  <a:cubicBezTo>
                    <a:pt x="1026680" y="925773"/>
                    <a:pt x="1034736" y="947187"/>
                    <a:pt x="1050588" y="963039"/>
                  </a:cubicBezTo>
                  <a:cubicBezTo>
                    <a:pt x="1058855" y="971306"/>
                    <a:pt x="1070043" y="976009"/>
                    <a:pt x="1079771" y="982494"/>
                  </a:cubicBezTo>
                  <a:cubicBezTo>
                    <a:pt x="1083013" y="992222"/>
                    <a:pt x="1084912" y="1002506"/>
                    <a:pt x="1089498" y="1011677"/>
                  </a:cubicBezTo>
                  <a:cubicBezTo>
                    <a:pt x="1106788" y="1046256"/>
                    <a:pt x="1123843" y="1040860"/>
                    <a:pt x="1089498" y="1040860"/>
                  </a:cubicBezTo>
                </a:path>
              </a:pathLst>
            </a:custGeom>
            <a:solidFill>
              <a:srgbClr val="7030A0"/>
            </a:solidFill>
            <a:ln w="222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9AEC682-3890-9A50-3ECE-AD9727639975}"/>
                </a:ext>
              </a:extLst>
            </p:cNvPr>
            <p:cNvSpPr/>
            <p:nvPr/>
          </p:nvSpPr>
          <p:spPr>
            <a:xfrm rot="21433928">
              <a:off x="5164130" y="2236100"/>
              <a:ext cx="1629567" cy="1191942"/>
            </a:xfrm>
            <a:custGeom>
              <a:avLst/>
              <a:gdLst>
                <a:gd name="connsiteX0" fmla="*/ 0 w 1353149"/>
                <a:gd name="connsiteY0" fmla="*/ 564204 h 583659"/>
                <a:gd name="connsiteX1" fmla="*/ 136187 w 1353149"/>
                <a:gd name="connsiteY1" fmla="*/ 525294 h 583659"/>
                <a:gd name="connsiteX2" fmla="*/ 223736 w 1353149"/>
                <a:gd name="connsiteY2" fmla="*/ 476655 h 583659"/>
                <a:gd name="connsiteX3" fmla="*/ 243192 w 1353149"/>
                <a:gd name="connsiteY3" fmla="*/ 447472 h 583659"/>
                <a:gd name="connsiteX4" fmla="*/ 301558 w 1353149"/>
                <a:gd name="connsiteY4" fmla="*/ 369651 h 583659"/>
                <a:gd name="connsiteX5" fmla="*/ 350196 w 1353149"/>
                <a:gd name="connsiteY5" fmla="*/ 340468 h 583659"/>
                <a:gd name="connsiteX6" fmla="*/ 408562 w 1353149"/>
                <a:gd name="connsiteY6" fmla="*/ 301557 h 583659"/>
                <a:gd name="connsiteX7" fmla="*/ 486383 w 1353149"/>
                <a:gd name="connsiteY7" fmla="*/ 272374 h 583659"/>
                <a:gd name="connsiteX8" fmla="*/ 525294 w 1353149"/>
                <a:gd name="connsiteY8" fmla="*/ 252919 h 583659"/>
                <a:gd name="connsiteX9" fmla="*/ 622570 w 1353149"/>
                <a:gd name="connsiteY9" fmla="*/ 194553 h 583659"/>
                <a:gd name="connsiteX10" fmla="*/ 651753 w 1353149"/>
                <a:gd name="connsiteY10" fmla="*/ 165370 h 583659"/>
                <a:gd name="connsiteX11" fmla="*/ 710119 w 1353149"/>
                <a:gd name="connsiteY11" fmla="*/ 145915 h 583659"/>
                <a:gd name="connsiteX12" fmla="*/ 729575 w 1353149"/>
                <a:gd name="connsiteY12" fmla="*/ 116732 h 583659"/>
                <a:gd name="connsiteX13" fmla="*/ 817124 w 1353149"/>
                <a:gd name="connsiteY13" fmla="*/ 87549 h 583659"/>
                <a:gd name="connsiteX14" fmla="*/ 865762 w 1353149"/>
                <a:gd name="connsiteY14" fmla="*/ 68094 h 583659"/>
                <a:gd name="connsiteX15" fmla="*/ 992222 w 1353149"/>
                <a:gd name="connsiteY15" fmla="*/ 48638 h 583659"/>
                <a:gd name="connsiteX16" fmla="*/ 1079770 w 1353149"/>
                <a:gd name="connsiteY16" fmla="*/ 19455 h 583659"/>
                <a:gd name="connsiteX17" fmla="*/ 1108953 w 1353149"/>
                <a:gd name="connsiteY17" fmla="*/ 9728 h 583659"/>
                <a:gd name="connsiteX18" fmla="*/ 1167319 w 1353149"/>
                <a:gd name="connsiteY18" fmla="*/ 0 h 583659"/>
                <a:gd name="connsiteX19" fmla="*/ 1215958 w 1353149"/>
                <a:gd name="connsiteY19" fmla="*/ 9728 h 583659"/>
                <a:gd name="connsiteX20" fmla="*/ 1254868 w 1353149"/>
                <a:gd name="connsiteY20" fmla="*/ 116732 h 583659"/>
                <a:gd name="connsiteX21" fmla="*/ 1264596 w 1353149"/>
                <a:gd name="connsiteY21" fmla="*/ 145915 h 583659"/>
                <a:gd name="connsiteX22" fmla="*/ 1274324 w 1353149"/>
                <a:gd name="connsiteY22" fmla="*/ 204281 h 583659"/>
                <a:gd name="connsiteX23" fmla="*/ 1303507 w 1353149"/>
                <a:gd name="connsiteY23" fmla="*/ 291830 h 583659"/>
                <a:gd name="connsiteX24" fmla="*/ 1322962 w 1353149"/>
                <a:gd name="connsiteY24" fmla="*/ 379379 h 583659"/>
                <a:gd name="connsiteX25" fmla="*/ 1332690 w 1353149"/>
                <a:gd name="connsiteY25" fmla="*/ 408562 h 583659"/>
                <a:gd name="connsiteX26" fmla="*/ 1342417 w 1353149"/>
                <a:gd name="connsiteY26" fmla="*/ 486383 h 583659"/>
                <a:gd name="connsiteX27" fmla="*/ 1352145 w 1353149"/>
                <a:gd name="connsiteY27" fmla="*/ 515566 h 583659"/>
                <a:gd name="connsiteX28" fmla="*/ 1352145 w 1353149"/>
                <a:gd name="connsiteY28" fmla="*/ 583659 h 5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3149" h="583659">
                  <a:moveTo>
                    <a:pt x="0" y="564204"/>
                  </a:moveTo>
                  <a:cubicBezTo>
                    <a:pt x="45396" y="551234"/>
                    <a:pt x="91166" y="539511"/>
                    <a:pt x="136187" y="525294"/>
                  </a:cubicBezTo>
                  <a:cubicBezTo>
                    <a:pt x="171230" y="514228"/>
                    <a:pt x="197456" y="502935"/>
                    <a:pt x="223736" y="476655"/>
                  </a:cubicBezTo>
                  <a:cubicBezTo>
                    <a:pt x="232003" y="468388"/>
                    <a:pt x="236996" y="457386"/>
                    <a:pt x="243192" y="447472"/>
                  </a:cubicBezTo>
                  <a:cubicBezTo>
                    <a:pt x="265097" y="412425"/>
                    <a:pt x="269451" y="393731"/>
                    <a:pt x="301558" y="369651"/>
                  </a:cubicBezTo>
                  <a:cubicBezTo>
                    <a:pt x="316684" y="358307"/>
                    <a:pt x="334245" y="350619"/>
                    <a:pt x="350196" y="340468"/>
                  </a:cubicBezTo>
                  <a:cubicBezTo>
                    <a:pt x="369923" y="327914"/>
                    <a:pt x="388035" y="312754"/>
                    <a:pt x="408562" y="301557"/>
                  </a:cubicBezTo>
                  <a:cubicBezTo>
                    <a:pt x="457813" y="274693"/>
                    <a:pt x="445865" y="289739"/>
                    <a:pt x="486383" y="272374"/>
                  </a:cubicBezTo>
                  <a:cubicBezTo>
                    <a:pt x="499712" y="266662"/>
                    <a:pt x="512703" y="260114"/>
                    <a:pt x="525294" y="252919"/>
                  </a:cubicBezTo>
                  <a:cubicBezTo>
                    <a:pt x="558126" y="234158"/>
                    <a:pt x="591480" y="216077"/>
                    <a:pt x="622570" y="194553"/>
                  </a:cubicBezTo>
                  <a:cubicBezTo>
                    <a:pt x="633881" y="186722"/>
                    <a:pt x="639727" y="172051"/>
                    <a:pt x="651753" y="165370"/>
                  </a:cubicBezTo>
                  <a:cubicBezTo>
                    <a:pt x="669680" y="155411"/>
                    <a:pt x="690664" y="152400"/>
                    <a:pt x="710119" y="145915"/>
                  </a:cubicBezTo>
                  <a:cubicBezTo>
                    <a:pt x="716604" y="136187"/>
                    <a:pt x="720593" y="124217"/>
                    <a:pt x="729575" y="116732"/>
                  </a:cubicBezTo>
                  <a:cubicBezTo>
                    <a:pt x="760048" y="91338"/>
                    <a:pt x="780747" y="98462"/>
                    <a:pt x="817124" y="87549"/>
                  </a:cubicBezTo>
                  <a:cubicBezTo>
                    <a:pt x="833849" y="82531"/>
                    <a:pt x="849037" y="73112"/>
                    <a:pt x="865762" y="68094"/>
                  </a:cubicBezTo>
                  <a:cubicBezTo>
                    <a:pt x="897596" y="58544"/>
                    <a:pt x="965097" y="52029"/>
                    <a:pt x="992222" y="48638"/>
                  </a:cubicBezTo>
                  <a:cubicBezTo>
                    <a:pt x="1076059" y="15103"/>
                    <a:pt x="1006474" y="40397"/>
                    <a:pt x="1079770" y="19455"/>
                  </a:cubicBezTo>
                  <a:cubicBezTo>
                    <a:pt x="1089629" y="16638"/>
                    <a:pt x="1098943" y="11952"/>
                    <a:pt x="1108953" y="9728"/>
                  </a:cubicBezTo>
                  <a:cubicBezTo>
                    <a:pt x="1128207" y="5449"/>
                    <a:pt x="1147864" y="3243"/>
                    <a:pt x="1167319" y="0"/>
                  </a:cubicBezTo>
                  <a:cubicBezTo>
                    <a:pt x="1183532" y="3243"/>
                    <a:pt x="1201937" y="965"/>
                    <a:pt x="1215958" y="9728"/>
                  </a:cubicBezTo>
                  <a:cubicBezTo>
                    <a:pt x="1255832" y="34649"/>
                    <a:pt x="1247184" y="78313"/>
                    <a:pt x="1254868" y="116732"/>
                  </a:cubicBezTo>
                  <a:cubicBezTo>
                    <a:pt x="1256879" y="126787"/>
                    <a:pt x="1262372" y="135905"/>
                    <a:pt x="1264596" y="145915"/>
                  </a:cubicBezTo>
                  <a:cubicBezTo>
                    <a:pt x="1268875" y="165169"/>
                    <a:pt x="1269242" y="185223"/>
                    <a:pt x="1274324" y="204281"/>
                  </a:cubicBezTo>
                  <a:cubicBezTo>
                    <a:pt x="1282250" y="234004"/>
                    <a:pt x="1297475" y="261666"/>
                    <a:pt x="1303507" y="291830"/>
                  </a:cubicBezTo>
                  <a:cubicBezTo>
                    <a:pt x="1310194" y="325268"/>
                    <a:pt x="1313802" y="347320"/>
                    <a:pt x="1322962" y="379379"/>
                  </a:cubicBezTo>
                  <a:cubicBezTo>
                    <a:pt x="1325779" y="389238"/>
                    <a:pt x="1329447" y="398834"/>
                    <a:pt x="1332690" y="408562"/>
                  </a:cubicBezTo>
                  <a:cubicBezTo>
                    <a:pt x="1335932" y="434502"/>
                    <a:pt x="1337741" y="460662"/>
                    <a:pt x="1342417" y="486383"/>
                  </a:cubicBezTo>
                  <a:cubicBezTo>
                    <a:pt x="1344251" y="496472"/>
                    <a:pt x="1351125" y="505363"/>
                    <a:pt x="1352145" y="515566"/>
                  </a:cubicBezTo>
                  <a:cubicBezTo>
                    <a:pt x="1354404" y="538151"/>
                    <a:pt x="1352145" y="560961"/>
                    <a:pt x="1352145" y="583659"/>
                  </a:cubicBezTo>
                </a:path>
              </a:pathLst>
            </a:custGeom>
            <a:solidFill>
              <a:srgbClr val="7030A0"/>
            </a:solidFill>
            <a:ln w="222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4698A98-1175-1C78-BB79-C7B9891B2388}"/>
                </a:ext>
              </a:extLst>
            </p:cNvPr>
            <p:cNvSpPr txBox="1"/>
            <p:nvPr/>
          </p:nvSpPr>
          <p:spPr>
            <a:xfrm>
              <a:off x="3213762" y="3419272"/>
              <a:ext cx="266708" cy="313932"/>
            </a:xfrm>
            <a:prstGeom prst="rect">
              <a:avLst/>
            </a:prstGeom>
            <a:noFill/>
          </p:spPr>
          <p:txBody>
            <a:bodyPr wrap="square" rtlCol="0">
              <a:spAutoFit/>
            </a:bodyPr>
            <a:lstStyle/>
            <a:p>
              <a:pPr>
                <a:lnSpc>
                  <a:spcPct val="90000"/>
                </a:lnSpc>
              </a:pPr>
              <a:r>
                <a:rPr lang="en-US" sz="1600" dirty="0"/>
                <a:t>0</a:t>
              </a:r>
            </a:p>
          </p:txBody>
        </p:sp>
        <p:sp>
          <p:nvSpPr>
            <p:cNvPr id="13" name="Oval 12">
              <a:extLst>
                <a:ext uri="{FF2B5EF4-FFF2-40B4-BE49-F238E27FC236}">
                  <a16:creationId xmlns:a16="http://schemas.microsoft.com/office/drawing/2014/main" id="{93A04BFC-D637-FE8E-FB73-BB92AB0141DE}"/>
                </a:ext>
              </a:extLst>
            </p:cNvPr>
            <p:cNvSpPr/>
            <p:nvPr/>
          </p:nvSpPr>
          <p:spPr>
            <a:xfrm>
              <a:off x="3733392" y="2835246"/>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B07AA72-CA19-B0F3-A9F2-4ABA7B6C0F00}"/>
                </a:ext>
              </a:extLst>
            </p:cNvPr>
            <p:cNvSpPr/>
            <p:nvPr/>
          </p:nvSpPr>
          <p:spPr>
            <a:xfrm>
              <a:off x="6093310" y="2264840"/>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3824C44-4914-92CA-E216-AF52792A1CCB}"/>
                </a:ext>
              </a:extLst>
            </p:cNvPr>
            <p:cNvSpPr/>
            <p:nvPr/>
          </p:nvSpPr>
          <p:spPr>
            <a:xfrm>
              <a:off x="4127667" y="2165317"/>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4893669-DA2E-B7C5-1CED-B1277D4AF946}"/>
                </a:ext>
              </a:extLst>
            </p:cNvPr>
            <p:cNvSpPr/>
            <p:nvPr/>
          </p:nvSpPr>
          <p:spPr>
            <a:xfrm>
              <a:off x="5588970" y="2784175"/>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9B1176-8AB6-D133-9B57-43D65E77A8CF}"/>
                </a:ext>
              </a:extLst>
            </p:cNvPr>
            <p:cNvSpPr/>
            <p:nvPr/>
          </p:nvSpPr>
          <p:spPr>
            <a:xfrm>
              <a:off x="4499914" y="2271589"/>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1C43B3B-87AF-B717-7411-76A343E2BCBF}"/>
                </a:ext>
              </a:extLst>
            </p:cNvPr>
            <p:cNvCxnSpPr>
              <a:cxnSpLocks/>
              <a:endCxn id="13" idx="4"/>
            </p:cNvCxnSpPr>
            <p:nvPr/>
          </p:nvCxnSpPr>
          <p:spPr>
            <a:xfrm flipV="1">
              <a:off x="3801972" y="2972406"/>
              <a:ext cx="0" cy="446866"/>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FBD82E2-02C6-AD6E-DAFA-EDADF49644CF}"/>
                </a:ext>
              </a:extLst>
            </p:cNvPr>
            <p:cNvSpPr/>
            <p:nvPr/>
          </p:nvSpPr>
          <p:spPr>
            <a:xfrm>
              <a:off x="5010174" y="3368966"/>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06EF05B-F76D-CC7E-F970-95899FB6A79A}"/>
                </a:ext>
              </a:extLst>
            </p:cNvPr>
            <p:cNvCxnSpPr>
              <a:cxnSpLocks/>
            </p:cNvCxnSpPr>
            <p:nvPr/>
          </p:nvCxnSpPr>
          <p:spPr>
            <a:xfrm flipH="1" flipV="1">
              <a:off x="4201936" y="2271589"/>
              <a:ext cx="2483" cy="1147683"/>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E00905-E920-9566-8D9C-EBF25164E88E}"/>
                </a:ext>
              </a:extLst>
            </p:cNvPr>
            <p:cNvCxnSpPr>
              <a:cxnSpLocks/>
            </p:cNvCxnSpPr>
            <p:nvPr/>
          </p:nvCxnSpPr>
          <p:spPr>
            <a:xfrm flipV="1">
              <a:off x="4568494" y="2306274"/>
              <a:ext cx="0" cy="1117862"/>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BC797B-12FA-96DB-8BB9-9F6D6D5B3C56}"/>
                </a:ext>
              </a:extLst>
            </p:cNvPr>
            <p:cNvCxnSpPr>
              <a:cxnSpLocks/>
            </p:cNvCxnSpPr>
            <p:nvPr/>
          </p:nvCxnSpPr>
          <p:spPr>
            <a:xfrm flipV="1">
              <a:off x="6161890" y="2333420"/>
              <a:ext cx="0" cy="1117862"/>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50D391-029D-8F52-C3C4-A5DD69920E22}"/>
                </a:ext>
              </a:extLst>
            </p:cNvPr>
            <p:cNvCxnSpPr>
              <a:cxnSpLocks/>
            </p:cNvCxnSpPr>
            <p:nvPr/>
          </p:nvCxnSpPr>
          <p:spPr>
            <a:xfrm flipV="1">
              <a:off x="5670743" y="2810035"/>
              <a:ext cx="0" cy="609237"/>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C0A8EE-BEE3-4F66-C6CD-9EC458CB6C5B}"/>
                </a:ext>
              </a:extLst>
            </p:cNvPr>
            <p:cNvCxnSpPr>
              <a:cxnSpLocks/>
            </p:cNvCxnSpPr>
            <p:nvPr/>
          </p:nvCxnSpPr>
          <p:spPr>
            <a:xfrm flipV="1">
              <a:off x="6650241" y="2715461"/>
              <a:ext cx="15990" cy="741186"/>
            </a:xfrm>
            <a:prstGeom prst="line">
              <a:avLst/>
            </a:prstGeom>
            <a:ln w="34925">
              <a:solidFill>
                <a:srgbClr val="FF0000">
                  <a:alpha val="50000"/>
                </a:srgbClr>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A1DCF28-5CAC-488B-3394-50BDBA2599A0}"/>
                </a:ext>
              </a:extLst>
            </p:cNvPr>
            <p:cNvSpPr/>
            <p:nvPr/>
          </p:nvSpPr>
          <p:spPr>
            <a:xfrm>
              <a:off x="6597651" y="2607485"/>
              <a:ext cx="137160" cy="137160"/>
            </a:xfrm>
            <a:prstGeom prst="ellipse">
              <a:avLst/>
            </a:prstGeom>
            <a:solidFill>
              <a:srgbClr val="FF0000">
                <a:alpha val="50000"/>
              </a:srgbClr>
            </a:solid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05A7958-20C2-6A95-21EC-3D8DAF629CB4}"/>
                </a:ext>
              </a:extLst>
            </p:cNvPr>
            <p:cNvSpPr txBox="1"/>
            <p:nvPr/>
          </p:nvSpPr>
          <p:spPr>
            <a:xfrm>
              <a:off x="2932519" y="2860823"/>
              <a:ext cx="632298" cy="313932"/>
            </a:xfrm>
            <a:prstGeom prst="rect">
              <a:avLst/>
            </a:prstGeom>
            <a:noFill/>
          </p:spPr>
          <p:txBody>
            <a:bodyPr wrap="square" rtlCol="0">
              <a:spAutoFit/>
            </a:bodyPr>
            <a:lstStyle/>
            <a:p>
              <a:pPr>
                <a:lnSpc>
                  <a:spcPct val="90000"/>
                </a:lnSpc>
              </a:pPr>
              <a:r>
                <a:rPr lang="en-US" sz="1600" dirty="0"/>
                <a:t>128</a:t>
              </a:r>
            </a:p>
          </p:txBody>
        </p:sp>
        <p:sp>
          <p:nvSpPr>
            <p:cNvPr id="27" name="TextBox 26">
              <a:extLst>
                <a:ext uri="{FF2B5EF4-FFF2-40B4-BE49-F238E27FC236}">
                  <a16:creationId xmlns:a16="http://schemas.microsoft.com/office/drawing/2014/main" id="{BF9F3C65-6FC6-298D-AC7C-43EFAA802037}"/>
                </a:ext>
              </a:extLst>
            </p:cNvPr>
            <p:cNvSpPr txBox="1"/>
            <p:nvPr/>
          </p:nvSpPr>
          <p:spPr>
            <a:xfrm>
              <a:off x="2922791" y="2430713"/>
              <a:ext cx="632298" cy="313932"/>
            </a:xfrm>
            <a:prstGeom prst="rect">
              <a:avLst/>
            </a:prstGeom>
            <a:noFill/>
          </p:spPr>
          <p:txBody>
            <a:bodyPr wrap="square" rtlCol="0">
              <a:spAutoFit/>
            </a:bodyPr>
            <a:lstStyle/>
            <a:p>
              <a:pPr>
                <a:lnSpc>
                  <a:spcPct val="90000"/>
                </a:lnSpc>
              </a:pPr>
              <a:r>
                <a:rPr lang="en-US" sz="1600" dirty="0"/>
                <a:t>256</a:t>
              </a:r>
            </a:p>
          </p:txBody>
        </p:sp>
        <p:sp>
          <p:nvSpPr>
            <p:cNvPr id="28" name="TextBox 27">
              <a:extLst>
                <a:ext uri="{FF2B5EF4-FFF2-40B4-BE49-F238E27FC236}">
                  <a16:creationId xmlns:a16="http://schemas.microsoft.com/office/drawing/2014/main" id="{8AEBF872-BC33-BB0D-AC8C-30FA20A5BAD7}"/>
                </a:ext>
              </a:extLst>
            </p:cNvPr>
            <p:cNvSpPr txBox="1"/>
            <p:nvPr/>
          </p:nvSpPr>
          <p:spPr>
            <a:xfrm>
              <a:off x="2923074" y="1998840"/>
              <a:ext cx="632298" cy="261810"/>
            </a:xfrm>
            <a:prstGeom prst="rect">
              <a:avLst/>
            </a:prstGeom>
            <a:noFill/>
          </p:spPr>
          <p:txBody>
            <a:bodyPr wrap="square" rtlCol="0">
              <a:spAutoFit/>
            </a:bodyPr>
            <a:lstStyle/>
            <a:p>
              <a:pPr>
                <a:lnSpc>
                  <a:spcPct val="90000"/>
                </a:lnSpc>
              </a:pPr>
              <a:r>
                <a:rPr lang="en-US" sz="1600" dirty="0"/>
                <a:t>384</a:t>
              </a:r>
            </a:p>
          </p:txBody>
        </p:sp>
        <p:cxnSp>
          <p:nvCxnSpPr>
            <p:cNvPr id="29" name="Straight Connector 28">
              <a:extLst>
                <a:ext uri="{FF2B5EF4-FFF2-40B4-BE49-F238E27FC236}">
                  <a16:creationId xmlns:a16="http://schemas.microsoft.com/office/drawing/2014/main" id="{9E2DDDA8-F2C0-2B25-7476-9C550198B3BD}"/>
                </a:ext>
              </a:extLst>
            </p:cNvPr>
            <p:cNvCxnSpPr/>
            <p:nvPr/>
          </p:nvCxnSpPr>
          <p:spPr>
            <a:xfrm>
              <a:off x="3372215" y="2146081"/>
              <a:ext cx="170086"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C5B8ED-25E8-723C-42D1-841DBCDD2532}"/>
                </a:ext>
              </a:extLst>
            </p:cNvPr>
            <p:cNvCxnSpPr/>
            <p:nvPr/>
          </p:nvCxnSpPr>
          <p:spPr>
            <a:xfrm>
              <a:off x="3372215" y="2579112"/>
              <a:ext cx="170086"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9ECA3EE-1E20-F926-FAF1-D833FD7269CB}"/>
                </a:ext>
              </a:extLst>
            </p:cNvPr>
            <p:cNvCxnSpPr/>
            <p:nvPr/>
          </p:nvCxnSpPr>
          <p:spPr>
            <a:xfrm>
              <a:off x="3378023" y="3010986"/>
              <a:ext cx="170086"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4910090A-A83D-5873-DAF5-F2A3F726F0FC}"/>
              </a:ext>
            </a:extLst>
          </p:cNvPr>
          <p:cNvSpPr txBox="1"/>
          <p:nvPr/>
        </p:nvSpPr>
        <p:spPr>
          <a:xfrm>
            <a:off x="5577665" y="6361641"/>
            <a:ext cx="6505826" cy="701731"/>
          </a:xfrm>
          <a:prstGeom prst="rect">
            <a:avLst/>
          </a:prstGeom>
          <a:noFill/>
        </p:spPr>
        <p:txBody>
          <a:bodyPr wrap="square" rtlCol="0">
            <a:spAutoFit/>
          </a:bodyPr>
          <a:lstStyle/>
          <a:p>
            <a:pPr>
              <a:lnSpc>
                <a:spcPct val="90000"/>
              </a:lnSpc>
            </a:pPr>
            <a:r>
              <a:rPr lang="en-US" sz="2000" dirty="0">
                <a:hlinkClick r:id="rId3"/>
              </a:rPr>
              <a:t>https://azure.microsoft.com/en-us/pricing/details/functions/</a:t>
            </a:r>
            <a:endParaRPr lang="en-US" sz="2000" dirty="0"/>
          </a:p>
          <a:p>
            <a:pPr>
              <a:lnSpc>
                <a:spcPct val="90000"/>
              </a:lnSpc>
            </a:pPr>
            <a:endParaRPr lang="en-US" sz="2400" dirty="0"/>
          </a:p>
        </p:txBody>
      </p:sp>
      <p:sp>
        <p:nvSpPr>
          <p:cNvPr id="33" name="TextBox 32">
            <a:extLst>
              <a:ext uri="{FF2B5EF4-FFF2-40B4-BE49-F238E27FC236}">
                <a16:creationId xmlns:a16="http://schemas.microsoft.com/office/drawing/2014/main" id="{35702BDE-BC8C-DA9D-5180-B640C4089095}"/>
              </a:ext>
            </a:extLst>
          </p:cNvPr>
          <p:cNvSpPr txBox="1"/>
          <p:nvPr/>
        </p:nvSpPr>
        <p:spPr>
          <a:xfrm>
            <a:off x="89892" y="3658904"/>
            <a:ext cx="744681" cy="313932"/>
          </a:xfrm>
          <a:prstGeom prst="rect">
            <a:avLst/>
          </a:prstGeom>
          <a:noFill/>
        </p:spPr>
        <p:txBody>
          <a:bodyPr wrap="square" rtlCol="0">
            <a:spAutoFit/>
          </a:bodyPr>
          <a:lstStyle/>
          <a:p>
            <a:pPr>
              <a:lnSpc>
                <a:spcPct val="90000"/>
              </a:lnSpc>
            </a:pPr>
            <a:r>
              <a:rPr lang="en-US" sz="1600" dirty="0"/>
              <a:t>512</a:t>
            </a:r>
          </a:p>
        </p:txBody>
      </p:sp>
      <p:cxnSp>
        <p:nvCxnSpPr>
          <p:cNvPr id="34" name="Straight Connector 33">
            <a:extLst>
              <a:ext uri="{FF2B5EF4-FFF2-40B4-BE49-F238E27FC236}">
                <a16:creationId xmlns:a16="http://schemas.microsoft.com/office/drawing/2014/main" id="{F3AC7B0C-499C-B477-E783-7DA1ADEA1368}"/>
              </a:ext>
            </a:extLst>
          </p:cNvPr>
          <p:cNvCxnSpPr>
            <a:cxnSpLocks/>
          </p:cNvCxnSpPr>
          <p:nvPr/>
        </p:nvCxnSpPr>
        <p:spPr>
          <a:xfrm>
            <a:off x="616678" y="3837406"/>
            <a:ext cx="200317"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A44173C-920B-D0A3-892E-CA2B96C1F821}"/>
              </a:ext>
            </a:extLst>
          </p:cNvPr>
          <p:cNvSpPr txBox="1"/>
          <p:nvPr/>
        </p:nvSpPr>
        <p:spPr>
          <a:xfrm>
            <a:off x="86758" y="3166926"/>
            <a:ext cx="744681" cy="313932"/>
          </a:xfrm>
          <a:prstGeom prst="rect">
            <a:avLst/>
          </a:prstGeom>
          <a:noFill/>
        </p:spPr>
        <p:txBody>
          <a:bodyPr wrap="square" rtlCol="0">
            <a:spAutoFit/>
          </a:bodyPr>
          <a:lstStyle/>
          <a:p>
            <a:pPr>
              <a:lnSpc>
                <a:spcPct val="90000"/>
              </a:lnSpc>
            </a:pPr>
            <a:r>
              <a:rPr lang="en-US" sz="1600" dirty="0"/>
              <a:t>640</a:t>
            </a:r>
          </a:p>
        </p:txBody>
      </p:sp>
      <p:cxnSp>
        <p:nvCxnSpPr>
          <p:cNvPr id="37" name="Straight Connector 36">
            <a:extLst>
              <a:ext uri="{FF2B5EF4-FFF2-40B4-BE49-F238E27FC236}">
                <a16:creationId xmlns:a16="http://schemas.microsoft.com/office/drawing/2014/main" id="{E35C5181-7B18-F652-79E7-1631D3452FE6}"/>
              </a:ext>
            </a:extLst>
          </p:cNvPr>
          <p:cNvCxnSpPr>
            <a:cxnSpLocks/>
          </p:cNvCxnSpPr>
          <p:nvPr/>
        </p:nvCxnSpPr>
        <p:spPr>
          <a:xfrm>
            <a:off x="633249" y="3323892"/>
            <a:ext cx="200317"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47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F750C-A072-3EB7-BD43-6180938E0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F347D-79D8-39F5-4AC7-49D1D09D6415}"/>
              </a:ext>
            </a:extLst>
          </p:cNvPr>
          <p:cNvSpPr>
            <a:spLocks noGrp="1"/>
          </p:cNvSpPr>
          <p:nvPr>
            <p:ph type="title"/>
          </p:nvPr>
        </p:nvSpPr>
        <p:spPr/>
        <p:txBody>
          <a:bodyPr/>
          <a:lstStyle/>
          <a:p>
            <a:r>
              <a:rPr lang="en-US" dirty="0"/>
              <a:t>Cost Calculation</a:t>
            </a:r>
          </a:p>
        </p:txBody>
      </p:sp>
      <p:sp>
        <p:nvSpPr>
          <p:cNvPr id="4" name="Content Placeholder 3">
            <a:extLst>
              <a:ext uri="{FF2B5EF4-FFF2-40B4-BE49-F238E27FC236}">
                <a16:creationId xmlns:a16="http://schemas.microsoft.com/office/drawing/2014/main" id="{CE9B9BB7-C878-AC16-D075-C0402149BB4C}"/>
              </a:ext>
            </a:extLst>
          </p:cNvPr>
          <p:cNvSpPr>
            <a:spLocks noGrp="1"/>
          </p:cNvSpPr>
          <p:nvPr>
            <p:ph sz="half" idx="2"/>
          </p:nvPr>
        </p:nvSpPr>
        <p:spPr>
          <a:xfrm>
            <a:off x="1522413" y="1790231"/>
            <a:ext cx="9705865" cy="4507931"/>
          </a:xfrm>
        </p:spPr>
        <p:txBody>
          <a:bodyPr vert="horz" lIns="91440" tIns="45720" rIns="91440" bIns="45720" rtlCol="0" anchor="t">
            <a:normAutofit/>
          </a:bodyPr>
          <a:lstStyle/>
          <a:p>
            <a:r>
              <a:rPr lang="en-US" dirty="0">
                <a:ea typeface="+mn-lt"/>
                <a:cs typeface="+mn-lt"/>
              </a:rPr>
              <a:t>Function Monthly Cost Calculation Variables</a:t>
            </a:r>
          </a:p>
          <a:p>
            <a:pPr lvl="1"/>
            <a:r>
              <a:rPr lang="en-US" dirty="0">
                <a:ea typeface="+mn-lt"/>
                <a:cs typeface="+mn-lt"/>
              </a:rPr>
              <a:t>Hosting plan</a:t>
            </a:r>
          </a:p>
          <a:p>
            <a:pPr lvl="1"/>
            <a:r>
              <a:rPr lang="en-US" dirty="0">
                <a:ea typeface="+mn-lt"/>
                <a:cs typeface="+mn-lt"/>
              </a:rPr>
              <a:t>N. cores used in case of Premium plan</a:t>
            </a:r>
          </a:p>
          <a:p>
            <a:pPr marL="575945" lvl="1"/>
            <a:r>
              <a:rPr lang="en-US" dirty="0">
                <a:ea typeface="+mn-lt"/>
                <a:cs typeface="+mn-lt"/>
              </a:rPr>
              <a:t>Memory consumption</a:t>
            </a:r>
          </a:p>
          <a:p>
            <a:pPr marL="575945" lvl="1"/>
            <a:r>
              <a:rPr lang="en-US" dirty="0">
                <a:ea typeface="+mn-lt"/>
                <a:cs typeface="+mn-lt"/>
              </a:rPr>
              <a:t>Single execution duration</a:t>
            </a:r>
            <a:endParaRPr lang="en-US" dirty="0"/>
          </a:p>
          <a:p>
            <a:pPr marL="575945" lvl="1"/>
            <a:r>
              <a:rPr lang="en-US" dirty="0">
                <a:ea typeface="+mn-lt"/>
                <a:cs typeface="+mn-lt"/>
              </a:rPr>
              <a:t>N. executions per month</a:t>
            </a:r>
          </a:p>
          <a:p>
            <a:pPr marL="575945" lvl="1"/>
            <a:r>
              <a:rPr lang="en-US" dirty="0">
                <a:ea typeface="+mn-lt"/>
                <a:cs typeface="+mn-lt"/>
              </a:rPr>
              <a:t>Functions runtime uses also other additional Azure services, billed separately</a:t>
            </a:r>
          </a:p>
          <a:p>
            <a:pPr marL="301625" lvl="1" indent="0">
              <a:buNone/>
            </a:pPr>
            <a:endParaRPr lang="en-US" dirty="0">
              <a:ea typeface="+mn-lt"/>
              <a:cs typeface="+mn-lt"/>
            </a:endParaRPr>
          </a:p>
          <a:p>
            <a:pPr marL="274193"/>
            <a:r>
              <a:rPr lang="en-US" dirty="0"/>
              <a:t>Azure Resources Cost Calculator </a:t>
            </a:r>
            <a:r>
              <a:rPr lang="en-US" dirty="0">
                <a:hlinkClick r:id="rId3"/>
              </a:rPr>
              <a:t>https</a:t>
            </a:r>
            <a:r>
              <a:rPr lang="en-US" dirty="0">
                <a:ea typeface="+mn-lt"/>
                <a:cs typeface="+mn-lt"/>
                <a:hlinkClick r:id="rId3"/>
              </a:rPr>
              <a:t>://azure.microsoft.com/en-us/pricing/calculator/</a:t>
            </a:r>
            <a:endParaRPr lang="en-US" dirty="0"/>
          </a:p>
          <a:p>
            <a:pPr marL="575945" lvl="1"/>
            <a:endParaRPr lang="en-US" dirty="0">
              <a:ea typeface="+mn-lt"/>
              <a:cs typeface="+mn-lt"/>
            </a:endParaRPr>
          </a:p>
          <a:p>
            <a:pPr marL="301625" lvl="1" indent="0">
              <a:buNone/>
            </a:pPr>
            <a:endParaRPr lang="en-US" sz="1800" dirty="0">
              <a:ea typeface="+mn-lt"/>
              <a:cs typeface="+mn-lt"/>
            </a:endParaRPr>
          </a:p>
          <a:p>
            <a:pPr marL="575945" lvl="1"/>
            <a:endParaRPr lang="en-US" dirty="0">
              <a:ea typeface="+mn-lt"/>
              <a:cs typeface="+mn-lt"/>
            </a:endParaRPr>
          </a:p>
        </p:txBody>
      </p:sp>
    </p:spTree>
    <p:extLst>
      <p:ext uri="{BB962C8B-B14F-4D97-AF65-F5344CB8AC3E}">
        <p14:creationId xmlns:p14="http://schemas.microsoft.com/office/powerpoint/2010/main" val="20234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F750C-A072-3EB7-BD43-6180938E0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F347D-79D8-39F5-4AC7-49D1D09D6415}"/>
              </a:ext>
            </a:extLst>
          </p:cNvPr>
          <p:cNvSpPr>
            <a:spLocks noGrp="1"/>
          </p:cNvSpPr>
          <p:nvPr>
            <p:ph type="title"/>
          </p:nvPr>
        </p:nvSpPr>
        <p:spPr/>
        <p:txBody>
          <a:bodyPr/>
          <a:lstStyle/>
          <a:p>
            <a:r>
              <a:rPr lang="en-US" dirty="0"/>
              <a:t>Monthly Cost Calculation Example</a:t>
            </a:r>
          </a:p>
        </p:txBody>
      </p:sp>
      <p:sp>
        <p:nvSpPr>
          <p:cNvPr id="3" name="Content Placeholder 3">
            <a:extLst>
              <a:ext uri="{FF2B5EF4-FFF2-40B4-BE49-F238E27FC236}">
                <a16:creationId xmlns:a16="http://schemas.microsoft.com/office/drawing/2014/main" id="{9B8DA107-0B74-5B68-CBB1-D40F55D3D5B4}"/>
              </a:ext>
            </a:extLst>
          </p:cNvPr>
          <p:cNvSpPr txBox="1">
            <a:spLocks/>
          </p:cNvSpPr>
          <p:nvPr/>
        </p:nvSpPr>
        <p:spPr>
          <a:xfrm>
            <a:off x="466725" y="1655444"/>
            <a:ext cx="11560434" cy="4988878"/>
          </a:xfrm>
          <a:prstGeom prst="rect">
            <a:avLst/>
          </a:prstGeom>
        </p:spPr>
        <p:txBody>
          <a:bodyPr vert="horz" lIns="91440" tIns="45720" rIns="91440" bIns="45720" rtlCol="0" anchor="t">
            <a:normAutofit fontScale="92500"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en-US" dirty="0">
                <a:ea typeface="+mn-lt"/>
                <a:cs typeface="+mn-lt"/>
              </a:rPr>
              <a:t>Given a function with</a:t>
            </a:r>
            <a:endParaRPr lang="bg-BG" dirty="0">
              <a:ea typeface="+mn-lt"/>
              <a:cs typeface="+mn-lt"/>
            </a:endParaRPr>
          </a:p>
          <a:p>
            <a:pPr marL="0" indent="0">
              <a:lnSpc>
                <a:spcPct val="150000"/>
              </a:lnSpc>
              <a:buNone/>
            </a:pPr>
            <a:r>
              <a:rPr lang="bg-BG" sz="2200" dirty="0">
                <a:ea typeface="+mn-lt"/>
                <a:cs typeface="+mn-lt"/>
              </a:rPr>
              <a:t>	</a:t>
            </a:r>
            <a:r>
              <a:rPr lang="en-US" sz="2200" dirty="0">
                <a:ea typeface="+mn-lt"/>
                <a:cs typeface="+mn-lt"/>
              </a:rPr>
              <a:t>- Consumption Plan</a:t>
            </a:r>
          </a:p>
          <a:p>
            <a:pPr marL="575945" lvl="2" indent="0">
              <a:lnSpc>
                <a:spcPct val="150000"/>
              </a:lnSpc>
              <a:buNone/>
            </a:pPr>
            <a:r>
              <a:rPr lang="bg-BG" sz="2200" dirty="0">
                <a:ea typeface="+mn-lt"/>
                <a:cs typeface="+mn-lt"/>
              </a:rPr>
              <a:t>	</a:t>
            </a:r>
            <a:r>
              <a:rPr lang="en-US" sz="2200" dirty="0">
                <a:ea typeface="+mn-lt"/>
                <a:cs typeface="+mn-lt"/>
              </a:rPr>
              <a:t>- Avg memory consumption per execution: 512 MB = 0.5 GB</a:t>
            </a:r>
          </a:p>
          <a:p>
            <a:pPr marL="575945" lvl="2" indent="0">
              <a:lnSpc>
                <a:spcPct val="150000"/>
              </a:lnSpc>
              <a:buNone/>
            </a:pPr>
            <a:r>
              <a:rPr lang="bg-BG" sz="2200" dirty="0">
                <a:ea typeface="+mn-lt"/>
                <a:cs typeface="+mn-lt"/>
              </a:rPr>
              <a:t>	</a:t>
            </a:r>
            <a:r>
              <a:rPr lang="en-US" sz="2200" dirty="0">
                <a:ea typeface="+mn-lt"/>
                <a:cs typeface="+mn-lt"/>
              </a:rPr>
              <a:t>- Avg duration per execution: 5s</a:t>
            </a:r>
          </a:p>
          <a:p>
            <a:pPr marL="575945" lvl="2" indent="0">
              <a:lnSpc>
                <a:spcPct val="150000"/>
              </a:lnSpc>
              <a:buNone/>
            </a:pPr>
            <a:r>
              <a:rPr lang="bg-BG" sz="2200" dirty="0">
                <a:ea typeface="+mn-lt"/>
                <a:cs typeface="+mn-lt"/>
              </a:rPr>
              <a:t>	</a:t>
            </a:r>
            <a:r>
              <a:rPr lang="en-US" sz="2200" dirty="0">
                <a:ea typeface="+mn-lt"/>
                <a:cs typeface="+mn-lt"/>
              </a:rPr>
              <a:t>- Expected monthly number of executions: 3.000.000</a:t>
            </a:r>
          </a:p>
          <a:p>
            <a:pPr marL="575945" lvl="2" indent="0">
              <a:lnSpc>
                <a:spcPct val="150000"/>
              </a:lnSpc>
              <a:buNone/>
            </a:pPr>
            <a:r>
              <a:rPr lang="bg-BG" sz="2200" dirty="0">
                <a:ea typeface="+mn-lt"/>
                <a:cs typeface="+mn-lt"/>
              </a:rPr>
              <a:t>	</a:t>
            </a:r>
            <a:r>
              <a:rPr lang="en-US" sz="2200" dirty="0">
                <a:ea typeface="+mn-lt"/>
                <a:cs typeface="+mn-lt"/>
              </a:rPr>
              <a:t>- Free 400.000 [GB-s]: free-of-charge threshold and pay-as-you-go 0.00016 $ per each GB-s over the </a:t>
            </a:r>
            <a:r>
              <a:rPr lang="bg-BG" sz="2200" dirty="0">
                <a:ea typeface="+mn-lt"/>
                <a:cs typeface="+mn-lt"/>
              </a:rPr>
              <a:t>	   </a:t>
            </a:r>
            <a:r>
              <a:rPr lang="en-US" sz="2200" dirty="0">
                <a:ea typeface="+mn-lt"/>
                <a:cs typeface="+mn-lt"/>
              </a:rPr>
              <a:t>free  threshold</a:t>
            </a:r>
          </a:p>
          <a:p>
            <a:pPr marL="575945" lvl="2" indent="0">
              <a:lnSpc>
                <a:spcPct val="150000"/>
              </a:lnSpc>
              <a:buNone/>
            </a:pPr>
            <a:r>
              <a:rPr lang="bg-BG" sz="2200" dirty="0">
                <a:ea typeface="+mn-lt"/>
                <a:cs typeface="+mn-lt"/>
              </a:rPr>
              <a:t>	</a:t>
            </a:r>
            <a:r>
              <a:rPr lang="en-US" sz="2200" dirty="0">
                <a:ea typeface="+mn-lt"/>
                <a:cs typeface="+mn-lt"/>
              </a:rPr>
              <a:t>- Free 1.000.000 executions threshold and pay-as-you-go 0.20$ per each million executions over the </a:t>
            </a:r>
            <a:r>
              <a:rPr lang="bg-BG" sz="2200" dirty="0">
                <a:ea typeface="+mn-lt"/>
                <a:cs typeface="+mn-lt"/>
              </a:rPr>
              <a:t>	  </a:t>
            </a:r>
            <a:r>
              <a:rPr lang="en-US" sz="2200" dirty="0">
                <a:ea typeface="+mn-lt"/>
                <a:cs typeface="+mn-lt"/>
              </a:rPr>
              <a:t>free threshold</a:t>
            </a:r>
            <a:endParaRPr lang="en-US" sz="2200" dirty="0"/>
          </a:p>
          <a:p>
            <a:pPr marL="575945" lvl="2" indent="0">
              <a:lnSpc>
                <a:spcPct val="150000"/>
              </a:lnSpc>
              <a:buNone/>
            </a:pPr>
            <a:r>
              <a:rPr lang="bg-BG" sz="2200" dirty="0">
                <a:ea typeface="+mn-lt"/>
                <a:cs typeface="+mn-lt"/>
              </a:rPr>
              <a:t>	</a:t>
            </a:r>
            <a:r>
              <a:rPr lang="en-US" sz="2200" dirty="0">
                <a:ea typeface="+mn-lt"/>
                <a:cs typeface="+mn-lt"/>
              </a:rPr>
              <a:t>- Additional resources: storage account 1000 GB storage account block blob storage</a:t>
            </a:r>
          </a:p>
        </p:txBody>
      </p:sp>
    </p:spTree>
    <p:extLst>
      <p:ext uri="{BB962C8B-B14F-4D97-AF65-F5344CB8AC3E}">
        <p14:creationId xmlns:p14="http://schemas.microsoft.com/office/powerpoint/2010/main" val="39176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F750C-A072-3EB7-BD43-6180938E0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F347D-79D8-39F5-4AC7-49D1D09D6415}"/>
              </a:ext>
            </a:extLst>
          </p:cNvPr>
          <p:cNvSpPr>
            <a:spLocks noGrp="1"/>
          </p:cNvSpPr>
          <p:nvPr>
            <p:ph type="title"/>
          </p:nvPr>
        </p:nvSpPr>
        <p:spPr/>
        <p:txBody>
          <a:bodyPr/>
          <a:lstStyle/>
          <a:p>
            <a:r>
              <a:rPr lang="en-US" dirty="0"/>
              <a:t>Monthly Cost Estimation Example</a:t>
            </a:r>
          </a:p>
        </p:txBody>
      </p:sp>
      <p:sp>
        <p:nvSpPr>
          <p:cNvPr id="5" name="TextBox 4">
            <a:extLst>
              <a:ext uri="{FF2B5EF4-FFF2-40B4-BE49-F238E27FC236}">
                <a16:creationId xmlns:a16="http://schemas.microsoft.com/office/drawing/2014/main" id="{712FEB18-63DC-4C73-1ABA-5415618C91E4}"/>
              </a:ext>
            </a:extLst>
          </p:cNvPr>
          <p:cNvSpPr txBox="1"/>
          <p:nvPr/>
        </p:nvSpPr>
        <p:spPr>
          <a:xfrm>
            <a:off x="6724649" y="6334125"/>
            <a:ext cx="5372101" cy="646331"/>
          </a:xfrm>
          <a:prstGeom prst="rect">
            <a:avLst/>
          </a:prstGeom>
          <a:noFill/>
        </p:spPr>
        <p:txBody>
          <a:bodyPr wrap="square" rtlCol="0">
            <a:spAutoFit/>
          </a:bodyPr>
          <a:lstStyle/>
          <a:p>
            <a:pPr>
              <a:lnSpc>
                <a:spcPct val="90000"/>
              </a:lnSpc>
            </a:pPr>
            <a:r>
              <a:rPr lang="en-US" sz="1600" dirty="0">
                <a:ea typeface="+mn-lt"/>
                <a:cs typeface="+mn-lt"/>
                <a:hlinkClick r:id="rId3"/>
              </a:rPr>
              <a:t>https://azure.microsoft.com/en-us/pricing/details/functions/</a:t>
            </a:r>
          </a:p>
          <a:p>
            <a:pPr>
              <a:lnSpc>
                <a:spcPct val="90000"/>
              </a:lnSpc>
            </a:pPr>
            <a:endParaRPr lang="en-US" sz="2400" dirty="0"/>
          </a:p>
        </p:txBody>
      </p:sp>
      <p:sp>
        <p:nvSpPr>
          <p:cNvPr id="7" name="Content Placeholder 6">
            <a:extLst>
              <a:ext uri="{FF2B5EF4-FFF2-40B4-BE49-F238E27FC236}">
                <a16:creationId xmlns:a16="http://schemas.microsoft.com/office/drawing/2014/main" id="{F35CBF4A-4284-64E9-2718-5DB917F45B4D}"/>
              </a:ext>
            </a:extLst>
          </p:cNvPr>
          <p:cNvSpPr>
            <a:spLocks noGrp="1"/>
          </p:cNvSpPr>
          <p:nvPr>
            <p:ph sz="half" idx="2"/>
          </p:nvPr>
        </p:nvSpPr>
        <p:spPr>
          <a:xfrm>
            <a:off x="333375" y="1633537"/>
            <a:ext cx="11591925" cy="4552950"/>
          </a:xfrm>
        </p:spPr>
        <p:txBody>
          <a:bodyPr>
            <a:noAutofit/>
          </a:bodyPr>
          <a:lstStyle/>
          <a:p>
            <a:pPr marL="0" indent="0">
              <a:buNone/>
            </a:pPr>
            <a:r>
              <a:rPr lang="en-US" b="1" dirty="0"/>
              <a:t>1) Resources Consumption Price</a:t>
            </a:r>
          </a:p>
          <a:p>
            <a:pPr marL="0" indent="0">
              <a:buNone/>
            </a:pPr>
            <a:r>
              <a:rPr lang="en-US" sz="2000" b="1" dirty="0"/>
              <a:t>	</a:t>
            </a:r>
            <a:r>
              <a:rPr lang="en-US" sz="2000" dirty="0"/>
              <a:t>Single execution resource consumption: 0.5 [GB] </a:t>
            </a:r>
            <a:r>
              <a:rPr lang="en-US" sz="2000"/>
              <a:t>x 5 [</a:t>
            </a:r>
            <a:r>
              <a:rPr lang="en-US" sz="2000" dirty="0"/>
              <a:t>s]  = 2.5 [GB-s]</a:t>
            </a:r>
          </a:p>
          <a:p>
            <a:pPr marL="0" indent="0">
              <a:buNone/>
            </a:pPr>
            <a:r>
              <a:rPr lang="en-US" sz="2000" dirty="0"/>
              <a:t>	Monthly resource consumption: 2.5[GB-s] x 3.000.000 = 7.500.000 [GB-s]</a:t>
            </a:r>
          </a:p>
          <a:p>
            <a:pPr marL="0" indent="0">
              <a:buNone/>
            </a:pPr>
            <a:r>
              <a:rPr lang="en-US" sz="2000" dirty="0"/>
              <a:t>	Billable resource consumption: 7.500.000 [GB-s] – 400.000 [Gb-s] = 7.100.000 [GB-s]</a:t>
            </a:r>
          </a:p>
          <a:p>
            <a:pPr marL="0" indent="0">
              <a:buNone/>
            </a:pPr>
            <a:r>
              <a:rPr lang="en-US" sz="2000" dirty="0"/>
              <a:t>	Resource consumption price: 7.100.000 [GB-s] x 0.00016 [$/GB-s] = </a:t>
            </a:r>
            <a:r>
              <a:rPr lang="en-US" sz="2000" b="1" dirty="0"/>
              <a:t>113.6 $</a:t>
            </a:r>
          </a:p>
          <a:p>
            <a:pPr marL="0" indent="0">
              <a:buNone/>
            </a:pPr>
            <a:r>
              <a:rPr lang="en-US" b="1" dirty="0"/>
              <a:t>2) Number of Executions Price</a:t>
            </a:r>
            <a:endParaRPr lang="en-US" dirty="0"/>
          </a:p>
          <a:p>
            <a:pPr marL="0" indent="0">
              <a:buNone/>
            </a:pPr>
            <a:r>
              <a:rPr lang="en-US" sz="2000" dirty="0"/>
              <a:t>	Billable n. executions 3.000.000 – 1.000.000 = 2.000.000</a:t>
            </a:r>
          </a:p>
          <a:p>
            <a:pPr marL="0" indent="0">
              <a:buNone/>
            </a:pPr>
            <a:r>
              <a:rPr lang="en-US" sz="2000" dirty="0"/>
              <a:t>	Executions price: 2 x 0.20[$] =</a:t>
            </a:r>
            <a:r>
              <a:rPr lang="en-US" sz="2000" b="1" dirty="0"/>
              <a:t> 0.40$</a:t>
            </a:r>
          </a:p>
          <a:p>
            <a:pPr marL="0" indent="0">
              <a:buNone/>
            </a:pPr>
            <a:r>
              <a:rPr lang="en-US" sz="2200" b="1" dirty="0"/>
              <a:t>3</a:t>
            </a:r>
            <a:r>
              <a:rPr lang="en-US" b="1" dirty="0"/>
              <a:t>) Storage Account Price</a:t>
            </a:r>
            <a:r>
              <a:rPr lang="en-US" sz="2200" b="1" dirty="0"/>
              <a:t>: 52.41 [$]</a:t>
            </a:r>
          </a:p>
        </p:txBody>
      </p:sp>
      <p:sp>
        <p:nvSpPr>
          <p:cNvPr id="4" name="TextBox 3">
            <a:extLst>
              <a:ext uri="{FF2B5EF4-FFF2-40B4-BE49-F238E27FC236}">
                <a16:creationId xmlns:a16="http://schemas.microsoft.com/office/drawing/2014/main" id="{91A41B37-9567-1B57-4DD3-CFB22E31DA13}"/>
              </a:ext>
            </a:extLst>
          </p:cNvPr>
          <p:cNvSpPr txBox="1"/>
          <p:nvPr/>
        </p:nvSpPr>
        <p:spPr>
          <a:xfrm>
            <a:off x="257175" y="6260196"/>
            <a:ext cx="3609976" cy="424732"/>
          </a:xfrm>
          <a:prstGeom prst="rect">
            <a:avLst/>
          </a:prstGeom>
          <a:noFill/>
        </p:spPr>
        <p:txBody>
          <a:bodyPr wrap="square" rtlCol="0">
            <a:spAutoFit/>
          </a:bodyPr>
          <a:lstStyle/>
          <a:p>
            <a:pPr>
              <a:lnSpc>
                <a:spcPct val="90000"/>
              </a:lnSpc>
            </a:pPr>
            <a:r>
              <a:rPr lang="en-US" sz="2400" b="1" dirty="0">
                <a:highlight>
                  <a:srgbClr val="FF0000"/>
                </a:highlight>
              </a:rPr>
              <a:t>Total: 166.41 $ per month</a:t>
            </a:r>
          </a:p>
        </p:txBody>
      </p:sp>
    </p:spTree>
    <p:extLst>
      <p:ext uri="{BB962C8B-B14F-4D97-AF65-F5344CB8AC3E}">
        <p14:creationId xmlns:p14="http://schemas.microsoft.com/office/powerpoint/2010/main" val="6311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4" name="Content Placeholder 3"/>
          <p:cNvSpPr>
            <a:spLocks noGrp="1"/>
          </p:cNvSpPr>
          <p:nvPr>
            <p:ph sz="half" idx="2"/>
          </p:nvPr>
        </p:nvSpPr>
        <p:spPr>
          <a:xfrm>
            <a:off x="1522413" y="1816663"/>
            <a:ext cx="9105938" cy="3352801"/>
          </a:xfrm>
        </p:spPr>
        <p:txBody>
          <a:bodyPr vert="horz" lIns="91440" tIns="45720" rIns="91440" bIns="45720" rtlCol="0" anchor="t">
            <a:normAutofit/>
          </a:bodyPr>
          <a:lstStyle/>
          <a:p>
            <a:pPr marL="457200" indent="-457200">
              <a:buAutoNum type="arabicPeriod"/>
            </a:pPr>
            <a:r>
              <a:rPr lang="en-US">
                <a:ea typeface="+mn-lt"/>
                <a:cs typeface="+mn-lt"/>
                <a:hlinkClick r:id="rId2"/>
              </a:rPr>
              <a:t>https://azure.microsoft.com/</a:t>
            </a:r>
            <a:endParaRPr lang="en-US"/>
          </a:p>
          <a:p>
            <a:pPr marL="457200" indent="-457200">
              <a:buAutoNum type="arabicPeriod"/>
            </a:pPr>
            <a:r>
              <a:rPr lang="en-US">
                <a:ea typeface="+mn-lt"/>
                <a:cs typeface="+mn-lt"/>
                <a:hlinkClick r:id="rId3"/>
              </a:rPr>
              <a:t>https://learn.microsoft.com/en-us/azure/azure-functions/</a:t>
            </a:r>
          </a:p>
          <a:p>
            <a:pPr marL="457200" indent="-457200">
              <a:buAutoNum type="arabicPeriod"/>
            </a:pPr>
            <a:r>
              <a:rPr lang="en-US">
                <a:ea typeface="+mn-lt"/>
                <a:cs typeface="+mn-lt"/>
                <a:hlinkClick r:id="rId4"/>
              </a:rPr>
              <a:t>https://app.pluralsight.com/library/courses/microsoft-azure-serverless-functions-create/table-of-contents</a:t>
            </a:r>
          </a:p>
          <a:p>
            <a:endParaRPr lang="en-US"/>
          </a:p>
        </p:txBody>
      </p:sp>
    </p:spTree>
    <p:extLst>
      <p:ext uri="{BB962C8B-B14F-4D97-AF65-F5344CB8AC3E}">
        <p14:creationId xmlns:p14="http://schemas.microsoft.com/office/powerpoint/2010/main" val="123170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for your time and attention!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Contents</a:t>
            </a:r>
          </a:p>
        </p:txBody>
      </p:sp>
      <p:sp>
        <p:nvSpPr>
          <p:cNvPr id="14" name="Content Placeholder 13"/>
          <p:cNvSpPr>
            <a:spLocks noGrp="1"/>
          </p:cNvSpPr>
          <p:nvPr>
            <p:ph idx="1"/>
          </p:nvPr>
        </p:nvSpPr>
        <p:spPr>
          <a:xfrm>
            <a:off x="1522414" y="1745947"/>
            <a:ext cx="9144000" cy="4728454"/>
          </a:xfrm>
        </p:spPr>
        <p:txBody>
          <a:bodyPr vert="horz" lIns="91440" tIns="45720" rIns="91440" bIns="45720" rtlCol="0" anchor="t">
            <a:normAutofit/>
          </a:bodyPr>
          <a:lstStyle/>
          <a:p>
            <a:pPr marL="457200" indent="-457200">
              <a:buFont typeface="Wingdings" pitchFamily="34" charset="0"/>
              <a:buChar char="§"/>
            </a:pPr>
            <a:r>
              <a:rPr lang="en-US" dirty="0"/>
              <a:t>Durable Functions</a:t>
            </a:r>
          </a:p>
          <a:p>
            <a:pPr marL="457200" indent="-457200">
              <a:buFont typeface="Wingdings" pitchFamily="34" charset="0"/>
              <a:buChar char="§"/>
            </a:pPr>
            <a:r>
              <a:rPr lang="en-US" dirty="0"/>
              <a:t>Deployment to Azure Options</a:t>
            </a:r>
          </a:p>
          <a:p>
            <a:pPr marL="457200" indent="-457200">
              <a:buFont typeface="Wingdings" pitchFamily="34" charset="0"/>
              <a:buChar char="§"/>
            </a:pPr>
            <a:r>
              <a:rPr lang="en-US" dirty="0"/>
              <a:t>Azure Hosting Plans</a:t>
            </a:r>
          </a:p>
          <a:p>
            <a:pPr marL="457200" indent="-457200">
              <a:buFont typeface="Wingdings" pitchFamily="34" charset="0"/>
              <a:buChar char="§"/>
            </a:pPr>
            <a:r>
              <a:rPr lang="en-US" dirty="0"/>
              <a:t>Hosting Modes: In-Process vs Isolated Worker Process</a:t>
            </a:r>
          </a:p>
          <a:p>
            <a:pPr marL="457200" indent="-457200">
              <a:buFont typeface="Wingdings" pitchFamily="34" charset="0"/>
              <a:buChar char="§"/>
            </a:pPr>
            <a:r>
              <a:rPr lang="en-US" dirty="0"/>
              <a:t>Cost Calculation </a:t>
            </a:r>
            <a:br>
              <a:rPr lang="en-US" dirty="0"/>
            </a:b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5D24-227A-6825-4746-2BA1D4266EC4}"/>
              </a:ext>
            </a:extLst>
          </p:cNvPr>
          <p:cNvSpPr>
            <a:spLocks noGrp="1"/>
          </p:cNvSpPr>
          <p:nvPr>
            <p:ph type="title"/>
          </p:nvPr>
        </p:nvSpPr>
        <p:spPr/>
        <p:txBody>
          <a:bodyPr/>
          <a:lstStyle/>
          <a:p>
            <a:r>
              <a:rPr lang="en-US" dirty="0"/>
              <a:t>Durable Functions</a:t>
            </a:r>
          </a:p>
        </p:txBody>
      </p:sp>
      <p:sp>
        <p:nvSpPr>
          <p:cNvPr id="4" name="Content Placeholder 3">
            <a:extLst>
              <a:ext uri="{FF2B5EF4-FFF2-40B4-BE49-F238E27FC236}">
                <a16:creationId xmlns:a16="http://schemas.microsoft.com/office/drawing/2014/main" id="{B1649ADB-45D5-E1D3-30F2-8284C8E4F05A}"/>
              </a:ext>
            </a:extLst>
          </p:cNvPr>
          <p:cNvSpPr>
            <a:spLocks noGrp="1"/>
          </p:cNvSpPr>
          <p:nvPr>
            <p:ph sz="half" idx="2"/>
          </p:nvPr>
        </p:nvSpPr>
        <p:spPr>
          <a:xfrm>
            <a:off x="1522413" y="1947530"/>
            <a:ext cx="9899928" cy="4224670"/>
          </a:xfrm>
        </p:spPr>
        <p:txBody>
          <a:bodyPr vert="horz" lIns="91440" tIns="45720" rIns="91440" bIns="45720" rtlCol="0" anchor="t">
            <a:normAutofit/>
          </a:bodyPr>
          <a:lstStyle/>
          <a:p>
            <a:r>
              <a:rPr lang="en-US" dirty="0"/>
              <a:t>Extension of Azure Functions  that has the concept of state</a:t>
            </a:r>
          </a:p>
          <a:p>
            <a:endParaRPr lang="en-US" dirty="0"/>
          </a:p>
          <a:p>
            <a:r>
              <a:rPr lang="en-US" dirty="0"/>
              <a:t>Orchestrating complex workflows and long-running processes</a:t>
            </a:r>
          </a:p>
          <a:p>
            <a:endParaRPr lang="en-US" dirty="0"/>
          </a:p>
          <a:p>
            <a:r>
              <a:rPr lang="en-US" dirty="0">
                <a:ea typeface="+mn-lt"/>
                <a:cs typeface="+mn-lt"/>
              </a:rPr>
              <a:t>Azure Functions operate in a stateless environment, Durable Functions can retain state between function calls</a:t>
            </a:r>
            <a:endParaRPr lang="en-US" dirty="0"/>
          </a:p>
        </p:txBody>
      </p:sp>
    </p:spTree>
    <p:extLst>
      <p:ext uri="{BB962C8B-B14F-4D97-AF65-F5344CB8AC3E}">
        <p14:creationId xmlns:p14="http://schemas.microsoft.com/office/powerpoint/2010/main" val="146322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5D24-227A-6825-4746-2BA1D4266EC4}"/>
              </a:ext>
            </a:extLst>
          </p:cNvPr>
          <p:cNvSpPr>
            <a:spLocks noGrp="1"/>
          </p:cNvSpPr>
          <p:nvPr>
            <p:ph type="title"/>
          </p:nvPr>
        </p:nvSpPr>
        <p:spPr/>
        <p:txBody>
          <a:bodyPr/>
          <a:lstStyle/>
          <a:p>
            <a:r>
              <a:rPr lang="en-US" dirty="0"/>
              <a:t>Durable Functions</a:t>
            </a:r>
          </a:p>
        </p:txBody>
      </p:sp>
      <p:sp>
        <p:nvSpPr>
          <p:cNvPr id="4" name="Content Placeholder 3">
            <a:extLst>
              <a:ext uri="{FF2B5EF4-FFF2-40B4-BE49-F238E27FC236}">
                <a16:creationId xmlns:a16="http://schemas.microsoft.com/office/drawing/2014/main" id="{B1649ADB-45D5-E1D3-30F2-8284C8E4F05A}"/>
              </a:ext>
            </a:extLst>
          </p:cNvPr>
          <p:cNvSpPr>
            <a:spLocks noGrp="1"/>
          </p:cNvSpPr>
          <p:nvPr>
            <p:ph sz="half" idx="2"/>
          </p:nvPr>
        </p:nvSpPr>
        <p:spPr>
          <a:xfrm>
            <a:off x="1522413" y="1947530"/>
            <a:ext cx="9899928" cy="4224670"/>
          </a:xfrm>
        </p:spPr>
        <p:txBody>
          <a:bodyPr vert="horz" lIns="91440" tIns="45720" rIns="91440" bIns="45720" rtlCol="0" anchor="t">
            <a:normAutofit/>
          </a:bodyPr>
          <a:lstStyle/>
          <a:p>
            <a:r>
              <a:rPr lang="en-US" dirty="0"/>
              <a:t>Typical durable function types in one Durable Function App:</a:t>
            </a:r>
          </a:p>
          <a:p>
            <a:pPr marL="575945" lvl="1"/>
            <a:r>
              <a:rPr lang="en-US" dirty="0"/>
              <a:t>Client function: entry point</a:t>
            </a:r>
          </a:p>
          <a:p>
            <a:pPr marL="575945" lvl="1"/>
            <a:r>
              <a:rPr lang="en-US" dirty="0"/>
              <a:t>Orchestrator function: defines function execution order</a:t>
            </a:r>
          </a:p>
          <a:p>
            <a:pPr marL="575945" lvl="1"/>
            <a:r>
              <a:rPr lang="en-US" dirty="0"/>
              <a:t>Activity functions: basic unit of work</a:t>
            </a:r>
          </a:p>
          <a:p>
            <a:pPr marL="575945" lvl="1"/>
            <a:endParaRPr lang="en-US" dirty="0"/>
          </a:p>
          <a:p>
            <a:pPr marL="274193"/>
            <a:r>
              <a:rPr lang="en-US" b="0" i="0" dirty="0">
                <a:solidFill>
                  <a:srgbClr val="E6E6E6"/>
                </a:solidFill>
                <a:effectLst/>
                <a:latin typeface="Segoe UI" panose="020B0502040204020203" pitchFamily="34" charset="0"/>
              </a:rPr>
              <a:t>Behind the scenes, the Durable Functions extension is built on top of the </a:t>
            </a:r>
            <a:r>
              <a:rPr lang="en-US" b="0" i="0" u="none" strike="noStrike" dirty="0">
                <a:effectLst/>
                <a:latin typeface="Segoe UI" panose="020B0502040204020203" pitchFamily="34" charset="0"/>
                <a:hlinkClick r:id="rId3"/>
              </a:rPr>
              <a:t>Durable Task Framework</a:t>
            </a:r>
            <a:r>
              <a:rPr lang="en-US" b="0" i="0" dirty="0">
                <a:solidFill>
                  <a:srgbClr val="E6E6E6"/>
                </a:solidFill>
                <a:effectLst/>
                <a:latin typeface="Segoe UI" panose="020B0502040204020203" pitchFamily="34" charset="0"/>
              </a:rPr>
              <a:t>, an open-source library on GitHub</a:t>
            </a:r>
            <a:endParaRPr lang="en-US" dirty="0"/>
          </a:p>
        </p:txBody>
      </p:sp>
    </p:spTree>
    <p:extLst>
      <p:ext uri="{BB962C8B-B14F-4D97-AF65-F5344CB8AC3E}">
        <p14:creationId xmlns:p14="http://schemas.microsoft.com/office/powerpoint/2010/main" val="242937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A835-45A8-14CC-C67D-DD90E5389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AD72A-B7C6-5632-9268-39C15FBFD0A2}"/>
              </a:ext>
            </a:extLst>
          </p:cNvPr>
          <p:cNvSpPr>
            <a:spLocks noGrp="1"/>
          </p:cNvSpPr>
          <p:nvPr>
            <p:ph type="title"/>
          </p:nvPr>
        </p:nvSpPr>
        <p:spPr/>
        <p:txBody>
          <a:bodyPr/>
          <a:lstStyle/>
          <a:p>
            <a:r>
              <a:rPr lang="en-US" dirty="0"/>
              <a:t>Durable Functions Application Patterns</a:t>
            </a:r>
          </a:p>
        </p:txBody>
      </p:sp>
      <p:sp>
        <p:nvSpPr>
          <p:cNvPr id="4" name="Content Placeholder 3">
            <a:extLst>
              <a:ext uri="{FF2B5EF4-FFF2-40B4-BE49-F238E27FC236}">
                <a16:creationId xmlns:a16="http://schemas.microsoft.com/office/drawing/2014/main" id="{73ACE9FC-A08D-06C1-56AC-5525333E5A2F}"/>
              </a:ext>
            </a:extLst>
          </p:cNvPr>
          <p:cNvSpPr>
            <a:spLocks noGrp="1"/>
          </p:cNvSpPr>
          <p:nvPr>
            <p:ph sz="half" idx="2"/>
          </p:nvPr>
        </p:nvSpPr>
        <p:spPr>
          <a:xfrm>
            <a:off x="1522413" y="1947530"/>
            <a:ext cx="9899928" cy="4501116"/>
          </a:xfrm>
        </p:spPr>
        <p:txBody>
          <a:bodyPr vert="horz" lIns="91440" tIns="45720" rIns="91440" bIns="45720" rtlCol="0" anchor="t">
            <a:normAutofit/>
          </a:bodyPr>
          <a:lstStyle/>
          <a:p>
            <a:r>
              <a:rPr lang="en-US" dirty="0"/>
              <a:t>Function Chaining</a:t>
            </a:r>
          </a:p>
          <a:p>
            <a:r>
              <a:rPr lang="en-US" dirty="0"/>
              <a:t>Fan Out/ Fan In</a:t>
            </a:r>
            <a:endParaRPr lang="en-US" dirty="0">
              <a:ea typeface="+mn-lt"/>
              <a:cs typeface="+mn-lt"/>
            </a:endParaRPr>
          </a:p>
          <a:p>
            <a:r>
              <a:rPr lang="en-US" dirty="0"/>
              <a:t>Status Endpoint for Async HTTP APIs calling, built -in</a:t>
            </a:r>
          </a:p>
          <a:p>
            <a:r>
              <a:rPr lang="en-US" dirty="0">
                <a:ea typeface="+mn-lt"/>
                <a:cs typeface="+mn-lt"/>
              </a:rPr>
              <a:t>Monitor</a:t>
            </a:r>
          </a:p>
          <a:p>
            <a:r>
              <a:rPr lang="en-US" dirty="0">
                <a:ea typeface="+mn-lt"/>
                <a:cs typeface="+mn-lt"/>
              </a:rPr>
              <a:t>Human Interaction</a:t>
            </a:r>
          </a:p>
          <a:p>
            <a:r>
              <a:rPr lang="en-US" dirty="0">
                <a:ea typeface="+mn-lt"/>
                <a:cs typeface="+mn-lt"/>
              </a:rPr>
              <a:t>Aggregator</a:t>
            </a:r>
          </a:p>
          <a:p>
            <a:pPr marL="0" indent="0">
              <a:buNone/>
            </a:pPr>
            <a:endParaRPr lang="en-US" sz="1600" dirty="0">
              <a:ea typeface="+mn-lt"/>
              <a:cs typeface="+mn-lt"/>
            </a:endParaRPr>
          </a:p>
          <a:p>
            <a:pPr marL="0" indent="0">
              <a:buNone/>
            </a:pPr>
            <a:r>
              <a:rPr lang="en-US" sz="2000" dirty="0">
                <a:ea typeface="+mn-lt"/>
                <a:cs typeface="+mn-lt"/>
                <a:hlinkClick r:id="rId3"/>
              </a:rPr>
              <a:t>https://learn.microsoft.com/en-us/azure/azure-functions/durable/durable-functions-overview?tabs=in-process%2Cnodejs-v3%2Cv1-model&amp;pivots=csharp#application-patterns</a:t>
            </a:r>
            <a:endParaRPr lang="en-US" sz="2000" dirty="0"/>
          </a:p>
          <a:p>
            <a:endParaRPr lang="en-US" dirty="0"/>
          </a:p>
          <a:p>
            <a:endParaRPr lang="en-US" dirty="0"/>
          </a:p>
        </p:txBody>
      </p:sp>
    </p:spTree>
    <p:extLst>
      <p:ext uri="{BB962C8B-B14F-4D97-AF65-F5344CB8AC3E}">
        <p14:creationId xmlns:p14="http://schemas.microsoft.com/office/powerpoint/2010/main" val="157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28EB3-ECE2-1F2D-397A-108B76619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E1F11-1B81-F303-CF86-50C4D538D043}"/>
              </a:ext>
            </a:extLst>
          </p:cNvPr>
          <p:cNvSpPr>
            <a:spLocks noGrp="1"/>
          </p:cNvSpPr>
          <p:nvPr>
            <p:ph type="title"/>
          </p:nvPr>
        </p:nvSpPr>
        <p:spPr/>
        <p:txBody>
          <a:bodyPr/>
          <a:lstStyle/>
          <a:p>
            <a:r>
              <a:rPr lang="en-US" dirty="0"/>
              <a:t>Demo: Durable Functions</a:t>
            </a:r>
          </a:p>
        </p:txBody>
      </p:sp>
      <p:sp>
        <p:nvSpPr>
          <p:cNvPr id="4" name="Content Placeholder 3">
            <a:extLst>
              <a:ext uri="{FF2B5EF4-FFF2-40B4-BE49-F238E27FC236}">
                <a16:creationId xmlns:a16="http://schemas.microsoft.com/office/drawing/2014/main" id="{89B4A9C4-CA43-DD16-AF0A-0F6E2F6EE1FE}"/>
              </a:ext>
            </a:extLst>
          </p:cNvPr>
          <p:cNvSpPr>
            <a:spLocks noGrp="1"/>
          </p:cNvSpPr>
          <p:nvPr>
            <p:ph sz="half" idx="2"/>
          </p:nvPr>
        </p:nvSpPr>
        <p:spPr>
          <a:xfrm>
            <a:off x="1522413" y="1819939"/>
            <a:ext cx="9485487" cy="4352261"/>
          </a:xfrm>
        </p:spPr>
        <p:txBody>
          <a:bodyPr vert="horz" lIns="91440" tIns="45720" rIns="91440" bIns="45720" rtlCol="0" anchor="t">
            <a:normAutofit/>
          </a:bodyPr>
          <a:lstStyle/>
          <a:p>
            <a:r>
              <a:rPr lang="en-US" dirty="0">
                <a:ea typeface="+mn-lt"/>
                <a:cs typeface="+mn-lt"/>
              </a:rPr>
              <a:t>Applied patterns</a:t>
            </a:r>
          </a:p>
          <a:p>
            <a:pPr marL="575945" lvl="1"/>
            <a:r>
              <a:rPr lang="en-US" dirty="0">
                <a:ea typeface="+mn-lt"/>
                <a:cs typeface="+mn-lt"/>
              </a:rPr>
              <a:t>Function chaining </a:t>
            </a:r>
          </a:p>
          <a:p>
            <a:pPr marL="575945" lvl="1"/>
            <a:r>
              <a:rPr lang="en-US" dirty="0">
                <a:ea typeface="+mn-lt"/>
                <a:cs typeface="+mn-lt"/>
              </a:rPr>
              <a:t>Status Endpoint for async API status:  polling consumer pattern</a:t>
            </a:r>
          </a:p>
          <a:p>
            <a:pPr marL="575945"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32395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22C70-D8A4-0484-6643-8DE785155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0E694-E2B5-9F74-EF27-09DFD82B481A}"/>
              </a:ext>
            </a:extLst>
          </p:cNvPr>
          <p:cNvSpPr>
            <a:spLocks noGrp="1"/>
          </p:cNvSpPr>
          <p:nvPr>
            <p:ph type="title"/>
          </p:nvPr>
        </p:nvSpPr>
        <p:spPr/>
        <p:txBody>
          <a:bodyPr/>
          <a:lstStyle/>
          <a:p>
            <a:r>
              <a:rPr lang="en-US" dirty="0"/>
              <a:t>Deployment to Azure Options</a:t>
            </a:r>
          </a:p>
        </p:txBody>
      </p:sp>
      <p:sp>
        <p:nvSpPr>
          <p:cNvPr id="4" name="Content Placeholder 3">
            <a:extLst>
              <a:ext uri="{FF2B5EF4-FFF2-40B4-BE49-F238E27FC236}">
                <a16:creationId xmlns:a16="http://schemas.microsoft.com/office/drawing/2014/main" id="{202AB9D1-81A4-4D43-0BB0-B883C02C1CB0}"/>
              </a:ext>
            </a:extLst>
          </p:cNvPr>
          <p:cNvSpPr>
            <a:spLocks noGrp="1"/>
          </p:cNvSpPr>
          <p:nvPr>
            <p:ph sz="half" idx="2"/>
          </p:nvPr>
        </p:nvSpPr>
        <p:spPr>
          <a:xfrm>
            <a:off x="1522413" y="1771520"/>
            <a:ext cx="9967990" cy="4802990"/>
          </a:xfrm>
        </p:spPr>
        <p:txBody>
          <a:bodyPr vert="horz" lIns="91440" tIns="45720" rIns="91440" bIns="45720" rtlCol="0" anchor="t">
            <a:normAutofit fontScale="92500" lnSpcReduction="10000"/>
          </a:bodyPr>
          <a:lstStyle/>
          <a:p>
            <a:pPr>
              <a:buFont typeface="Arial" pitchFamily="49" charset="0"/>
              <a:buChar char="▪"/>
            </a:pPr>
            <a:r>
              <a:rPr lang="en-US" dirty="0"/>
              <a:t>External Pipelines</a:t>
            </a:r>
          </a:p>
          <a:p>
            <a:pPr marL="575945" lvl="1"/>
            <a:r>
              <a:rPr lang="en-US" sz="1800" dirty="0"/>
              <a:t>Azure DevOps Pipelines</a:t>
            </a:r>
          </a:p>
          <a:p>
            <a:pPr marL="575945" lvl="1"/>
            <a:r>
              <a:rPr lang="en-US" sz="1800" dirty="0"/>
              <a:t>GitHub Actions</a:t>
            </a:r>
          </a:p>
          <a:p>
            <a:pPr marL="301625" lvl="1" indent="0">
              <a:buNone/>
            </a:pPr>
            <a:endParaRPr lang="en-US" sz="1800" dirty="0"/>
          </a:p>
          <a:p>
            <a:r>
              <a:rPr lang="en-US" dirty="0"/>
              <a:t>App-Service Managed</a:t>
            </a:r>
          </a:p>
          <a:p>
            <a:pPr marL="575945" lvl="1"/>
            <a:r>
              <a:rPr lang="en-US" sz="1800" dirty="0"/>
              <a:t>Deployment Center (CI/CD) in Azure Portal</a:t>
            </a:r>
          </a:p>
          <a:p>
            <a:pPr marL="575945" lvl="1"/>
            <a:endParaRPr lang="en-US" dirty="0"/>
          </a:p>
          <a:p>
            <a:r>
              <a:rPr lang="en-US" dirty="0"/>
              <a:t>Tools-based</a:t>
            </a:r>
          </a:p>
          <a:p>
            <a:pPr marL="575945" lvl="1"/>
            <a:r>
              <a:rPr lang="en-US" sz="1800" dirty="0"/>
              <a:t>Visual Studio Publish</a:t>
            </a:r>
          </a:p>
          <a:p>
            <a:pPr marL="575945" lvl="1"/>
            <a:r>
              <a:rPr lang="en-US" sz="1800" dirty="0"/>
              <a:t>Visual Studio Code Publish</a:t>
            </a:r>
          </a:p>
          <a:p>
            <a:pPr marL="575945" lvl="1"/>
            <a:r>
              <a:rPr lang="en-US" sz="1800" dirty="0"/>
              <a:t>Azure Functions Core Tools Publish</a:t>
            </a:r>
          </a:p>
          <a:p>
            <a:pPr marL="575945" lvl="1"/>
            <a:endParaRPr lang="en-US" sz="1800" dirty="0"/>
          </a:p>
          <a:p>
            <a:pPr marL="301625" lvl="1" indent="0">
              <a:buNone/>
            </a:pPr>
            <a:r>
              <a:rPr lang="en-US" dirty="0">
                <a:hlinkClick r:id="rId2"/>
              </a:rPr>
              <a:t>https://learn.microsoft.com/en-us/azure/azure-functions/functions-deployment-technologies?tabs=windows</a:t>
            </a:r>
            <a:endParaRPr lang="en-US" dirty="0"/>
          </a:p>
          <a:p>
            <a:pPr marL="301625" lvl="1" indent="0">
              <a:buNone/>
            </a:pPr>
            <a:endParaRPr lang="en-US" dirty="0"/>
          </a:p>
          <a:p>
            <a:pPr marL="301625" lvl="1" indent="0">
              <a:buNone/>
            </a:pPr>
            <a:endParaRPr lang="en-US" dirty="0"/>
          </a:p>
          <a:p>
            <a:pPr>
              <a:buFont typeface="Arial" pitchFamily="49" charset="0"/>
              <a:buChar char="▪"/>
            </a:pPr>
            <a:endParaRPr lang="en-US" dirty="0"/>
          </a:p>
        </p:txBody>
      </p:sp>
    </p:spTree>
    <p:extLst>
      <p:ext uri="{BB962C8B-B14F-4D97-AF65-F5344CB8AC3E}">
        <p14:creationId xmlns:p14="http://schemas.microsoft.com/office/powerpoint/2010/main" val="380486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23D61-F323-B40E-B47B-AE5421030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D3023E-52CE-4FD4-B681-F1508FE719C2}"/>
              </a:ext>
            </a:extLst>
          </p:cNvPr>
          <p:cNvSpPr>
            <a:spLocks noGrp="1"/>
          </p:cNvSpPr>
          <p:nvPr>
            <p:ph type="title"/>
          </p:nvPr>
        </p:nvSpPr>
        <p:spPr/>
        <p:txBody>
          <a:bodyPr/>
          <a:lstStyle/>
          <a:p>
            <a:r>
              <a:rPr lang="en-US" dirty="0"/>
              <a:t>Demo: Deployment to Azure</a:t>
            </a:r>
          </a:p>
        </p:txBody>
      </p:sp>
      <p:sp>
        <p:nvSpPr>
          <p:cNvPr id="4" name="Content Placeholder 3">
            <a:extLst>
              <a:ext uri="{FF2B5EF4-FFF2-40B4-BE49-F238E27FC236}">
                <a16:creationId xmlns:a16="http://schemas.microsoft.com/office/drawing/2014/main" id="{18EE2F3D-CD36-F1B5-5098-7EEC1C944448}"/>
              </a:ext>
            </a:extLst>
          </p:cNvPr>
          <p:cNvSpPr>
            <a:spLocks noGrp="1"/>
          </p:cNvSpPr>
          <p:nvPr>
            <p:ph sz="half" idx="2"/>
          </p:nvPr>
        </p:nvSpPr>
        <p:spPr>
          <a:xfrm>
            <a:off x="1522413" y="1752807"/>
            <a:ext cx="9883736" cy="4419393"/>
          </a:xfrm>
        </p:spPr>
        <p:txBody>
          <a:bodyPr vert="horz" lIns="91440" tIns="45720" rIns="91440" bIns="45720" rtlCol="0" anchor="t">
            <a:normAutofit/>
          </a:bodyPr>
          <a:lstStyle/>
          <a:p>
            <a:r>
              <a:rPr lang="en-US" dirty="0"/>
              <a:t>Azure DevOps Pipelines</a:t>
            </a:r>
          </a:p>
          <a:p>
            <a:pPr lvl="1"/>
            <a:r>
              <a:rPr lang="en-US" dirty="0">
                <a:hlinkClick r:id="rId2"/>
              </a:rPr>
              <a:t>https://dev.azure.com/klassanov/AzureFunctionAppsProject/_build?definitionId=24</a:t>
            </a:r>
            <a:endParaRPr lang="en-US" dirty="0"/>
          </a:p>
          <a:p>
            <a:pPr lvl="1"/>
            <a:r>
              <a:rPr lang="en-US" dirty="0">
                <a:hlinkClick r:id="rId3"/>
              </a:rPr>
              <a:t>https://dev.azure.com/klassanov/AzureFunctionAppsProject/_build?definitionId=26</a:t>
            </a:r>
            <a:endParaRPr lang="en-US" dirty="0"/>
          </a:p>
          <a:p>
            <a:endParaRPr lang="en-US" dirty="0"/>
          </a:p>
          <a:p>
            <a:r>
              <a:rPr lang="en-US" dirty="0"/>
              <a:t>Usage of variables in the Azure pipelines</a:t>
            </a:r>
          </a:p>
          <a:p>
            <a:endParaRPr lang="en-US" dirty="0"/>
          </a:p>
          <a:p>
            <a:r>
              <a:rPr lang="en-US" dirty="0"/>
              <a:t>Build Pipeline Badges in GitHub repo using </a:t>
            </a:r>
            <a:r>
              <a:rPr lang="en-US" dirty="0">
                <a:hlinkClick r:id="rId4"/>
              </a:rPr>
              <a:t>https://shields.io</a:t>
            </a:r>
            <a:r>
              <a:rPr lang="en-US" dirty="0"/>
              <a:t> </a:t>
            </a:r>
          </a:p>
          <a:p>
            <a:endParaRPr lang="en-US" dirty="0"/>
          </a:p>
          <a:p>
            <a:pPr marL="301752" lvl="1" indent="0">
              <a:buNone/>
            </a:pPr>
            <a:endParaRPr lang="en-US" dirty="0"/>
          </a:p>
        </p:txBody>
      </p:sp>
    </p:spTree>
    <p:extLst>
      <p:ext uri="{BB962C8B-B14F-4D97-AF65-F5344CB8AC3E}">
        <p14:creationId xmlns:p14="http://schemas.microsoft.com/office/powerpoint/2010/main" val="337368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Hosting Options and Plans</a:t>
            </a:r>
          </a:p>
        </p:txBody>
      </p:sp>
      <p:sp>
        <p:nvSpPr>
          <p:cNvPr id="4" name="Content Placeholder 3"/>
          <p:cNvSpPr>
            <a:spLocks noGrp="1"/>
          </p:cNvSpPr>
          <p:nvPr>
            <p:ph sz="half" idx="2"/>
          </p:nvPr>
        </p:nvSpPr>
        <p:spPr>
          <a:xfrm>
            <a:off x="1522413" y="1816663"/>
            <a:ext cx="9105938" cy="4793635"/>
          </a:xfrm>
        </p:spPr>
        <p:txBody>
          <a:bodyPr vert="horz" lIns="91440" tIns="45720" rIns="91440" bIns="45720" rtlCol="0" anchor="t">
            <a:normAutofit fontScale="85000" lnSpcReduction="20000"/>
          </a:bodyPr>
          <a:lstStyle/>
          <a:p>
            <a:r>
              <a:rPr lang="en-US" dirty="0">
                <a:ea typeface="+mn-lt"/>
                <a:cs typeface="+mn-lt"/>
              </a:rPr>
              <a:t>Consumption Plan = Serverless</a:t>
            </a:r>
            <a:endParaRPr lang="en-US" dirty="0"/>
          </a:p>
          <a:p>
            <a:pPr marL="575945" lvl="1">
              <a:buFont typeface="Wingdings" pitchFamily="34" charset="0"/>
              <a:buChar char="ü"/>
            </a:pPr>
            <a:r>
              <a:rPr lang="en-US" sz="1400" dirty="0">
                <a:ea typeface="+mn-lt"/>
                <a:cs typeface="+mn-lt"/>
              </a:rPr>
              <a:t>Default and most basic</a:t>
            </a:r>
          </a:p>
          <a:p>
            <a:pPr marL="575945" lvl="1">
              <a:buFont typeface="Wingdings" pitchFamily="34" charset="0"/>
              <a:buChar char="ü"/>
            </a:pPr>
            <a:r>
              <a:rPr lang="en-US" sz="1400" dirty="0">
                <a:ea typeface="+mn-lt"/>
                <a:cs typeface="+mn-lt"/>
              </a:rPr>
              <a:t>Pay only when the functions run</a:t>
            </a:r>
          </a:p>
          <a:p>
            <a:pPr marL="575945" lvl="1">
              <a:buFont typeface="Wingdings" pitchFamily="34" charset="0"/>
              <a:buChar char="ü"/>
            </a:pPr>
            <a:r>
              <a:rPr lang="en-US" sz="1400" dirty="0">
                <a:ea typeface="+mn-lt"/>
                <a:cs typeface="+mn-lt"/>
              </a:rPr>
              <a:t>Automatic scaling: instances of the Functions host are dynamically added and removed based on the number of incoming events.</a:t>
            </a:r>
          </a:p>
          <a:p>
            <a:pPr marL="575945" lvl="1">
              <a:buFont typeface="Wingdings" pitchFamily="34" charset="0"/>
              <a:buChar char="ü"/>
            </a:pPr>
            <a:r>
              <a:rPr lang="en-US" sz="1400" dirty="0">
                <a:ea typeface="+mn-lt"/>
                <a:cs typeface="+mn-lt"/>
              </a:rPr>
              <a:t>Suitable for low to moderate  load</a:t>
            </a:r>
          </a:p>
          <a:p>
            <a:pPr marL="575945" lvl="1">
              <a:buFont typeface="Wingdings" pitchFamily="34" charset="0"/>
              <a:buChar char="ü"/>
            </a:pPr>
            <a:endParaRPr lang="en-US" sz="1400" dirty="0">
              <a:ea typeface="+mn-lt"/>
              <a:cs typeface="+mn-lt"/>
            </a:endParaRPr>
          </a:p>
          <a:p>
            <a:r>
              <a:rPr lang="en-US" dirty="0">
                <a:ea typeface="+mn-lt"/>
                <a:cs typeface="+mn-lt"/>
              </a:rPr>
              <a:t>Functions Premium Plan</a:t>
            </a:r>
            <a:endParaRPr lang="en-US" dirty="0"/>
          </a:p>
          <a:p>
            <a:pPr marL="575945" lvl="1">
              <a:buFont typeface="Wingdings" pitchFamily="49" charset="0"/>
              <a:buChar char="ü"/>
            </a:pPr>
            <a:r>
              <a:rPr lang="en-US" sz="1400" dirty="0">
                <a:ea typeface="+mn-lt"/>
                <a:cs typeface="+mn-lt"/>
              </a:rPr>
              <a:t>Enterprise-level </a:t>
            </a:r>
            <a:endParaRPr lang="en-US" dirty="0">
              <a:ea typeface="+mn-lt"/>
              <a:cs typeface="+mn-lt"/>
            </a:endParaRPr>
          </a:p>
          <a:p>
            <a:pPr marL="575945" lvl="1">
              <a:buFont typeface="Wingdings" pitchFamily="49" charset="0"/>
              <a:buChar char="ü"/>
            </a:pPr>
            <a:r>
              <a:rPr lang="en-US" sz="1400" dirty="0">
                <a:ea typeface="+mn-lt"/>
                <a:cs typeface="+mn-lt"/>
              </a:rPr>
              <a:t>Automatic scaling based on demand using pre-warmed instances</a:t>
            </a:r>
          </a:p>
          <a:p>
            <a:pPr marL="575945" lvl="1">
              <a:buFont typeface="Wingdings" pitchFamily="49" charset="0"/>
              <a:buChar char="ü"/>
            </a:pPr>
            <a:r>
              <a:rPr lang="en-US" sz="1400" dirty="0">
                <a:ea typeface="+mn-lt"/>
                <a:cs typeface="+mn-lt"/>
              </a:rPr>
              <a:t>No delay after being idle</a:t>
            </a:r>
          </a:p>
          <a:p>
            <a:pPr marL="575945" lvl="1">
              <a:buFont typeface="Wingdings" pitchFamily="49" charset="0"/>
              <a:buChar char="ü"/>
            </a:pPr>
            <a:r>
              <a:rPr lang="en-US" sz="1400" dirty="0">
                <a:ea typeface="+mn-lt"/>
                <a:cs typeface="+mn-lt"/>
              </a:rPr>
              <a:t>Suitable when your code runs continuously or near continuously or when you want to overcome the limitations of the consumption plan</a:t>
            </a:r>
            <a:endParaRPr lang="en-US" dirty="0"/>
          </a:p>
          <a:p>
            <a:pPr marL="301625" lvl="1" indent="0">
              <a:buNone/>
            </a:pPr>
            <a:endParaRPr lang="en-US" sz="1400" dirty="0">
              <a:ea typeface="+mn-lt"/>
              <a:cs typeface="+mn-lt"/>
            </a:endParaRPr>
          </a:p>
          <a:p>
            <a:pPr>
              <a:buFont typeface="Arial" pitchFamily="49" charset="0"/>
              <a:buChar char="▪"/>
            </a:pPr>
            <a:r>
              <a:rPr lang="en-US" dirty="0">
                <a:ea typeface="+mn-lt"/>
                <a:cs typeface="+mn-lt"/>
              </a:rPr>
              <a:t>App Service Plan = Dedicated</a:t>
            </a:r>
          </a:p>
          <a:p>
            <a:pPr marL="575945" lvl="1">
              <a:buFont typeface="Wingdings" pitchFamily="49" charset="0"/>
              <a:buChar char="ü"/>
            </a:pPr>
            <a:r>
              <a:rPr lang="en-US" sz="1400" dirty="0">
                <a:solidFill>
                  <a:srgbClr val="FFFFFF"/>
                </a:solidFill>
                <a:ea typeface="+mn-lt"/>
                <a:cs typeface="+mn-lt"/>
              </a:rPr>
              <a:t>Run the functions within an App Service Plan </a:t>
            </a:r>
          </a:p>
          <a:p>
            <a:pPr marL="575945" lvl="1">
              <a:buFont typeface="Wingdings" pitchFamily="49" charset="0"/>
              <a:buChar char="ü"/>
            </a:pPr>
            <a:r>
              <a:rPr lang="en-US" sz="1400" dirty="0">
                <a:solidFill>
                  <a:srgbClr val="FFFFFF"/>
                </a:solidFill>
                <a:ea typeface="+mn-lt"/>
                <a:cs typeface="+mn-lt"/>
              </a:rPr>
              <a:t>Suitable for high performance requirements</a:t>
            </a:r>
          </a:p>
          <a:p>
            <a:pPr marL="575945" lvl="1">
              <a:buFont typeface="Wingdings" pitchFamily="49" charset="0"/>
              <a:buChar char="ü"/>
            </a:pPr>
            <a:r>
              <a:rPr lang="en-US" sz="1400" dirty="0">
                <a:solidFill>
                  <a:srgbClr val="FFFFFF"/>
                </a:solidFill>
                <a:ea typeface="+mn-lt"/>
                <a:cs typeface="+mn-lt"/>
              </a:rPr>
              <a:t>Suitable when we need to co-locate Web Apps and Functions, i.e., if  we have a mix of different types of App Service and want to manage them together under a single plan.</a:t>
            </a:r>
          </a:p>
          <a:p>
            <a:pPr marL="575945" lvl="1">
              <a:buFont typeface="Wingdings" pitchFamily="49" charset="0"/>
              <a:buChar char="ü"/>
            </a:pPr>
            <a:endParaRPr lang="en-US" sz="1400" dirty="0">
              <a:solidFill>
                <a:srgbClr val="FFFFFF"/>
              </a:solidFill>
            </a:endParaRPr>
          </a:p>
          <a:p>
            <a:pPr marL="0" indent="0">
              <a:buNone/>
            </a:pPr>
            <a:r>
              <a:rPr lang="en-US" sz="1800" dirty="0">
                <a:solidFill>
                  <a:srgbClr val="FFFFFF"/>
                </a:solidFill>
                <a:ea typeface="+mn-lt"/>
                <a:cs typeface="+mn-lt"/>
                <a:hlinkClick r:id="rId2"/>
              </a:rPr>
              <a:t>https://learn.microsoft.com/bg-bg/azure/azure-functions/functions-scale</a:t>
            </a:r>
            <a:endParaRPr lang="en-US" sz="1800" dirty="0">
              <a:solidFill>
                <a:srgbClr val="FFFFFF"/>
              </a:solidFill>
              <a:ea typeface="+mn-lt"/>
              <a:cs typeface="+mn-lt"/>
            </a:endParaRPr>
          </a:p>
          <a:p>
            <a:pPr marL="0" indent="0">
              <a:buNone/>
            </a:pPr>
            <a:endParaRPr lang="en-US" sz="1800" dirty="0">
              <a:solidFill>
                <a:srgbClr val="FFFFFF"/>
              </a:solidFill>
            </a:endParaRPr>
          </a:p>
        </p:txBody>
      </p:sp>
    </p:spTree>
    <p:extLst>
      <p:ext uri="{BB962C8B-B14F-4D97-AF65-F5344CB8AC3E}">
        <p14:creationId xmlns:p14="http://schemas.microsoft.com/office/powerpoint/2010/main" val="41512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84A15427CF4F4CA30D5D92CDC053EF" ma:contentTypeVersion="12" ma:contentTypeDescription="Create a new document." ma:contentTypeScope="" ma:versionID="983bfb2c464b13a6335506ee55a0b059">
  <xsd:schema xmlns:xsd="http://www.w3.org/2001/XMLSchema" xmlns:xs="http://www.w3.org/2001/XMLSchema" xmlns:p="http://schemas.microsoft.com/office/2006/metadata/properties" xmlns:ns3="00ffd49c-596d-41eb-9937-955beaa169e4" xmlns:ns4="e460fb02-c6a7-4fa7-90d4-ee8034e219b5" targetNamespace="http://schemas.microsoft.com/office/2006/metadata/properties" ma:root="true" ma:fieldsID="3bffcf59aa2fc6d7bce1cad3bee1cd91" ns3:_="" ns4:_="">
    <xsd:import namespace="00ffd49c-596d-41eb-9937-955beaa169e4"/>
    <xsd:import namespace="e460fb02-c6a7-4fa7-90d4-ee8034e219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fd49c-596d-41eb-9937-955beaa169e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60fb02-c6a7-4fa7-90d4-ee8034e219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0ffd49c-596d-41eb-9937-955beaa169e4" xsi:nil="true"/>
  </documentManagement>
</p:properties>
</file>

<file path=customXml/itemProps1.xml><?xml version="1.0" encoding="utf-8"?>
<ds:datastoreItem xmlns:ds="http://schemas.openxmlformats.org/officeDocument/2006/customXml" ds:itemID="{F1EBF2C7-1CFB-4B76-AEE8-449B3C7522D7}">
  <ds:schemaRefs>
    <ds:schemaRef ds:uri="http://schemas.microsoft.com/sharepoint/v3/contenttype/forms"/>
  </ds:schemaRefs>
</ds:datastoreItem>
</file>

<file path=customXml/itemProps2.xml><?xml version="1.0" encoding="utf-8"?>
<ds:datastoreItem xmlns:ds="http://schemas.openxmlformats.org/officeDocument/2006/customXml" ds:itemID="{FBE3DFE0-1736-4EC3-9A7C-F036683D7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fd49c-596d-41eb-9937-955beaa169e4"/>
    <ds:schemaRef ds:uri="e460fb02-c6a7-4fa7-90d4-ee8034e21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B380ED-8EC6-4C46-8812-F207FE87E024}">
  <ds:schemaRefs>
    <ds:schemaRef ds:uri="http://purl.org/dc/dcmitype/"/>
    <ds:schemaRef ds:uri="http://schemas.microsoft.com/office/2006/metadata/properties"/>
    <ds:schemaRef ds:uri="http://purl.org/dc/terms/"/>
    <ds:schemaRef ds:uri="00ffd49c-596d-41eb-9937-955beaa169e4"/>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e460fb02-c6a7-4fa7-90d4-ee8034e219b5"/>
  </ds:schemaRefs>
</ds:datastoreItem>
</file>

<file path=docProps/app.xml><?xml version="1.0" encoding="utf-8"?>
<Properties xmlns="http://schemas.openxmlformats.org/officeDocument/2006/extended-properties" xmlns:vt="http://schemas.openxmlformats.org/officeDocument/2006/docPropsVTypes">
  <Template/>
  <TotalTime>1214</TotalTime>
  <Words>2376</Words>
  <Application>Microsoft Office PowerPoint</Application>
  <PresentationFormat>Custom</PresentationFormat>
  <Paragraphs>227</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Corbel</vt:lpstr>
      <vt:lpstr>Segoe UI</vt:lpstr>
      <vt:lpstr>Söhne</vt:lpstr>
      <vt:lpstr>Wingdings</vt:lpstr>
      <vt:lpstr>Chalkboard 16x9</vt:lpstr>
      <vt:lpstr>Azure Functions Overview</vt:lpstr>
      <vt:lpstr>Contents</vt:lpstr>
      <vt:lpstr>Durable Functions</vt:lpstr>
      <vt:lpstr>Durable Functions</vt:lpstr>
      <vt:lpstr>Durable Functions Application Patterns</vt:lpstr>
      <vt:lpstr>Demo: Durable Functions</vt:lpstr>
      <vt:lpstr>Deployment to Azure Options</vt:lpstr>
      <vt:lpstr>Demo: Deployment to Azure</vt:lpstr>
      <vt:lpstr>Azure Hosting Options and Plans</vt:lpstr>
      <vt:lpstr>Limitations of Serverless</vt:lpstr>
      <vt:lpstr>Hosting Modes</vt:lpstr>
      <vt:lpstr>Cost Calculation</vt:lpstr>
      <vt:lpstr>Cost Calculation</vt:lpstr>
      <vt:lpstr>Monthly Cost Calculation Example</vt:lpstr>
      <vt:lpstr>Monthly Cost Estimation Example</vt:lpstr>
      <vt:lpstr>References</vt:lpstr>
      <vt:lpstr>Thanks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Alexander Klassanov</dc:creator>
  <cp:lastModifiedBy>Alexander Klassanov</cp:lastModifiedBy>
  <cp:revision>25</cp:revision>
  <dcterms:created xsi:type="dcterms:W3CDTF">2023-05-30T11:35:31Z</dcterms:created>
  <dcterms:modified xsi:type="dcterms:W3CDTF">2024-03-20T11:53:43Z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0x010100C784A15427CF4F4CA30D5D92CDC053EF</vt:lpwstr>
  </property>
</Properties>
</file>