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56" r:id="rId5"/>
    <p:sldId id="257" r:id="rId6"/>
    <p:sldId id="272" r:id="rId7"/>
    <p:sldId id="270" r:id="rId8"/>
    <p:sldId id="274" r:id="rId9"/>
    <p:sldId id="273" r:id="rId10"/>
    <p:sldId id="277" r:id="rId11"/>
    <p:sldId id="279" r:id="rId12"/>
    <p:sldId id="275" r:id="rId13"/>
    <p:sldId id="282" r:id="rId14"/>
    <p:sldId id="281" r:id="rId15"/>
    <p:sldId id="294" r:id="rId16"/>
    <p:sldId id="284" r:id="rId17"/>
    <p:sldId id="295" r:id="rId18"/>
    <p:sldId id="271" r:id="rId19"/>
    <p:sldId id="258"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47" autoAdjust="0"/>
  </p:normalViewPr>
  <p:slideViewPr>
    <p:cSldViewPr snapToGrid="0">
      <p:cViewPr varScale="1">
        <p:scale>
          <a:sx n="111" d="100"/>
          <a:sy n="111" d="100"/>
        </p:scale>
        <p:origin x="558" y="96"/>
      </p:cViewPr>
      <p:guideLst>
        <p:guide pos="3839"/>
        <p:guide orient="horz"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13-Mar-24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13-Mar-24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Open:</a:t>
            </a:r>
          </a:p>
          <a:p>
            <a:pPr marL="171450" indent="-171450">
              <a:buFont typeface="Calibri"/>
              <a:buChar char="-"/>
            </a:pPr>
            <a:r>
              <a:rPr lang="en-US">
                <a:latin typeface="Calibri"/>
                <a:cs typeface="Calibri"/>
              </a:rPr>
              <a:t>Visual Studio</a:t>
            </a:r>
            <a:endParaRPr lang="en-US">
              <a:latin typeface="Calibri"/>
              <a:ea typeface="Calibri"/>
              <a:cs typeface="Calibri"/>
            </a:endParaRPr>
          </a:p>
          <a:p>
            <a:pPr marL="171450" indent="-171450">
              <a:buFont typeface="Calibri"/>
              <a:buChar char="-"/>
            </a:pPr>
            <a:r>
              <a:rPr lang="en-US">
                <a:latin typeface="Calibri"/>
                <a:cs typeface="Calibri"/>
              </a:rPr>
              <a:t>Visual Studio Installer</a:t>
            </a:r>
            <a:endParaRPr lang="en-US">
              <a:latin typeface="Calibri"/>
              <a:ea typeface="Calibri"/>
              <a:cs typeface="Calibri"/>
            </a:endParaRPr>
          </a:p>
          <a:p>
            <a:pPr marL="171450" indent="-171450">
              <a:buFont typeface="Calibri"/>
              <a:buChar char="-"/>
            </a:pPr>
            <a:r>
              <a:rPr lang="en-US">
                <a:latin typeface="Calibri"/>
                <a:cs typeface="Calibri"/>
              </a:rPr>
              <a:t>Visual Studio Code</a:t>
            </a:r>
            <a:endParaRPr lang="en-US">
              <a:latin typeface="Calibri"/>
              <a:ea typeface="Calibri"/>
              <a:cs typeface="Calibri"/>
            </a:endParaRPr>
          </a:p>
          <a:p>
            <a:pPr marL="171450" indent="-171450">
              <a:buFont typeface="Calibri"/>
              <a:buChar char="-"/>
            </a:pPr>
            <a:r>
              <a:rPr lang="en-US">
                <a:latin typeface="Calibri"/>
                <a:cs typeface="Calibri"/>
              </a:rPr>
              <a:t>Azure Storage Explorer</a:t>
            </a:r>
            <a:endParaRPr lang="en-US">
              <a:latin typeface="Calibri"/>
              <a:ea typeface="Calibri"/>
              <a:cs typeface="Calibri"/>
            </a:endParaRPr>
          </a:p>
          <a:p>
            <a:pPr marL="171450" indent="-171450">
              <a:buFont typeface="Calibri"/>
              <a:buChar char="-"/>
            </a:pPr>
            <a:r>
              <a:rPr lang="en-US">
                <a:latin typeface="Calibri"/>
                <a:cs typeface="Calibri"/>
              </a:rPr>
              <a:t>Postman</a:t>
            </a:r>
            <a:endParaRPr lang="en-US">
              <a:latin typeface="Calibri"/>
              <a:ea typeface="Calibri"/>
              <a:cs typeface="Calibri"/>
            </a:endParaRPr>
          </a:p>
          <a:p>
            <a:pPr marL="171450" indent="-171450">
              <a:buFont typeface="Calibri"/>
              <a:buChar char="-"/>
            </a:pPr>
            <a:r>
              <a:rPr lang="en-US">
                <a:latin typeface="Calibri"/>
                <a:cs typeface="Calibri"/>
              </a:rPr>
              <a:t>Docker Desktop</a:t>
            </a:r>
            <a:endParaRPr lang="en-US">
              <a:latin typeface="Calibri"/>
              <a:ea typeface="Calibri"/>
              <a:cs typeface="Calibri"/>
            </a:endParaRPr>
          </a:p>
          <a:p>
            <a:pPr marL="171450" indent="-171450">
              <a:buFont typeface="Calibri"/>
              <a:buChar char="-"/>
            </a:pPr>
            <a:r>
              <a:rPr lang="en-US">
                <a:latin typeface="Calibri"/>
                <a:cs typeface="Calibri"/>
              </a:rPr>
              <a:t>Azure DevOps</a:t>
            </a:r>
            <a:endParaRPr lang="en-US">
              <a:latin typeface="Calibri"/>
              <a:ea typeface="Calibri"/>
              <a:cs typeface="Calibri"/>
            </a:endParaRPr>
          </a:p>
          <a:p>
            <a:pPr marL="171450" indent="-171450">
              <a:buFont typeface="Calibri"/>
              <a:buChar char="-"/>
            </a:pPr>
            <a:r>
              <a:rPr lang="en-US">
                <a:latin typeface="Calibri"/>
                <a:cs typeface="Calibri"/>
              </a:rPr>
              <a:t>Azure Portal</a:t>
            </a:r>
            <a:endParaRPr lang="en-US">
              <a:latin typeface="Calibri"/>
              <a:ea typeface="Calibri"/>
              <a:cs typeface="Calibri"/>
            </a:endParaRPr>
          </a:p>
          <a:p>
            <a:pPr marL="171450" indent="-171450">
              <a:buFont typeface="Calibri"/>
              <a:buChar char="-"/>
            </a:pPr>
            <a:r>
              <a:rPr lang="en-US">
                <a:latin typeface="Calibri"/>
                <a:cs typeface="Calibri"/>
              </a:rPr>
              <a:t>GitHub repo</a:t>
            </a:r>
            <a:endParaRPr lang="en-US">
              <a:latin typeface="Calibri"/>
              <a:ea typeface="Calibri"/>
              <a:cs typeface="Calibri"/>
            </a:endParaRPr>
          </a:p>
          <a:p>
            <a:pPr marL="171450" indent="-171450">
              <a:buFont typeface="Calibri"/>
              <a:buChar char="-"/>
            </a:pPr>
            <a:r>
              <a:rPr lang="en-US">
                <a:latin typeface="Calibri"/>
                <a:ea typeface="Calibri"/>
                <a:cs typeface="Calibri"/>
              </a:rPr>
              <a:t>Command Prompt in the directory for the Azure Core Tools demo</a:t>
            </a:r>
          </a:p>
          <a:p>
            <a:pPr marL="171450" indent="-171450">
              <a:buFont typeface="Calibri"/>
              <a:buChar char="-"/>
            </a:pPr>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01F2A70B-78F2-4DCF-B53B-C990D2FAFB8A}" type="slidenum">
              <a:rPr lang="en-US"/>
              <a:t>1</a:t>
            </a:fld>
            <a:endParaRPr lang="en-US"/>
          </a:p>
        </p:txBody>
      </p:sp>
    </p:spTree>
    <p:extLst>
      <p:ext uri="{BB962C8B-B14F-4D97-AF65-F5344CB8AC3E}">
        <p14:creationId xmlns:p14="http://schemas.microsoft.com/office/powerpoint/2010/main" val="3241671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800"/>
              </a:spcBef>
              <a:buFont typeface="Arial"/>
              <a:buChar char="•"/>
            </a:pPr>
            <a:r>
              <a:rPr lang="en-US"/>
              <a:t>Scheduled Tasks: backups and cleanups</a:t>
            </a:r>
          </a:p>
          <a:p>
            <a:pPr marL="285750" indent="-285750">
              <a:lnSpc>
                <a:spcPct val="90000"/>
              </a:lnSpc>
              <a:spcBef>
                <a:spcPts val="1800"/>
              </a:spcBef>
              <a:buFont typeface="Arial"/>
              <a:buChar char="•"/>
            </a:pPr>
            <a:r>
              <a:rPr lang="en-US"/>
              <a:t>Reminders and Notifications: send emails or </a:t>
            </a:r>
            <a:r>
              <a:rPr lang="en-US" err="1"/>
              <a:t>sms</a:t>
            </a:r>
          </a:p>
          <a:p>
            <a:pPr marL="285750" indent="-285750">
              <a:lnSpc>
                <a:spcPct val="90000"/>
              </a:lnSpc>
              <a:spcBef>
                <a:spcPts val="1800"/>
              </a:spcBef>
              <a:buFont typeface="Arial"/>
              <a:buChar char="•"/>
            </a:pPr>
            <a:r>
              <a:rPr lang="en-US"/>
              <a:t>Scalable Web API: scalability out of the box</a:t>
            </a:r>
          </a:p>
          <a:p>
            <a:pPr marL="285750" indent="-285750">
              <a:lnSpc>
                <a:spcPct val="90000"/>
              </a:lnSpc>
              <a:spcBef>
                <a:spcPts val="1800"/>
              </a:spcBef>
              <a:buFont typeface="Arial"/>
              <a:buChar char="•"/>
            </a:pPr>
            <a:r>
              <a:rPr lang="en-US"/>
              <a:t>Respond to DB changes: run code when a change in a </a:t>
            </a:r>
            <a:r>
              <a:rPr lang="en-US" err="1"/>
              <a:t>db</a:t>
            </a:r>
            <a:r>
              <a:rPr lang="en-US"/>
              <a:t> happens</a:t>
            </a:r>
          </a:p>
          <a:p>
            <a:pPr marL="285750" indent="-285750">
              <a:lnSpc>
                <a:spcPct val="90000"/>
              </a:lnSpc>
              <a:spcBef>
                <a:spcPts val="1800"/>
              </a:spcBef>
              <a:buFont typeface="Arial"/>
              <a:buChar char="•"/>
            </a:pPr>
            <a:r>
              <a:rPr lang="en-US"/>
              <a:t>File processing: run code when a file is uploaded or changed in a blob storage</a:t>
            </a:r>
          </a:p>
          <a:p>
            <a:pPr marL="285750" indent="-285750">
              <a:lnSpc>
                <a:spcPct val="90000"/>
              </a:lnSpc>
              <a:spcBef>
                <a:spcPts val="1800"/>
              </a:spcBef>
              <a:buFont typeface="Arial"/>
              <a:buChar char="•"/>
            </a:pPr>
            <a:r>
              <a:rPr lang="en-US"/>
              <a:t>Messages and IoT data processing: collect and process data from IoT sources, easy integration with </a:t>
            </a:r>
            <a:r>
              <a:rPr lang="en-US" err="1"/>
              <a:t>with</a:t>
            </a:r>
            <a:r>
              <a:rPr lang="en-US"/>
              <a:t> different </a:t>
            </a:r>
            <a:r>
              <a:rPr lang="en-US" err="1"/>
              <a:t>extenal</a:t>
            </a:r>
            <a:r>
              <a:rPr lang="en-US"/>
              <a:t> systems such as Queue Storage, Service Bus, or Event Hubs</a:t>
            </a:r>
          </a:p>
          <a:p>
            <a:pPr marL="285750" indent="-285750">
              <a:lnSpc>
                <a:spcPct val="90000"/>
              </a:lnSpc>
              <a:spcBef>
                <a:spcPts val="1800"/>
              </a:spcBef>
              <a:buFont typeface="Arial"/>
              <a:buChar char="•"/>
            </a:pPr>
            <a:r>
              <a:rPr lang="en-US"/>
              <a:t>Implement event-driven custom workflow: meet the clients' specific needs</a:t>
            </a:r>
          </a:p>
        </p:txBody>
      </p:sp>
      <p:sp>
        <p:nvSpPr>
          <p:cNvPr id="4" name="Slide Number Placeholder 3"/>
          <p:cNvSpPr>
            <a:spLocks noGrp="1"/>
          </p:cNvSpPr>
          <p:nvPr>
            <p:ph type="sldNum" sz="quarter" idx="5"/>
          </p:nvPr>
        </p:nvSpPr>
        <p:spPr/>
        <p:txBody>
          <a:bodyPr/>
          <a:lstStyle/>
          <a:p>
            <a:fld id="{01F2A70B-78F2-4DCF-B53B-C990D2FAFB8A}" type="slidenum">
              <a:rPr lang="en-US"/>
              <a:t>6</a:t>
            </a:fld>
            <a:endParaRPr lang="en-US"/>
          </a:p>
        </p:txBody>
      </p:sp>
    </p:spTree>
    <p:extLst>
      <p:ext uri="{BB962C8B-B14F-4D97-AF65-F5344CB8AC3E}">
        <p14:creationId xmlns:p14="http://schemas.microsoft.com/office/powerpoint/2010/main" val="1466648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7395" lvl="1" indent="-171450">
              <a:lnSpc>
                <a:spcPct val="90000"/>
              </a:lnSpc>
              <a:spcBef>
                <a:spcPts val="600"/>
              </a:spcBef>
              <a:buFont typeface="Calibri"/>
              <a:buChar char="-"/>
            </a:pPr>
            <a:r>
              <a:rPr lang="en-US"/>
              <a:t>Pass data to the function from a data source</a:t>
            </a:r>
          </a:p>
          <a:p>
            <a:pPr marL="747395" lvl="1" indent="-171450">
              <a:lnSpc>
                <a:spcPct val="90000"/>
              </a:lnSpc>
              <a:spcBef>
                <a:spcPts val="600"/>
              </a:spcBef>
              <a:buFont typeface="Calibri"/>
              <a:buChar char="-"/>
            </a:pPr>
            <a:r>
              <a:rPr lang="en-US"/>
              <a:t>Write data from the function to a data destination</a:t>
            </a:r>
          </a:p>
          <a:p>
            <a:pPr marL="747395" lvl="1" indent="-171450">
              <a:lnSpc>
                <a:spcPct val="90000"/>
              </a:lnSpc>
              <a:spcBef>
                <a:spcPts val="600"/>
              </a:spcBef>
              <a:buFont typeface="Calibri"/>
              <a:buChar char="-"/>
            </a:pPr>
            <a:r>
              <a:rPr lang="en-US"/>
              <a:t>A function can have only 1 input trigger</a:t>
            </a:r>
            <a:endParaRPr lang="en-US">
              <a:latin typeface="Corbel"/>
              <a:cs typeface="Calibri"/>
            </a:endParaRPr>
          </a:p>
          <a:p>
            <a:endParaRPr lang="en-US">
              <a:latin typeface="Calibri"/>
              <a:cs typeface="Calibri"/>
            </a:endParaRPr>
          </a:p>
        </p:txBody>
      </p:sp>
      <p:sp>
        <p:nvSpPr>
          <p:cNvPr id="4" name="Slide Number Placeholder 3"/>
          <p:cNvSpPr>
            <a:spLocks noGrp="1"/>
          </p:cNvSpPr>
          <p:nvPr>
            <p:ph type="sldNum" sz="quarter" idx="5"/>
          </p:nvPr>
        </p:nvSpPr>
        <p:spPr/>
        <p:txBody>
          <a:bodyPr/>
          <a:lstStyle/>
          <a:p>
            <a:fld id="{01F2A70B-78F2-4DCF-B53B-C990D2FAFB8A}" type="slidenum">
              <a:rPr lang="en-US"/>
              <a:t>7</a:t>
            </a:fld>
            <a:endParaRPr lang="en-US"/>
          </a:p>
        </p:txBody>
      </p:sp>
    </p:spTree>
    <p:extLst>
      <p:ext uri="{BB962C8B-B14F-4D97-AF65-F5344CB8AC3E}">
        <p14:creationId xmlns:p14="http://schemas.microsoft.com/office/powerpoint/2010/main" val="2811205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F2A70B-78F2-4DCF-B53B-C990D2FAFB8A}" type="slidenum">
              <a:rPr lang="en-US"/>
              <a:t>8</a:t>
            </a:fld>
            <a:endParaRPr lang="en-US"/>
          </a:p>
        </p:txBody>
      </p:sp>
    </p:spTree>
    <p:extLst>
      <p:ext uri="{BB962C8B-B14F-4D97-AF65-F5344CB8AC3E}">
        <p14:creationId xmlns:p14="http://schemas.microsoft.com/office/powerpoint/2010/main" val="2720720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you create an Azure Function app through the Azure portal, by default, it will create a storage account alongside it. This storage account is used by Azure Functions for various purposes, such as storing execution logs, function metadata, and other operational data. The storage account created alongside the Azure Function app is typically used for:</a:t>
            </a:r>
          </a:p>
          <a:p>
            <a:endParaRPr lang="en-US"/>
          </a:p>
          <a:p>
            <a:r>
              <a:rPr lang="en-US" b="1"/>
              <a:t>Azure Functions runtime data</a:t>
            </a:r>
            <a:r>
              <a:rPr lang="en-US"/>
              <a:t>: This includes function logs, function execution state</a:t>
            </a:r>
          </a:p>
          <a:p>
            <a:r>
              <a:rPr lang="en-US" b="1"/>
              <a:t>Azure Functions triggers and bindings</a:t>
            </a:r>
            <a:r>
              <a:rPr lang="en-US"/>
              <a:t>: Some triggers and bindings, such as Azure Blob Storage triggers or Azure Queue Storage bindings, may require a storage account to store data or metadata related to the trigger or binding.</a:t>
            </a:r>
          </a:p>
          <a:p>
            <a:r>
              <a:rPr lang="en-US" b="1"/>
              <a:t>Azure Functions deployment</a:t>
            </a:r>
            <a:r>
              <a:rPr lang="en-US"/>
              <a:t>: The storage account might also be used for storing deployment artifacts or temporary files during the deployment process.</a:t>
            </a:r>
          </a:p>
          <a:p>
            <a:endParaRPr lang="en-US"/>
          </a:p>
        </p:txBody>
      </p:sp>
      <p:sp>
        <p:nvSpPr>
          <p:cNvPr id="4" name="Slide Number Placeholder 3"/>
          <p:cNvSpPr>
            <a:spLocks noGrp="1"/>
          </p:cNvSpPr>
          <p:nvPr>
            <p:ph type="sldNum" sz="quarter" idx="5"/>
          </p:nvPr>
        </p:nvSpPr>
        <p:spPr/>
        <p:txBody>
          <a:bodyPr/>
          <a:lstStyle/>
          <a:p>
            <a:fld id="{01F2A70B-78F2-4DCF-B53B-C990D2FAFB8A}" type="slidenum">
              <a:rPr lang="en-US"/>
              <a:t>9</a:t>
            </a:fld>
            <a:endParaRPr lang="en-US"/>
          </a:p>
        </p:txBody>
      </p:sp>
    </p:spTree>
    <p:extLst>
      <p:ext uri="{BB962C8B-B14F-4D97-AF65-F5344CB8AC3E}">
        <p14:creationId xmlns:p14="http://schemas.microsoft.com/office/powerpoint/2010/main" val="3598593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Functions-related features in Visual Studio and the Azure Functions extension for Visual Studio Code are built on top of Core Tools</a:t>
            </a:r>
          </a:p>
          <a:p>
            <a:endParaRPr lang="en-US">
              <a:latin typeface="Calibri"/>
              <a:cs typeface="Calibri"/>
            </a:endParaRPr>
          </a:p>
        </p:txBody>
      </p:sp>
      <p:sp>
        <p:nvSpPr>
          <p:cNvPr id="4" name="Slide Number Placeholder 3"/>
          <p:cNvSpPr>
            <a:spLocks noGrp="1"/>
          </p:cNvSpPr>
          <p:nvPr>
            <p:ph type="sldNum" sz="quarter" idx="5"/>
          </p:nvPr>
        </p:nvSpPr>
        <p:spPr/>
        <p:txBody>
          <a:bodyPr/>
          <a:lstStyle/>
          <a:p>
            <a:fld id="{01F2A70B-78F2-4DCF-B53B-C990D2FAFB8A}" type="slidenum">
              <a:rPr lang="en-US"/>
              <a:t>10</a:t>
            </a:fld>
            <a:endParaRPr lang="en-US"/>
          </a:p>
        </p:txBody>
      </p:sp>
    </p:spTree>
    <p:extLst>
      <p:ext uri="{BB962C8B-B14F-4D97-AF65-F5344CB8AC3E}">
        <p14:creationId xmlns:p14="http://schemas.microsoft.com/office/powerpoint/2010/main" val="2303576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F2A70B-78F2-4DCF-B53B-C990D2FAFB8A}" type="slidenum">
              <a:rPr lang="en-US"/>
              <a:t>13</a:t>
            </a:fld>
            <a:endParaRPr lang="en-US"/>
          </a:p>
        </p:txBody>
      </p:sp>
    </p:spTree>
    <p:extLst>
      <p:ext uri="{BB962C8B-B14F-4D97-AF65-F5344CB8AC3E}">
        <p14:creationId xmlns:p14="http://schemas.microsoft.com/office/powerpoint/2010/main" val="3458345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func</a:t>
            </a:r>
            <a:r>
              <a:rPr lang="en-US"/>
              <a:t> </a:t>
            </a:r>
            <a:r>
              <a:rPr lang="en-US" err="1"/>
              <a:t>init</a:t>
            </a:r>
            <a:r>
              <a:rPr lang="en-US"/>
              <a:t> </a:t>
            </a:r>
            <a:r>
              <a:rPr lang="en-US" err="1"/>
              <a:t>MyProjFolder</a:t>
            </a:r>
          </a:p>
          <a:p>
            <a:r>
              <a:rPr lang="en-US" err="1"/>
              <a:t>func</a:t>
            </a:r>
            <a:r>
              <a:rPr lang="en-US"/>
              <a:t> new</a:t>
            </a:r>
          </a:p>
          <a:p>
            <a:endParaRPr lang="en-US"/>
          </a:p>
        </p:txBody>
      </p:sp>
      <p:sp>
        <p:nvSpPr>
          <p:cNvPr id="4" name="Slide Number Placeholder 3"/>
          <p:cNvSpPr>
            <a:spLocks noGrp="1"/>
          </p:cNvSpPr>
          <p:nvPr>
            <p:ph type="sldNum" sz="quarter" idx="5"/>
          </p:nvPr>
        </p:nvSpPr>
        <p:spPr/>
        <p:txBody>
          <a:bodyPr/>
          <a:lstStyle/>
          <a:p>
            <a:fld id="{01F2A70B-78F2-4DCF-B53B-C990D2FAFB8A}" type="slidenum">
              <a:rPr lang="en-US"/>
              <a:t>14</a:t>
            </a:fld>
            <a:endParaRPr lang="en-US"/>
          </a:p>
        </p:txBody>
      </p:sp>
    </p:spTree>
    <p:extLst>
      <p:ext uri="{BB962C8B-B14F-4D97-AF65-F5344CB8AC3E}">
        <p14:creationId xmlns:p14="http://schemas.microsoft.com/office/powerpoint/2010/main" val="3038766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t>Click to edit Master title style</a:t>
            </a: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13-Mar-24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t>Click to edit Master title style</a:t>
            </a: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13-Mar-24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13-Mar-24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t>Click to edit Master title style</a:t>
            </a: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13-Mar-24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9AFE8FB1-0A7A-443E-AAF7-31D4FA1AA312}" type="datetimeFigureOut">
              <a:rPr lang="en-US"/>
              <a:t>13-Mar-24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t>Click to edit Master title style</a:t>
            </a: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9AFE8FB1-0A7A-443E-AAF7-31D4FA1AA312}" type="datetimeFigureOut">
              <a:rPr lang="en-US"/>
              <a:t>13-Mar-24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9AFE8FB1-0A7A-443E-AAF7-31D4FA1AA312}" type="datetimeFigureOut">
              <a:rPr lang="en-US"/>
              <a:t>13-Mar-24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13-Mar-24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13-Mar-24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13-Mar-24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13-Mar-24</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hyperlink" Target="https://www.linkedin.com/in/alexander-klassanov/"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10" Type="http://schemas.openxmlformats.org/officeDocument/2006/relationships/image" Target="../media/image7.svg"/><Relationship Id="rId4" Type="http://schemas.openxmlformats.org/officeDocument/2006/relationships/hyperlink" Target="https://github.com/klassanov/FunctionApps" TargetMode="Externa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en-us/azure/azure-functions/" TargetMode="External"/><Relationship Id="rId2" Type="http://schemas.openxmlformats.org/officeDocument/2006/relationships/hyperlink" Target="https://azure.microsoft.com/" TargetMode="External"/><Relationship Id="rId1" Type="http://schemas.openxmlformats.org/officeDocument/2006/relationships/slideLayout" Target="../slideLayouts/slideLayout5.xml"/><Relationship Id="rId4" Type="http://schemas.openxmlformats.org/officeDocument/2006/relationships/hyperlink" Target="https://app.pluralsight.com/library/courses/microsoft-azure-serverless-functions-create/table-of-content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0172" y="3084629"/>
            <a:ext cx="9806241" cy="1144990"/>
          </a:xfrm>
        </p:spPr>
        <p:txBody>
          <a:bodyPr/>
          <a:lstStyle/>
          <a:p>
            <a:r>
              <a:rPr lang="en-US"/>
              <a:t>Azure Functions Overview</a:t>
            </a:r>
          </a:p>
        </p:txBody>
      </p:sp>
      <p:sp>
        <p:nvSpPr>
          <p:cNvPr id="4" name="TextBox 3">
            <a:extLst>
              <a:ext uri="{FF2B5EF4-FFF2-40B4-BE49-F238E27FC236}">
                <a16:creationId xmlns:a16="http://schemas.microsoft.com/office/drawing/2014/main" id="{B7C383DC-90B8-1B07-7FDD-1B89DBD326DB}"/>
              </a:ext>
            </a:extLst>
          </p:cNvPr>
          <p:cNvSpPr txBox="1"/>
          <p:nvPr/>
        </p:nvSpPr>
        <p:spPr>
          <a:xfrm>
            <a:off x="443389" y="5067725"/>
            <a:ext cx="11193064" cy="16435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lnSpc>
                <a:spcPct val="90000"/>
              </a:lnSpc>
            </a:pPr>
            <a:r>
              <a:rPr lang="en-US" sz="2000" dirty="0"/>
              <a:t>        </a:t>
            </a:r>
            <a:r>
              <a:rPr lang="en-US" sz="2000" b="1" dirty="0"/>
              <a:t>Alexander Klassanov</a:t>
            </a:r>
          </a:p>
          <a:p>
            <a:pPr>
              <a:lnSpc>
                <a:spcPct val="90000"/>
              </a:lnSpc>
            </a:pPr>
            <a:r>
              <a:rPr lang="en-US" dirty="0">
                <a:ea typeface="+mn-lt"/>
                <a:cs typeface="+mn-lt"/>
              </a:rPr>
              <a:t>            </a:t>
            </a:r>
            <a:r>
              <a:rPr lang="en-US" dirty="0">
                <a:ea typeface="+mn-lt"/>
                <a:cs typeface="+mn-lt"/>
                <a:hlinkClick r:id="rId3"/>
              </a:rPr>
              <a:t>/in/alexander-</a:t>
            </a:r>
            <a:r>
              <a:rPr lang="en-US" dirty="0" err="1">
                <a:ea typeface="+mn-lt"/>
                <a:cs typeface="+mn-lt"/>
                <a:hlinkClick r:id="rId3"/>
              </a:rPr>
              <a:t>klassanov</a:t>
            </a:r>
            <a:r>
              <a:rPr lang="en-US" dirty="0">
                <a:ea typeface="+mn-lt"/>
                <a:cs typeface="+mn-lt"/>
                <a:hlinkClick r:id="rId3"/>
              </a:rPr>
              <a:t>/</a:t>
            </a:r>
            <a:endParaRPr lang="en-US" dirty="0">
              <a:ea typeface="+mn-lt"/>
              <a:cs typeface="+mn-lt"/>
            </a:endParaRPr>
          </a:p>
          <a:p>
            <a:pPr>
              <a:lnSpc>
                <a:spcPct val="90000"/>
              </a:lnSpc>
            </a:pPr>
            <a:endParaRPr lang="en-US" dirty="0"/>
          </a:p>
          <a:p>
            <a:pPr algn="r">
              <a:lnSpc>
                <a:spcPct val="90000"/>
              </a:lnSpc>
            </a:pPr>
            <a:endParaRPr lang="en-US" dirty="0"/>
          </a:p>
          <a:p>
            <a:r>
              <a:rPr lang="en-US" dirty="0"/>
              <a:t>            </a:t>
            </a:r>
            <a:r>
              <a:rPr lang="en-US" dirty="0">
                <a:hlinkClick r:id="rId4"/>
              </a:rPr>
              <a:t>https://github.com/klassanov/FunctionApps</a:t>
            </a:r>
            <a:endParaRPr lang="en-US" dirty="0"/>
          </a:p>
          <a:p>
            <a:pPr algn="r">
              <a:lnSpc>
                <a:spcPct val="90000"/>
              </a:lnSpc>
            </a:pPr>
            <a:endParaRPr lang="en-US" dirty="0"/>
          </a:p>
        </p:txBody>
      </p:sp>
      <p:pic>
        <p:nvPicPr>
          <p:cNvPr id="7" name="Graphic 7">
            <a:extLst>
              <a:ext uri="{FF2B5EF4-FFF2-40B4-BE49-F238E27FC236}">
                <a16:creationId xmlns:a16="http://schemas.microsoft.com/office/drawing/2014/main" id="{E06F61B8-749F-AC2B-F4F1-16063FD7AE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29331" y="903856"/>
            <a:ext cx="2667918" cy="2668790"/>
          </a:xfrm>
          <a:prstGeom prst="rect">
            <a:avLst/>
          </a:prstGeom>
        </p:spPr>
      </p:pic>
      <p:pic>
        <p:nvPicPr>
          <p:cNvPr id="9" name="Graphic 8">
            <a:extLst>
              <a:ext uri="{FF2B5EF4-FFF2-40B4-BE49-F238E27FC236}">
                <a16:creationId xmlns:a16="http://schemas.microsoft.com/office/drawing/2014/main" id="{70705B9B-EF54-E546-9C18-FA02F54D220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7475" y="5238000"/>
            <a:ext cx="433321" cy="432000"/>
          </a:xfrm>
          <a:prstGeom prst="rect">
            <a:avLst/>
          </a:prstGeom>
        </p:spPr>
      </p:pic>
      <p:pic>
        <p:nvPicPr>
          <p:cNvPr id="11" name="Graphic 10">
            <a:extLst>
              <a:ext uri="{FF2B5EF4-FFF2-40B4-BE49-F238E27FC236}">
                <a16:creationId xmlns:a16="http://schemas.microsoft.com/office/drawing/2014/main" id="{7F4445F7-78C2-0B2C-C5D1-3268F79CB9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17475" y="6037200"/>
            <a:ext cx="433322" cy="432000"/>
          </a:xfrm>
          <a:prstGeom prst="rect">
            <a:avLst/>
          </a:prstGeom>
        </p:spPr>
      </p:pic>
      <p:sp>
        <p:nvSpPr>
          <p:cNvPr id="3" name="TextBox 2">
            <a:extLst>
              <a:ext uri="{FF2B5EF4-FFF2-40B4-BE49-F238E27FC236}">
                <a16:creationId xmlns:a16="http://schemas.microsoft.com/office/drawing/2014/main" id="{DD77AD62-1D60-4624-2D73-42215F728F31}"/>
              </a:ext>
            </a:extLst>
          </p:cNvPr>
          <p:cNvSpPr txBox="1"/>
          <p:nvPr/>
        </p:nvSpPr>
        <p:spPr>
          <a:xfrm>
            <a:off x="4391690" y="4282534"/>
            <a:ext cx="2743200" cy="4801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pPr>
            <a:r>
              <a:rPr lang="en-US" sz="2800" b="1" dirty="0"/>
              <a:t>Part 1</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955269"/>
          </a:xfrm>
        </p:spPr>
        <p:txBody>
          <a:bodyPr vert="horz" lIns="91440" tIns="45720" rIns="91440" bIns="45720" rtlCol="0" anchor="b">
            <a:normAutofit fontScale="90000"/>
          </a:bodyPr>
          <a:lstStyle/>
          <a:p>
            <a:r>
              <a:rPr lang="en-US"/>
              <a:t>Local Development in Visual Studio and C#</a:t>
            </a:r>
          </a:p>
        </p:txBody>
      </p:sp>
      <p:sp>
        <p:nvSpPr>
          <p:cNvPr id="4" name="Content Placeholder 3"/>
          <p:cNvSpPr>
            <a:spLocks noGrp="1"/>
          </p:cNvSpPr>
          <p:nvPr>
            <p:ph sz="half" idx="2"/>
          </p:nvPr>
        </p:nvSpPr>
        <p:spPr>
          <a:xfrm>
            <a:off x="1522413" y="1629542"/>
            <a:ext cx="9105938" cy="4999468"/>
          </a:xfrm>
        </p:spPr>
        <p:txBody>
          <a:bodyPr vert="horz" lIns="91440" tIns="45720" rIns="91440" bIns="45720" rtlCol="0" anchor="t">
            <a:normAutofit/>
          </a:bodyPr>
          <a:lstStyle/>
          <a:p>
            <a:pPr marL="575945" lvl="1">
              <a:buFont typeface="Wingdings,Sans-Serif" pitchFamily="34" charset="0"/>
              <a:buChar char="§"/>
            </a:pPr>
            <a:r>
              <a:rPr lang="en-US" sz="2400"/>
              <a:t>.NET 6 +</a:t>
            </a:r>
            <a:endParaRPr lang="en-US"/>
          </a:p>
          <a:p>
            <a:pPr marL="575945" lvl="1">
              <a:buFont typeface="Wingdings" pitchFamily="34" charset="0"/>
              <a:buChar char="§"/>
            </a:pPr>
            <a:endParaRPr lang="en-US" sz="2400"/>
          </a:p>
          <a:p>
            <a:pPr marL="575945" lvl="1">
              <a:buFont typeface="Wingdings" pitchFamily="34" charset="0"/>
              <a:buChar char="§"/>
            </a:pPr>
            <a:r>
              <a:rPr lang="en-US" sz="2400"/>
              <a:t>Azure Functions Core Tools </a:t>
            </a:r>
            <a:endParaRPr lang="en-US"/>
          </a:p>
          <a:p>
            <a:pPr marL="575945" lvl="1">
              <a:buFont typeface="Wingdings,Sans-Serif" pitchFamily="49" charset="0"/>
              <a:buChar char="§"/>
            </a:pPr>
            <a:endParaRPr lang="en-US" sz="2400"/>
          </a:p>
          <a:p>
            <a:pPr marL="575945" lvl="1">
              <a:buFont typeface="Wingdings,Sans-Serif" pitchFamily="49" charset="0"/>
              <a:buChar char="§"/>
            </a:pPr>
            <a:r>
              <a:rPr lang="en-US" sz="2400"/>
              <a:t>Azure development workload included in the VS installation -&gt; VS installer</a:t>
            </a:r>
            <a:endParaRPr lang="en-US"/>
          </a:p>
          <a:p>
            <a:pPr marL="575945" lvl="1">
              <a:buFont typeface="Wingdings" pitchFamily="49" charset="0"/>
              <a:buChar char="§"/>
            </a:pPr>
            <a:endParaRPr lang="en-US" sz="2400"/>
          </a:p>
          <a:p>
            <a:pPr marL="575945" lvl="1">
              <a:buFont typeface="Wingdings" pitchFamily="49" charset="0"/>
              <a:buChar char="§"/>
            </a:pPr>
            <a:r>
              <a:rPr lang="en-US" sz="2400"/>
              <a:t>Azurite emulator for local Azure Storage development (for VS  version &lt; 2022)</a:t>
            </a:r>
          </a:p>
          <a:p>
            <a:pPr marL="575945" lvl="1">
              <a:buFont typeface="Wingdings" pitchFamily="49" charset="0"/>
              <a:buChar char="§"/>
            </a:pPr>
            <a:endParaRPr lang="en-US" sz="2400"/>
          </a:p>
          <a:p>
            <a:pPr marL="575945" lvl="1">
              <a:buFont typeface="Wingdings" pitchFamily="49" charset="0"/>
              <a:buChar char="§"/>
            </a:pPr>
            <a:r>
              <a:rPr lang="en-US" sz="2400"/>
              <a:t>IDE Azure Functions plugins/extensions (optional)</a:t>
            </a:r>
          </a:p>
          <a:p>
            <a:pPr marL="575945" lvl="1">
              <a:buFont typeface="Wingdings" pitchFamily="49" charset="0"/>
              <a:buChar char="§"/>
            </a:pPr>
            <a:endParaRPr lang="en-US" sz="2400"/>
          </a:p>
          <a:p>
            <a:pPr marL="575945" lvl="1">
              <a:buFont typeface="Wingdings" pitchFamily="49" charset="0"/>
              <a:buChar char="§"/>
            </a:pPr>
            <a:endParaRPr lang="en-US" sz="2400"/>
          </a:p>
          <a:p>
            <a:pPr>
              <a:buFont typeface="Wingdings" pitchFamily="49" charset="0"/>
              <a:buChar char="§"/>
            </a:pPr>
            <a:endParaRPr lang="en-US"/>
          </a:p>
          <a:p>
            <a:pPr>
              <a:buFont typeface="Wingdings" pitchFamily="49" charset="0"/>
              <a:buChar char="§"/>
            </a:pPr>
            <a:endParaRPr lang="en-US"/>
          </a:p>
          <a:p>
            <a:pPr marL="575945" lvl="1">
              <a:buFont typeface="Wingdings" pitchFamily="49" charset="0"/>
              <a:buChar char="§"/>
            </a:pPr>
            <a:endParaRPr lang="en-US" sz="2000"/>
          </a:p>
          <a:p>
            <a:pPr>
              <a:buFont typeface="Wingdings" pitchFamily="49" charset="0"/>
              <a:buChar char="§"/>
            </a:pPr>
            <a:endParaRPr lang="en-US" sz="2000"/>
          </a:p>
          <a:p>
            <a:pPr>
              <a:buFont typeface="Wingdings" pitchFamily="34" charset="0"/>
              <a:buChar char="§"/>
            </a:pPr>
            <a:endParaRPr lang="en-US"/>
          </a:p>
        </p:txBody>
      </p:sp>
    </p:spTree>
    <p:extLst>
      <p:ext uri="{BB962C8B-B14F-4D97-AF65-F5344CB8AC3E}">
        <p14:creationId xmlns:p14="http://schemas.microsoft.com/office/powerpoint/2010/main" val="301258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955269"/>
          </a:xfrm>
        </p:spPr>
        <p:txBody>
          <a:bodyPr vert="horz" lIns="91440" tIns="45720" rIns="91440" bIns="45720" rtlCol="0" anchor="b">
            <a:normAutofit/>
          </a:bodyPr>
          <a:lstStyle/>
          <a:p>
            <a:r>
              <a:rPr lang="en-US"/>
              <a:t>Demo: Local Development in Visual Studio</a:t>
            </a:r>
          </a:p>
        </p:txBody>
      </p:sp>
      <p:sp>
        <p:nvSpPr>
          <p:cNvPr id="4" name="Content Placeholder 3"/>
          <p:cNvSpPr>
            <a:spLocks noGrp="1"/>
          </p:cNvSpPr>
          <p:nvPr>
            <p:ph sz="half" idx="2"/>
          </p:nvPr>
        </p:nvSpPr>
        <p:spPr>
          <a:xfrm>
            <a:off x="1522413" y="1629542"/>
            <a:ext cx="9105938" cy="4999468"/>
          </a:xfrm>
        </p:spPr>
        <p:txBody>
          <a:bodyPr vert="horz" lIns="91440" tIns="45720" rIns="91440" bIns="45720" rtlCol="0" anchor="t">
            <a:normAutofit/>
          </a:bodyPr>
          <a:lstStyle/>
          <a:p>
            <a:pPr>
              <a:buFont typeface="Calibri,Sans-Serif" pitchFamily="49" charset="0"/>
              <a:buChar char="-"/>
            </a:pPr>
            <a:endParaRPr lang="en-US"/>
          </a:p>
          <a:p>
            <a:pPr marL="575945" lvl="1"/>
            <a:endParaRPr lang="en-US" sz="2000"/>
          </a:p>
          <a:p>
            <a:pPr>
              <a:buFont typeface="Calibri" pitchFamily="49" charset="0"/>
              <a:buChar char="-"/>
            </a:pPr>
            <a:endParaRPr lang="en-US" sz="2000"/>
          </a:p>
          <a:p>
            <a:pPr>
              <a:buFont typeface="Calibri" pitchFamily="34" charset="0"/>
              <a:buChar char="-"/>
            </a:pPr>
            <a:endParaRPr lang="en-US"/>
          </a:p>
        </p:txBody>
      </p:sp>
      <p:sp>
        <p:nvSpPr>
          <p:cNvPr id="5" name="Content Placeholder 3">
            <a:extLst>
              <a:ext uri="{FF2B5EF4-FFF2-40B4-BE49-F238E27FC236}">
                <a16:creationId xmlns:a16="http://schemas.microsoft.com/office/drawing/2014/main" id="{CEC6C021-2F8B-E357-6EC1-025EF5DC4C65}"/>
              </a:ext>
            </a:extLst>
          </p:cNvPr>
          <p:cNvSpPr txBox="1">
            <a:spLocks/>
          </p:cNvSpPr>
          <p:nvPr/>
        </p:nvSpPr>
        <p:spPr>
          <a:xfrm>
            <a:off x="1522413" y="1713747"/>
            <a:ext cx="9105938" cy="4859125"/>
          </a:xfrm>
          <a:prstGeom prst="rect">
            <a:avLst/>
          </a:prstGeom>
        </p:spPr>
        <p:txBody>
          <a:bodyPr vert="horz" lIns="91440" tIns="45720" rIns="91440" bIns="45720" rtlCol="0" anchor="t">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i="1" err="1">
                <a:ea typeface="+mn-lt"/>
                <a:cs typeface="+mn-lt"/>
              </a:rPr>
              <a:t>FunctionApp.HTTP</a:t>
            </a:r>
            <a:r>
              <a:rPr lang="en-US" i="1">
                <a:ea typeface="+mn-lt"/>
                <a:cs typeface="+mn-lt"/>
              </a:rPr>
              <a:t> project </a:t>
            </a:r>
          </a:p>
          <a:p>
            <a:r>
              <a:rPr lang="en-US" i="1" err="1">
                <a:ea typeface="+mn-lt"/>
                <a:cs typeface="+mn-lt"/>
              </a:rPr>
              <a:t>FunctionApp.Timer</a:t>
            </a:r>
            <a:r>
              <a:rPr lang="en-US" i="1">
                <a:ea typeface="+mn-lt"/>
                <a:cs typeface="+mn-lt"/>
              </a:rPr>
              <a:t> </a:t>
            </a:r>
            <a:r>
              <a:rPr lang="en-US">
                <a:ea typeface="+mn-lt"/>
                <a:cs typeface="+mn-lt"/>
              </a:rPr>
              <a:t>project</a:t>
            </a:r>
            <a:endParaRPr lang="en-US"/>
          </a:p>
          <a:p>
            <a:r>
              <a:rPr lang="en-US">
                <a:ea typeface="+mn-lt"/>
                <a:cs typeface="+mn-lt"/>
              </a:rPr>
              <a:t>Referenced Packages</a:t>
            </a:r>
            <a:endParaRPr lang="en-US"/>
          </a:p>
          <a:p>
            <a:r>
              <a:rPr lang="en-US">
                <a:solidFill>
                  <a:srgbClr val="FFFFFF"/>
                </a:solidFill>
              </a:rPr>
              <a:t>Configuration Files</a:t>
            </a:r>
          </a:p>
          <a:p>
            <a:r>
              <a:rPr lang="en-US">
                <a:solidFill>
                  <a:srgbClr val="FFFFFF"/>
                </a:solidFill>
              </a:rPr>
              <a:t>Unit Tests</a:t>
            </a:r>
          </a:p>
          <a:p>
            <a:r>
              <a:rPr lang="en-US">
                <a:solidFill>
                  <a:srgbClr val="FFFFFF"/>
                </a:solidFill>
              </a:rPr>
              <a:t>Docker</a:t>
            </a:r>
          </a:p>
        </p:txBody>
      </p:sp>
    </p:spTree>
    <p:extLst>
      <p:ext uri="{BB962C8B-B14F-4D97-AF65-F5344CB8AC3E}">
        <p14:creationId xmlns:p14="http://schemas.microsoft.com/office/powerpoint/2010/main" val="216719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955269"/>
          </a:xfrm>
        </p:spPr>
        <p:txBody>
          <a:bodyPr vert="horz" lIns="91440" tIns="45720" rIns="91440" bIns="45720" rtlCol="0" anchor="b">
            <a:normAutofit/>
          </a:bodyPr>
          <a:lstStyle/>
          <a:p>
            <a:r>
              <a:rPr lang="en-US"/>
              <a:t>Demo: </a:t>
            </a:r>
            <a:r>
              <a:rPr lang="en-US" err="1"/>
              <a:t>FunctionApp.Queue.RestAPI</a:t>
            </a:r>
            <a:r>
              <a:rPr lang="en-US"/>
              <a:t> project</a:t>
            </a:r>
          </a:p>
        </p:txBody>
      </p:sp>
      <p:sp>
        <p:nvSpPr>
          <p:cNvPr id="4" name="Content Placeholder 3"/>
          <p:cNvSpPr>
            <a:spLocks noGrp="1"/>
          </p:cNvSpPr>
          <p:nvPr>
            <p:ph sz="half" idx="2"/>
          </p:nvPr>
        </p:nvSpPr>
        <p:spPr>
          <a:xfrm>
            <a:off x="1522413" y="1629542"/>
            <a:ext cx="9105938" cy="4999468"/>
          </a:xfrm>
        </p:spPr>
        <p:txBody>
          <a:bodyPr vert="horz" lIns="91440" tIns="45720" rIns="91440" bIns="45720" rtlCol="0" anchor="t">
            <a:normAutofit/>
          </a:bodyPr>
          <a:lstStyle/>
          <a:p>
            <a:pPr>
              <a:buFont typeface="Calibri,Sans-Serif" pitchFamily="49" charset="0"/>
              <a:buChar char="-"/>
            </a:pPr>
            <a:endParaRPr lang="en-US"/>
          </a:p>
          <a:p>
            <a:pPr marL="575945" lvl="1"/>
            <a:endParaRPr lang="en-US" sz="2000"/>
          </a:p>
          <a:p>
            <a:pPr>
              <a:buFont typeface="Calibri" pitchFamily="49" charset="0"/>
              <a:buChar char="-"/>
            </a:pPr>
            <a:endParaRPr lang="en-US" sz="2000"/>
          </a:p>
          <a:p>
            <a:pPr>
              <a:buFont typeface="Calibri" pitchFamily="34" charset="0"/>
              <a:buChar char="-"/>
            </a:pPr>
            <a:endParaRPr lang="en-US"/>
          </a:p>
        </p:txBody>
      </p:sp>
      <p:pic>
        <p:nvPicPr>
          <p:cNvPr id="3" name="Picture 2" descr="A diagram of a server&#10;&#10;Description automatically generated">
            <a:extLst>
              <a:ext uri="{FF2B5EF4-FFF2-40B4-BE49-F238E27FC236}">
                <a16:creationId xmlns:a16="http://schemas.microsoft.com/office/drawing/2014/main" id="{FF1D5AA5-91E7-B965-4986-B7E3C4BC3101}"/>
              </a:ext>
            </a:extLst>
          </p:cNvPr>
          <p:cNvPicPr>
            <a:picLocks noChangeAspect="1"/>
          </p:cNvPicPr>
          <p:nvPr/>
        </p:nvPicPr>
        <p:blipFill>
          <a:blip r:embed="rId2"/>
          <a:stretch>
            <a:fillRect/>
          </a:stretch>
        </p:blipFill>
        <p:spPr>
          <a:xfrm>
            <a:off x="1427865" y="1717609"/>
            <a:ext cx="9324604" cy="4947822"/>
          </a:xfrm>
          <a:prstGeom prst="rect">
            <a:avLst/>
          </a:prstGeom>
        </p:spPr>
      </p:pic>
    </p:spTree>
    <p:extLst>
      <p:ext uri="{BB962C8B-B14F-4D97-AF65-F5344CB8AC3E}">
        <p14:creationId xmlns:p14="http://schemas.microsoft.com/office/powerpoint/2010/main" val="359085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AE4BB-8580-A938-242B-B13113D55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696802-F882-C7C0-E1E6-2B7D838A97E5}"/>
              </a:ext>
            </a:extLst>
          </p:cNvPr>
          <p:cNvSpPr>
            <a:spLocks noGrp="1"/>
          </p:cNvSpPr>
          <p:nvPr>
            <p:ph type="title"/>
          </p:nvPr>
        </p:nvSpPr>
        <p:spPr>
          <a:xfrm>
            <a:off x="1522414" y="274638"/>
            <a:ext cx="9143998" cy="955269"/>
          </a:xfrm>
        </p:spPr>
        <p:txBody>
          <a:bodyPr vert="horz" lIns="91440" tIns="45720" rIns="91440" bIns="45720" rtlCol="0" anchor="b">
            <a:normAutofit/>
          </a:bodyPr>
          <a:lstStyle/>
          <a:p>
            <a:r>
              <a:rPr lang="en-US"/>
              <a:t>Demo: Local Development in VS Code</a:t>
            </a:r>
          </a:p>
        </p:txBody>
      </p:sp>
      <p:sp>
        <p:nvSpPr>
          <p:cNvPr id="4" name="Content Placeholder 3">
            <a:extLst>
              <a:ext uri="{FF2B5EF4-FFF2-40B4-BE49-F238E27FC236}">
                <a16:creationId xmlns:a16="http://schemas.microsoft.com/office/drawing/2014/main" id="{50D5E76A-8A89-047C-4BE4-A3B439D08036}"/>
              </a:ext>
            </a:extLst>
          </p:cNvPr>
          <p:cNvSpPr>
            <a:spLocks noGrp="1"/>
          </p:cNvSpPr>
          <p:nvPr>
            <p:ph sz="half" idx="2"/>
          </p:nvPr>
        </p:nvSpPr>
        <p:spPr>
          <a:xfrm>
            <a:off x="1522413" y="1629542"/>
            <a:ext cx="9105938" cy="4999468"/>
          </a:xfrm>
        </p:spPr>
        <p:txBody>
          <a:bodyPr vert="horz" lIns="91440" tIns="45720" rIns="91440" bIns="45720" rtlCol="0" anchor="t">
            <a:normAutofit/>
          </a:bodyPr>
          <a:lstStyle/>
          <a:p>
            <a:pPr marL="575945" lvl="1">
              <a:buFont typeface="Wingdings" pitchFamily="49" charset="0"/>
              <a:buChar char="§"/>
            </a:pPr>
            <a:r>
              <a:rPr lang="en-US" sz="2400"/>
              <a:t>Requirements:</a:t>
            </a:r>
          </a:p>
          <a:p>
            <a:pPr marL="575945" lvl="1">
              <a:buFont typeface="Wingdings" pitchFamily="49" charset="0"/>
              <a:buChar char="§"/>
            </a:pPr>
            <a:endParaRPr lang="en-US" sz="2400"/>
          </a:p>
          <a:p>
            <a:pPr marL="804545" lvl="2">
              <a:buFont typeface="Calibri" pitchFamily="34" charset="0"/>
              <a:buChar char="-"/>
            </a:pPr>
            <a:r>
              <a:rPr lang="en-US" sz="2200"/>
              <a:t>NET 6 +</a:t>
            </a:r>
          </a:p>
          <a:p>
            <a:pPr marL="804545" lvl="2">
              <a:buFont typeface="Calibri" pitchFamily="49" charset="0"/>
              <a:buChar char="-"/>
            </a:pPr>
            <a:endParaRPr lang="en-US" sz="2200">
              <a:ea typeface="+mn-lt"/>
              <a:cs typeface="+mn-lt"/>
            </a:endParaRPr>
          </a:p>
          <a:p>
            <a:pPr marL="804545" lvl="2">
              <a:buFont typeface="Calibri" pitchFamily="49" charset="0"/>
              <a:buChar char="-"/>
            </a:pPr>
            <a:r>
              <a:rPr lang="en-US" sz="2200">
                <a:ea typeface="+mn-lt"/>
                <a:cs typeface="+mn-lt"/>
              </a:rPr>
              <a:t>Node.js</a:t>
            </a:r>
          </a:p>
          <a:p>
            <a:pPr marL="804545" lvl="2">
              <a:buFont typeface="Calibri" pitchFamily="49" charset="0"/>
              <a:buChar char="-"/>
            </a:pPr>
            <a:endParaRPr lang="en-US" sz="2200">
              <a:ea typeface="+mn-lt"/>
              <a:cs typeface="+mn-lt"/>
            </a:endParaRPr>
          </a:p>
          <a:p>
            <a:pPr marL="804545" lvl="2">
              <a:buFont typeface="Calibri" pitchFamily="49" charset="0"/>
              <a:buChar char="-"/>
            </a:pPr>
            <a:r>
              <a:rPr lang="en-US" sz="2200">
                <a:ea typeface="+mn-lt"/>
                <a:cs typeface="+mn-lt"/>
              </a:rPr>
              <a:t>Azure Functions Core Tools</a:t>
            </a:r>
          </a:p>
          <a:p>
            <a:pPr marL="804545" lvl="2">
              <a:buFont typeface="Calibri" pitchFamily="49" charset="0"/>
              <a:buChar char="-"/>
            </a:pPr>
            <a:endParaRPr lang="en-US" sz="2200">
              <a:ea typeface="+mn-lt"/>
              <a:cs typeface="+mn-lt"/>
            </a:endParaRPr>
          </a:p>
          <a:p>
            <a:pPr marL="804545" lvl="2">
              <a:buFont typeface="Calibri" pitchFamily="49" charset="0"/>
              <a:buChar char="-"/>
            </a:pPr>
            <a:r>
              <a:rPr lang="en-US" sz="2200">
                <a:ea typeface="+mn-lt"/>
                <a:cs typeface="+mn-lt"/>
              </a:rPr>
              <a:t>Azure Functions Extension</a:t>
            </a:r>
          </a:p>
          <a:p>
            <a:pPr marL="301625" lvl="1" indent="0">
              <a:buNone/>
            </a:pPr>
            <a:endParaRPr lang="en-US" sz="2400">
              <a:ea typeface="+mn-lt"/>
              <a:cs typeface="+mn-lt"/>
            </a:endParaRPr>
          </a:p>
          <a:p>
            <a:pPr marL="301625" lvl="1" indent="0">
              <a:buNone/>
            </a:pPr>
            <a:endParaRPr lang="en-US" sz="2400">
              <a:ea typeface="+mn-lt"/>
              <a:cs typeface="+mn-lt"/>
            </a:endParaRPr>
          </a:p>
          <a:p>
            <a:pPr marL="575945" lvl="1">
              <a:buFont typeface="Wingdings" pitchFamily="49" charset="0"/>
              <a:buChar char="§"/>
            </a:pPr>
            <a:endParaRPr lang="en-US" sz="2400">
              <a:ea typeface="+mn-lt"/>
              <a:cs typeface="+mn-lt"/>
            </a:endParaRPr>
          </a:p>
          <a:p>
            <a:pPr marL="575945" lvl="1">
              <a:buFont typeface="Wingdings" pitchFamily="49" charset="0"/>
              <a:buChar char="§"/>
            </a:pPr>
            <a:endParaRPr lang="en-US" sz="2400"/>
          </a:p>
          <a:p>
            <a:pPr>
              <a:buFont typeface="Wingdings" pitchFamily="49" charset="0"/>
              <a:buChar char="§"/>
            </a:pPr>
            <a:endParaRPr lang="en-US" sz="2400"/>
          </a:p>
          <a:p>
            <a:pPr marL="575945" lvl="1">
              <a:buFont typeface="Wingdings" pitchFamily="49" charset="0"/>
              <a:buChar char="§"/>
            </a:pPr>
            <a:endParaRPr lang="en-US"/>
          </a:p>
          <a:p>
            <a:pPr>
              <a:buFont typeface="Wingdings" pitchFamily="49" charset="0"/>
              <a:buChar char="§"/>
            </a:pPr>
            <a:endParaRPr lang="en-US" sz="2000"/>
          </a:p>
          <a:p>
            <a:pPr>
              <a:buFont typeface="Wingdings" pitchFamily="34" charset="0"/>
              <a:buChar char="§"/>
            </a:pPr>
            <a:endParaRPr lang="en-US"/>
          </a:p>
        </p:txBody>
      </p:sp>
    </p:spTree>
    <p:extLst>
      <p:ext uri="{BB962C8B-B14F-4D97-AF65-F5344CB8AC3E}">
        <p14:creationId xmlns:p14="http://schemas.microsoft.com/office/powerpoint/2010/main" val="4278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AE4BB-8580-A938-242B-B13113D55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696802-F882-C7C0-E1E6-2B7D838A97E5}"/>
              </a:ext>
            </a:extLst>
          </p:cNvPr>
          <p:cNvSpPr>
            <a:spLocks noGrp="1"/>
          </p:cNvSpPr>
          <p:nvPr>
            <p:ph type="title"/>
          </p:nvPr>
        </p:nvSpPr>
        <p:spPr>
          <a:xfrm>
            <a:off x="1522414" y="274638"/>
            <a:ext cx="9143998" cy="955269"/>
          </a:xfrm>
        </p:spPr>
        <p:txBody>
          <a:bodyPr vert="horz" lIns="91440" tIns="45720" rIns="91440" bIns="45720" rtlCol="0" anchor="b">
            <a:normAutofit fontScale="90000"/>
          </a:bodyPr>
          <a:lstStyle/>
          <a:p>
            <a:r>
              <a:rPr lang="en-US"/>
              <a:t>Demo: Local Development with Azure Functions Core Tools</a:t>
            </a:r>
          </a:p>
        </p:txBody>
      </p:sp>
      <p:sp>
        <p:nvSpPr>
          <p:cNvPr id="4" name="Content Placeholder 3">
            <a:extLst>
              <a:ext uri="{FF2B5EF4-FFF2-40B4-BE49-F238E27FC236}">
                <a16:creationId xmlns:a16="http://schemas.microsoft.com/office/drawing/2014/main" id="{50D5E76A-8A89-047C-4BE4-A3B439D08036}"/>
              </a:ext>
            </a:extLst>
          </p:cNvPr>
          <p:cNvSpPr>
            <a:spLocks noGrp="1"/>
          </p:cNvSpPr>
          <p:nvPr>
            <p:ph sz="half" idx="2"/>
          </p:nvPr>
        </p:nvSpPr>
        <p:spPr>
          <a:xfrm>
            <a:off x="1522413" y="1629542"/>
            <a:ext cx="9105938" cy="4999468"/>
          </a:xfrm>
        </p:spPr>
        <p:txBody>
          <a:bodyPr vert="horz" lIns="91440" tIns="45720" rIns="91440" bIns="45720" rtlCol="0" anchor="t">
            <a:normAutofit/>
          </a:bodyPr>
          <a:lstStyle/>
          <a:p>
            <a:pPr marL="575945" lvl="1">
              <a:buFont typeface="Wingdings" pitchFamily="49" charset="0"/>
              <a:buChar char="§"/>
            </a:pPr>
            <a:r>
              <a:rPr lang="en-US" sz="2400"/>
              <a:t>Azure  Functions Core Tools CLI Demo</a:t>
            </a:r>
            <a:endParaRPr lang="en-US"/>
          </a:p>
          <a:p>
            <a:pPr marL="804545" lvl="2">
              <a:buFont typeface="Wingdings" pitchFamily="49" charset="0"/>
              <a:buChar char="§"/>
            </a:pPr>
            <a:r>
              <a:rPr lang="en-US" sz="2200" err="1">
                <a:ea typeface="+mn-lt"/>
                <a:cs typeface="+mn-lt"/>
              </a:rPr>
              <a:t>func</a:t>
            </a:r>
            <a:endParaRPr lang="en-US" sz="2200">
              <a:ea typeface="+mn-lt"/>
              <a:cs typeface="+mn-lt"/>
            </a:endParaRPr>
          </a:p>
          <a:p>
            <a:pPr marL="804545" lvl="2">
              <a:buFont typeface="Wingdings" pitchFamily="49" charset="0"/>
              <a:buChar char="§"/>
            </a:pPr>
            <a:r>
              <a:rPr lang="en-US" sz="2200" err="1">
                <a:ea typeface="+mn-lt"/>
                <a:cs typeface="+mn-lt"/>
              </a:rPr>
              <a:t>func</a:t>
            </a:r>
            <a:r>
              <a:rPr lang="en-US" sz="2200">
                <a:ea typeface="+mn-lt"/>
                <a:cs typeface="+mn-lt"/>
              </a:rPr>
              <a:t> </a:t>
            </a:r>
            <a:r>
              <a:rPr lang="en-US" sz="2200" err="1">
                <a:ea typeface="+mn-lt"/>
                <a:cs typeface="+mn-lt"/>
              </a:rPr>
              <a:t>init</a:t>
            </a:r>
            <a:r>
              <a:rPr lang="en-US" sz="2200">
                <a:ea typeface="+mn-lt"/>
                <a:cs typeface="+mn-lt"/>
              </a:rPr>
              <a:t> </a:t>
            </a:r>
            <a:r>
              <a:rPr lang="en-US" sz="2200" err="1">
                <a:ea typeface="+mn-lt"/>
                <a:cs typeface="+mn-lt"/>
              </a:rPr>
              <a:t>MyProjFolder</a:t>
            </a:r>
            <a:endParaRPr lang="en-US" sz="2200">
              <a:ea typeface="+mn-lt"/>
              <a:cs typeface="+mn-lt"/>
            </a:endParaRPr>
          </a:p>
          <a:p>
            <a:pPr marL="804545" lvl="2">
              <a:buFont typeface="Wingdings" pitchFamily="49" charset="0"/>
              <a:buChar char="§"/>
            </a:pPr>
            <a:r>
              <a:rPr lang="en-US" sz="2200" err="1">
                <a:ea typeface="+mn-lt"/>
                <a:cs typeface="+mn-lt"/>
              </a:rPr>
              <a:t>func</a:t>
            </a:r>
            <a:r>
              <a:rPr lang="en-US" sz="2200">
                <a:ea typeface="+mn-lt"/>
                <a:cs typeface="+mn-lt"/>
              </a:rPr>
              <a:t> new</a:t>
            </a:r>
          </a:p>
          <a:p>
            <a:pPr marL="804545" lvl="2">
              <a:buFont typeface="Wingdings" pitchFamily="49" charset="0"/>
              <a:buChar char="§"/>
            </a:pPr>
            <a:r>
              <a:rPr lang="en-US" sz="2200" err="1">
                <a:ea typeface="+mn-lt"/>
                <a:cs typeface="+mn-lt"/>
              </a:rPr>
              <a:t>func</a:t>
            </a:r>
            <a:r>
              <a:rPr lang="en-US" sz="2200">
                <a:ea typeface="+mn-lt"/>
                <a:cs typeface="+mn-lt"/>
              </a:rPr>
              <a:t> start</a:t>
            </a:r>
          </a:p>
          <a:p>
            <a:pPr marL="301625" lvl="1" indent="0">
              <a:buNone/>
            </a:pPr>
            <a:endParaRPr lang="en-US" sz="2400">
              <a:ea typeface="+mn-lt"/>
              <a:cs typeface="+mn-lt"/>
            </a:endParaRPr>
          </a:p>
          <a:p>
            <a:pPr marL="575945" lvl="1">
              <a:buFont typeface="Wingdings" pitchFamily="49" charset="0"/>
              <a:buChar char="§"/>
            </a:pPr>
            <a:endParaRPr lang="en-US" sz="2400"/>
          </a:p>
          <a:p>
            <a:pPr marL="575945" lvl="1">
              <a:buFont typeface="Wingdings" pitchFamily="49" charset="0"/>
              <a:buChar char="§"/>
            </a:pPr>
            <a:endParaRPr lang="en-US" sz="2400"/>
          </a:p>
          <a:p>
            <a:pPr marL="575945" lvl="1">
              <a:buFont typeface="Wingdings" pitchFamily="49" charset="0"/>
              <a:buChar char="§"/>
            </a:pPr>
            <a:endParaRPr lang="en-US" sz="2400"/>
          </a:p>
          <a:p>
            <a:pPr marL="575945" lvl="1">
              <a:buFont typeface="Wingdings" pitchFamily="49" charset="0"/>
              <a:buChar char="§"/>
            </a:pPr>
            <a:endParaRPr lang="en-US" sz="2400"/>
          </a:p>
          <a:p>
            <a:pPr marL="575945" lvl="1">
              <a:buFont typeface="Wingdings" pitchFamily="49" charset="0"/>
              <a:buChar char="§"/>
            </a:pPr>
            <a:endParaRPr lang="en-US"/>
          </a:p>
          <a:p>
            <a:pPr>
              <a:buFont typeface="Wingdings" pitchFamily="49" charset="0"/>
              <a:buChar char="§"/>
            </a:pPr>
            <a:endParaRPr lang="en-US"/>
          </a:p>
          <a:p>
            <a:pPr marL="575945" lvl="1">
              <a:buFont typeface="Wingdings" pitchFamily="49" charset="0"/>
              <a:buChar char="§"/>
            </a:pPr>
            <a:endParaRPr lang="en-US" sz="2000"/>
          </a:p>
          <a:p>
            <a:pPr>
              <a:buFont typeface="Wingdings" pitchFamily="49" charset="0"/>
              <a:buChar char="§"/>
            </a:pPr>
            <a:endParaRPr lang="en-US" sz="2000"/>
          </a:p>
          <a:p>
            <a:pPr>
              <a:buFont typeface="Wingdings" pitchFamily="34" charset="0"/>
              <a:buChar char="§"/>
            </a:pPr>
            <a:endParaRPr lang="en-US"/>
          </a:p>
        </p:txBody>
      </p:sp>
    </p:spTree>
    <p:extLst>
      <p:ext uri="{BB962C8B-B14F-4D97-AF65-F5344CB8AC3E}">
        <p14:creationId xmlns:p14="http://schemas.microsoft.com/office/powerpoint/2010/main" val="94939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4" name="Content Placeholder 3"/>
          <p:cNvSpPr>
            <a:spLocks noGrp="1"/>
          </p:cNvSpPr>
          <p:nvPr>
            <p:ph sz="half" idx="2"/>
          </p:nvPr>
        </p:nvSpPr>
        <p:spPr>
          <a:xfrm>
            <a:off x="1522413" y="1816663"/>
            <a:ext cx="9105938" cy="3352801"/>
          </a:xfrm>
        </p:spPr>
        <p:txBody>
          <a:bodyPr vert="horz" lIns="91440" tIns="45720" rIns="91440" bIns="45720" rtlCol="0" anchor="t">
            <a:normAutofit/>
          </a:bodyPr>
          <a:lstStyle/>
          <a:p>
            <a:pPr marL="457200" indent="-457200">
              <a:buAutoNum type="arabicPeriod"/>
            </a:pPr>
            <a:r>
              <a:rPr lang="en-US" dirty="0">
                <a:ea typeface="+mn-lt"/>
                <a:cs typeface="+mn-lt"/>
                <a:hlinkClick r:id="rId2"/>
              </a:rPr>
              <a:t>https://azure.microsoft.com/</a:t>
            </a:r>
            <a:endParaRPr lang="en-US" dirty="0"/>
          </a:p>
          <a:p>
            <a:pPr marL="457200" indent="-457200">
              <a:buAutoNum type="arabicPeriod"/>
            </a:pPr>
            <a:r>
              <a:rPr lang="en-US" dirty="0">
                <a:ea typeface="+mn-lt"/>
                <a:cs typeface="+mn-lt"/>
                <a:hlinkClick r:id="rId3"/>
              </a:rPr>
              <a:t>https://learn.microsoft.com/en-us/azure/azure-functions/</a:t>
            </a:r>
          </a:p>
          <a:p>
            <a:pPr marL="457200" indent="-457200">
              <a:buAutoNum type="arabicPeriod"/>
            </a:pPr>
            <a:r>
              <a:rPr lang="en-US" dirty="0">
                <a:ea typeface="+mn-lt"/>
                <a:cs typeface="+mn-lt"/>
                <a:hlinkClick r:id="rId4"/>
              </a:rPr>
              <a:t>https://app.pluralsight.com/library/courses/microsoft-azure-serverless-functions-create/table-of-contents</a:t>
            </a:r>
          </a:p>
          <a:p>
            <a:endParaRPr lang="en-US" dirty="0"/>
          </a:p>
        </p:txBody>
      </p:sp>
    </p:spTree>
    <p:extLst>
      <p:ext uri="{BB962C8B-B14F-4D97-AF65-F5344CB8AC3E}">
        <p14:creationId xmlns:p14="http://schemas.microsoft.com/office/powerpoint/2010/main" val="123170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Thanks for your time and attention!</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Contents</a:t>
            </a:r>
          </a:p>
        </p:txBody>
      </p:sp>
      <p:sp>
        <p:nvSpPr>
          <p:cNvPr id="14" name="Content Placeholder 13"/>
          <p:cNvSpPr>
            <a:spLocks noGrp="1"/>
          </p:cNvSpPr>
          <p:nvPr>
            <p:ph idx="1"/>
          </p:nvPr>
        </p:nvSpPr>
        <p:spPr>
          <a:xfrm>
            <a:off x="1522414" y="1745947"/>
            <a:ext cx="9144000" cy="4728454"/>
          </a:xfrm>
        </p:spPr>
        <p:txBody>
          <a:bodyPr vert="horz" lIns="91440" tIns="45720" rIns="91440" bIns="45720" rtlCol="0" anchor="t">
            <a:normAutofit/>
          </a:bodyPr>
          <a:lstStyle/>
          <a:p>
            <a:pPr marL="457200" indent="-457200">
              <a:buFont typeface="Wingdings" pitchFamily="34" charset="0"/>
              <a:buChar char="§"/>
            </a:pPr>
            <a:r>
              <a:rPr lang="en-US"/>
              <a:t>Introduction</a:t>
            </a:r>
          </a:p>
          <a:p>
            <a:pPr marL="457200" indent="-457200">
              <a:buFont typeface="Wingdings" pitchFamily="34" charset="0"/>
              <a:buChar char="§"/>
            </a:pPr>
            <a:r>
              <a:rPr lang="en-US"/>
              <a:t>Benefits</a:t>
            </a:r>
          </a:p>
          <a:p>
            <a:pPr marL="457200" indent="-457200">
              <a:buFont typeface="Wingdings" pitchFamily="34" charset="0"/>
              <a:buChar char="§"/>
            </a:pPr>
            <a:r>
              <a:rPr lang="en-US"/>
              <a:t>Use Cases</a:t>
            </a:r>
          </a:p>
          <a:p>
            <a:pPr marL="457200" indent="-457200">
              <a:buFont typeface="Wingdings" pitchFamily="34" charset="0"/>
              <a:buChar char="§"/>
            </a:pPr>
            <a:r>
              <a:rPr lang="en-US"/>
              <a:t>Bindings and Triggers</a:t>
            </a:r>
          </a:p>
          <a:p>
            <a:pPr marL="457200" indent="-457200">
              <a:buFont typeface="Wingdings" pitchFamily="34" charset="0"/>
              <a:buChar char="§"/>
            </a:pPr>
            <a:r>
              <a:rPr lang="en-US"/>
              <a:t>Development Options</a:t>
            </a:r>
          </a:p>
          <a:p>
            <a:pPr marL="0" indent="0">
              <a:buNone/>
            </a:pPr>
            <a:endParaRPr lang="en-US"/>
          </a:p>
          <a:p>
            <a:endParaRPr lang="en-US"/>
          </a:p>
          <a:p>
            <a:endParaRPr lang="en-US"/>
          </a:p>
          <a:p>
            <a:endParaRPr lang="en-US"/>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Azure Functions</a:t>
            </a:r>
          </a:p>
        </p:txBody>
      </p:sp>
      <p:sp>
        <p:nvSpPr>
          <p:cNvPr id="4" name="Content Placeholder 3"/>
          <p:cNvSpPr>
            <a:spLocks noGrp="1"/>
          </p:cNvSpPr>
          <p:nvPr>
            <p:ph sz="half" idx="2"/>
          </p:nvPr>
        </p:nvSpPr>
        <p:spPr>
          <a:xfrm>
            <a:off x="1522413" y="1816663"/>
            <a:ext cx="9105938" cy="4802991"/>
          </a:xfrm>
        </p:spPr>
        <p:txBody>
          <a:bodyPr vert="horz" lIns="91440" tIns="45720" rIns="91440" bIns="45720" rtlCol="0" anchor="t">
            <a:normAutofit/>
          </a:bodyPr>
          <a:lstStyle/>
          <a:p>
            <a:r>
              <a:rPr lang="en-US" err="1"/>
              <a:t>FaaS</a:t>
            </a:r>
            <a:r>
              <a:rPr lang="en-US"/>
              <a:t> : function as a service platform</a:t>
            </a:r>
          </a:p>
          <a:p>
            <a:r>
              <a:rPr lang="en-US"/>
              <a:t>Event-Driven Model Platform: running code in response to events</a:t>
            </a:r>
          </a:p>
          <a:p>
            <a:r>
              <a:rPr lang="en-US"/>
              <a:t>Serverless compute platform that helps you develop more efficiently using the programming language of your choice: </a:t>
            </a:r>
          </a:p>
          <a:p>
            <a:pPr marL="804545" lvl="2">
              <a:buFont typeface="Wingdings" pitchFamily="34" charset="0"/>
              <a:buChar char="ü"/>
            </a:pPr>
            <a:r>
              <a:rPr lang="en-US" sz="1400"/>
              <a:t>C#</a:t>
            </a:r>
          </a:p>
          <a:p>
            <a:pPr marL="804545" lvl="2">
              <a:buFont typeface="Wingdings" pitchFamily="34" charset="0"/>
              <a:buChar char="ü"/>
            </a:pPr>
            <a:r>
              <a:rPr lang="en-US" sz="1400"/>
              <a:t>Java</a:t>
            </a:r>
          </a:p>
          <a:p>
            <a:pPr marL="804545" lvl="2">
              <a:buFont typeface="Wingdings" pitchFamily="34" charset="0"/>
              <a:buChar char="ü"/>
            </a:pPr>
            <a:r>
              <a:rPr lang="en-US" sz="1400"/>
              <a:t>JavaScript</a:t>
            </a:r>
          </a:p>
          <a:p>
            <a:pPr marL="804545" lvl="2">
              <a:buFont typeface="Wingdings" pitchFamily="34" charset="0"/>
              <a:buChar char="ü"/>
            </a:pPr>
            <a:r>
              <a:rPr lang="en-US" sz="1400"/>
              <a:t>TypeScript</a:t>
            </a:r>
          </a:p>
          <a:p>
            <a:pPr marL="804545" lvl="2">
              <a:buFont typeface="Wingdings" pitchFamily="34" charset="0"/>
              <a:buChar char="ü"/>
            </a:pPr>
            <a:r>
              <a:rPr lang="en-US" sz="1400"/>
              <a:t>PowerShell</a:t>
            </a:r>
          </a:p>
          <a:p>
            <a:pPr marL="804545" lvl="2">
              <a:buFont typeface="Wingdings" pitchFamily="34" charset="0"/>
              <a:buChar char="ü"/>
            </a:pPr>
            <a:r>
              <a:rPr lang="en-US" sz="1400"/>
              <a:t>Python</a:t>
            </a:r>
          </a:p>
          <a:p>
            <a:pPr marL="804545" lvl="2">
              <a:buFont typeface="Wingdings" pitchFamily="34" charset="0"/>
              <a:buChar char="ü"/>
            </a:pPr>
            <a:r>
              <a:rPr lang="en-US" sz="1400"/>
              <a:t>Go</a:t>
            </a:r>
          </a:p>
          <a:p>
            <a:pPr>
              <a:buFont typeface="Arial" pitchFamily="49" charset="0"/>
              <a:buChar char="▪"/>
            </a:pPr>
            <a:r>
              <a:rPr lang="en-US" sz="2800"/>
              <a:t>Functions Runtime Version Used: </a:t>
            </a:r>
            <a:r>
              <a:rPr lang="en-US" sz="2800" i="1"/>
              <a:t>4.x</a:t>
            </a:r>
            <a:endParaRPr lang="en-US" sz="2800"/>
          </a:p>
          <a:p>
            <a:endParaRPr lang="en-US"/>
          </a:p>
        </p:txBody>
      </p:sp>
    </p:spTree>
    <p:extLst>
      <p:ext uri="{BB962C8B-B14F-4D97-AF65-F5344CB8AC3E}">
        <p14:creationId xmlns:p14="http://schemas.microsoft.com/office/powerpoint/2010/main" val="1436162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a:t>What Is Serverless</a:t>
            </a:r>
          </a:p>
        </p:txBody>
      </p:sp>
      <p:sp>
        <p:nvSpPr>
          <p:cNvPr id="4" name="Content Placeholder 3"/>
          <p:cNvSpPr>
            <a:spLocks noGrp="1"/>
          </p:cNvSpPr>
          <p:nvPr>
            <p:ph sz="half" idx="2"/>
          </p:nvPr>
        </p:nvSpPr>
        <p:spPr>
          <a:xfrm>
            <a:off x="1522413" y="1816663"/>
            <a:ext cx="9105938" cy="4428748"/>
          </a:xfrm>
        </p:spPr>
        <p:txBody>
          <a:bodyPr vert="horz" lIns="91440" tIns="45720" rIns="91440" bIns="45720" rtlCol="0" anchor="t">
            <a:normAutofit/>
          </a:bodyPr>
          <a:lstStyle/>
          <a:p>
            <a:pPr>
              <a:lnSpc>
                <a:spcPct val="100000"/>
              </a:lnSpc>
            </a:pPr>
            <a:r>
              <a:rPr lang="en-US">
                <a:ea typeface="+mn-lt"/>
                <a:cs typeface="+mn-lt"/>
              </a:rPr>
              <a:t>Servers are abstracted away &gt; </a:t>
            </a:r>
            <a:r>
              <a:rPr lang="en-US" i="1">
                <a:ea typeface="+mn-lt"/>
                <a:cs typeface="+mn-lt"/>
              </a:rPr>
              <a:t>Servers are managed for you, need to provide your code only</a:t>
            </a:r>
            <a:endParaRPr lang="en-US" i="1"/>
          </a:p>
          <a:p>
            <a:pPr marL="0" indent="0">
              <a:lnSpc>
                <a:spcPct val="100000"/>
              </a:lnSpc>
              <a:buNone/>
            </a:pPr>
            <a:r>
              <a:rPr lang="en-US">
                <a:ea typeface="+mn-lt"/>
                <a:cs typeface="+mn-lt"/>
              </a:rPr>
              <a:t>         </a:t>
            </a:r>
            <a:endParaRPr lang="en-US"/>
          </a:p>
          <a:p>
            <a:pPr>
              <a:lnSpc>
                <a:spcPct val="100000"/>
              </a:lnSpc>
            </a:pPr>
            <a:r>
              <a:rPr lang="en-US">
                <a:ea typeface="+mn-lt"/>
                <a:cs typeface="+mn-lt"/>
              </a:rPr>
              <a:t>Per-second billing model, consumption-based cost-plan &gt; </a:t>
            </a:r>
            <a:r>
              <a:rPr lang="en-US" i="1">
                <a:ea typeface="+mn-lt"/>
                <a:cs typeface="+mn-lt"/>
              </a:rPr>
              <a:t>Only pay when your code runs: no run, no cost</a:t>
            </a:r>
            <a:endParaRPr lang="en-US" i="1"/>
          </a:p>
          <a:p>
            <a:pPr>
              <a:lnSpc>
                <a:spcPct val="100000"/>
              </a:lnSpc>
            </a:pPr>
            <a:endParaRPr lang="en-US"/>
          </a:p>
          <a:p>
            <a:pPr>
              <a:lnSpc>
                <a:spcPct val="100000"/>
              </a:lnSpc>
            </a:pPr>
            <a:r>
              <a:rPr lang="en-US">
                <a:ea typeface="+mn-lt"/>
                <a:cs typeface="+mn-lt"/>
              </a:rPr>
              <a:t> Automatic scaling in response to demand &gt;</a:t>
            </a:r>
            <a:r>
              <a:rPr lang="en-US" i="1">
                <a:ea typeface="+mn-lt"/>
                <a:cs typeface="+mn-lt"/>
              </a:rPr>
              <a:t> Multiple servers meet the demand</a:t>
            </a:r>
            <a:endParaRPr lang="en-US" i="1"/>
          </a:p>
          <a:p>
            <a:endParaRPr lang="en-US"/>
          </a:p>
        </p:txBody>
      </p:sp>
    </p:spTree>
    <p:extLst>
      <p:ext uri="{BB962C8B-B14F-4D97-AF65-F5344CB8AC3E}">
        <p14:creationId xmlns:p14="http://schemas.microsoft.com/office/powerpoint/2010/main" val="45438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Functions Benefits</a:t>
            </a:r>
          </a:p>
        </p:txBody>
      </p:sp>
      <p:sp>
        <p:nvSpPr>
          <p:cNvPr id="4" name="Content Placeholder 3"/>
          <p:cNvSpPr>
            <a:spLocks noGrp="1"/>
          </p:cNvSpPr>
          <p:nvPr>
            <p:ph sz="half" idx="2"/>
          </p:nvPr>
        </p:nvSpPr>
        <p:spPr>
          <a:xfrm>
            <a:off x="1522413" y="1816663"/>
            <a:ext cx="9105938" cy="4793635"/>
          </a:xfrm>
        </p:spPr>
        <p:txBody>
          <a:bodyPr vert="horz" lIns="91440" tIns="45720" rIns="91440" bIns="45720" rtlCol="0" anchor="t">
            <a:normAutofit/>
          </a:bodyPr>
          <a:lstStyle/>
          <a:p>
            <a:r>
              <a:rPr lang="en-US">
                <a:ea typeface="+mn-lt"/>
                <a:cs typeface="+mn-lt"/>
              </a:rPr>
              <a:t>Fast development</a:t>
            </a:r>
            <a:endParaRPr lang="en-US"/>
          </a:p>
          <a:p>
            <a:r>
              <a:rPr lang="en-US">
                <a:ea typeface="+mn-lt"/>
                <a:cs typeface="+mn-lt"/>
              </a:rPr>
              <a:t>Easy integration with different heterogeneous systems:</a:t>
            </a:r>
          </a:p>
          <a:p>
            <a:pPr marL="575945" lvl="1">
              <a:buFont typeface="Wingdings" pitchFamily="49" charset="0"/>
              <a:buChar char="ü"/>
            </a:pPr>
            <a:r>
              <a:rPr lang="en-US" sz="1400">
                <a:ea typeface="+mn-lt"/>
                <a:cs typeface="+mn-lt"/>
              </a:rPr>
              <a:t>Azure Service Bus</a:t>
            </a:r>
          </a:p>
          <a:p>
            <a:pPr marL="575945" lvl="1">
              <a:buFont typeface="Wingdings" pitchFamily="49" charset="0"/>
              <a:buChar char="ü"/>
            </a:pPr>
            <a:r>
              <a:rPr lang="en-US" sz="1400">
                <a:ea typeface="+mn-lt"/>
                <a:cs typeface="+mn-lt"/>
              </a:rPr>
              <a:t>Azure Queue Storage</a:t>
            </a:r>
          </a:p>
          <a:p>
            <a:pPr marL="575945" lvl="1">
              <a:buFont typeface="Wingdings" pitchFamily="49" charset="0"/>
              <a:buChar char="ü"/>
            </a:pPr>
            <a:r>
              <a:rPr lang="en-US" sz="1400">
                <a:ea typeface="+mn-lt"/>
                <a:cs typeface="+mn-lt"/>
              </a:rPr>
              <a:t>Cosmos DB</a:t>
            </a:r>
          </a:p>
          <a:p>
            <a:pPr marL="575945" lvl="1">
              <a:buFont typeface="Wingdings" pitchFamily="49" charset="0"/>
              <a:buChar char="ü"/>
            </a:pPr>
            <a:r>
              <a:rPr lang="en-US" sz="1400">
                <a:ea typeface="+mn-lt"/>
                <a:cs typeface="+mn-lt"/>
              </a:rPr>
              <a:t>Azure Event Hubs</a:t>
            </a:r>
          </a:p>
          <a:p>
            <a:pPr marL="575945" lvl="1">
              <a:buFont typeface="Wingdings" pitchFamily="49" charset="0"/>
              <a:buChar char="ü"/>
            </a:pPr>
            <a:r>
              <a:rPr lang="en-US" sz="1400">
                <a:ea typeface="+mn-lt"/>
                <a:cs typeface="+mn-lt"/>
              </a:rPr>
              <a:t>Others</a:t>
            </a:r>
          </a:p>
          <a:p>
            <a:r>
              <a:rPr lang="en-US">
                <a:ea typeface="+mn-lt"/>
                <a:cs typeface="+mn-lt"/>
              </a:rPr>
              <a:t>Cost reduction compared to a dedicated VM (in most cases)</a:t>
            </a:r>
            <a:endParaRPr lang="en-US"/>
          </a:p>
          <a:p>
            <a:r>
              <a:rPr lang="en-US">
                <a:ea typeface="+mn-lt"/>
                <a:cs typeface="+mn-lt"/>
              </a:rPr>
              <a:t>Automatic scaling</a:t>
            </a:r>
            <a:endParaRPr lang="en-US"/>
          </a:p>
          <a:p>
            <a:pPr marL="0" indent="0">
              <a:buNone/>
            </a:pPr>
            <a:r>
              <a:rPr lang="en-US" sz="2000" i="1">
                <a:ea typeface="+mn-lt"/>
                <a:cs typeface="+mn-lt"/>
              </a:rPr>
              <a:t>Simpler, cheaper and more scalable compared to the traditional approach of creating an application and hosting it on a dedicated VM</a:t>
            </a:r>
            <a:endParaRPr lang="en-US" sz="2000" i="1"/>
          </a:p>
          <a:p>
            <a:endParaRPr lang="en-US"/>
          </a:p>
        </p:txBody>
      </p:sp>
    </p:spTree>
    <p:extLst>
      <p:ext uri="{BB962C8B-B14F-4D97-AF65-F5344CB8AC3E}">
        <p14:creationId xmlns:p14="http://schemas.microsoft.com/office/powerpoint/2010/main" val="240841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Cases</a:t>
            </a:r>
          </a:p>
        </p:txBody>
      </p:sp>
      <p:sp>
        <p:nvSpPr>
          <p:cNvPr id="4" name="Content Placeholder 3"/>
          <p:cNvSpPr>
            <a:spLocks noGrp="1"/>
          </p:cNvSpPr>
          <p:nvPr>
            <p:ph sz="half" idx="2"/>
          </p:nvPr>
        </p:nvSpPr>
        <p:spPr>
          <a:xfrm>
            <a:off x="1522413" y="1816663"/>
            <a:ext cx="9105938" cy="4213559"/>
          </a:xfrm>
        </p:spPr>
        <p:txBody>
          <a:bodyPr vert="horz" lIns="91440" tIns="45720" rIns="91440" bIns="45720" rtlCol="0" anchor="t">
            <a:normAutofit/>
          </a:bodyPr>
          <a:lstStyle/>
          <a:p>
            <a:r>
              <a:rPr lang="en-US" sz="2000"/>
              <a:t>Scheduled Tasks</a:t>
            </a:r>
            <a:endParaRPr lang="en-US" sz="1400"/>
          </a:p>
          <a:p>
            <a:r>
              <a:rPr lang="en-US" sz="2000"/>
              <a:t>Reminders and Notifications</a:t>
            </a:r>
            <a:endParaRPr lang="en-US" sz="1400"/>
          </a:p>
          <a:p>
            <a:r>
              <a:rPr lang="en-US" sz="2000"/>
              <a:t>Scalable Web API</a:t>
            </a:r>
            <a:endParaRPr lang="en-US" sz="1400"/>
          </a:p>
          <a:p>
            <a:r>
              <a:rPr lang="en-US" sz="2000"/>
              <a:t>Respond to DB changes</a:t>
            </a:r>
            <a:endParaRPr lang="en-US" sz="1400"/>
          </a:p>
          <a:p>
            <a:r>
              <a:rPr lang="en-US" sz="2000">
                <a:cs typeface="Segoe UI"/>
              </a:rPr>
              <a:t>File processing</a:t>
            </a:r>
            <a:endParaRPr lang="en-US" sz="1400">
              <a:ea typeface="+mn-lt"/>
              <a:cs typeface="+mn-lt"/>
            </a:endParaRPr>
          </a:p>
          <a:p>
            <a:r>
              <a:rPr lang="en-US" sz="2000">
                <a:cs typeface="Segoe UI"/>
              </a:rPr>
              <a:t>Messages and IoT data processing</a:t>
            </a:r>
            <a:endParaRPr lang="en-US" sz="1400">
              <a:cs typeface="Segoe UI"/>
            </a:endParaRPr>
          </a:p>
          <a:p>
            <a:r>
              <a:rPr lang="en-US" sz="2000">
                <a:cs typeface="Segoe UI"/>
              </a:rPr>
              <a:t>Implement event-driven custom workflow</a:t>
            </a:r>
            <a:endParaRPr lang="en-US" sz="1400">
              <a:cs typeface="Segoe UI"/>
            </a:endParaRPr>
          </a:p>
          <a:p>
            <a:r>
              <a:rPr lang="en-US" sz="2000">
                <a:cs typeface="Segoe UI"/>
              </a:rPr>
              <a:t>And more...</a:t>
            </a:r>
          </a:p>
          <a:p>
            <a:endParaRPr lang="en-US"/>
          </a:p>
          <a:p>
            <a:endParaRPr lang="en-US"/>
          </a:p>
          <a:p>
            <a:endParaRPr lang="en-US"/>
          </a:p>
        </p:txBody>
      </p:sp>
    </p:spTree>
    <p:extLst>
      <p:ext uri="{BB962C8B-B14F-4D97-AF65-F5344CB8AC3E}">
        <p14:creationId xmlns:p14="http://schemas.microsoft.com/office/powerpoint/2010/main" val="88028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955269"/>
          </a:xfrm>
        </p:spPr>
        <p:txBody>
          <a:bodyPr vert="horz" lIns="91440" tIns="45720" rIns="91440" bIns="45720" rtlCol="0" anchor="b">
            <a:normAutofit/>
          </a:bodyPr>
          <a:lstStyle/>
          <a:p>
            <a:r>
              <a:rPr lang="en-US"/>
              <a:t>Bindings and Triggers</a:t>
            </a:r>
          </a:p>
        </p:txBody>
      </p:sp>
      <p:sp>
        <p:nvSpPr>
          <p:cNvPr id="4" name="Content Placeholder 3"/>
          <p:cNvSpPr>
            <a:spLocks noGrp="1"/>
          </p:cNvSpPr>
          <p:nvPr>
            <p:ph sz="half" idx="2"/>
          </p:nvPr>
        </p:nvSpPr>
        <p:spPr>
          <a:xfrm>
            <a:off x="1522413" y="1816663"/>
            <a:ext cx="9105938" cy="4279051"/>
          </a:xfrm>
        </p:spPr>
        <p:txBody>
          <a:bodyPr vert="horz" lIns="91440" tIns="45720" rIns="91440" bIns="45720" rtlCol="0" anchor="t">
            <a:normAutofit/>
          </a:bodyPr>
          <a:lstStyle/>
          <a:p>
            <a:r>
              <a:rPr lang="en-US"/>
              <a:t>Input Binding: connect to a data source and read data from it</a:t>
            </a:r>
          </a:p>
          <a:p>
            <a:r>
              <a:rPr lang="en-US"/>
              <a:t>Output Binding: connect to a data destination and write data to it</a:t>
            </a:r>
          </a:p>
          <a:p>
            <a:r>
              <a:rPr lang="en-US"/>
              <a:t>Trigger: special type of input binding that causes the function to run</a:t>
            </a:r>
          </a:p>
          <a:p>
            <a:r>
              <a:rPr lang="en-US"/>
              <a:t>Bindings are connection code that you don't have to write</a:t>
            </a:r>
          </a:p>
          <a:p>
            <a:r>
              <a:rPr lang="en-US"/>
              <a:t>Binding Types Examples: </a:t>
            </a:r>
            <a:r>
              <a:rPr lang="en-US" sz="2000" i="1"/>
              <a:t>Blob Storage, Azure Service Bus, Queues, Azure Cosmos DB, Azure Event Hubs, Custom Bindings, etc.</a:t>
            </a:r>
          </a:p>
          <a:p>
            <a:endParaRPr lang="en-US" sz="2000"/>
          </a:p>
          <a:p>
            <a:pPr marL="0" indent="0">
              <a:buNone/>
            </a:pPr>
            <a:endParaRPr lang="en-US"/>
          </a:p>
          <a:p>
            <a:endParaRPr lang="en-US"/>
          </a:p>
        </p:txBody>
      </p:sp>
    </p:spTree>
    <p:extLst>
      <p:ext uri="{BB962C8B-B14F-4D97-AF65-F5344CB8AC3E}">
        <p14:creationId xmlns:p14="http://schemas.microsoft.com/office/powerpoint/2010/main" val="399134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955269"/>
          </a:xfrm>
        </p:spPr>
        <p:txBody>
          <a:bodyPr vert="horz" lIns="91440" tIns="45720" rIns="91440" bIns="45720" rtlCol="0" anchor="b">
            <a:normAutofit/>
          </a:bodyPr>
          <a:lstStyle/>
          <a:p>
            <a:r>
              <a:rPr lang="en-US"/>
              <a:t>Development Options</a:t>
            </a:r>
          </a:p>
        </p:txBody>
      </p:sp>
      <p:sp>
        <p:nvSpPr>
          <p:cNvPr id="4" name="Content Placeholder 3"/>
          <p:cNvSpPr>
            <a:spLocks noGrp="1"/>
          </p:cNvSpPr>
          <p:nvPr>
            <p:ph sz="half" idx="2"/>
          </p:nvPr>
        </p:nvSpPr>
        <p:spPr>
          <a:xfrm>
            <a:off x="1522413" y="1629542"/>
            <a:ext cx="9105938" cy="4999468"/>
          </a:xfrm>
        </p:spPr>
        <p:txBody>
          <a:bodyPr vert="horz" lIns="91440" tIns="45720" rIns="91440" bIns="45720" rtlCol="0" anchor="t">
            <a:normAutofit/>
          </a:bodyPr>
          <a:lstStyle/>
          <a:p>
            <a:pPr>
              <a:buFont typeface="Wingdings" pitchFamily="34" charset="0"/>
              <a:buChar char="§"/>
            </a:pPr>
            <a:r>
              <a:rPr lang="en-US"/>
              <a:t>Modes: </a:t>
            </a:r>
            <a:r>
              <a:rPr lang="en-US" sz="2000"/>
              <a:t>On-Portal, Local</a:t>
            </a:r>
          </a:p>
          <a:p>
            <a:pPr>
              <a:buFont typeface="Wingdings" pitchFamily="34" charset="0"/>
              <a:buChar char="§"/>
            </a:pPr>
            <a:r>
              <a:rPr lang="en-US"/>
              <a:t>Languages: </a:t>
            </a:r>
            <a:r>
              <a:rPr lang="en-US" sz="2000" b="1"/>
              <a:t>C#</a:t>
            </a:r>
            <a:r>
              <a:rPr lang="en-US" sz="2000"/>
              <a:t>, Java, JavaScript, PowerShell, Python, TypeScript, Go</a:t>
            </a:r>
            <a:endParaRPr lang="en-US"/>
          </a:p>
          <a:p>
            <a:pPr>
              <a:buFont typeface="Wingdings" pitchFamily="34" charset="0"/>
              <a:buChar char="§"/>
            </a:pPr>
            <a:r>
              <a:rPr lang="en-US"/>
              <a:t>IDEs: </a:t>
            </a:r>
            <a:r>
              <a:rPr lang="en-US" sz="2000"/>
              <a:t>Visual Studio, Visual Studio Code</a:t>
            </a:r>
          </a:p>
          <a:p>
            <a:r>
              <a:rPr lang="en-US"/>
              <a:t>Function App</a:t>
            </a:r>
          </a:p>
          <a:p>
            <a:pPr lvl="1"/>
            <a:r>
              <a:rPr lang="en-US"/>
              <a:t> set of functions</a:t>
            </a:r>
            <a:endParaRPr lang="en-US">
              <a:solidFill>
                <a:srgbClr val="000000"/>
              </a:solidFill>
            </a:endParaRPr>
          </a:p>
          <a:p>
            <a:pPr marL="644525" lvl="1" indent="-342900"/>
            <a:r>
              <a:rPr lang="en-US"/>
              <a:t>development language</a:t>
            </a:r>
          </a:p>
          <a:p>
            <a:pPr marL="644525" lvl="1" indent="-342900"/>
            <a:r>
              <a:rPr lang="en-US"/>
              <a:t>common configuration</a:t>
            </a:r>
            <a:endParaRPr lang="en-US">
              <a:solidFill>
                <a:srgbClr val="000000"/>
              </a:solidFill>
            </a:endParaRPr>
          </a:p>
          <a:p>
            <a:pPr marL="644525" lvl="1" indent="-342900"/>
            <a:r>
              <a:rPr lang="en-US"/>
              <a:t>scale together</a:t>
            </a:r>
            <a:endParaRPr lang="en-US">
              <a:solidFill>
                <a:srgbClr val="FFFFFF"/>
              </a:solidFill>
            </a:endParaRPr>
          </a:p>
          <a:p>
            <a:pPr marL="644525" lvl="1" indent="-342900"/>
            <a:r>
              <a:rPr lang="en-US"/>
              <a:t>same runtime stack</a:t>
            </a:r>
          </a:p>
          <a:p>
            <a:pPr marL="644525" lvl="1" indent="-342900"/>
            <a:r>
              <a:rPr lang="en-US"/>
              <a:t>service plan in Azure</a:t>
            </a:r>
            <a:endParaRPr lang="en-US">
              <a:solidFill>
                <a:srgbClr val="FFFFFF"/>
              </a:solidFill>
            </a:endParaRPr>
          </a:p>
          <a:p>
            <a:pPr marL="644525" lvl="1" indent="-342900"/>
            <a:r>
              <a:rPr lang="en-US"/>
              <a:t>single unit of deployment</a:t>
            </a:r>
            <a:endParaRPr lang="en-US">
              <a:solidFill>
                <a:srgbClr val="000000"/>
              </a:solidFill>
            </a:endParaRPr>
          </a:p>
          <a:p>
            <a:pPr marL="575945" lvl="1">
              <a:buFont typeface="Consolas" pitchFamily="34" charset="0"/>
            </a:pPr>
            <a:endParaRPr lang="en-US" sz="2000"/>
          </a:p>
          <a:p>
            <a:pPr marL="575945" lvl="1"/>
            <a:endParaRPr lang="en-US" sz="2000"/>
          </a:p>
          <a:p>
            <a:pPr>
              <a:buFont typeface="Wingdings" pitchFamily="49" charset="0"/>
              <a:buChar char="§"/>
            </a:pPr>
            <a:endParaRPr lang="en-US" sz="2000"/>
          </a:p>
          <a:p>
            <a:pPr>
              <a:buFont typeface="Wingdings" pitchFamily="34" charset="0"/>
              <a:buChar char="§"/>
            </a:pPr>
            <a:endParaRPr lang="en-US"/>
          </a:p>
        </p:txBody>
      </p:sp>
    </p:spTree>
    <p:extLst>
      <p:ext uri="{BB962C8B-B14F-4D97-AF65-F5344CB8AC3E}">
        <p14:creationId xmlns:p14="http://schemas.microsoft.com/office/powerpoint/2010/main" val="338807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955269"/>
          </a:xfrm>
        </p:spPr>
        <p:txBody>
          <a:bodyPr vert="horz" lIns="91440" tIns="45720" rIns="91440" bIns="45720" rtlCol="0" anchor="b">
            <a:normAutofit/>
          </a:bodyPr>
          <a:lstStyle/>
          <a:p>
            <a:r>
              <a:rPr lang="en-US"/>
              <a:t>Demo: On Portal Development</a:t>
            </a:r>
          </a:p>
        </p:txBody>
      </p:sp>
      <p:sp>
        <p:nvSpPr>
          <p:cNvPr id="4" name="Content Placeholder 3"/>
          <p:cNvSpPr>
            <a:spLocks noGrp="1"/>
          </p:cNvSpPr>
          <p:nvPr>
            <p:ph sz="half" idx="2"/>
          </p:nvPr>
        </p:nvSpPr>
        <p:spPr>
          <a:xfrm>
            <a:off x="1522413" y="1816663"/>
            <a:ext cx="9105938" cy="3848672"/>
          </a:xfrm>
        </p:spPr>
        <p:txBody>
          <a:bodyPr vert="horz" lIns="91440" tIns="45720" rIns="91440" bIns="45720" rtlCol="0" anchor="t">
            <a:normAutofit/>
          </a:bodyPr>
          <a:lstStyle/>
          <a:p>
            <a:r>
              <a:rPr lang="en-US"/>
              <a:t>Azure Function created inside the Function App</a:t>
            </a:r>
          </a:p>
          <a:p>
            <a:pPr marL="575945" lvl="1"/>
            <a:r>
              <a:rPr lang="en-US"/>
              <a:t>Source Code</a:t>
            </a:r>
          </a:p>
          <a:p>
            <a:pPr marL="575945" lvl="1"/>
            <a:r>
              <a:rPr lang="en-US"/>
              <a:t>Triggers and Bindings</a:t>
            </a:r>
          </a:p>
          <a:p>
            <a:pPr marL="575945" lvl="1"/>
            <a:r>
              <a:rPr lang="en-US"/>
              <a:t>Security</a:t>
            </a:r>
          </a:p>
          <a:p>
            <a:pPr marL="575945" lvl="1"/>
            <a:endParaRPr lang="en-US"/>
          </a:p>
          <a:p>
            <a:pPr marL="0" indent="0">
              <a:buNone/>
            </a:pPr>
            <a:endParaRPr lang="en-US"/>
          </a:p>
          <a:p>
            <a:endParaRPr lang="en-US"/>
          </a:p>
        </p:txBody>
      </p:sp>
    </p:spTree>
    <p:extLst>
      <p:ext uri="{BB962C8B-B14F-4D97-AF65-F5344CB8AC3E}">
        <p14:creationId xmlns:p14="http://schemas.microsoft.com/office/powerpoint/2010/main" val="26328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784A15427CF4F4CA30D5D92CDC053EF" ma:contentTypeVersion="12" ma:contentTypeDescription="Create a new document." ma:contentTypeScope="" ma:versionID="983bfb2c464b13a6335506ee55a0b059">
  <xsd:schema xmlns:xsd="http://www.w3.org/2001/XMLSchema" xmlns:xs="http://www.w3.org/2001/XMLSchema" xmlns:p="http://schemas.microsoft.com/office/2006/metadata/properties" xmlns:ns3="00ffd49c-596d-41eb-9937-955beaa169e4" xmlns:ns4="e460fb02-c6a7-4fa7-90d4-ee8034e219b5" targetNamespace="http://schemas.microsoft.com/office/2006/metadata/properties" ma:root="true" ma:fieldsID="3bffcf59aa2fc6d7bce1cad3bee1cd91" ns3:_="" ns4:_="">
    <xsd:import namespace="00ffd49c-596d-41eb-9937-955beaa169e4"/>
    <xsd:import namespace="e460fb02-c6a7-4fa7-90d4-ee8034e219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ffd49c-596d-41eb-9937-955beaa169e4"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460fb02-c6a7-4fa7-90d4-ee8034e219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00ffd49c-596d-41eb-9937-955beaa169e4" xsi:nil="true"/>
  </documentManagement>
</p:properties>
</file>

<file path=customXml/itemProps1.xml><?xml version="1.0" encoding="utf-8"?>
<ds:datastoreItem xmlns:ds="http://schemas.openxmlformats.org/officeDocument/2006/customXml" ds:itemID="{FDD44038-2AD8-4D16-90AA-F135BE77C1AA}">
  <ds:schemaRefs>
    <ds:schemaRef ds:uri="http://schemas.microsoft.com/sharepoint/v3/contenttype/forms"/>
  </ds:schemaRefs>
</ds:datastoreItem>
</file>

<file path=customXml/itemProps2.xml><?xml version="1.0" encoding="utf-8"?>
<ds:datastoreItem xmlns:ds="http://schemas.openxmlformats.org/officeDocument/2006/customXml" ds:itemID="{7730766A-3126-4B55-91F6-8E797F5C0C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ffd49c-596d-41eb-9937-955beaa169e4"/>
    <ds:schemaRef ds:uri="e460fb02-c6a7-4fa7-90d4-ee8034e219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1B20DB9-B3AE-4DEF-93BE-B714792382F5}">
  <ds:schemaRefs>
    <ds:schemaRef ds:uri="00ffd49c-596d-41eb-9937-955beaa169e4"/>
    <ds:schemaRef ds:uri="http://schemas.microsoft.com/office/infopath/2007/PartnerControls"/>
    <ds:schemaRef ds:uri="http://schemas.openxmlformats.org/package/2006/metadata/core-properties"/>
    <ds:schemaRef ds:uri="http://purl.org/dc/dcmitype/"/>
    <ds:schemaRef ds:uri="http://schemas.microsoft.com/office/2006/documentManagement/types"/>
    <ds:schemaRef ds:uri="http://purl.org/dc/elements/1.1/"/>
    <ds:schemaRef ds:uri="e460fb02-c6a7-4fa7-90d4-ee8034e219b5"/>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257</TotalTime>
  <Words>878</Words>
  <Application>Microsoft Office PowerPoint</Application>
  <PresentationFormat>Custom</PresentationFormat>
  <Paragraphs>180</Paragraphs>
  <Slides>16</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Calibri,Sans-Serif</vt:lpstr>
      <vt:lpstr>Consolas</vt:lpstr>
      <vt:lpstr>Corbel</vt:lpstr>
      <vt:lpstr>Segoe UI</vt:lpstr>
      <vt:lpstr>Wingdings</vt:lpstr>
      <vt:lpstr>Wingdings,Sans-Serif</vt:lpstr>
      <vt:lpstr>Chalkboard 16x9</vt:lpstr>
      <vt:lpstr>Azure Functions Overview</vt:lpstr>
      <vt:lpstr>Contents</vt:lpstr>
      <vt:lpstr>What are the Azure Functions</vt:lpstr>
      <vt:lpstr>What Is Serverless</vt:lpstr>
      <vt:lpstr>Azure Functions Benefits</vt:lpstr>
      <vt:lpstr>Use Cases</vt:lpstr>
      <vt:lpstr>Bindings and Triggers</vt:lpstr>
      <vt:lpstr>Development Options</vt:lpstr>
      <vt:lpstr>Demo: On Portal Development</vt:lpstr>
      <vt:lpstr>Local Development in Visual Studio and C#</vt:lpstr>
      <vt:lpstr>Demo: Local Development in Visual Studio</vt:lpstr>
      <vt:lpstr>Demo: FunctionApp.Queue.RestAPI project</vt:lpstr>
      <vt:lpstr>Demo: Local Development in VS Code</vt:lpstr>
      <vt:lpstr>Demo: Local Development with Azure Functions Core Tools</vt:lpstr>
      <vt:lpstr>References</vt:lpstr>
      <vt:lpstr>Thanks for your time and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Alexander Klassanov</cp:lastModifiedBy>
  <cp:revision>2</cp:revision>
  <dcterms:created xsi:type="dcterms:W3CDTF">2023-05-30T11:35:31Z</dcterms:created>
  <dcterms:modified xsi:type="dcterms:W3CDTF">2024-03-13T12:14:11Z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0x010100C784A15427CF4F4CA30D5D92CDC053EF</vt:lpwstr>
  </property>
</Properties>
</file>