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3"/>
  </p:notesMasterIdLst>
  <p:sldIdLst>
    <p:sldId id="312" r:id="rId2"/>
    <p:sldId id="313" r:id="rId3"/>
    <p:sldId id="475" r:id="rId4"/>
    <p:sldId id="384" r:id="rId5"/>
    <p:sldId id="258" r:id="rId6"/>
    <p:sldId id="259" r:id="rId7"/>
    <p:sldId id="476" r:id="rId8"/>
    <p:sldId id="477" r:id="rId9"/>
    <p:sldId id="478" r:id="rId10"/>
    <p:sldId id="479" r:id="rId11"/>
    <p:sldId id="480" r:id="rId12"/>
    <p:sldId id="522" r:id="rId13"/>
    <p:sldId id="481" r:id="rId14"/>
    <p:sldId id="262" r:id="rId15"/>
    <p:sldId id="263" r:id="rId16"/>
    <p:sldId id="279" r:id="rId17"/>
    <p:sldId id="280" r:id="rId18"/>
    <p:sldId id="514" r:id="rId19"/>
    <p:sldId id="278" r:id="rId20"/>
    <p:sldId id="283" r:id="rId21"/>
    <p:sldId id="285" r:id="rId22"/>
    <p:sldId id="286" r:id="rId23"/>
    <p:sldId id="287" r:id="rId24"/>
    <p:sldId id="483" r:id="rId25"/>
    <p:sldId id="485" r:id="rId26"/>
    <p:sldId id="484" r:id="rId27"/>
    <p:sldId id="508" r:id="rId28"/>
    <p:sldId id="486" r:id="rId29"/>
    <p:sldId id="487" r:id="rId30"/>
    <p:sldId id="489" r:id="rId31"/>
    <p:sldId id="488" r:id="rId32"/>
    <p:sldId id="490" r:id="rId33"/>
    <p:sldId id="491" r:id="rId34"/>
    <p:sldId id="492" r:id="rId35"/>
    <p:sldId id="503" r:id="rId36"/>
    <p:sldId id="493" r:id="rId37"/>
    <p:sldId id="524" r:id="rId38"/>
    <p:sldId id="509" r:id="rId39"/>
    <p:sldId id="494" r:id="rId40"/>
    <p:sldId id="495" r:id="rId41"/>
    <p:sldId id="504" r:id="rId42"/>
    <p:sldId id="513" r:id="rId43"/>
    <p:sldId id="496" r:id="rId44"/>
    <p:sldId id="502" r:id="rId45"/>
    <p:sldId id="497" r:id="rId46"/>
    <p:sldId id="523" r:id="rId47"/>
    <p:sldId id="498" r:id="rId48"/>
    <p:sldId id="510" r:id="rId49"/>
    <p:sldId id="501" r:id="rId50"/>
    <p:sldId id="499" r:id="rId51"/>
    <p:sldId id="500" r:id="rId52"/>
    <p:sldId id="405" r:id="rId53"/>
    <p:sldId id="406" r:id="rId54"/>
    <p:sldId id="407" r:id="rId55"/>
    <p:sldId id="506" r:id="rId56"/>
    <p:sldId id="505" r:id="rId57"/>
    <p:sldId id="507" r:id="rId58"/>
    <p:sldId id="512" r:id="rId59"/>
    <p:sldId id="511" r:id="rId60"/>
    <p:sldId id="515" r:id="rId61"/>
    <p:sldId id="516" r:id="rId62"/>
    <p:sldId id="292" r:id="rId63"/>
    <p:sldId id="288" r:id="rId64"/>
    <p:sldId id="289" r:id="rId65"/>
    <p:sldId id="293" r:id="rId66"/>
    <p:sldId id="517" r:id="rId67"/>
    <p:sldId id="297" r:id="rId68"/>
    <p:sldId id="518" r:id="rId69"/>
    <p:sldId id="519" r:id="rId70"/>
    <p:sldId id="298" r:id="rId71"/>
    <p:sldId id="299" r:id="rId72"/>
    <p:sldId id="301" r:id="rId73"/>
    <p:sldId id="525" r:id="rId74"/>
    <p:sldId id="302" r:id="rId75"/>
    <p:sldId id="303" r:id="rId76"/>
    <p:sldId id="304" r:id="rId77"/>
    <p:sldId id="521" r:id="rId78"/>
    <p:sldId id="380" r:id="rId79"/>
    <p:sldId id="520" r:id="rId80"/>
    <p:sldId id="474" r:id="rId81"/>
    <p:sldId id="482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1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wewritesoftware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facebook.com/groups/codeitup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ddd-clea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youtube.com/MyTestedASPNETTV" TargetMode="External"/><Relationship Id="rId2" Type="http://schemas.openxmlformats.org/officeDocument/2006/relationships/hyperlink" Target="https://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codeitup/" TargetMode="External"/><Relationship Id="rId2" Type="http://schemas.openxmlformats.org/officeDocument/2006/relationships/hyperlink" Target="https://bit.ly/ddd-clea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li.d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98296" y="1861109"/>
            <a:ext cx="9248378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Domain-driven design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With Clean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Workshop Vol. 2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28" y="4996891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82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this workshop</a:t>
            </a:r>
          </a:p>
        </p:txBody>
      </p:sp>
    </p:spTree>
    <p:extLst>
      <p:ext uri="{BB962C8B-B14F-4D97-AF65-F5344CB8AC3E}">
        <p14:creationId xmlns:p14="http://schemas.microsoft.com/office/powerpoint/2010/main" val="4868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theory behind Domain-Driven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The theory behind Clean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A practical guidebook for building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than 60 pages!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12 sections, partial solutions, and more!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Please report in the group, if you find any “bugs” in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Live coding with best practices in mind</a:t>
            </a:r>
          </a:p>
          <a:p>
            <a:pPr>
              <a:lnSpc>
                <a:spcPct val="100000"/>
              </a:lnSpc>
            </a:pPr>
            <a:r>
              <a:rPr lang="en-US" dirty="0"/>
              <a:t>And I have a lot more to add in the future!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receive free updates of all resources!</a:t>
            </a:r>
          </a:p>
          <a:p>
            <a:pPr>
              <a:lnSpc>
                <a:spcPct val="100000"/>
              </a:lnSpc>
            </a:pPr>
            <a:r>
              <a:rPr lang="en-US" dirty="0"/>
              <a:t>MOST IMPORTANTLY – HUGE THANK YOU! &lt;3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557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Requirements: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.NET Core 3.1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Visual Studio 2019 Community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SQL Server Developer Edition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A smile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If you do not have any of these - install </a:t>
            </a:r>
            <a:br>
              <a:rPr lang="en-US" dirty="0"/>
            </a:br>
            <a:r>
              <a:rPr lang="en-US" dirty="0"/>
              <a:t>them now while the theory is on focus!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workshop</a:t>
            </a:r>
          </a:p>
        </p:txBody>
      </p:sp>
    </p:spTree>
    <p:extLst>
      <p:ext uri="{BB962C8B-B14F-4D97-AF65-F5344CB8AC3E}">
        <p14:creationId xmlns:p14="http://schemas.microsoft.com/office/powerpoint/2010/main" val="133185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HUGE DISCLAIMER!</a:t>
            </a:r>
          </a:p>
          <a:p>
            <a:pPr>
              <a:lnSpc>
                <a:spcPct val="100000"/>
              </a:lnSpc>
            </a:pPr>
            <a:r>
              <a:rPr lang="en-US" dirty="0"/>
              <a:t>Domain-Driven Design is an abstract concept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of a philosophy than an engineering guide!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basic rules to follow but that’s it!</a:t>
            </a:r>
          </a:p>
          <a:p>
            <a:pPr>
              <a:lnSpc>
                <a:spcPct val="100000"/>
              </a:lnSpc>
            </a:pPr>
            <a:r>
              <a:rPr lang="en-US" dirty="0"/>
              <a:t>Implementation is subjective and strongly opinionated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multiple way to design a 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all of them may be correct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multiple terminologies which describe the same concept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all of them are correct</a:t>
            </a:r>
          </a:p>
          <a:p>
            <a:pPr>
              <a:lnSpc>
                <a:spcPct val="100000"/>
              </a:lnSpc>
            </a:pPr>
            <a:r>
              <a:rPr lang="en-US" dirty="0"/>
              <a:t>The source code provided here is based on my experience and research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it as a guide, and not as a set-in stone solution!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20504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Problem &amp; WHY THIS TOPIC</a:t>
            </a:r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Server-side technologies are providing us only a simple “front-end”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So we decide to abstract the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extracting business logic to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However, solutions with lots of business logic will get “spaghetti” in no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Controllers/Components/Services with thousands lines of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concepts and strong separation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often separate the HTTP logic from the business logic, but that’s it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concentrate on the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 not care about infrastructure &amp; presentation details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scalable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Scalable in terms of development teams, not in terms of throughput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 Patterns Are great but</a:t>
            </a:r>
          </a:p>
        </p:txBody>
      </p:sp>
    </p:spTree>
    <p:extLst>
      <p:ext uri="{BB962C8B-B14F-4D97-AF65-F5344CB8AC3E}">
        <p14:creationId xmlns:p14="http://schemas.microsoft.com/office/powerpoint/2010/main" val="33627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Principles We Search For</a:t>
            </a:r>
          </a:p>
        </p:txBody>
      </p:sp>
    </p:spTree>
    <p:extLst>
      <p:ext uri="{BB962C8B-B14F-4D97-AF65-F5344CB8AC3E}">
        <p14:creationId xmlns:p14="http://schemas.microsoft.com/office/powerpoint/2010/main" val="55321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Separation of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Encapsulation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Explicit Components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/>
              <a:t>Don’t Repeat Yourself </a:t>
            </a:r>
          </a:p>
          <a:p>
            <a:r>
              <a:rPr lang="en-US" dirty="0"/>
              <a:t>Persistence &amp; Infrastructure Ignorance</a:t>
            </a:r>
          </a:p>
          <a:p>
            <a:r>
              <a:rPr lang="en-US" dirty="0"/>
              <a:t>Presentation Ignorance</a:t>
            </a:r>
          </a:p>
          <a:p>
            <a:r>
              <a:rPr lang="en-US" dirty="0"/>
              <a:t>Bounded Contexts</a:t>
            </a:r>
          </a:p>
          <a:p>
            <a:r>
              <a:rPr lang="en-US" dirty="0"/>
              <a:t>Testability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architecture needs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E6182-0F58-429E-A0D9-AA70D842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05" y="2097088"/>
            <a:ext cx="5823717" cy="36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4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Layers:</a:t>
            </a:r>
          </a:p>
          <a:p>
            <a:pPr lvl="1"/>
            <a:r>
              <a:rPr lang="en-US" dirty="0"/>
              <a:t>System, Sub-systems, Layers, Components, Classes, Data and Methods</a:t>
            </a:r>
          </a:p>
          <a:p>
            <a:r>
              <a:rPr lang="en-US" dirty="0"/>
              <a:t>Bad Architecture:</a:t>
            </a:r>
          </a:p>
          <a:p>
            <a:pPr lvl="1"/>
            <a:r>
              <a:rPr lang="en-US" dirty="0"/>
              <a:t>Complex, Incoherent, Brittle, Untestable, Unmaintainable </a:t>
            </a:r>
          </a:p>
          <a:p>
            <a:r>
              <a:rPr lang="en-US" dirty="0"/>
              <a:t>Good Architecture:</a:t>
            </a:r>
          </a:p>
          <a:p>
            <a:pPr lvl="1"/>
            <a:r>
              <a:rPr lang="en-US" dirty="0"/>
              <a:t>Simple, Understandable, Flexible, Testable, Maintainable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abstraction</a:t>
            </a:r>
          </a:p>
        </p:txBody>
      </p:sp>
    </p:spTree>
    <p:extLst>
      <p:ext uri="{BB962C8B-B14F-4D97-AF65-F5344CB8AC3E}">
        <p14:creationId xmlns:p14="http://schemas.microsoft.com/office/powerpoint/2010/main" val="145073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1309" y="342900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few words about the</a:t>
            </a:r>
            <a:br>
              <a:rPr lang="en-US" dirty="0"/>
            </a:br>
            <a:r>
              <a:rPr lang="en-US" dirty="0"/>
              <a:t>Classic Database-centric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5436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8759" y="2044187"/>
            <a:ext cx="11357916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For questions During The Live Event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345451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https://sli.do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#clean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BDAA755-C4F6-4A8E-AD96-B2DFBCBF6CE3}"/>
              </a:ext>
            </a:extLst>
          </p:cNvPr>
          <p:cNvSpPr txBox="1">
            <a:spLocks/>
          </p:cNvSpPr>
          <p:nvPr/>
        </p:nvSpPr>
        <p:spPr>
          <a:xfrm>
            <a:off x="4026568" y="4227543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The YouTube Live Chat Is Also Monitored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0AE9D959-BC19-4FF2-8797-53CEDFCE8398}"/>
              </a:ext>
            </a:extLst>
          </p:cNvPr>
          <p:cNvSpPr txBox="1">
            <a:spLocks/>
          </p:cNvSpPr>
          <p:nvPr/>
        </p:nvSpPr>
        <p:spPr>
          <a:xfrm>
            <a:off x="1395663" y="4802808"/>
            <a:ext cx="10251011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Join The Other Live Communication Channels</a:t>
            </a:r>
          </a:p>
        </p:txBody>
      </p:sp>
    </p:spTree>
    <p:extLst>
      <p:ext uri="{BB962C8B-B14F-4D97-AF65-F5344CB8AC3E}">
        <p14:creationId xmlns:p14="http://schemas.microsoft.com/office/powerpoint/2010/main" val="3547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Database is the center of the application</a:t>
            </a:r>
          </a:p>
          <a:p>
            <a:r>
              <a:rPr lang="en-US" dirty="0"/>
              <a:t>The business domain and services are built around the database</a:t>
            </a:r>
          </a:p>
          <a:p>
            <a:r>
              <a:rPr lang="en-US" dirty="0"/>
              <a:t>It usually has the following layers</a:t>
            </a:r>
          </a:p>
          <a:p>
            <a:pPr lvl="1"/>
            <a:r>
              <a:rPr lang="en-US" dirty="0"/>
              <a:t>Presentation – Views or API</a:t>
            </a:r>
          </a:p>
          <a:p>
            <a:pPr lvl="1"/>
            <a:r>
              <a:rPr lang="en-US" dirty="0"/>
              <a:t>Business logic – external services or data-oriented</a:t>
            </a:r>
          </a:p>
          <a:p>
            <a:pPr lvl="1"/>
            <a:r>
              <a:rPr lang="en-US" dirty="0"/>
              <a:t>Data access layer – database-specific logic</a:t>
            </a:r>
          </a:p>
          <a:p>
            <a:r>
              <a:rPr lang="en-US" dirty="0"/>
              <a:t>The database is designed first</a:t>
            </a:r>
          </a:p>
          <a:p>
            <a:r>
              <a:rPr lang="en-US" dirty="0"/>
              <a:t>Application code comes secondary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Database-centric</a:t>
            </a:r>
            <a:r>
              <a:rPr lang="en-US" b="1" dirty="0"/>
              <a:t> </a:t>
            </a:r>
            <a:r>
              <a:rPr lang="en-US" dirty="0"/>
              <a:t>Architecture</a:t>
            </a:r>
          </a:p>
        </p:txBody>
      </p:sp>
      <p:pic>
        <p:nvPicPr>
          <p:cNvPr id="2050" name="Picture 2" descr="Резултат с изображение за „3-tier architecture“">
            <a:extLst>
              <a:ext uri="{FF2B5EF4-FFF2-40B4-BE49-F238E27FC236}">
                <a16:creationId xmlns:a16="http://schemas.microsoft.com/office/drawing/2014/main" id="{325FBD2E-2B10-4C22-8440-4221683F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611" y="2970446"/>
            <a:ext cx="26765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824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learn</a:t>
            </a:r>
          </a:p>
          <a:p>
            <a:pPr lvl="1"/>
            <a:r>
              <a:rPr lang="en-US" dirty="0"/>
              <a:t>Most people understand it well</a:t>
            </a:r>
          </a:p>
          <a:p>
            <a:pPr lvl="1"/>
            <a:r>
              <a:rPr lang="en-US" dirty="0"/>
              <a:t>It covers most of our architecture needs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It is not flexible</a:t>
            </a:r>
          </a:p>
          <a:p>
            <a:pPr lvl="1"/>
            <a:r>
              <a:rPr lang="en-US" dirty="0"/>
              <a:t>It was designed for single presentation application (before smartphones)</a:t>
            </a:r>
          </a:p>
          <a:p>
            <a:pPr lvl="1"/>
            <a:r>
              <a:rPr lang="en-US" dirty="0"/>
              <a:t>It does not scale well – extracting microservices is a difficult task</a:t>
            </a:r>
          </a:p>
          <a:p>
            <a:pPr lvl="1"/>
            <a:r>
              <a:rPr lang="en-US" dirty="0"/>
              <a:t>All dependencies are towards the database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Database-centric</a:t>
            </a:r>
            <a:r>
              <a:rPr lang="en-US" b="1" dirty="0"/>
              <a:t> </a:t>
            </a:r>
            <a:r>
              <a:rPr lang="en-US" dirty="0"/>
              <a:t>Architecture IS NOT BAD</a:t>
            </a:r>
          </a:p>
        </p:txBody>
      </p:sp>
    </p:spTree>
    <p:extLst>
      <p:ext uri="{BB962C8B-B14F-4D97-AF65-F5344CB8AC3E}">
        <p14:creationId xmlns:p14="http://schemas.microsoft.com/office/powerpoint/2010/main" val="30956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8121" y="297715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Domain-Driven Design Concepts</a:t>
            </a:r>
          </a:p>
        </p:txBody>
      </p:sp>
    </p:spTree>
    <p:extLst>
      <p:ext uri="{BB962C8B-B14F-4D97-AF65-F5344CB8AC3E}">
        <p14:creationId xmlns:p14="http://schemas.microsoft.com/office/powerpoint/2010/main" val="1869207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Business domain comes first</a:t>
            </a:r>
          </a:p>
          <a:p>
            <a:r>
              <a:rPr lang="en-US" dirty="0"/>
              <a:t>You do not care about the database</a:t>
            </a:r>
          </a:p>
          <a:p>
            <a:pPr lvl="1"/>
            <a:r>
              <a:rPr lang="en-US" dirty="0"/>
              <a:t>It is just a detail</a:t>
            </a:r>
          </a:p>
          <a:p>
            <a:r>
              <a:rPr lang="en-US" dirty="0"/>
              <a:t>You do not care about the presentation</a:t>
            </a:r>
          </a:p>
          <a:p>
            <a:r>
              <a:rPr lang="en-US" dirty="0"/>
              <a:t>We communicate with domain experts to design</a:t>
            </a:r>
          </a:p>
          <a:p>
            <a:r>
              <a:rPr lang="en-US" dirty="0"/>
              <a:t>A history of success with complex projects</a:t>
            </a:r>
          </a:p>
          <a:p>
            <a:r>
              <a:rPr lang="en-US" dirty="0"/>
              <a:t>Steps are:</a:t>
            </a:r>
          </a:p>
          <a:p>
            <a:pPr lvl="1"/>
            <a:r>
              <a:rPr lang="en-US" dirty="0"/>
              <a:t>Solve problems, understand client needs, and then write the code!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</a:t>
            </a:r>
          </a:p>
        </p:txBody>
      </p:sp>
      <p:pic>
        <p:nvPicPr>
          <p:cNvPr id="4098" name="Picture 2" descr="Domain-centric architecture, Source : pluralsight">
            <a:extLst>
              <a:ext uri="{FF2B5EF4-FFF2-40B4-BE49-F238E27FC236}">
                <a16:creationId xmlns:a16="http://schemas.microsoft.com/office/drawing/2014/main" id="{596FA804-50D9-4981-B3D3-5389BD060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50" y="2042209"/>
            <a:ext cx="3096923" cy="2722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456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GB" dirty="0"/>
              <a:t>Very flexible </a:t>
            </a:r>
          </a:p>
          <a:p>
            <a:r>
              <a:rPr lang="en-GB" dirty="0"/>
              <a:t>Customer’s vision/perspective of the problem </a:t>
            </a:r>
          </a:p>
          <a:p>
            <a:r>
              <a:rPr lang="en-GB" dirty="0"/>
              <a:t>Path through a very complex problem </a:t>
            </a:r>
          </a:p>
          <a:p>
            <a:r>
              <a:rPr lang="en-GB" dirty="0"/>
              <a:t>Well-organized and easily tested code </a:t>
            </a:r>
          </a:p>
          <a:p>
            <a:r>
              <a:rPr lang="en-GB" dirty="0"/>
              <a:t>Business logic lives in one place</a:t>
            </a:r>
          </a:p>
          <a:p>
            <a:r>
              <a:rPr lang="en-GB" dirty="0"/>
              <a:t>Many great patterns to leverage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666700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Time and Effort</a:t>
            </a:r>
          </a:p>
          <a:p>
            <a:pPr lvl="1"/>
            <a:r>
              <a:rPr lang="en-GB" dirty="0"/>
              <a:t>Discuss &amp; model the problem with domain experts </a:t>
            </a:r>
          </a:p>
          <a:p>
            <a:pPr lvl="1"/>
            <a:r>
              <a:rPr lang="en-GB" dirty="0"/>
              <a:t>Isolate domain logic from other parts of application </a:t>
            </a:r>
          </a:p>
          <a:p>
            <a:r>
              <a:rPr lang="en-GB" dirty="0"/>
              <a:t>Learning curve (why this workshop was a success) </a:t>
            </a:r>
          </a:p>
          <a:p>
            <a:pPr lvl="1"/>
            <a:r>
              <a:rPr lang="en-GB" dirty="0"/>
              <a:t>New principles </a:t>
            </a:r>
          </a:p>
          <a:p>
            <a:pPr lvl="1"/>
            <a:r>
              <a:rPr lang="en-GB" dirty="0"/>
              <a:t>New patterns</a:t>
            </a:r>
          </a:p>
          <a:p>
            <a:pPr lvl="1"/>
            <a:r>
              <a:rPr lang="en-GB" dirty="0"/>
              <a:t>New processes </a:t>
            </a:r>
          </a:p>
          <a:p>
            <a:r>
              <a:rPr lang="en-GB" dirty="0"/>
              <a:t>Only makes sense when there is complexity in the problem </a:t>
            </a:r>
          </a:p>
          <a:p>
            <a:r>
              <a:rPr lang="en-GB" dirty="0"/>
              <a:t>Not just CRUD or data-driven applications</a:t>
            </a:r>
          </a:p>
          <a:p>
            <a:r>
              <a:rPr lang="en-GB" dirty="0"/>
              <a:t>Not just technical complexity without business domain complexity 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61774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Scalable in terms of development</a:t>
            </a:r>
          </a:p>
          <a:p>
            <a:pPr lvl="1"/>
            <a:r>
              <a:rPr lang="en-US" dirty="0"/>
              <a:t>Code has even better separation</a:t>
            </a:r>
          </a:p>
          <a:p>
            <a:pPr lvl="1"/>
            <a:r>
              <a:rPr lang="en-US" dirty="0"/>
              <a:t>It covers all our architecture needs</a:t>
            </a:r>
          </a:p>
          <a:p>
            <a:pPr lvl="1"/>
            <a:r>
              <a:rPr lang="en-US" dirty="0"/>
              <a:t>Improved patterns and flexibility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Usable when the business logic is complex</a:t>
            </a:r>
          </a:p>
          <a:p>
            <a:pPr lvl="1"/>
            <a:r>
              <a:rPr lang="en-US" dirty="0"/>
              <a:t>Time-consuming as it needs more classes and relationships between them</a:t>
            </a:r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</a:t>
            </a:r>
            <a:r>
              <a:rPr lang="en-US" b="1" dirty="0"/>
              <a:t> </a:t>
            </a:r>
            <a:r>
              <a:rPr lang="en-US" dirty="0"/>
              <a:t>design IS SUPERIOR</a:t>
            </a:r>
          </a:p>
        </p:txBody>
      </p:sp>
    </p:spTree>
    <p:extLst>
      <p:ext uri="{BB962C8B-B14F-4D97-AF65-F5344CB8AC3E}">
        <p14:creationId xmlns:p14="http://schemas.microsoft.com/office/powerpoint/2010/main" val="446456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Writing code is only part of the solution</a:t>
            </a:r>
          </a:p>
          <a:p>
            <a:r>
              <a:rPr lang="en-US" dirty="0"/>
              <a:t>We need to speak to domain experts</a:t>
            </a:r>
          </a:p>
          <a:p>
            <a:r>
              <a:rPr lang="en-US" dirty="0"/>
              <a:t>And use the same language in our code</a:t>
            </a:r>
          </a:p>
          <a:p>
            <a:pPr>
              <a:lnSpc>
                <a:spcPct val="100000"/>
              </a:lnSpc>
            </a:pPr>
            <a:r>
              <a:rPr lang="en-US" dirty="0"/>
              <a:t>Our domain model should “scream” the business requirements</a:t>
            </a:r>
          </a:p>
          <a:p>
            <a:pPr>
              <a:lnSpc>
                <a:spcPct val="100000"/>
              </a:lnSpc>
            </a:pPr>
            <a:r>
              <a:rPr lang="en-US" dirty="0"/>
              <a:t>Our classes and methods should describe the actual process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 is about code</a:t>
            </a:r>
          </a:p>
        </p:txBody>
      </p:sp>
    </p:spTree>
    <p:extLst>
      <p:ext uri="{BB962C8B-B14F-4D97-AF65-F5344CB8AC3E}">
        <p14:creationId xmlns:p14="http://schemas.microsoft.com/office/powerpoint/2010/main" val="3965030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8121" y="297715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domain model</a:t>
            </a:r>
          </a:p>
        </p:txBody>
      </p:sp>
    </p:spTree>
    <p:extLst>
      <p:ext uri="{BB962C8B-B14F-4D97-AF65-F5344CB8AC3E}">
        <p14:creationId xmlns:p14="http://schemas.microsoft.com/office/powerpoint/2010/main" val="3849936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 Domain</a:t>
            </a:r>
          </a:p>
          <a:p>
            <a:pPr lvl="1"/>
            <a:r>
              <a:rPr lang="en-US" dirty="0"/>
              <a:t>The problem your software is trying to solve</a:t>
            </a:r>
          </a:p>
          <a:p>
            <a:r>
              <a:rPr lang="en-US" dirty="0"/>
              <a:t>Core Domain</a:t>
            </a:r>
          </a:p>
          <a:p>
            <a:pPr lvl="1"/>
            <a:r>
              <a:rPr lang="en-US" dirty="0"/>
              <a:t>The part of the business that must be perfect, and cannot be outsourced</a:t>
            </a:r>
          </a:p>
          <a:p>
            <a:r>
              <a:rPr lang="en-US" dirty="0"/>
              <a:t>Sub-Domains</a:t>
            </a:r>
          </a:p>
          <a:p>
            <a:pPr lvl="1"/>
            <a:r>
              <a:rPr lang="en-US" dirty="0"/>
              <a:t>Separate business </a:t>
            </a:r>
            <a:r>
              <a:rPr lang="en-US" u="sng" dirty="0"/>
              <a:t>problems</a:t>
            </a:r>
            <a:r>
              <a:rPr lang="en-US" dirty="0"/>
              <a:t> which can work isolated in theory</a:t>
            </a:r>
          </a:p>
          <a:p>
            <a:r>
              <a:rPr lang="en-US" dirty="0"/>
              <a:t>Bounded Context</a:t>
            </a:r>
          </a:p>
          <a:p>
            <a:pPr lvl="1"/>
            <a:r>
              <a:rPr lang="en-US" dirty="0"/>
              <a:t>A specific responsibility, with specific boundaries that separate it </a:t>
            </a:r>
            <a:br>
              <a:rPr lang="en-US" dirty="0"/>
            </a:br>
            <a:r>
              <a:rPr lang="en-US" dirty="0"/>
              <a:t>from other parts of the </a:t>
            </a:r>
            <a:r>
              <a:rPr lang="en-US" u="sng" dirty="0"/>
              <a:t>solution</a:t>
            </a:r>
          </a:p>
          <a:p>
            <a:r>
              <a:rPr lang="en-US" dirty="0"/>
              <a:t>Shared Kernel</a:t>
            </a:r>
          </a:p>
          <a:p>
            <a:pPr lvl="1"/>
            <a:r>
              <a:rPr lang="en-US" dirty="0"/>
              <a:t>Part of the model, which is shared by two or more teams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domain model</a:t>
            </a:r>
          </a:p>
        </p:txBody>
      </p:sp>
    </p:spTree>
    <p:extLst>
      <p:ext uri="{BB962C8B-B14F-4D97-AF65-F5344CB8AC3E}">
        <p14:creationId xmlns:p14="http://schemas.microsoft.com/office/powerpoint/2010/main" val="140723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8759" y="2044187"/>
            <a:ext cx="11357916" cy="14763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For questions if you watch the recording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345451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Just Send Me A Message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BDAA755-C4F6-4A8E-AD96-B2DFBCBF6CE3}"/>
              </a:ext>
            </a:extLst>
          </p:cNvPr>
          <p:cNvSpPr txBox="1">
            <a:spLocks/>
          </p:cNvSpPr>
          <p:nvPr/>
        </p:nvSpPr>
        <p:spPr>
          <a:xfrm>
            <a:off x="4026568" y="4227543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hlinkClick r:id="rId3"/>
              </a:rPr>
              <a:t>wewritesoftware@gmail.com</a:t>
            </a:r>
            <a:r>
              <a:rPr lang="en-US" sz="2400" b="1" dirty="0">
                <a:solidFill>
                  <a:schemeClr val="tx1"/>
                </a:solidFill>
              </a:rPr>
              <a:t> or Messenger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0AE9D959-BC19-4FF2-8797-53CEDFCE8398}"/>
              </a:ext>
            </a:extLst>
          </p:cNvPr>
          <p:cNvSpPr txBox="1">
            <a:spLocks/>
          </p:cNvSpPr>
          <p:nvPr/>
        </p:nvSpPr>
        <p:spPr>
          <a:xfrm>
            <a:off x="4026568" y="4802808"/>
            <a:ext cx="7620106" cy="594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hlinkClick r:id="rId4"/>
              </a:rPr>
              <a:t>https://www.facebook.com/groups/codeitup/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73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Domain </a:t>
            </a:r>
          </a:p>
          <a:p>
            <a:pPr lvl="1"/>
            <a:r>
              <a:rPr lang="en-US" dirty="0"/>
              <a:t>We need a system for an online store</a:t>
            </a:r>
          </a:p>
          <a:p>
            <a:r>
              <a:rPr lang="en-US" dirty="0"/>
              <a:t>Core Domain</a:t>
            </a:r>
          </a:p>
          <a:p>
            <a:pPr lvl="1"/>
            <a:r>
              <a:rPr lang="en-US" dirty="0"/>
              <a:t>Obviously, the business cannot exist without products and billing</a:t>
            </a:r>
          </a:p>
          <a:p>
            <a:r>
              <a:rPr lang="en-US" dirty="0"/>
              <a:t>Sub-Domains</a:t>
            </a:r>
          </a:p>
          <a:p>
            <a:pPr lvl="1"/>
            <a:r>
              <a:rPr lang="en-US" dirty="0"/>
              <a:t>Reporting, customer data, support, etc.</a:t>
            </a:r>
          </a:p>
          <a:p>
            <a:r>
              <a:rPr lang="en-US" dirty="0"/>
              <a:t>Bounded Context</a:t>
            </a:r>
          </a:p>
          <a:p>
            <a:pPr lvl="1"/>
            <a:r>
              <a:rPr lang="en-US" dirty="0"/>
              <a:t>Shopping cart needs a Product, catalog too, but these models are different</a:t>
            </a:r>
          </a:p>
          <a:p>
            <a:r>
              <a:rPr lang="en-US" dirty="0"/>
              <a:t>Shared Kernel</a:t>
            </a:r>
          </a:p>
          <a:p>
            <a:pPr lvl="1"/>
            <a:r>
              <a:rPr lang="en-US" dirty="0"/>
              <a:t>Clients are part of all domains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e-commerce Example</a:t>
            </a:r>
          </a:p>
        </p:txBody>
      </p:sp>
    </p:spTree>
    <p:extLst>
      <p:ext uri="{BB962C8B-B14F-4D97-AF65-F5344CB8AC3E}">
        <p14:creationId xmlns:p14="http://schemas.microsoft.com/office/powerpoint/2010/main" val="2764644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Domain </a:t>
            </a:r>
          </a:p>
          <a:p>
            <a:pPr lvl="1"/>
            <a:r>
              <a:rPr lang="en-US" dirty="0"/>
              <a:t>We need a system for a pet clinic</a:t>
            </a:r>
          </a:p>
          <a:p>
            <a:r>
              <a:rPr lang="en-US" dirty="0"/>
              <a:t>Core Domain</a:t>
            </a:r>
          </a:p>
          <a:p>
            <a:pPr lvl="1"/>
            <a:r>
              <a:rPr lang="en-US" dirty="0"/>
              <a:t>Obviously, the business cannot exist without examinations and surgeries</a:t>
            </a:r>
          </a:p>
          <a:p>
            <a:r>
              <a:rPr lang="en-US" dirty="0"/>
              <a:t>Sub-Domains</a:t>
            </a:r>
          </a:p>
          <a:p>
            <a:pPr lvl="1"/>
            <a:r>
              <a:rPr lang="en-US" dirty="0"/>
              <a:t>Appointments, billing, visit records, medical records, etc.</a:t>
            </a:r>
          </a:p>
          <a:p>
            <a:r>
              <a:rPr lang="en-US" dirty="0"/>
              <a:t>Bounded Context</a:t>
            </a:r>
          </a:p>
          <a:p>
            <a:pPr lvl="1"/>
            <a:r>
              <a:rPr lang="en-US" dirty="0"/>
              <a:t>Appointments will need a Patient model, medical records too, but they are different</a:t>
            </a:r>
          </a:p>
          <a:p>
            <a:r>
              <a:rPr lang="en-US" dirty="0"/>
              <a:t>Shared Kernel</a:t>
            </a:r>
          </a:p>
          <a:p>
            <a:pPr lvl="1"/>
            <a:r>
              <a:rPr lang="en-US" dirty="0"/>
              <a:t>Clients are part of all domains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Pet clinic Example</a:t>
            </a:r>
          </a:p>
        </p:txBody>
      </p:sp>
    </p:spTree>
    <p:extLst>
      <p:ext uri="{BB962C8B-B14F-4D97-AF65-F5344CB8AC3E}">
        <p14:creationId xmlns:p14="http://schemas.microsoft.com/office/powerpoint/2010/main" val="3347526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We need to talk with the client to understand the business needs</a:t>
            </a:r>
          </a:p>
          <a:p>
            <a:pPr lvl="1"/>
            <a:r>
              <a:rPr lang="en-GB" dirty="0"/>
              <a:t>Clients (people) schedule appointments for patients (pets) </a:t>
            </a:r>
          </a:p>
          <a:p>
            <a:pPr lvl="1"/>
            <a:r>
              <a:rPr lang="en-GB" dirty="0"/>
              <a:t>Appointments may be either office visits or surgeries </a:t>
            </a:r>
          </a:p>
          <a:p>
            <a:pPr lvl="1"/>
            <a:r>
              <a:rPr lang="en-GB" dirty="0"/>
              <a:t>Office visits may be an exam requiring a doctor, or a tech visit </a:t>
            </a:r>
          </a:p>
          <a:p>
            <a:pPr lvl="1"/>
            <a:r>
              <a:rPr lang="en-GB" dirty="0"/>
              <a:t>Office visits depend on exam room availability </a:t>
            </a:r>
          </a:p>
          <a:p>
            <a:pPr lvl="1"/>
            <a:r>
              <a:rPr lang="en-GB" dirty="0"/>
              <a:t>Surgeries depend on operational and recovery space availability, and </a:t>
            </a:r>
            <a:br>
              <a:rPr lang="en-GB" dirty="0"/>
            </a:br>
            <a:r>
              <a:rPr lang="en-GB" dirty="0"/>
              <a:t>can involve different kinds of procedures </a:t>
            </a:r>
          </a:p>
          <a:p>
            <a:pPr lvl="1"/>
            <a:r>
              <a:rPr lang="en-GB" dirty="0"/>
              <a:t>Different appointment types and procedures require different staff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dive further into the appointments</a:t>
            </a:r>
          </a:p>
        </p:txBody>
      </p:sp>
    </p:spTree>
    <p:extLst>
      <p:ext uri="{BB962C8B-B14F-4D97-AF65-F5344CB8AC3E}">
        <p14:creationId xmlns:p14="http://schemas.microsoft.com/office/powerpoint/2010/main" val="4165763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Main models:</a:t>
            </a:r>
          </a:p>
          <a:p>
            <a:pPr lvl="1"/>
            <a:r>
              <a:rPr lang="en-US" u="sng" dirty="0"/>
              <a:t>Client</a:t>
            </a:r>
            <a:r>
              <a:rPr lang="en-US" dirty="0"/>
              <a:t> can schedule a </a:t>
            </a:r>
            <a:r>
              <a:rPr lang="en-US" u="sng" dirty="0"/>
              <a:t>Patient</a:t>
            </a:r>
            <a:r>
              <a:rPr lang="en-US" dirty="0"/>
              <a:t> (pet)</a:t>
            </a:r>
          </a:p>
          <a:p>
            <a:pPr lvl="1"/>
            <a:r>
              <a:rPr lang="en-US" u="sng" dirty="0"/>
              <a:t>Schedule</a:t>
            </a:r>
            <a:r>
              <a:rPr lang="en-US" dirty="0"/>
              <a:t> is for </a:t>
            </a:r>
            <a:r>
              <a:rPr lang="en-US" u="sng" dirty="0"/>
              <a:t>Appointment</a:t>
            </a:r>
            <a:r>
              <a:rPr lang="en-US" dirty="0"/>
              <a:t> or </a:t>
            </a:r>
            <a:r>
              <a:rPr lang="en-US" u="sng" dirty="0"/>
              <a:t>Surgery</a:t>
            </a:r>
          </a:p>
          <a:p>
            <a:pPr lvl="1"/>
            <a:r>
              <a:rPr lang="en-US" u="sng" dirty="0"/>
              <a:t>Appointment</a:t>
            </a:r>
            <a:r>
              <a:rPr lang="en-US" dirty="0"/>
              <a:t> requires a </a:t>
            </a:r>
            <a:r>
              <a:rPr lang="en-US" u="sng" dirty="0"/>
              <a:t>Doctor</a:t>
            </a:r>
            <a:r>
              <a:rPr lang="en-US" dirty="0"/>
              <a:t> and </a:t>
            </a:r>
            <a:r>
              <a:rPr lang="en-US" u="sng" dirty="0"/>
              <a:t>Exam Room</a:t>
            </a:r>
          </a:p>
          <a:p>
            <a:pPr lvl="1"/>
            <a:r>
              <a:rPr lang="en-US" u="sng" dirty="0"/>
              <a:t>Surgery</a:t>
            </a:r>
            <a:r>
              <a:rPr lang="en-US" dirty="0"/>
              <a:t> requires a </a:t>
            </a:r>
            <a:r>
              <a:rPr lang="en-US" u="sng" dirty="0"/>
              <a:t>Doctor</a:t>
            </a:r>
            <a:r>
              <a:rPr lang="en-US" dirty="0"/>
              <a:t>, an </a:t>
            </a:r>
            <a:r>
              <a:rPr lang="en-US" u="sng" dirty="0"/>
              <a:t>Operational Room</a:t>
            </a:r>
            <a:r>
              <a:rPr lang="en-US" dirty="0"/>
              <a:t> and a </a:t>
            </a:r>
            <a:r>
              <a:rPr lang="en-US" u="sng" dirty="0"/>
              <a:t>Recovery Room</a:t>
            </a:r>
          </a:p>
          <a:p>
            <a:r>
              <a:rPr lang="en-US" dirty="0"/>
              <a:t>The above models define the appointments bounded context</a:t>
            </a:r>
          </a:p>
          <a:p>
            <a:r>
              <a:rPr lang="en-US" dirty="0"/>
              <a:t>The medical records bounded context will also require a </a:t>
            </a:r>
            <a:r>
              <a:rPr lang="en-US" u="sng" dirty="0"/>
              <a:t>Patient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But with different properties and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appointments Model</a:t>
            </a:r>
          </a:p>
        </p:txBody>
      </p:sp>
    </p:spTree>
    <p:extLst>
      <p:ext uri="{BB962C8B-B14F-4D97-AF65-F5344CB8AC3E}">
        <p14:creationId xmlns:p14="http://schemas.microsoft.com/office/powerpoint/2010/main" val="4250275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domain models are the heart of the software</a:t>
            </a:r>
          </a:p>
          <a:p>
            <a:pPr lvl="1"/>
            <a:r>
              <a:rPr lang="en-US" dirty="0"/>
              <a:t>They are not bound by technology</a:t>
            </a:r>
          </a:p>
          <a:p>
            <a:pPr lvl="1"/>
            <a:r>
              <a:rPr lang="en-US" dirty="0"/>
              <a:t>Pure classes with logic, following the SOLID principles</a:t>
            </a:r>
          </a:p>
          <a:p>
            <a:pPr lvl="1"/>
            <a:r>
              <a:rPr lang="en-US" dirty="0"/>
              <a:t>Contain the business logic and business rules</a:t>
            </a:r>
          </a:p>
          <a:p>
            <a:r>
              <a:rPr lang="en-US" dirty="0"/>
              <a:t>Behaviors should follow the </a:t>
            </a:r>
            <a:r>
              <a:rPr lang="en-GB" dirty="0"/>
              <a:t>ubiquitous language</a:t>
            </a:r>
          </a:p>
          <a:p>
            <a:pPr lvl="1"/>
            <a:r>
              <a:rPr lang="en-GB" dirty="0"/>
              <a:t>Create </a:t>
            </a:r>
            <a:r>
              <a:rPr lang="en-US" dirty="0"/>
              <a:t>behaviors</a:t>
            </a:r>
            <a:r>
              <a:rPr lang="en-GB" dirty="0"/>
              <a:t> that business domain experts will understand</a:t>
            </a:r>
            <a:endParaRPr lang="en-US" dirty="0"/>
          </a:p>
          <a:p>
            <a:r>
              <a:rPr lang="en-US" dirty="0"/>
              <a:t>Anemic vs Rich domain models:</a:t>
            </a:r>
          </a:p>
          <a:p>
            <a:pPr lvl="1"/>
            <a:r>
              <a:rPr lang="en-US" dirty="0"/>
              <a:t>Anemic domain objects are dull – they lack business logic, and contain only data</a:t>
            </a:r>
          </a:p>
          <a:p>
            <a:pPr lvl="2"/>
            <a:r>
              <a:rPr lang="en-US" dirty="0"/>
              <a:t>Good for CRUD only</a:t>
            </a:r>
          </a:p>
          <a:p>
            <a:pPr lvl="1"/>
            <a:r>
              <a:rPr lang="en-US" dirty="0"/>
              <a:t>Rich domain models – different kinds of objects, the classes have behaviors </a:t>
            </a:r>
          </a:p>
          <a:p>
            <a:pPr lvl="1"/>
            <a:r>
              <a:rPr lang="en-US" dirty="0"/>
              <a:t>Our models should be persistence ignorant!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domain model in the code</a:t>
            </a:r>
          </a:p>
        </p:txBody>
      </p:sp>
    </p:spTree>
    <p:extLst>
      <p:ext uri="{BB962C8B-B14F-4D97-AF65-F5344CB8AC3E}">
        <p14:creationId xmlns:p14="http://schemas.microsoft.com/office/powerpoint/2010/main" val="4010436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8121" y="297715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Domain objects</a:t>
            </a:r>
          </a:p>
        </p:txBody>
      </p:sp>
    </p:spTree>
    <p:extLst>
      <p:ext uri="{BB962C8B-B14F-4D97-AF65-F5344CB8AC3E}">
        <p14:creationId xmlns:p14="http://schemas.microsoft.com/office/powerpoint/2010/main" val="2796346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Identifier equality</a:t>
            </a:r>
          </a:p>
          <a:p>
            <a:pPr lvl="1"/>
            <a:r>
              <a:rPr lang="en-US" dirty="0"/>
              <a:t>Objects are equal, if their ID is equal</a:t>
            </a:r>
          </a:p>
          <a:p>
            <a:r>
              <a:rPr lang="en-US" dirty="0"/>
              <a:t>Structural equality</a:t>
            </a:r>
          </a:p>
          <a:p>
            <a:pPr lvl="1"/>
            <a:r>
              <a:rPr lang="en-US" dirty="0"/>
              <a:t>Objects are equal, if all their properties are equal</a:t>
            </a:r>
          </a:p>
          <a:p>
            <a:r>
              <a:rPr lang="en-US" dirty="0"/>
              <a:t>Reference equality</a:t>
            </a:r>
          </a:p>
          <a:p>
            <a:pPr lvl="1"/>
            <a:r>
              <a:rPr lang="en-US" dirty="0"/>
              <a:t>Objects are equal, if they use the same memory address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equality</a:t>
            </a:r>
          </a:p>
        </p:txBody>
      </p:sp>
    </p:spTree>
    <p:extLst>
      <p:ext uri="{BB962C8B-B14F-4D97-AF65-F5344CB8AC3E}">
        <p14:creationId xmlns:p14="http://schemas.microsoft.com/office/powerpoint/2010/main" val="3573618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Identity</a:t>
            </a:r>
          </a:p>
          <a:p>
            <a:pPr lvl="1"/>
            <a:r>
              <a:rPr lang="en-US" dirty="0"/>
              <a:t>Usually integers, autoincremented</a:t>
            </a:r>
          </a:p>
          <a:p>
            <a:pPr lvl="1"/>
            <a:r>
              <a:rPr lang="en-US" dirty="0"/>
              <a:t>Works great, but you cannot have the value before saving the entity</a:t>
            </a:r>
          </a:p>
          <a:p>
            <a:r>
              <a:rPr lang="en-US" dirty="0"/>
              <a:t>GUIDs</a:t>
            </a:r>
          </a:p>
          <a:p>
            <a:pPr lvl="1"/>
            <a:r>
              <a:rPr lang="en-US" dirty="0"/>
              <a:t>Slower than Identities</a:t>
            </a:r>
          </a:p>
          <a:p>
            <a:pPr lvl="1"/>
            <a:r>
              <a:rPr lang="en-US" dirty="0"/>
              <a:t>Use them if the code is problematic and you need the values before saving the entities</a:t>
            </a:r>
          </a:p>
          <a:p>
            <a:pPr lvl="1"/>
            <a:r>
              <a:rPr lang="en-US" dirty="0"/>
              <a:t>You should have a separate indexed column</a:t>
            </a:r>
          </a:p>
          <a:p>
            <a:r>
              <a:rPr lang="en-US" dirty="0"/>
              <a:t>Hi/Lo</a:t>
            </a:r>
          </a:p>
          <a:p>
            <a:pPr lvl="1"/>
            <a:r>
              <a:rPr lang="en-US" dirty="0"/>
              <a:t>Sequences</a:t>
            </a:r>
          </a:p>
          <a:p>
            <a:pPr lvl="1"/>
            <a:r>
              <a:rPr lang="en-US" dirty="0"/>
              <a:t>Works like identities, but the database is called less frequently</a:t>
            </a:r>
          </a:p>
          <a:p>
            <a:pPr lvl="1"/>
            <a:r>
              <a:rPr lang="en-US" dirty="0"/>
              <a:t>You know the values before saving the entity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strategies</a:t>
            </a:r>
          </a:p>
        </p:txBody>
      </p:sp>
    </p:spTree>
    <p:extLst>
      <p:ext uri="{BB962C8B-B14F-4D97-AF65-F5344CB8AC3E}">
        <p14:creationId xmlns:p14="http://schemas.microsoft.com/office/powerpoint/2010/main" val="1595180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Entities are all objects which have and ID</a:t>
            </a:r>
          </a:p>
          <a:p>
            <a:r>
              <a:rPr lang="en-US" dirty="0"/>
              <a:t>Entities are considered equal, if their ID is equal</a:t>
            </a:r>
          </a:p>
          <a:p>
            <a:r>
              <a:rPr lang="en-US" dirty="0"/>
              <a:t>These objects are mutable</a:t>
            </a:r>
          </a:p>
          <a:p>
            <a:r>
              <a:rPr lang="en-US" dirty="0"/>
              <a:t>Keep entities encapsulated with private setters</a:t>
            </a:r>
          </a:p>
          <a:p>
            <a:r>
              <a:rPr lang="en-US" dirty="0"/>
              <a:t>Mutability is done through methods and behaviors</a:t>
            </a:r>
          </a:p>
          <a:p>
            <a:r>
              <a:rPr lang="en-US" dirty="0"/>
              <a:t>Public constructors should create objects in valid state</a:t>
            </a:r>
          </a:p>
          <a:p>
            <a:r>
              <a:rPr lang="en-US" dirty="0"/>
              <a:t>Collections should be read only and immutable</a:t>
            </a:r>
          </a:p>
          <a:p>
            <a:r>
              <a:rPr lang="en-US" dirty="0"/>
              <a:t>NOTE: Do not confuse DDD Entity with Entity Framework Entity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156681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Do not use two-way relationships except in cases where it makes business sense</a:t>
            </a:r>
          </a:p>
          <a:p>
            <a:r>
              <a:rPr lang="en-US" dirty="0"/>
              <a:t>A bidirectional relationship means that the objects can live only together</a:t>
            </a:r>
          </a:p>
          <a:p>
            <a:r>
              <a:rPr lang="en-US" dirty="0"/>
              <a:t>Use one-way relationships and avoid using foreign keys, if you can</a:t>
            </a:r>
          </a:p>
          <a:p>
            <a:r>
              <a:rPr lang="en-US" dirty="0"/>
              <a:t>This simplifies the design, and makes sure associations make business sense</a:t>
            </a:r>
          </a:p>
          <a:p>
            <a:r>
              <a:rPr lang="en-US" dirty="0"/>
              <a:t>Think which way of the relationship has a better meaning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Appointment has a Doctor, Patient, and Client</a:t>
            </a:r>
          </a:p>
          <a:p>
            <a:pPr lvl="1"/>
            <a:r>
              <a:rPr lang="en-US" dirty="0"/>
              <a:t>Client has a Patient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relationship</a:t>
            </a:r>
          </a:p>
        </p:txBody>
      </p:sp>
    </p:spTree>
    <p:extLst>
      <p:ext uri="{BB962C8B-B14F-4D97-AF65-F5344CB8AC3E}">
        <p14:creationId xmlns:p14="http://schemas.microsoft.com/office/powerpoint/2010/main" val="34810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12168" y="3428667"/>
            <a:ext cx="8534506" cy="131130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hlinkClick r:id="rId3"/>
              </a:rPr>
              <a:t>https://bit.ly/ddd-clean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444EA9FB-5167-4457-9E0B-70DBF83AFD2D}"/>
              </a:ext>
            </a:extLst>
          </p:cNvPr>
          <p:cNvSpPr txBox="1">
            <a:spLocks/>
          </p:cNvSpPr>
          <p:nvPr/>
        </p:nvSpPr>
        <p:spPr>
          <a:xfrm>
            <a:off x="3112169" y="4009823"/>
            <a:ext cx="8534506" cy="1311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83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Measures, quantifies, or describes a thing in the domain</a:t>
            </a:r>
          </a:p>
          <a:p>
            <a:r>
              <a:rPr lang="en-GB" dirty="0"/>
              <a:t>Identity is based on composition of values </a:t>
            </a:r>
          </a:p>
          <a:p>
            <a:r>
              <a:rPr lang="en-GB" dirty="0"/>
              <a:t>Immutable </a:t>
            </a:r>
          </a:p>
          <a:p>
            <a:r>
              <a:rPr lang="en-GB" dirty="0"/>
              <a:t>Compared using all values </a:t>
            </a:r>
          </a:p>
          <a:p>
            <a:r>
              <a:rPr lang="en-GB" dirty="0"/>
              <a:t>No side effects</a:t>
            </a:r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.NET String</a:t>
            </a:r>
          </a:p>
          <a:p>
            <a:pPr lvl="1"/>
            <a:r>
              <a:rPr lang="en-GB" dirty="0"/>
              <a:t>Appointment – start and end date (range)</a:t>
            </a:r>
          </a:p>
          <a:p>
            <a:pPr lvl="1"/>
            <a:r>
              <a:rPr lang="en-GB" dirty="0"/>
              <a:t>Products has price and currency (worth)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objects</a:t>
            </a:r>
          </a:p>
        </p:txBody>
      </p:sp>
    </p:spTree>
    <p:extLst>
      <p:ext uri="{BB962C8B-B14F-4D97-AF65-F5344CB8AC3E}">
        <p14:creationId xmlns:p14="http://schemas.microsoft.com/office/powerpoint/2010/main" val="1938677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GB" dirty="0"/>
              <a:t>Create a base class for your enumeration types</a:t>
            </a:r>
          </a:p>
          <a:p>
            <a:r>
              <a:rPr lang="en-GB" dirty="0"/>
              <a:t>Provide common enumeration logic</a:t>
            </a:r>
          </a:p>
          <a:p>
            <a:r>
              <a:rPr lang="en-GB" dirty="0"/>
              <a:t>Gives you more flexibility </a:t>
            </a:r>
          </a:p>
          <a:p>
            <a:r>
              <a:rPr lang="en-GB" dirty="0"/>
              <a:t>It is more OOP-oriented than the built-int </a:t>
            </a:r>
            <a:r>
              <a:rPr lang="en-GB" b="1" dirty="0" err="1"/>
              <a:t>enum</a:t>
            </a:r>
            <a:endParaRPr lang="bg-BG" b="1" dirty="0"/>
          </a:p>
          <a:p>
            <a:r>
              <a:rPr lang="en-US" dirty="0"/>
              <a:t>It allows you to stop using enumerations for control flow</a:t>
            </a:r>
            <a:r>
              <a:rPr lang="en-GB" dirty="0"/>
              <a:t> </a:t>
            </a:r>
          </a:p>
          <a:p>
            <a:r>
              <a:rPr lang="en-GB" dirty="0"/>
              <a:t>Please note that this is not a critical topic and it does not matter that much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2742260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Plain POCO classes</a:t>
            </a:r>
          </a:p>
          <a:p>
            <a:r>
              <a:rPr lang="en-US" dirty="0"/>
              <a:t>Missing validation or encapsulation</a:t>
            </a:r>
          </a:p>
          <a:p>
            <a:r>
              <a:rPr lang="en-US" dirty="0"/>
              <a:t>Unnatural responsibilities</a:t>
            </a:r>
          </a:p>
          <a:p>
            <a:r>
              <a:rPr lang="en-US" dirty="0"/>
              <a:t>Too much logic in entities</a:t>
            </a:r>
          </a:p>
          <a:p>
            <a:r>
              <a:rPr lang="en-US" dirty="0"/>
              <a:t>Looking for information in external sources</a:t>
            </a:r>
          </a:p>
          <a:p>
            <a:r>
              <a:rPr lang="en-US" dirty="0"/>
              <a:t>Communicate with external layers</a:t>
            </a:r>
          </a:p>
          <a:p>
            <a:r>
              <a:rPr lang="en-US" dirty="0"/>
              <a:t>Throwing generic 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objects anti-patterns</a:t>
            </a:r>
          </a:p>
        </p:txBody>
      </p:sp>
    </p:spTree>
    <p:extLst>
      <p:ext uri="{BB962C8B-B14F-4D97-AF65-F5344CB8AC3E}">
        <p14:creationId xmlns:p14="http://schemas.microsoft.com/office/powerpoint/2010/main" val="3594234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Domain </a:t>
            </a:r>
            <a:r>
              <a:rPr lang="en-GB" dirty="0"/>
              <a:t>logic, which cannot be put in the domain classes directly</a:t>
            </a:r>
          </a:p>
          <a:p>
            <a:r>
              <a:rPr lang="en-GB" dirty="0"/>
              <a:t>Don’t communicate with the outside world</a:t>
            </a:r>
          </a:p>
          <a:p>
            <a:r>
              <a:rPr lang="en-GB" dirty="0"/>
              <a:t>They should be stateless</a:t>
            </a:r>
          </a:p>
          <a:p>
            <a:r>
              <a:rPr lang="en-GB" dirty="0"/>
              <a:t>They should have interfaces</a:t>
            </a:r>
          </a:p>
          <a:p>
            <a:r>
              <a:rPr lang="en-GB" dirty="0"/>
              <a:t>Do not use DTOs, use only the domain models</a:t>
            </a:r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Transfer money from one account to another</a:t>
            </a:r>
          </a:p>
          <a:p>
            <a:pPr lvl="1"/>
            <a:r>
              <a:rPr lang="en-GB" dirty="0"/>
              <a:t>Process shopping cart and save it as an order</a:t>
            </a:r>
          </a:p>
          <a:p>
            <a:pPr lvl="1"/>
            <a:r>
              <a:rPr lang="en-GB" dirty="0"/>
              <a:t>No Database, Files, Mails, or other infrastructure logic</a:t>
            </a:r>
          </a:p>
          <a:p>
            <a:pPr lvl="1"/>
            <a:r>
              <a:rPr lang="en-GB" dirty="0"/>
              <a:t>No JSON/HTTP or other presentation logic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</a:p>
        </p:txBody>
      </p:sp>
    </p:spTree>
    <p:extLst>
      <p:ext uri="{BB962C8B-B14F-4D97-AF65-F5344CB8AC3E}">
        <p14:creationId xmlns:p14="http://schemas.microsoft.com/office/powerpoint/2010/main" val="1316764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02179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Aggregates</a:t>
            </a:r>
          </a:p>
        </p:txBody>
      </p:sp>
    </p:spTree>
    <p:extLst>
      <p:ext uri="{BB962C8B-B14F-4D97-AF65-F5344CB8AC3E}">
        <p14:creationId xmlns:p14="http://schemas.microsoft.com/office/powerpoint/2010/main" val="736520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An aggregate is cluster objects which have different types</a:t>
            </a:r>
          </a:p>
          <a:p>
            <a:r>
              <a:rPr lang="en-US" dirty="0"/>
              <a:t>An aggregate is treated as a single unit</a:t>
            </a:r>
          </a:p>
          <a:p>
            <a:r>
              <a:rPr lang="en-US" dirty="0"/>
              <a:t>Aggregates have a root – the only object with which communication is done</a:t>
            </a:r>
          </a:p>
          <a:p>
            <a:r>
              <a:rPr lang="en-US" dirty="0"/>
              <a:t>The root is the only one, who has a connection to the outer world </a:t>
            </a:r>
          </a:p>
          <a:p>
            <a:r>
              <a:rPr lang="en-US" dirty="0"/>
              <a:t>The design should consider invariants</a:t>
            </a:r>
          </a:p>
          <a:p>
            <a:pPr lvl="1"/>
            <a:r>
              <a:rPr lang="en-US" dirty="0"/>
              <a:t>Conditions which must be true for the application state to be valid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</p:spTree>
    <p:extLst>
      <p:ext uri="{BB962C8B-B14F-4D97-AF65-F5344CB8AC3E}">
        <p14:creationId xmlns:p14="http://schemas.microsoft.com/office/powerpoint/2010/main" val="927723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Aggregate Roots:</a:t>
            </a:r>
          </a:p>
          <a:p>
            <a:pPr lvl="1"/>
            <a:r>
              <a:rPr lang="en-GB" dirty="0"/>
              <a:t>Saved &amp; retrieved a single unit</a:t>
            </a:r>
          </a:p>
          <a:p>
            <a:pPr lvl="1"/>
            <a:r>
              <a:rPr lang="en-GB" dirty="0"/>
              <a:t>Should maintain self-integrity &amp; validity</a:t>
            </a:r>
          </a:p>
          <a:p>
            <a:pPr lvl="1"/>
            <a:r>
              <a:rPr lang="en-GB" dirty="0"/>
              <a:t>Responsible for sub entities/objects</a:t>
            </a:r>
          </a:p>
          <a:p>
            <a:pPr lvl="1"/>
            <a:r>
              <a:rPr lang="en-GB" dirty="0"/>
              <a:t>Works as a transactional boundary</a:t>
            </a:r>
          </a:p>
          <a:p>
            <a:pPr lvl="1"/>
            <a:r>
              <a:rPr lang="en-GB" dirty="0"/>
              <a:t>Should be serializable</a:t>
            </a:r>
            <a:endParaRPr lang="bg-BG" dirty="0"/>
          </a:p>
          <a:p>
            <a:r>
              <a:rPr lang="en-US" dirty="0"/>
              <a:t>Two approaches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Reference only by IDs – easier to decouple in the future</a:t>
            </a:r>
          </a:p>
          <a:p>
            <a:pPr lvl="1"/>
            <a:r>
              <a:rPr lang="en-GB" dirty="0"/>
              <a:t>Reference by full object – more business-oriented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</p:spTree>
    <p:extLst>
      <p:ext uri="{BB962C8B-B14F-4D97-AF65-F5344CB8AC3E}">
        <p14:creationId xmlns:p14="http://schemas.microsoft.com/office/powerpoint/2010/main" val="1165375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the following design:</a:t>
            </a:r>
          </a:p>
          <a:p>
            <a:pPr lvl="1"/>
            <a:r>
              <a:rPr lang="en-US" u="sng" dirty="0"/>
              <a:t>Appointment</a:t>
            </a:r>
            <a:r>
              <a:rPr lang="en-US" dirty="0"/>
              <a:t> is the aggregate root</a:t>
            </a:r>
          </a:p>
          <a:p>
            <a:pPr lvl="1"/>
            <a:r>
              <a:rPr lang="en-US" u="sng" dirty="0"/>
              <a:t>Client</a:t>
            </a:r>
            <a:r>
              <a:rPr lang="en-US" dirty="0"/>
              <a:t>, </a:t>
            </a:r>
            <a:r>
              <a:rPr lang="en-US" u="sng" dirty="0" err="1"/>
              <a:t>ExamRoom</a:t>
            </a:r>
            <a:r>
              <a:rPr lang="en-US" dirty="0"/>
              <a:t>, </a:t>
            </a:r>
            <a:r>
              <a:rPr lang="en-US" u="sng" dirty="0"/>
              <a:t>Patient</a:t>
            </a:r>
            <a:r>
              <a:rPr lang="en-US" dirty="0"/>
              <a:t>, and </a:t>
            </a:r>
            <a:r>
              <a:rPr lang="en-US" u="sng" dirty="0"/>
              <a:t>Doctor</a:t>
            </a:r>
            <a:r>
              <a:rPr lang="en-US" dirty="0"/>
              <a:t> are aggregates below it</a:t>
            </a:r>
          </a:p>
          <a:p>
            <a:r>
              <a:rPr lang="en-US" dirty="0"/>
              <a:t>But there is this invariant in our business rules:</a:t>
            </a:r>
          </a:p>
          <a:p>
            <a:pPr lvl="1"/>
            <a:r>
              <a:rPr lang="en-US" dirty="0"/>
              <a:t>Two appointments should not overlap one another</a:t>
            </a:r>
          </a:p>
          <a:p>
            <a:r>
              <a:rPr lang="en-US" dirty="0"/>
              <a:t>So we change the design:</a:t>
            </a:r>
          </a:p>
          <a:p>
            <a:pPr lvl="1"/>
            <a:r>
              <a:rPr lang="en-US" dirty="0"/>
              <a:t>The aggregate root becomes a new entity called </a:t>
            </a:r>
            <a:r>
              <a:rPr lang="en-US" u="sng" dirty="0"/>
              <a:t>Schedule</a:t>
            </a:r>
          </a:p>
          <a:p>
            <a:pPr lvl="1"/>
            <a:r>
              <a:rPr lang="en-US" dirty="0"/>
              <a:t>It contains a collection of appointments</a:t>
            </a:r>
          </a:p>
          <a:p>
            <a:pPr lvl="1"/>
            <a:r>
              <a:rPr lang="en-US" dirty="0"/>
              <a:t>Every appointment logic goes through the </a:t>
            </a:r>
            <a:r>
              <a:rPr lang="en-US" u="sng" dirty="0"/>
              <a:t>Schedule</a:t>
            </a:r>
            <a:r>
              <a:rPr lang="en-US" dirty="0"/>
              <a:t> root</a:t>
            </a:r>
          </a:p>
          <a:p>
            <a:pPr lvl="1"/>
            <a:r>
              <a:rPr lang="en-US" dirty="0"/>
              <a:t>It validates the state of the application is valid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</p:spTree>
    <p:extLst>
      <p:ext uri="{BB962C8B-B14F-4D97-AF65-F5344CB8AC3E}">
        <p14:creationId xmlns:p14="http://schemas.microsoft.com/office/powerpoint/2010/main" val="3830414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Some rules to follow when designing aggregates</a:t>
            </a:r>
          </a:p>
          <a:p>
            <a:pPr lvl="1"/>
            <a:r>
              <a:rPr lang="en-US" dirty="0"/>
              <a:t>Try to use value objects as much as possible</a:t>
            </a:r>
          </a:p>
          <a:p>
            <a:pPr lvl="1"/>
            <a:r>
              <a:rPr lang="en-US" dirty="0"/>
              <a:t>Do not make huge aggregates</a:t>
            </a:r>
          </a:p>
          <a:p>
            <a:pPr lvl="2"/>
            <a:r>
              <a:rPr lang="en-US" dirty="0"/>
              <a:t>Separate them</a:t>
            </a:r>
          </a:p>
          <a:p>
            <a:pPr lvl="1"/>
            <a:r>
              <a:rPr lang="en-US" dirty="0"/>
              <a:t>Entities in an aggregate root should be very cohesive</a:t>
            </a:r>
          </a:p>
          <a:p>
            <a:pPr lvl="1"/>
            <a:r>
              <a:rPr lang="en-US" dirty="0"/>
              <a:t>Change boundaries when you have more information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</p:spTree>
    <p:extLst>
      <p:ext uri="{BB962C8B-B14F-4D97-AF65-F5344CB8AC3E}">
        <p14:creationId xmlns:p14="http://schemas.microsoft.com/office/powerpoint/2010/main" val="1930837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02179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FACTORIES &amp; REPOSITORIES</a:t>
            </a:r>
          </a:p>
        </p:txBody>
      </p:sp>
    </p:spTree>
    <p:extLst>
      <p:ext uri="{BB962C8B-B14F-4D97-AF65-F5344CB8AC3E}">
        <p14:creationId xmlns:p14="http://schemas.microsoft.com/office/powerpoint/2010/main" val="142877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https://MyTestedASP.NET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https://youtube.com/MyTestedASPNETTV</a:t>
            </a:r>
            <a:r>
              <a:rPr lang="bg-BG" sz="1600" dirty="0"/>
              <a:t> 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Business domain objects often become too complex</a:t>
            </a:r>
          </a:p>
          <a:p>
            <a:r>
              <a:rPr lang="en-GB" dirty="0"/>
              <a:t>Remember that domain objects cannot be in an invalid state</a:t>
            </a:r>
          </a:p>
          <a:p>
            <a:r>
              <a:rPr lang="en-GB" dirty="0"/>
              <a:t>So constructors tend to become quite large and difficult to use</a:t>
            </a:r>
          </a:p>
          <a:p>
            <a:r>
              <a:rPr lang="en-GB" dirty="0"/>
              <a:t>In some cases a static factory method may be good enough</a:t>
            </a:r>
          </a:p>
          <a:p>
            <a:r>
              <a:rPr lang="en-GB" dirty="0"/>
              <a:t>But for bigger solutions – builder factories are better</a:t>
            </a:r>
          </a:p>
          <a:p>
            <a:r>
              <a:rPr lang="en-GB" dirty="0"/>
              <a:t>Mark constructors as internal</a:t>
            </a:r>
          </a:p>
          <a:p>
            <a:r>
              <a:rPr lang="en-GB" dirty="0"/>
              <a:t>Mark all aggregate roots with an interface</a:t>
            </a:r>
          </a:p>
          <a:p>
            <a:r>
              <a:rPr lang="en-GB" dirty="0"/>
              <a:t>Create a factory for each aggregate root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Factories</a:t>
            </a:r>
          </a:p>
        </p:txBody>
      </p:sp>
    </p:spTree>
    <p:extLst>
      <p:ext uri="{BB962C8B-B14F-4D97-AF65-F5344CB8AC3E}">
        <p14:creationId xmlns:p14="http://schemas.microsoft.com/office/powerpoint/2010/main" val="12207849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Repositories serve as an anti-corruption layer</a:t>
            </a:r>
          </a:p>
          <a:p>
            <a:r>
              <a:rPr lang="en-US" dirty="0"/>
              <a:t>Repositories should work only with aggregate roots</a:t>
            </a:r>
          </a:p>
          <a:p>
            <a:r>
              <a:rPr lang="en-US" dirty="0"/>
              <a:t>You may separate repositories to domain only repositories </a:t>
            </a:r>
            <a:br>
              <a:rPr lang="en-US" dirty="0"/>
            </a:br>
            <a:r>
              <a:rPr lang="en-US" dirty="0"/>
              <a:t>and query repositories which map domain models to DTOs</a:t>
            </a:r>
          </a:p>
          <a:p>
            <a:r>
              <a:rPr lang="en-US" dirty="0"/>
              <a:t>Prefer using specific repositories instead of generic repositories</a:t>
            </a:r>
          </a:p>
          <a:p>
            <a:pPr lvl="1"/>
            <a:r>
              <a:rPr lang="en-US" dirty="0"/>
              <a:t>Specific repositories communicate with the business language</a:t>
            </a:r>
          </a:p>
          <a:p>
            <a:r>
              <a:rPr lang="en-US" dirty="0"/>
              <a:t>Never return partially instantiated entities!</a:t>
            </a:r>
          </a:p>
          <a:p>
            <a:r>
              <a:rPr lang="en-US" dirty="0"/>
              <a:t>NOTE: Do not use repositories to abstract Entity Framework Core because </a:t>
            </a:r>
            <a:br>
              <a:rPr lang="en-US" dirty="0"/>
            </a:br>
            <a:r>
              <a:rPr lang="en-US" dirty="0"/>
              <a:t>it already acts as a repository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</p:spTree>
    <p:extLst>
      <p:ext uri="{BB962C8B-B14F-4D97-AF65-F5344CB8AC3E}">
        <p14:creationId xmlns:p14="http://schemas.microsoft.com/office/powerpoint/2010/main" val="3598995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3319981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Central pattern in DDD and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Its focus is dealing with large models by dividing them into </a:t>
            </a:r>
            <a:br>
              <a:rPr lang="en-US" dirty="0"/>
            </a:br>
            <a:r>
              <a:rPr lang="en-US" dirty="0"/>
              <a:t>logical groups – Bounded Contexts</a:t>
            </a:r>
          </a:p>
          <a:p>
            <a:pPr>
              <a:lnSpc>
                <a:spcPct val="100000"/>
              </a:lnSpc>
            </a:pPr>
            <a:r>
              <a:rPr lang="en-US" dirty="0"/>
              <a:t>The logical groups should be very explicit about their relationships</a:t>
            </a:r>
          </a:p>
          <a:p>
            <a:pPr>
              <a:lnSpc>
                <a:spcPct val="100000"/>
              </a:lnSpc>
            </a:pPr>
            <a:r>
              <a:rPr lang="en-US" dirty="0"/>
              <a:t>Each Bounded Context has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Unrelated concepts – such as support ticket in a customer support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Related concepts – products and customers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context may have completely different models of common concepts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may share the same data identity</a:t>
            </a:r>
          </a:p>
          <a:p>
            <a:pPr>
              <a:lnSpc>
                <a:spcPct val="100000"/>
              </a:lnSpc>
            </a:pPr>
            <a:r>
              <a:rPr lang="en-US" dirty="0"/>
              <a:t>One bounded context should not be developed by more than 1 team!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2592644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  <p:pic>
        <p:nvPicPr>
          <p:cNvPr id="8" name="Picture 7" descr="A picture containing black, display, monitor, sitting&#10;&#10;Description automatically generated">
            <a:extLst>
              <a:ext uri="{FF2B5EF4-FFF2-40B4-BE49-F238E27FC236}">
                <a16:creationId xmlns:a16="http://schemas.microsoft.com/office/drawing/2014/main" id="{A9C93E23-3857-41A6-BCA5-96714DE2B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00" y="1913135"/>
            <a:ext cx="7283000" cy="45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0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bounded context should have: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own domain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own factories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own repositories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own application layer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Its own persistence layer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why not its own presentation layer?</a:t>
            </a:r>
          </a:p>
          <a:p>
            <a:pPr>
              <a:lnSpc>
                <a:spcPct val="100000"/>
              </a:lnSpc>
            </a:pPr>
            <a:r>
              <a:rPr lang="en-US" dirty="0"/>
              <a:t>It should not use classes meant for another bounded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 appointments repository should not use a billing domain model</a:t>
            </a:r>
          </a:p>
          <a:p>
            <a:pPr>
              <a:lnSpc>
                <a:spcPct val="100000"/>
              </a:lnSpc>
            </a:pPr>
            <a:r>
              <a:rPr lang="en-US" dirty="0"/>
              <a:t>In a perfect scenario bounded contexts will not be linked with a relationship</a:t>
            </a:r>
          </a:p>
          <a:p>
            <a:pPr>
              <a:lnSpc>
                <a:spcPct val="100000"/>
              </a:lnSpc>
            </a:pPr>
            <a:r>
              <a:rPr lang="en-US" dirty="0"/>
              <a:t>The bounded context span across all layers of the architecture!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2477110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Different databases for every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allow you to scale easily to microservices, but it may be </a:t>
            </a:r>
            <a:br>
              <a:rPr lang="en-US" dirty="0"/>
            </a:br>
            <a:r>
              <a:rPr lang="en-US" dirty="0"/>
              <a:t>an overengineering at the beginning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Foreign keys are fictional without any relationship (like in a microservice approach)</a:t>
            </a:r>
          </a:p>
          <a:p>
            <a:pPr>
              <a:lnSpc>
                <a:spcPct val="100000"/>
              </a:lnSpc>
            </a:pPr>
            <a:r>
              <a:rPr lang="en-US" dirty="0"/>
              <a:t>One database, different interfaces for each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you will have the architecture, and just need to migrate the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make sure to not mix the 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Foreign keys are real, but you are not allowed to use domain classes from another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One database for the whole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approach is easier, but the code complexity and business logic may become</a:t>
            </a:r>
            <a:br>
              <a:rPr lang="en-US" dirty="0"/>
            </a:br>
            <a:r>
              <a:rPr lang="en-US" dirty="0"/>
              <a:t>so mixed up that it will be difficult to extract later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Foreign keys are real, and you are allowed to use domain classes from another context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with bounded contexts</a:t>
            </a:r>
          </a:p>
        </p:txBody>
      </p:sp>
    </p:spTree>
    <p:extLst>
      <p:ext uri="{BB962C8B-B14F-4D97-AF65-F5344CB8AC3E}">
        <p14:creationId xmlns:p14="http://schemas.microsoft.com/office/powerpoint/2010/main" val="22336643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lot of times the business logic requires to update</a:t>
            </a:r>
            <a:br>
              <a:rPr lang="en-US" dirty="0"/>
            </a:br>
            <a:r>
              <a:rPr lang="en-US" dirty="0"/>
              <a:t>objects from multiple contexts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client makes an appointment, and must pay in the next 3 days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 payment is not processed, the appointment should be deleted</a:t>
            </a:r>
          </a:p>
          <a:p>
            <a:pPr>
              <a:lnSpc>
                <a:spcPct val="100000"/>
              </a:lnSpc>
            </a:pPr>
            <a:r>
              <a:rPr lang="en-US" dirty="0"/>
              <a:t>Domain events to the rescue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Instead of mixing business logic from both contexts, you can just fire and forget an event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a handler will catch the event and update the other entity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Decoupling, better communication between entities or contexts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wire the event logic with your ORM – it will be atomic and transactional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Only in monolithic applications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microservices – you need to implement eventual consistency patterns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update data in multiple contexts</a:t>
            </a:r>
          </a:p>
        </p:txBody>
      </p:sp>
    </p:spTree>
    <p:extLst>
      <p:ext uri="{BB962C8B-B14F-4D97-AF65-F5344CB8AC3E}">
        <p14:creationId xmlns:p14="http://schemas.microsoft.com/office/powerpoint/2010/main" val="1423764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past tense – </a:t>
            </a:r>
            <a:r>
              <a:rPr lang="en-US" u="sng" dirty="0" err="1"/>
              <a:t>AppointedScheduledEvent</a:t>
            </a:r>
            <a:endParaRPr lang="en-US" u="sng" dirty="0"/>
          </a:p>
          <a:p>
            <a:pPr>
              <a:lnSpc>
                <a:spcPct val="100000"/>
              </a:lnSpc>
            </a:pPr>
            <a:r>
              <a:rPr lang="en-US" dirty="0"/>
              <a:t>Include as little data as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domain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Use as many primitive types as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Use IDs when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Include full information, if completely necessary</a:t>
            </a:r>
          </a:p>
          <a:p>
            <a:pPr>
              <a:lnSpc>
                <a:spcPct val="100000"/>
              </a:lnSpc>
            </a:pPr>
            <a:r>
              <a:rPr lang="en-US" dirty="0"/>
              <a:t>Domain events should be created by the domain layer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 infrastructure layer should know how to dispatch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events guidelines</a:t>
            </a:r>
          </a:p>
        </p:txBody>
      </p:sp>
    </p:spTree>
    <p:extLst>
      <p:ext uri="{BB962C8B-B14F-4D97-AF65-F5344CB8AC3E}">
        <p14:creationId xmlns:p14="http://schemas.microsoft.com/office/powerpoint/2010/main" val="41587257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Same assemblies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define different contexts in different folders</a:t>
            </a:r>
          </a:p>
          <a:p>
            <a:pPr>
              <a:lnSpc>
                <a:spcPct val="100000"/>
              </a:lnSpc>
            </a:pPr>
            <a:r>
              <a:rPr lang="en-US" dirty="0"/>
              <a:t>Separate assemblies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define different contexts in different assemblies</a:t>
            </a:r>
          </a:p>
          <a:p>
            <a:pPr>
              <a:lnSpc>
                <a:spcPct val="100000"/>
              </a:lnSpc>
            </a:pPr>
            <a:r>
              <a:rPr lang="en-US" dirty="0"/>
              <a:t>Separate processes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separate deployments</a:t>
            </a:r>
          </a:p>
          <a:p>
            <a:pPr>
              <a:lnSpc>
                <a:spcPct val="100000"/>
              </a:lnSpc>
            </a:pPr>
            <a:r>
              <a:rPr lang="en-US" dirty="0"/>
              <a:t>The more you separate – the more maintenance overhead!</a:t>
            </a:r>
          </a:p>
          <a:p>
            <a:pPr>
              <a:lnSpc>
                <a:spcPct val="100000"/>
              </a:lnSpc>
            </a:pPr>
            <a:r>
              <a:rPr lang="en-US" dirty="0"/>
              <a:t>Be pragmatic and start with the easiest one!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Physical isolation</a:t>
            </a:r>
          </a:p>
        </p:txBody>
      </p:sp>
    </p:spTree>
    <p:extLst>
      <p:ext uri="{BB962C8B-B14F-4D97-AF65-F5344CB8AC3E}">
        <p14:creationId xmlns:p14="http://schemas.microsoft.com/office/powerpoint/2010/main" val="334334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Problem &amp; Why This Topic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Principles We Search For In An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Few Words About Database-Centric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Domain-Driven Design Concepts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Domain Model, objects, Aggregates, Events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Factories, Repositories, Bounded Context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Clean Architecture Principles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Domain, Application, Infrastructure, Presentation</a:t>
            </a:r>
          </a:p>
          <a:p>
            <a:pPr lvl="1">
              <a:lnSpc>
                <a:spcPct val="100000"/>
              </a:lnSpc>
            </a:pPr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9764" y="25253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Domain-driven design summary</a:t>
            </a:r>
          </a:p>
        </p:txBody>
      </p:sp>
    </p:spTree>
    <p:extLst>
      <p:ext uri="{BB962C8B-B14F-4D97-AF65-F5344CB8AC3E}">
        <p14:creationId xmlns:p14="http://schemas.microsoft.com/office/powerpoint/2010/main" val="34525611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Focus on the business logic</a:t>
            </a:r>
          </a:p>
          <a:p>
            <a:pPr>
              <a:lnSpc>
                <a:spcPct val="100000"/>
              </a:lnSpc>
            </a:pPr>
            <a:r>
              <a:rPr lang="en-US" dirty="0"/>
              <a:t>Talk to domain experts</a:t>
            </a:r>
          </a:p>
          <a:p>
            <a:pPr>
              <a:lnSpc>
                <a:spcPct val="100000"/>
              </a:lnSpc>
            </a:pPr>
            <a:r>
              <a:rPr lang="en-US" dirty="0"/>
              <a:t>The domain model is the first-class citizen in the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Every other layer communicates with it</a:t>
            </a:r>
          </a:p>
          <a:p>
            <a:pPr>
              <a:lnSpc>
                <a:spcPct val="100000"/>
              </a:lnSpc>
            </a:pPr>
            <a:r>
              <a:rPr lang="en-US" dirty="0"/>
              <a:t>Classes are encapsulated and validated</a:t>
            </a:r>
          </a:p>
          <a:p>
            <a:pPr>
              <a:lnSpc>
                <a:spcPct val="100000"/>
              </a:lnSpc>
            </a:pPr>
            <a:r>
              <a:rPr lang="en-US" dirty="0"/>
              <a:t>Communication with outer layers is done through gateways </a:t>
            </a:r>
            <a:br>
              <a:rPr lang="en-US" dirty="0"/>
            </a:br>
            <a:r>
              <a:rPr lang="en-US" dirty="0"/>
              <a:t>like factories and repositories</a:t>
            </a:r>
          </a:p>
          <a:p>
            <a:pPr>
              <a:lnSpc>
                <a:spcPct val="100000"/>
              </a:lnSpc>
            </a:pPr>
            <a:r>
              <a:rPr lang="en-US" dirty="0"/>
              <a:t>Bounded contexts define the boundaries of different business “units”</a:t>
            </a:r>
          </a:p>
          <a:p>
            <a:pPr>
              <a:lnSpc>
                <a:spcPct val="100000"/>
              </a:lnSpc>
            </a:pPr>
            <a:r>
              <a:rPr lang="en-US" dirty="0"/>
              <a:t>Communication between contexts is done through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Break the DDD rules only for performance reasons!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 summary</a:t>
            </a:r>
          </a:p>
        </p:txBody>
      </p:sp>
    </p:spTree>
    <p:extLst>
      <p:ext uri="{BB962C8B-B14F-4D97-AF65-F5344CB8AC3E}">
        <p14:creationId xmlns:p14="http://schemas.microsoft.com/office/powerpoint/2010/main" val="3936700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9764" y="25253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CLEAN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81858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Domain-Driven Architecture is also known as</a:t>
            </a:r>
          </a:p>
          <a:p>
            <a:pPr lvl="1"/>
            <a:r>
              <a:rPr lang="en-GB" dirty="0"/>
              <a:t>Hexagonal Architecture</a:t>
            </a:r>
          </a:p>
          <a:p>
            <a:pPr lvl="2"/>
            <a:r>
              <a:rPr lang="en-GB" dirty="0"/>
              <a:t>Ports &amp; Adapters</a:t>
            </a:r>
          </a:p>
          <a:p>
            <a:pPr lvl="1"/>
            <a:r>
              <a:rPr lang="en-GB" dirty="0"/>
              <a:t>Onion Architecture</a:t>
            </a:r>
          </a:p>
          <a:p>
            <a:pPr lvl="2"/>
            <a:r>
              <a:rPr lang="en-GB" dirty="0"/>
              <a:t>Everything Points Toward The Domain</a:t>
            </a:r>
          </a:p>
          <a:p>
            <a:pPr lvl="1"/>
            <a:r>
              <a:rPr lang="en-GB" dirty="0"/>
              <a:t>Clean Architecture</a:t>
            </a:r>
          </a:p>
          <a:p>
            <a:pPr lvl="2"/>
            <a:r>
              <a:rPr lang="en-US" dirty="0"/>
              <a:t>The “Latest” Installment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BA7E81-2EF4-4DA7-AF14-2831D64C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14" y="2926912"/>
            <a:ext cx="5198138" cy="32907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06645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Interactors </a:t>
            </a:r>
          </a:p>
          <a:p>
            <a:pPr lvl="1"/>
            <a:r>
              <a:rPr lang="en-US" dirty="0"/>
              <a:t>Represent use cases</a:t>
            </a:r>
          </a:p>
          <a:p>
            <a:pPr lvl="1"/>
            <a:r>
              <a:rPr lang="en-US" dirty="0"/>
              <a:t>The business logic which interacts with the entities</a:t>
            </a:r>
          </a:p>
          <a:p>
            <a:pPr lvl="1"/>
            <a:r>
              <a:rPr lang="en-US" dirty="0"/>
              <a:t>Uses interfaces and no implementation details </a:t>
            </a:r>
          </a:p>
          <a:p>
            <a:pPr lvl="1"/>
            <a:r>
              <a:rPr lang="en-US" dirty="0"/>
              <a:t>In other words – factories, repositories, gateways</a:t>
            </a:r>
          </a:p>
          <a:p>
            <a:r>
              <a:rPr lang="en-US" dirty="0"/>
              <a:t>Boundary </a:t>
            </a:r>
          </a:p>
          <a:p>
            <a:pPr lvl="1"/>
            <a:r>
              <a:rPr lang="en-US" dirty="0"/>
              <a:t>Responsible for translating data from one layer to another</a:t>
            </a:r>
          </a:p>
          <a:p>
            <a:pPr lvl="1"/>
            <a:r>
              <a:rPr lang="en-US" dirty="0"/>
              <a:t>Uses ports, models or results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Disclaimer</a:t>
            </a:r>
          </a:p>
        </p:txBody>
      </p:sp>
    </p:spTree>
    <p:extLst>
      <p:ext uri="{BB962C8B-B14F-4D97-AF65-F5344CB8AC3E}">
        <p14:creationId xmlns:p14="http://schemas.microsoft.com/office/powerpoint/2010/main" val="19604074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Domain and use cases are important</a:t>
            </a:r>
          </a:p>
          <a:p>
            <a:r>
              <a:rPr lang="en-GB" dirty="0"/>
              <a:t>Infrastructure and presentation are details</a:t>
            </a:r>
          </a:p>
          <a:p>
            <a:r>
              <a:rPr lang="en-GB" dirty="0"/>
              <a:t>Independent of frameworks </a:t>
            </a:r>
          </a:p>
          <a:p>
            <a:r>
              <a:rPr lang="en-GB" dirty="0"/>
              <a:t>Independent of UI </a:t>
            </a:r>
          </a:p>
          <a:p>
            <a:r>
              <a:rPr lang="en-GB" dirty="0"/>
              <a:t>Independent of database </a:t>
            </a:r>
          </a:p>
          <a:p>
            <a:r>
              <a:rPr lang="en-GB" dirty="0"/>
              <a:t>Independent of anything external </a:t>
            </a:r>
          </a:p>
          <a:p>
            <a:r>
              <a:rPr lang="en-GB" dirty="0"/>
              <a:t>Testable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91489-1B10-4C9A-A82E-2CAC32CD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55" y="1624543"/>
            <a:ext cx="3657600" cy="36089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26074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Focus on business logic</a:t>
            </a:r>
          </a:p>
          <a:p>
            <a:pPr lvl="1"/>
            <a:r>
              <a:rPr lang="en-GB" dirty="0"/>
              <a:t>Less coupling</a:t>
            </a:r>
          </a:p>
          <a:p>
            <a:pPr lvl="1"/>
            <a:r>
              <a:rPr lang="en-GB" dirty="0"/>
              <a:t>Allows DDD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Requires more though</a:t>
            </a:r>
          </a:p>
          <a:p>
            <a:pPr lvl="1"/>
            <a:r>
              <a:rPr lang="en-GB" dirty="0"/>
              <a:t>Initial higher cost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91489-1B10-4C9A-A82E-2CAC32CD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55" y="1624543"/>
            <a:ext cx="3657600" cy="36089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295510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Domain contains enterprise-wide logic and types </a:t>
            </a:r>
          </a:p>
          <a:p>
            <a:r>
              <a:rPr lang="en-GB" dirty="0"/>
              <a:t>Application contains business-logic and types, uses interfaces</a:t>
            </a:r>
          </a:p>
          <a:p>
            <a:r>
              <a:rPr lang="en-GB" dirty="0"/>
              <a:t>Infrastructure contains all external concerns, uses implementations</a:t>
            </a:r>
          </a:p>
          <a:p>
            <a:r>
              <a:rPr lang="en-GB" dirty="0"/>
              <a:t>Presentation and Infrastructure depend only on Application </a:t>
            </a:r>
          </a:p>
          <a:p>
            <a:r>
              <a:rPr lang="en-GB" dirty="0"/>
              <a:t>Infrastructure and Presentation components can be replaced with minimal effort </a:t>
            </a:r>
          </a:p>
          <a:p>
            <a:r>
              <a:rPr lang="en-GB" dirty="0"/>
              <a:t>We pass data between layers with input/output models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9023015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AB825-4D94-433D-85F9-22424CA9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94" y="1826500"/>
            <a:ext cx="4075100" cy="4546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F0A380-D4B9-4E76-A335-3E82E28C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172" y="1826500"/>
            <a:ext cx="4431818" cy="4546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3628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FEFFE8-1B25-4A48-A49C-D74F3F5C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75" y="1716832"/>
            <a:ext cx="6759673" cy="4655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82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1279203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Entities, Value Objects, Enumerations, Exceptions, Domain Logic, Events</a:t>
            </a:r>
          </a:p>
          <a:p>
            <a:r>
              <a:rPr lang="en-GB" dirty="0"/>
              <a:t>Don’t use data annotations</a:t>
            </a:r>
          </a:p>
          <a:p>
            <a:r>
              <a:rPr lang="en-GB" dirty="0"/>
              <a:t>Create custom domain exceptions</a:t>
            </a:r>
          </a:p>
          <a:p>
            <a:r>
              <a:rPr lang="en-GB" dirty="0"/>
              <a:t>Initialise all collections &amp; use private setters</a:t>
            </a:r>
          </a:p>
          <a:p>
            <a:r>
              <a:rPr lang="en-GB" dirty="0"/>
              <a:t>Consideration: internal constructors</a:t>
            </a:r>
          </a:p>
          <a:p>
            <a:r>
              <a:rPr lang="en-GB" dirty="0"/>
              <a:t>Consideration: public factories only for the aggregate roots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10815728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Interfaces, Models, Logic, Commands &amp; Queries, Validators</a:t>
            </a:r>
          </a:p>
          <a:p>
            <a:r>
              <a:rPr lang="en-GB" dirty="0"/>
              <a:t>Use CQRS – commands &amp; queries – simple and scalable</a:t>
            </a:r>
          </a:p>
          <a:p>
            <a:pPr lvl="1"/>
            <a:r>
              <a:rPr lang="en-GB" dirty="0"/>
              <a:t>Easy to add new features</a:t>
            </a:r>
          </a:p>
          <a:p>
            <a:pPr lvl="1"/>
            <a:r>
              <a:rPr lang="en-GB" dirty="0"/>
              <a:t>Easy to maintains, one change effect one query</a:t>
            </a:r>
          </a:p>
          <a:p>
            <a:r>
              <a:rPr lang="en-GB" dirty="0"/>
              <a:t>Add </a:t>
            </a:r>
            <a:r>
              <a:rPr lang="en-GB" dirty="0" err="1"/>
              <a:t>MetiatR</a:t>
            </a:r>
            <a:r>
              <a:rPr lang="en-GB" dirty="0"/>
              <a:t> and save yourself from too much classes</a:t>
            </a:r>
          </a:p>
          <a:p>
            <a:r>
              <a:rPr lang="en-GB" dirty="0"/>
              <a:t>Application layer becomes just input/output objects</a:t>
            </a:r>
          </a:p>
          <a:p>
            <a:r>
              <a:rPr lang="en-GB" dirty="0"/>
              <a:t>Easy to add additional behaviour before or after each request</a:t>
            </a:r>
            <a:br>
              <a:rPr lang="en-GB" dirty="0"/>
            </a:br>
            <a:r>
              <a:rPr lang="en-GB" dirty="0"/>
              <a:t>caching, logging, validation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5646303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Using CQRS + </a:t>
            </a:r>
            <a:r>
              <a:rPr lang="en-GB" dirty="0" err="1"/>
              <a:t>MediatR</a:t>
            </a:r>
            <a:r>
              <a:rPr lang="en-GB" dirty="0"/>
              <a:t> simplifies your overall design</a:t>
            </a:r>
          </a:p>
          <a:p>
            <a:r>
              <a:rPr lang="en-GB" dirty="0" err="1"/>
              <a:t>MediatR</a:t>
            </a:r>
            <a:r>
              <a:rPr lang="en-GB" dirty="0"/>
              <a:t> simplifies cross cutting concerns </a:t>
            </a:r>
          </a:p>
          <a:p>
            <a:r>
              <a:rPr lang="en-GB" dirty="0"/>
              <a:t>Fluent Validation is useful for all validation scenarios </a:t>
            </a:r>
          </a:p>
          <a:p>
            <a:r>
              <a:rPr lang="en-GB" dirty="0" err="1"/>
              <a:t>AutoMapper</a:t>
            </a:r>
            <a:r>
              <a:rPr lang="en-GB" dirty="0"/>
              <a:t> simplifies mapping and projections</a:t>
            </a:r>
          </a:p>
          <a:p>
            <a:r>
              <a:rPr lang="en-GB" dirty="0"/>
              <a:t>Independent of infrastructure concerns 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73553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Application layer should always use input/output models to communicate</a:t>
            </a:r>
            <a:br>
              <a:rPr lang="en-GB" dirty="0"/>
            </a:br>
            <a:r>
              <a:rPr lang="en-GB" dirty="0"/>
              <a:t>with the outer world</a:t>
            </a:r>
          </a:p>
          <a:p>
            <a:r>
              <a:rPr lang="en-GB" dirty="0"/>
              <a:t>Do not inherit or reference domain models</a:t>
            </a:r>
          </a:p>
          <a:p>
            <a:r>
              <a:rPr lang="en-GB" dirty="0"/>
              <a:t>Do not reuse the same input model for multiple use cases</a:t>
            </a:r>
          </a:p>
          <a:p>
            <a:pPr lvl="1"/>
            <a:r>
              <a:rPr lang="en-GB" dirty="0"/>
              <a:t>Use base classes where appropriate</a:t>
            </a:r>
          </a:p>
          <a:p>
            <a:r>
              <a:rPr lang="en-GB" dirty="0"/>
              <a:t>Try to reuse the output models as much as possible</a:t>
            </a:r>
          </a:p>
          <a:p>
            <a:r>
              <a:rPr lang="en-GB" dirty="0"/>
              <a:t>Define only properties, which are needed for the use case</a:t>
            </a:r>
          </a:p>
          <a:p>
            <a:r>
              <a:rPr lang="en-GB" dirty="0"/>
              <a:t>Add only formal validation, do not include complex domain-specific logic</a:t>
            </a:r>
          </a:p>
          <a:p>
            <a:r>
              <a:rPr lang="en-GB" dirty="0"/>
              <a:t>Never auto-map input models to domain entities, use factories &amp; domain methods</a:t>
            </a:r>
          </a:p>
          <a:p>
            <a:endParaRPr lang="en-GB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models</a:t>
            </a:r>
          </a:p>
        </p:txBody>
      </p:sp>
    </p:spTree>
    <p:extLst>
      <p:ext uri="{BB962C8B-B14F-4D97-AF65-F5344CB8AC3E}">
        <p14:creationId xmlns:p14="http://schemas.microsoft.com/office/powerpoint/2010/main" val="18913577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Persistence, Identity, File System, System Clock, API Clients, Payments, E-mails, Etc.</a:t>
            </a:r>
          </a:p>
          <a:p>
            <a:r>
              <a:rPr lang="en-GB" dirty="0"/>
              <a:t>Independent of the database</a:t>
            </a:r>
          </a:p>
          <a:p>
            <a:r>
              <a:rPr lang="en-GB" dirty="0"/>
              <a:t>Use Fluent API configuration over data annotations </a:t>
            </a:r>
          </a:p>
          <a:p>
            <a:r>
              <a:rPr lang="en-GB" dirty="0"/>
              <a:t>Prefer conventions over configuration </a:t>
            </a:r>
          </a:p>
          <a:p>
            <a:r>
              <a:rPr lang="en-GB" dirty="0"/>
              <a:t>Automatically apply all entity type configurations </a:t>
            </a:r>
          </a:p>
          <a:p>
            <a:r>
              <a:rPr lang="en-GB" dirty="0"/>
              <a:t>No layers depend on Infrastructure layer, e.g. Presentation layer 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5160671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What About Repository Pattern?</a:t>
            </a:r>
          </a:p>
          <a:p>
            <a:r>
              <a:rPr lang="en-GB" dirty="0"/>
              <a:t>It depends, but keep in mind:</a:t>
            </a:r>
          </a:p>
          <a:p>
            <a:pPr lvl="1"/>
            <a:r>
              <a:rPr lang="en-GB" dirty="0"/>
              <a:t>EF Core insulates your code from database changes </a:t>
            </a:r>
          </a:p>
          <a:p>
            <a:pPr lvl="1"/>
            <a:r>
              <a:rPr lang="en-GB" dirty="0" err="1"/>
              <a:t>DbContext</a:t>
            </a:r>
            <a:r>
              <a:rPr lang="en-GB" dirty="0"/>
              <a:t> acts as a unit of work </a:t>
            </a:r>
          </a:p>
          <a:p>
            <a:pPr lvl="1"/>
            <a:r>
              <a:rPr lang="en-GB" dirty="0" err="1"/>
              <a:t>DbSet</a:t>
            </a:r>
            <a:r>
              <a:rPr lang="en-GB" dirty="0"/>
              <a:t> acts as a repository </a:t>
            </a:r>
          </a:p>
          <a:p>
            <a:pPr lvl="1"/>
            <a:r>
              <a:rPr lang="en-GB" dirty="0"/>
              <a:t>EF Core has features for unit testing without repositories</a:t>
            </a:r>
          </a:p>
          <a:p>
            <a:r>
              <a:rPr lang="en-GB" dirty="0"/>
              <a:t>Personally, I do not use it anymore, except when I want</a:t>
            </a:r>
            <a:br>
              <a:rPr lang="en-GB" dirty="0"/>
            </a:br>
            <a:r>
              <a:rPr lang="en-GB" dirty="0"/>
              <a:t>to protect aggregate roots</a:t>
            </a:r>
            <a:r>
              <a:rPr lang="bg-BG" dirty="0"/>
              <a:t> </a:t>
            </a:r>
            <a:r>
              <a:rPr lang="en-US" dirty="0"/>
              <a:t>from the other layers</a:t>
            </a:r>
          </a:p>
          <a:p>
            <a:r>
              <a:rPr lang="en-US" dirty="0"/>
              <a:t>Considerations: the Specification pattern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4679142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Angular, React, Vue</a:t>
            </a:r>
            <a:r>
              <a:rPr lang="bg-BG" dirty="0"/>
              <a:t>,</a:t>
            </a:r>
            <a:r>
              <a:rPr lang="en-GB" dirty="0"/>
              <a:t> Web API</a:t>
            </a:r>
            <a:r>
              <a:rPr lang="bg-BG" dirty="0"/>
              <a:t>,</a:t>
            </a:r>
            <a:r>
              <a:rPr lang="en-GB" dirty="0"/>
              <a:t> Razor Pages</a:t>
            </a:r>
            <a:r>
              <a:rPr lang="bg-BG" dirty="0"/>
              <a:t>,</a:t>
            </a:r>
            <a:r>
              <a:rPr lang="en-GB" dirty="0"/>
              <a:t> MVC</a:t>
            </a:r>
            <a:r>
              <a:rPr lang="bg-BG" dirty="0"/>
              <a:t>,</a:t>
            </a:r>
            <a:r>
              <a:rPr lang="en-GB" dirty="0"/>
              <a:t> Web Forms </a:t>
            </a:r>
            <a:endParaRPr lang="bg-BG" dirty="0"/>
          </a:p>
          <a:p>
            <a:r>
              <a:rPr lang="en-GB" dirty="0"/>
              <a:t>Controllers should not contain any application logic</a:t>
            </a:r>
            <a:endParaRPr lang="bg-BG" dirty="0"/>
          </a:p>
          <a:p>
            <a:r>
              <a:rPr lang="en-GB" dirty="0"/>
              <a:t>Create and consume well defined models </a:t>
            </a:r>
            <a:endParaRPr lang="bg-BG" dirty="0"/>
          </a:p>
          <a:p>
            <a:r>
              <a:rPr lang="en-US" dirty="0"/>
              <a:t>Bonus</a:t>
            </a:r>
          </a:p>
          <a:p>
            <a:pPr lvl="1"/>
            <a:r>
              <a:rPr lang="en-GB" dirty="0"/>
              <a:t>Open API bridges the gap between the front end and back end </a:t>
            </a:r>
          </a:p>
          <a:p>
            <a:pPr lvl="1"/>
            <a:r>
              <a:rPr lang="en-GB" dirty="0" err="1"/>
              <a:t>NSwag</a:t>
            </a:r>
            <a:r>
              <a:rPr lang="en-GB" dirty="0"/>
              <a:t> automates generation of Open API specification and clients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0158757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Domain layer – unit tests – domain logic</a:t>
            </a:r>
          </a:p>
          <a:p>
            <a:r>
              <a:rPr lang="en-US" dirty="0"/>
              <a:t>Application layer – unit tests – commands &amp; queries logic</a:t>
            </a:r>
          </a:p>
          <a:p>
            <a:r>
              <a:rPr lang="en-US" dirty="0"/>
              <a:t>Infrastructure layer – integration tests – each testable component</a:t>
            </a:r>
          </a:p>
          <a:p>
            <a:r>
              <a:rPr lang="en-US" dirty="0"/>
              <a:t>Web layer – integration tests – every request</a:t>
            </a:r>
          </a:p>
          <a:p>
            <a:r>
              <a:rPr lang="en-US" dirty="0"/>
              <a:t>Prefer using the same project for tests, development is easier 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7318401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Lecture WORDS</a:t>
            </a:r>
          </a:p>
        </p:txBody>
      </p:sp>
    </p:spTree>
    <p:extLst>
      <p:ext uri="{BB962C8B-B14F-4D97-AF65-F5344CB8AC3E}">
        <p14:creationId xmlns:p14="http://schemas.microsoft.com/office/powerpoint/2010/main" val="20542207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Problem &amp; Why This Topic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Principles We Search For In An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Few Words About Database-Centric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Domain-Driven Design Concepts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Domain Model, objects, Aggregates, Events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Factories, Repositories, Bounded Context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Clean Architecture Principles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Domain, Application, Infrastructure, Presentation</a:t>
            </a:r>
          </a:p>
          <a:p>
            <a:pPr lvl="1">
              <a:lnSpc>
                <a:spcPct val="100000"/>
              </a:lnSpc>
            </a:pPr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</p:spTree>
    <p:extLst>
      <p:ext uri="{BB962C8B-B14F-4D97-AF65-F5344CB8AC3E}">
        <p14:creationId xmlns:p14="http://schemas.microsoft.com/office/powerpoint/2010/main" val="269978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.NET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C#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Networking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on-sight events with live streaming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Guest speakers from the industry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Networking part (with pizza and beer)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</a:t>
            </a:r>
            <a:r>
              <a:rPr lang="en-US"/>
              <a:t>containing theory &amp; practical </a:t>
            </a:r>
            <a:r>
              <a:rPr lang="en-US" dirty="0"/>
              <a:t>exercises for the attendees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756906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40849" y="1338132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Your Turn Now!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2140849" y="178998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Download the resources from here: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hlinkClick r:id="rId2"/>
              </a:rPr>
              <a:t>https://bit.ly/ddd-clean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639818EA-79B2-49A6-97DD-D51ADA1A5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0850" y="4476420"/>
            <a:ext cx="8158182" cy="163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Join the virtual classroom if you need to share your screen!</a:t>
            </a:r>
          </a:p>
          <a:p>
            <a:r>
              <a:rPr lang="en-US" dirty="0">
                <a:solidFill>
                  <a:schemeClr val="tx1"/>
                </a:solidFill>
              </a:rPr>
              <a:t>Use the Facebook group for questions after the event:</a:t>
            </a:r>
          </a:p>
          <a:p>
            <a:r>
              <a:rPr lang="en-GB" dirty="0">
                <a:hlinkClick r:id="rId3"/>
              </a:rPr>
              <a:t>https://www.facebook.com/groups/codeitup/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C2D1D1C-3243-4FCE-86D5-0275EAA667F6}"/>
              </a:ext>
            </a:extLst>
          </p:cNvPr>
          <p:cNvSpPr txBox="1">
            <a:spLocks/>
          </p:cNvSpPr>
          <p:nvPr/>
        </p:nvSpPr>
        <p:spPr>
          <a:xfrm>
            <a:off x="2140850" y="3429000"/>
            <a:ext cx="7910299" cy="131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Ask questions on sli.do:</a:t>
            </a: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https://sli.do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#clean</a:t>
            </a:r>
          </a:p>
        </p:txBody>
      </p:sp>
    </p:spTree>
    <p:extLst>
      <p:ext uri="{BB962C8B-B14F-4D97-AF65-F5344CB8AC3E}">
        <p14:creationId xmlns:p14="http://schemas.microsoft.com/office/powerpoint/2010/main" val="186087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Events with set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June 25 – </a:t>
            </a:r>
            <a:r>
              <a:rPr lang="bg-BG" dirty="0"/>
              <a:t>??? </a:t>
            </a:r>
            <a:r>
              <a:rPr lang="en-US" dirty="0"/>
              <a:t>Microservices Communication / Docker ???</a:t>
            </a:r>
          </a:p>
          <a:p>
            <a:pPr>
              <a:lnSpc>
                <a:spcPct val="100000"/>
              </a:lnSpc>
            </a:pPr>
            <a:r>
              <a:rPr lang="en-US" dirty="0"/>
              <a:t>Events with no specific order or dates: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Your Process with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Limits of the C# Runtime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Scenarios -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Serverless Real-Time C# Applications On AWS? Yes, It’s Possible &amp; Easy!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C# On Rocket Fuel – Writing High Performance .NET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Engineering – Patterns &amp; Anti-Patterns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Plus many more! 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/>
              <a:t>SoftUni</a:t>
            </a:r>
            <a:r>
              <a:rPr lang="en-US" dirty="0"/>
              <a:t> course for microservices is now published!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1367181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2828</TotalTime>
  <Words>3977</Words>
  <Application>Microsoft Office PowerPoint</Application>
  <PresentationFormat>Widescreen</PresentationFormat>
  <Paragraphs>663</Paragraphs>
  <Slides>81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Arial</vt:lpstr>
      <vt:lpstr>Calibri</vt:lpstr>
      <vt:lpstr>Tw Cen MT</vt:lpstr>
      <vt:lpstr>Circuit</vt:lpstr>
      <vt:lpstr>Domain-driven design  With Clean Architecture</vt:lpstr>
      <vt:lpstr>For questions During The Live Event </vt:lpstr>
      <vt:lpstr>For questions if you watch the recording</vt:lpstr>
      <vt:lpstr>RESOURCES</vt:lpstr>
      <vt:lpstr>The Presenter</vt:lpstr>
      <vt:lpstr>What Are We Going To COVER</vt:lpstr>
      <vt:lpstr>ABOUT CODE IT UP</vt:lpstr>
      <vt:lpstr>Code it up</vt:lpstr>
      <vt:lpstr>Upcoming Code it up Events</vt:lpstr>
      <vt:lpstr>About this workshop</vt:lpstr>
      <vt:lpstr>About this workshop</vt:lpstr>
      <vt:lpstr>About this workshop</vt:lpstr>
      <vt:lpstr>About this workshop</vt:lpstr>
      <vt:lpstr>The Problem &amp; WHY THIS TOPIC</vt:lpstr>
      <vt:lpstr>The Classic Patterns Are great but</vt:lpstr>
      <vt:lpstr>The Principles We Search For</vt:lpstr>
      <vt:lpstr>Our architecture needs</vt:lpstr>
      <vt:lpstr>Architecture abstraction</vt:lpstr>
      <vt:lpstr>A few words about the Classic Database-centric  Architecture</vt:lpstr>
      <vt:lpstr>Database-centric Architecture</vt:lpstr>
      <vt:lpstr>Database-centric Architecture IS NOT BAD</vt:lpstr>
      <vt:lpstr>Domain-Driven Design Concepts</vt:lpstr>
      <vt:lpstr>Domain-Driven Design</vt:lpstr>
      <vt:lpstr>Benefits</vt:lpstr>
      <vt:lpstr>Drawbacks</vt:lpstr>
      <vt:lpstr>DOMAIN-DRIVEN design IS SUPERIOR</vt:lpstr>
      <vt:lpstr>Domain-driven design is about code</vt:lpstr>
      <vt:lpstr>The domain model</vt:lpstr>
      <vt:lpstr>The domain model</vt:lpstr>
      <vt:lpstr>Domain Model e-commerce Example</vt:lpstr>
      <vt:lpstr>Domain Model Pet clinic Example</vt:lpstr>
      <vt:lpstr>Let’s dive further into the appointments</vt:lpstr>
      <vt:lpstr>The appointments Model</vt:lpstr>
      <vt:lpstr>The domain model in the code</vt:lpstr>
      <vt:lpstr>Domain objects</vt:lpstr>
      <vt:lpstr>Types of equality</vt:lpstr>
      <vt:lpstr>Identifier strategies</vt:lpstr>
      <vt:lpstr>entities</vt:lpstr>
      <vt:lpstr>Entities relationship</vt:lpstr>
      <vt:lpstr>Value objects</vt:lpstr>
      <vt:lpstr>enumeration</vt:lpstr>
      <vt:lpstr>Domain objects anti-patterns</vt:lpstr>
      <vt:lpstr>Domain services</vt:lpstr>
      <vt:lpstr>Aggregates</vt:lpstr>
      <vt:lpstr>Aggregates</vt:lpstr>
      <vt:lpstr>Aggregates</vt:lpstr>
      <vt:lpstr>Aggregates</vt:lpstr>
      <vt:lpstr>Aggregates</vt:lpstr>
      <vt:lpstr>FACTORIES &amp; REPOSITORIES</vt:lpstr>
      <vt:lpstr>Factories</vt:lpstr>
      <vt:lpstr>repositories</vt:lpstr>
      <vt:lpstr>The BOUNDED CONTEXT</vt:lpstr>
      <vt:lpstr>The bounded context</vt:lpstr>
      <vt:lpstr>The bounded context</vt:lpstr>
      <vt:lpstr>The bounded context</vt:lpstr>
      <vt:lpstr>Database design with bounded contexts</vt:lpstr>
      <vt:lpstr>How to update data in multiple contexts</vt:lpstr>
      <vt:lpstr>Domain events guidelines</vt:lpstr>
      <vt:lpstr>Types of Physical isolation</vt:lpstr>
      <vt:lpstr>Domain-driven design summary</vt:lpstr>
      <vt:lpstr>Domain-driven design summary</vt:lpstr>
      <vt:lpstr>CLEAN ARCHITECTURE</vt:lpstr>
      <vt:lpstr>History Lesson</vt:lpstr>
      <vt:lpstr>TERMINOLOGY Disclaimer</vt:lpstr>
      <vt:lpstr>CLEAN ARCHITECTURE</vt:lpstr>
      <vt:lpstr>CLEAN ARCHITECTURE</vt:lpstr>
      <vt:lpstr>KEY CONCEPTS</vt:lpstr>
      <vt:lpstr>design</vt:lpstr>
      <vt:lpstr>design</vt:lpstr>
      <vt:lpstr>DOMAIN</vt:lpstr>
      <vt:lpstr>Application</vt:lpstr>
      <vt:lpstr>Application</vt:lpstr>
      <vt:lpstr>Input/output models</vt:lpstr>
      <vt:lpstr>Infrastructure</vt:lpstr>
      <vt:lpstr>Infrastructure</vt:lpstr>
      <vt:lpstr>Presentation</vt:lpstr>
      <vt:lpstr>tests</vt:lpstr>
      <vt:lpstr>FINAL Lecture WORDS</vt:lpstr>
      <vt:lpstr>Lecture summary</vt:lpstr>
      <vt:lpstr>Any Questions?</vt:lpstr>
      <vt:lpstr>Your Turn Now!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432</cp:revision>
  <dcterms:created xsi:type="dcterms:W3CDTF">2017-03-28T09:08:48Z</dcterms:created>
  <dcterms:modified xsi:type="dcterms:W3CDTF">2020-05-29T19:16:32Z</dcterms:modified>
</cp:coreProperties>
</file>