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FADC-274B-42A5-EA65-939F710AA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DF59B-D7DA-E545-10E9-BB2BFC0D7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9FCD9-AB8D-2591-5872-0E29ACFB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0DD50-9C3C-FE23-3087-BF5BCEA0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C933B-ED07-46E4-6CFB-D98AB46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9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B8A0-D88B-55A4-61C7-7076191B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45F25-2DEC-6907-390E-77E9C6C2F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D5C51-E077-590B-A941-E3CC9041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67550-2949-5FC7-3801-3B32D67D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668E-E436-FE12-427A-014AE4D9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6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8C4E7-CF48-33AB-4B73-7D4C3B260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5C391-D229-D3CC-5DEB-778F36FFE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7E116-8D1F-25DD-85AD-0D20FC39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96538-32A2-B557-C7C3-CCD7F1F1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457CA-60F5-77C2-E49C-A715C2AC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1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3E29-98B0-4C1A-C9AE-0DB40C71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7DF9-3527-6F6C-33A1-8C43286A3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E8F9-BF89-53EE-CDCC-268C5EB4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24BF7-EED2-42F8-9D29-D302C3FB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09E88-D23C-8B63-EE45-7B56295C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8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C865-D12C-BEB8-1049-D31AD67D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7831-F311-3088-01F6-6C4220230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60FC-3A84-0CB3-D946-EE75B814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65CC-3811-1CDE-6546-3C991BC0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86E86-6476-0161-96D9-7475C4B7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7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2689-A476-C459-B2FE-11FE2A09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066A-0AFE-4691-D64E-39311D36B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814D-B7CA-BF65-0544-B7EEFC260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453CD-6BE8-5597-967D-AE8BCF87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0B028-6CF9-2CF9-D298-6610CB8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C6C42-C39A-361E-F57E-343023C6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CC9A-B50B-5CDC-5A21-378A464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26400-7C61-51F1-B342-30B3B6A2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A7FBA-EA04-AFCE-9FE5-54577E87E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77AB9-07C1-6E59-F89B-BCB548415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D8692-BA41-0C9E-496C-BF17CDE8D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22B78-F437-8EC8-37C7-21647620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007E8-852E-9FFF-02F7-7D0A02A4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AC8C8-23AC-0EA4-1386-F362705E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1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A7B1-A3F1-5AF4-623F-E4252A94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69B24-E4B4-B3E5-FB75-55D94C18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4D000-2DD8-45AD-2CCC-8D6DFF58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DEB38-D3F1-49EE-D9D8-27DECFB9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0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2FF37-5455-1EEE-CC38-5C358B0E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5A97B-D8CE-2670-30BB-A80BB8FE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E60CB-B3DC-132E-4526-CBC9D05B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1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9F50-F5D6-11AF-D04F-06054628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140F1-870C-0F46-2C74-2E0ED15CF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65409-B782-7BA4-60BE-C7A96B63D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8129F-C45D-F8DF-130F-663D21A2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01EE1-F5A2-66BA-72E2-5274866D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6A5E4-9B81-A741-C389-64F1FAA0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D725-105B-4BC3-E19A-39D13E27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9A275-F4D5-53CA-AF6E-8A667C99A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D3B2B-2933-C64B-A269-0AE3B1D2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BB91D-6DEA-DDCE-AA34-0F5CE9ADD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4E050-9227-4BC8-9FB4-EC8A82DB0EC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6D66B-6B0A-9D89-7937-1B59A862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57278-1F9B-9011-7029-257383CE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7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675CC-F6B8-466B-391F-A84A4FBC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1E2F8-8A2F-E212-B628-0EF4DA03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95895-A41F-9869-0829-546FCAB95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54E050-9227-4BC8-9FB4-EC8A82DB0EC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4105F-DD8E-DA78-C12C-DF920F6EC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B6D1-CBBB-9E90-64EE-DCFE9D4CA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9BA68D-21FF-4DB3-BAAC-BBF05FC4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5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novation Tree Stock Illustrations – 39,634 Innovation Tree Stock  Illustrations, Vectors &amp; Clipart - Dreamstime">
            <a:extLst>
              <a:ext uri="{FF2B5EF4-FFF2-40B4-BE49-F238E27FC236}">
                <a16:creationId xmlns:a16="http://schemas.microsoft.com/office/drawing/2014/main" id="{3EF5E326-A706-6944-23B7-E94D09530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6" y="1300480"/>
            <a:ext cx="2286674" cy="228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032F97-1B4C-9BB8-164E-824FE1FB9D04}"/>
              </a:ext>
            </a:extLst>
          </p:cNvPr>
          <p:cNvSpPr txBox="1"/>
          <p:nvPr/>
        </p:nvSpPr>
        <p:spPr>
          <a:xfrm>
            <a:off x="2702560" y="2032000"/>
            <a:ext cx="86108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err="1"/>
              <a:t>Klauberg</a:t>
            </a:r>
            <a:r>
              <a:rPr lang="en-US" sz="12000" dirty="0" err="1">
                <a:solidFill>
                  <a:schemeClr val="accent6"/>
                </a:solidFill>
              </a:rPr>
              <a:t>Lab</a:t>
            </a:r>
            <a:endParaRPr lang="en-US" sz="120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3B3A4-9845-A24F-89EA-02F1F1DF52B9}"/>
              </a:ext>
            </a:extLst>
          </p:cNvPr>
          <p:cNvSpPr txBox="1"/>
          <p:nvPr/>
        </p:nvSpPr>
        <p:spPr>
          <a:xfrm>
            <a:off x="1762858" y="3686741"/>
            <a:ext cx="86662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Forest Ecology and AI Lab</a:t>
            </a:r>
            <a:endParaRPr lang="en-US" sz="6000" dirty="0">
              <a:solidFill>
                <a:schemeClr val="accent6"/>
              </a:solidFill>
            </a:endParaRPr>
          </a:p>
        </p:txBody>
      </p:sp>
      <p:pic>
        <p:nvPicPr>
          <p:cNvPr id="14" name="Picture 13" descr="A tree with gears and a logo&#10;&#10;AI-generated content may be incorrect.">
            <a:extLst>
              <a:ext uri="{FF2B5EF4-FFF2-40B4-BE49-F238E27FC236}">
                <a16:creationId xmlns:a16="http://schemas.microsoft.com/office/drawing/2014/main" id="{F65D5A19-84BF-32EE-B0FB-F46181E5A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58" y="2215662"/>
            <a:ext cx="4489938" cy="448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9D794-E07C-9049-66D3-02DEF72A8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69D9B2-0092-48D1-C6E1-0ED7F97C2717}"/>
              </a:ext>
            </a:extLst>
          </p:cNvPr>
          <p:cNvSpPr/>
          <p:nvPr/>
        </p:nvSpPr>
        <p:spPr>
          <a:xfrm>
            <a:off x="-2520462" y="-539262"/>
            <a:ext cx="17314985" cy="7608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23B00E-AE15-5F05-313B-9816C51308CD}"/>
              </a:ext>
            </a:extLst>
          </p:cNvPr>
          <p:cNvGrpSpPr/>
          <p:nvPr/>
        </p:nvGrpSpPr>
        <p:grpSpPr>
          <a:xfrm>
            <a:off x="-1230330" y="1660309"/>
            <a:ext cx="15341480" cy="3868738"/>
            <a:chOff x="-1230330" y="1660309"/>
            <a:chExt cx="15341480" cy="38687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4FEBA0-5714-1F3B-E6CC-85A6A409A98E}"/>
                </a:ext>
              </a:extLst>
            </p:cNvPr>
            <p:cNvSpPr txBox="1"/>
            <p:nvPr/>
          </p:nvSpPr>
          <p:spPr>
            <a:xfrm>
              <a:off x="1940559" y="1833715"/>
              <a:ext cx="11591635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0" dirty="0" err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Klauberg</a:t>
              </a:r>
              <a:r>
                <a:rPr lang="en-US" sz="18000" dirty="0" err="1">
                  <a:solidFill>
                    <a:schemeClr val="accent6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Lab</a:t>
              </a:r>
              <a:endParaRPr lang="en-US" sz="18000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55B588-BDB8-EE19-A5A1-7537D1667643}"/>
                </a:ext>
              </a:extLst>
            </p:cNvPr>
            <p:cNvSpPr txBox="1"/>
            <p:nvPr/>
          </p:nvSpPr>
          <p:spPr>
            <a:xfrm>
              <a:off x="-968619" y="4513384"/>
              <a:ext cx="150797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Forest Ecology, GIS and Artificial Intelligence Lab</a:t>
              </a:r>
            </a:p>
          </p:txBody>
        </p:sp>
        <p:pic>
          <p:nvPicPr>
            <p:cNvPr id="14" name="Picture 13" descr="A tree with gears and a logo&#10;&#10;AI-generated content may be incorrect.">
              <a:extLst>
                <a:ext uri="{FF2B5EF4-FFF2-40B4-BE49-F238E27FC236}">
                  <a16:creationId xmlns:a16="http://schemas.microsoft.com/office/drawing/2014/main" id="{1D0C2753-28A5-CFB3-E0B3-487CBE0BB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25326"/>
            <a:stretch>
              <a:fillRect/>
            </a:stretch>
          </p:blipFill>
          <p:spPr>
            <a:xfrm>
              <a:off x="-1230330" y="1660309"/>
              <a:ext cx="3516923" cy="262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831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5D4-E8A5-F24B-D3FA-F284A74B2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783F17F-0D2C-34E1-27BA-221277ED534C}"/>
              </a:ext>
            </a:extLst>
          </p:cNvPr>
          <p:cNvSpPr/>
          <p:nvPr/>
        </p:nvSpPr>
        <p:spPr>
          <a:xfrm>
            <a:off x="-2520462" y="-539262"/>
            <a:ext cx="17314985" cy="7608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0E9B71-7FBA-59A3-1638-200E1274E7AE}"/>
              </a:ext>
            </a:extLst>
          </p:cNvPr>
          <p:cNvGrpSpPr/>
          <p:nvPr/>
        </p:nvGrpSpPr>
        <p:grpSpPr>
          <a:xfrm>
            <a:off x="-2520462" y="1525938"/>
            <a:ext cx="18747440" cy="4151830"/>
            <a:chOff x="-2520462" y="1525938"/>
            <a:chExt cx="18747440" cy="41518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7CE191-552E-D016-84DB-0A706F899CA6}"/>
                </a:ext>
              </a:extLst>
            </p:cNvPr>
            <p:cNvSpPr txBox="1"/>
            <p:nvPr/>
          </p:nvSpPr>
          <p:spPr>
            <a:xfrm>
              <a:off x="1113244" y="1525938"/>
              <a:ext cx="14125983" cy="347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0" dirty="0" err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Klauberg</a:t>
              </a:r>
              <a:r>
                <a:rPr lang="en-US" sz="22000" dirty="0" err="1">
                  <a:solidFill>
                    <a:schemeClr val="accent6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Lab</a:t>
              </a:r>
              <a:endParaRPr lang="en-US" sz="22000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474469-40EC-9A96-4D6A-9DE3B9ED806D}"/>
                </a:ext>
              </a:extLst>
            </p:cNvPr>
            <p:cNvSpPr txBox="1"/>
            <p:nvPr/>
          </p:nvSpPr>
          <p:spPr>
            <a:xfrm>
              <a:off x="-2520462" y="4662105"/>
              <a:ext cx="1874744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Quantitative Forest Ecology, GIS and Artificial Intelligence Lab</a:t>
              </a:r>
            </a:p>
          </p:txBody>
        </p:sp>
        <p:pic>
          <p:nvPicPr>
            <p:cNvPr id="14" name="Picture 13" descr="A tree with gears and a logo&#10;&#10;AI-generated content may be incorrect.">
              <a:extLst>
                <a:ext uri="{FF2B5EF4-FFF2-40B4-BE49-F238E27FC236}">
                  <a16:creationId xmlns:a16="http://schemas.microsoft.com/office/drawing/2014/main" id="{A93F23CC-D42F-29E3-A10F-7D6EEC0D7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25326"/>
            <a:stretch>
              <a:fillRect/>
            </a:stretch>
          </p:blipFill>
          <p:spPr>
            <a:xfrm>
              <a:off x="-2403679" y="1758103"/>
              <a:ext cx="3516923" cy="262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992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F64A5-33A8-9BAA-9780-15CD33CDA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6135C4-C40B-64A3-989D-D34B7910C53E}"/>
              </a:ext>
            </a:extLst>
          </p:cNvPr>
          <p:cNvSpPr/>
          <p:nvPr/>
        </p:nvSpPr>
        <p:spPr>
          <a:xfrm>
            <a:off x="-2520462" y="-539262"/>
            <a:ext cx="17314985" cy="7608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671C71-3FB9-A708-9386-9CBC2F66360F}"/>
              </a:ext>
            </a:extLst>
          </p:cNvPr>
          <p:cNvGrpSpPr/>
          <p:nvPr/>
        </p:nvGrpSpPr>
        <p:grpSpPr>
          <a:xfrm>
            <a:off x="-1230330" y="1660309"/>
            <a:ext cx="14762524" cy="3035728"/>
            <a:chOff x="-1230330" y="1660309"/>
            <a:chExt cx="14762524" cy="30357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3A3C02-9474-DE50-0FAF-73E5439E6694}"/>
                </a:ext>
              </a:extLst>
            </p:cNvPr>
            <p:cNvSpPr txBox="1"/>
            <p:nvPr/>
          </p:nvSpPr>
          <p:spPr>
            <a:xfrm>
              <a:off x="1940559" y="1833715"/>
              <a:ext cx="11591635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0" dirty="0" err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Klauberg</a:t>
              </a:r>
              <a:r>
                <a:rPr lang="en-US" sz="18000" dirty="0" err="1">
                  <a:solidFill>
                    <a:schemeClr val="accent6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Lab</a:t>
              </a:r>
              <a:endParaRPr lang="en-US" sz="18000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14" name="Picture 13" descr="A tree with gears and a logo&#10;&#10;AI-generated content may be incorrect.">
              <a:extLst>
                <a:ext uri="{FF2B5EF4-FFF2-40B4-BE49-F238E27FC236}">
                  <a16:creationId xmlns:a16="http://schemas.microsoft.com/office/drawing/2014/main" id="{4B1126E9-A915-8E64-24DC-8712EE17C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25326"/>
            <a:stretch>
              <a:fillRect/>
            </a:stretch>
          </p:blipFill>
          <p:spPr>
            <a:xfrm>
              <a:off x="-1230330" y="1660309"/>
              <a:ext cx="3516923" cy="2626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27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82D8A-B39F-C4C4-1A58-4B6DCA5CD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B7A6D5-2E00-DFF3-66BE-1ED21BA6A83F}"/>
              </a:ext>
            </a:extLst>
          </p:cNvPr>
          <p:cNvSpPr/>
          <p:nvPr/>
        </p:nvSpPr>
        <p:spPr>
          <a:xfrm>
            <a:off x="-2520462" y="-539262"/>
            <a:ext cx="17314985" cy="7608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5EED73-9CFA-9072-50A8-273161FE74A4}"/>
              </a:ext>
            </a:extLst>
          </p:cNvPr>
          <p:cNvGrpSpPr/>
          <p:nvPr/>
        </p:nvGrpSpPr>
        <p:grpSpPr>
          <a:xfrm>
            <a:off x="-1230330" y="1660309"/>
            <a:ext cx="14762524" cy="3035728"/>
            <a:chOff x="-1230330" y="1660309"/>
            <a:chExt cx="14762524" cy="30357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8747E9-A1AA-355F-5441-4CB1E6D9C111}"/>
                </a:ext>
              </a:extLst>
            </p:cNvPr>
            <p:cNvSpPr txBox="1"/>
            <p:nvPr/>
          </p:nvSpPr>
          <p:spPr>
            <a:xfrm>
              <a:off x="1940559" y="1833715"/>
              <a:ext cx="11591635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0" dirty="0" err="1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Klauberg</a:t>
              </a:r>
              <a:r>
                <a:rPr lang="en-US" sz="18000" dirty="0" err="1">
                  <a:solidFill>
                    <a:schemeClr val="accent6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Lab</a:t>
              </a:r>
              <a:endParaRPr lang="en-US" sz="18000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pic>
          <p:nvPicPr>
            <p:cNvPr id="14" name="Picture 13" descr="A tree with gears and a logo&#10;&#10;AI-generated content may be incorrect.">
              <a:extLst>
                <a:ext uri="{FF2B5EF4-FFF2-40B4-BE49-F238E27FC236}">
                  <a16:creationId xmlns:a16="http://schemas.microsoft.com/office/drawing/2014/main" id="{9E1AD262-8A83-3F2E-2341-484F9B819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25326"/>
            <a:stretch>
              <a:fillRect/>
            </a:stretch>
          </p:blipFill>
          <p:spPr>
            <a:xfrm>
              <a:off x="-1230330" y="1660309"/>
              <a:ext cx="3516923" cy="262621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BF2684-3813-FD03-38B6-C6F657524275}"/>
              </a:ext>
            </a:extLst>
          </p:cNvPr>
          <p:cNvSpPr txBox="1"/>
          <p:nvPr/>
        </p:nvSpPr>
        <p:spPr>
          <a:xfrm>
            <a:off x="1807028" y="3088305"/>
            <a:ext cx="8665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home-image1.jpghome-image1.jpg</a:t>
            </a:r>
          </a:p>
        </p:txBody>
      </p:sp>
    </p:spTree>
    <p:extLst>
      <p:ext uri="{BB962C8B-B14F-4D97-AF65-F5344CB8AC3E}">
        <p14:creationId xmlns:p14="http://schemas.microsoft.com/office/powerpoint/2010/main" val="73191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2A24-52F9-2F67-FC2F-9BEDED57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B904-05C5-1A02-4225-17500816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0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F149-5BF4-618D-49D8-5DA0F759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rone flying in the sky&#10;&#10;AI-generated content may be incorrect.">
            <a:extLst>
              <a:ext uri="{FF2B5EF4-FFF2-40B4-BE49-F238E27FC236}">
                <a16:creationId xmlns:a16="http://schemas.microsoft.com/office/drawing/2014/main" id="{B67E2040-6D6C-C844-C1CF-871DB791B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22" y="1825625"/>
            <a:ext cx="7741755" cy="4351338"/>
          </a:xfrm>
        </p:spPr>
      </p:pic>
      <p:pic>
        <p:nvPicPr>
          <p:cNvPr id="15" name="Picture 14" descr="A person and person in the woods&#10;&#10;AI-generated content may be incorrect.">
            <a:extLst>
              <a:ext uri="{FF2B5EF4-FFF2-40B4-BE49-F238E27FC236}">
                <a16:creationId xmlns:a16="http://schemas.microsoft.com/office/drawing/2014/main" id="{A782B70D-5480-5DD4-2401-05B1A47AD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19" y="1825623"/>
            <a:ext cx="3979738" cy="4337102"/>
          </a:xfrm>
          <a:prstGeom prst="rect">
            <a:avLst/>
          </a:prstGeom>
        </p:spPr>
      </p:pic>
      <p:pic>
        <p:nvPicPr>
          <p:cNvPr id="19" name="Picture 18" descr="A group of people in the forest&#10;&#10;AI-generated content may be incorrect.">
            <a:extLst>
              <a:ext uri="{FF2B5EF4-FFF2-40B4-BE49-F238E27FC236}">
                <a16:creationId xmlns:a16="http://schemas.microsoft.com/office/drawing/2014/main" id="{24DD29D1-4CB2-49FA-C0F7-05D9B0460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18" y="1825623"/>
            <a:ext cx="5821601" cy="4370792"/>
          </a:xfrm>
          <a:prstGeom prst="rect">
            <a:avLst/>
          </a:prstGeom>
        </p:spPr>
      </p:pic>
      <p:pic>
        <p:nvPicPr>
          <p:cNvPr id="21" name="Picture 20" descr="A group of people wearing hard hats&#10;&#10;AI-generated content may be incorrect.">
            <a:extLst>
              <a:ext uri="{FF2B5EF4-FFF2-40B4-BE49-F238E27FC236}">
                <a16:creationId xmlns:a16="http://schemas.microsoft.com/office/drawing/2014/main" id="{C8C5F380-B518-EB4C-C3B9-19C19BC4F5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" b="3868"/>
          <a:stretch>
            <a:fillRect/>
          </a:stretch>
        </p:blipFill>
        <p:spPr>
          <a:xfrm>
            <a:off x="6204857" y="1842469"/>
            <a:ext cx="3762020" cy="4351338"/>
          </a:xfrm>
          <a:prstGeom prst="rect">
            <a:avLst/>
          </a:prstGeom>
        </p:spPr>
      </p:pic>
      <p:pic>
        <p:nvPicPr>
          <p:cNvPr id="23" name="Picture 22" descr="A group of people walking in a field&#10;&#10;Description automatically generated">
            <a:extLst>
              <a:ext uri="{FF2B5EF4-FFF2-40B4-BE49-F238E27FC236}">
                <a16:creationId xmlns:a16="http://schemas.microsoft.com/office/drawing/2014/main" id="{D855D9D8-53E9-4881-4373-811C1405C4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8" b="21711"/>
          <a:stretch>
            <a:fillRect/>
          </a:stretch>
        </p:blipFill>
        <p:spPr bwMode="auto">
          <a:xfrm>
            <a:off x="2225117" y="1825623"/>
            <a:ext cx="4455010" cy="43850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 descr="A person holding a bird in front of a group of children&#10;&#10;AI-generated content may be incorrect.">
            <a:extLst>
              <a:ext uri="{FF2B5EF4-FFF2-40B4-BE49-F238E27FC236}">
                <a16:creationId xmlns:a16="http://schemas.microsoft.com/office/drawing/2014/main" id="{7EE3F775-8107-39B6-24E4-285B062DF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66" y="1844076"/>
            <a:ext cx="3272811" cy="4366575"/>
          </a:xfrm>
          <a:prstGeom prst="rect">
            <a:avLst/>
          </a:prstGeom>
        </p:spPr>
      </p:pic>
      <p:pic>
        <p:nvPicPr>
          <p:cNvPr id="27" name="Picture 26" descr="A group of people in the forest&#10;&#10;AI-generated content may be incorrect.">
            <a:extLst>
              <a:ext uri="{FF2B5EF4-FFF2-40B4-BE49-F238E27FC236}">
                <a16:creationId xmlns:a16="http://schemas.microsoft.com/office/drawing/2014/main" id="{DF51274F-A404-06CD-7566-4ADB8521FE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8"/>
          <a:stretch>
            <a:fillRect/>
          </a:stretch>
        </p:blipFill>
        <p:spPr>
          <a:xfrm>
            <a:off x="2225117" y="1850891"/>
            <a:ext cx="7738190" cy="4351338"/>
          </a:xfrm>
          <a:prstGeom prst="rect">
            <a:avLst/>
          </a:prstGeom>
        </p:spPr>
      </p:pic>
      <p:pic>
        <p:nvPicPr>
          <p:cNvPr id="29" name="Picture 28" descr="A group of people posing for a photo&#10;&#10;AI-generated content may be incorrect.">
            <a:extLst>
              <a:ext uri="{FF2B5EF4-FFF2-40B4-BE49-F238E27FC236}">
                <a16:creationId xmlns:a16="http://schemas.microsoft.com/office/drawing/2014/main" id="{5DCB14F0-1D94-B1CF-7E00-AE6C67B39C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57" y="1825623"/>
            <a:ext cx="2601884" cy="19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1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32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Roboto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Silva,Carlos Alberto</dc:creator>
  <cp:lastModifiedBy>Silva,Carlos Alberto</cp:lastModifiedBy>
  <cp:revision>3</cp:revision>
  <dcterms:created xsi:type="dcterms:W3CDTF">2025-08-11T02:44:27Z</dcterms:created>
  <dcterms:modified xsi:type="dcterms:W3CDTF">2025-08-12T02:43:07Z</dcterms:modified>
</cp:coreProperties>
</file>