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</p:sldMasterIdLst>
  <p:notesMasterIdLst>
    <p:notesMasterId r:id="rId12"/>
  </p:notesMasterIdLst>
  <p:sldIdLst>
    <p:sldId id="314" r:id="rId5"/>
    <p:sldId id="305" r:id="rId6"/>
    <p:sldId id="315" r:id="rId7"/>
    <p:sldId id="312" r:id="rId8"/>
    <p:sldId id="308" r:id="rId9"/>
    <p:sldId id="30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G CV Templates EN &amp; GY" id="{7074CEAE-E31F-B44E-8B3C-58C97E3FF7E7}">
          <p14:sldIdLst>
            <p14:sldId id="314"/>
            <p14:sldId id="305"/>
          </p14:sldIdLst>
        </p14:section>
        <p14:section name="CV Guidelines" id="{40C2B189-7050-413A-A601-B646E2DB5883}">
          <p14:sldIdLst>
            <p14:sldId id="315"/>
          </p14:sldIdLst>
        </p14:section>
        <p14:section name="CV Examples" id="{F35D0B42-802B-0C4C-838D-45861735348D}">
          <p14:sldIdLst>
            <p14:sldId id="312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5" autoAdjust="0"/>
    <p:restoredTop sz="94627" autoAdjust="0"/>
  </p:normalViewPr>
  <p:slideViewPr>
    <p:cSldViewPr snapToGrid="0" snapToObjects="1">
      <p:cViewPr varScale="1">
        <p:scale>
          <a:sx n="67" d="100"/>
          <a:sy n="67" d="100"/>
        </p:scale>
        <p:origin x="772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1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2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1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4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5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5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7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Foto</a:t>
            </a:r>
            <a:endParaRPr lang="en-US" dirty="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D96221B1-7C43-6F41-840A-5568779A71B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9909" y="4037590"/>
            <a:ext cx="1866761" cy="23433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09A399-7F84-094F-A16E-9E5CBCC4A5F5}"/>
              </a:ext>
            </a:extLst>
          </p:cNvPr>
          <p:cNvSpPr/>
          <p:nvPr userDrawn="1"/>
        </p:nvSpPr>
        <p:spPr>
          <a:xfrm>
            <a:off x="248475" y="3669470"/>
            <a:ext cx="2136916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Berufliche Qualifikation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289F6C-E935-7A46-8C31-24257593707F}"/>
              </a:ext>
            </a:extLst>
          </p:cNvPr>
          <p:cNvSpPr/>
          <p:nvPr userDrawn="1"/>
        </p:nvSpPr>
        <p:spPr>
          <a:xfrm>
            <a:off x="769393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u="sng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Fachkenntnisse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26E6AF-6D81-C641-BC0A-1EA742C390B1}"/>
              </a:ext>
            </a:extLst>
          </p:cNvPr>
          <p:cNvSpPr/>
          <p:nvPr userDrawn="1"/>
        </p:nvSpPr>
        <p:spPr>
          <a:xfrm>
            <a:off x="3325794" y="810000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u="sng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Relevante Projekterfahrung</a:t>
            </a:r>
            <a:endParaRPr lang="en-US" sz="1400" u="sng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87E8C6D-F793-7643-A95C-FD2F50FA18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0888" y="849341"/>
            <a:ext cx="414931" cy="414931"/>
          </a:xfrm>
          <a:prstGeom prst="rect">
            <a:avLst/>
          </a:prstGeom>
          <a:ln>
            <a:noFill/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CA14E13-69D6-9C49-ACD6-E24F38EB30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73049" y="845870"/>
            <a:ext cx="398770" cy="324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4F47D0-3E18-4E33-A68D-99A87336EA80}"/>
              </a:ext>
            </a:extLst>
          </p:cNvPr>
          <p:cNvSpPr/>
          <p:nvPr userDrawn="1"/>
        </p:nvSpPr>
        <p:spPr>
          <a:xfrm>
            <a:off x="7693935" y="453717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u="sng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Zertifikate</a:t>
            </a:r>
          </a:p>
        </p:txBody>
      </p:sp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40C1324E-B0A6-400B-85EC-215166F8C7A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53" y="4604362"/>
            <a:ext cx="360000" cy="3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D96221B1-7C43-6F41-840A-5568779A71B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9909" y="4037590"/>
            <a:ext cx="1866761" cy="23433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09A399-7F84-094F-A16E-9E5CBCC4A5F5}"/>
              </a:ext>
            </a:extLst>
          </p:cNvPr>
          <p:cNvSpPr/>
          <p:nvPr userDrawn="1"/>
        </p:nvSpPr>
        <p:spPr>
          <a:xfrm>
            <a:off x="248475" y="3669470"/>
            <a:ext cx="2136916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Professional Background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289F6C-E935-7A46-8C31-24257593707F}"/>
              </a:ext>
            </a:extLst>
          </p:cNvPr>
          <p:cNvSpPr/>
          <p:nvPr userDrawn="1"/>
        </p:nvSpPr>
        <p:spPr>
          <a:xfrm>
            <a:off x="769393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u="sng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26E6AF-6D81-C641-BC0A-1EA742C390B1}"/>
              </a:ext>
            </a:extLst>
          </p:cNvPr>
          <p:cNvSpPr/>
          <p:nvPr userDrawn="1"/>
        </p:nvSpPr>
        <p:spPr>
          <a:xfrm>
            <a:off x="3325794" y="810000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u="sng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Selected project experience</a:t>
            </a:r>
            <a:endParaRPr lang="en-US" sz="1400" u="sng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87E8C6D-F793-7643-A95C-FD2F50FA18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0888" y="849341"/>
            <a:ext cx="414931" cy="414931"/>
          </a:xfrm>
          <a:prstGeom prst="rect">
            <a:avLst/>
          </a:prstGeom>
          <a:ln>
            <a:noFill/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CA14E13-69D6-9C49-ACD6-E24F38EB30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73049" y="845870"/>
            <a:ext cx="398770" cy="324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598FC4-56C0-4DAC-9ACF-A7526EFB6A83}"/>
              </a:ext>
            </a:extLst>
          </p:cNvPr>
          <p:cNvSpPr/>
          <p:nvPr userDrawn="1"/>
        </p:nvSpPr>
        <p:spPr>
          <a:xfrm>
            <a:off x="7693935" y="453717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u="sng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46C0473D-4891-497D-9132-1D4CBE4D52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53" y="4604362"/>
            <a:ext cx="360000" cy="3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675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D96221B1-7C43-6F41-840A-5568779A71B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9909" y="4037590"/>
            <a:ext cx="1866761" cy="23433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795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96221B1-7C43-6F41-840A-5568779A71B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9909" y="4037590"/>
            <a:ext cx="1866761" cy="23433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706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4" r:id="rId2"/>
    <p:sldLayoutId id="2147483903" r:id="rId3"/>
    <p:sldLayoutId id="2147483902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70738" y="2856067"/>
            <a:ext cx="2114653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037590"/>
            <a:ext cx="1866761" cy="23433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sit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tempus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justo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Lorem ipsum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sit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Lorem ipsum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sit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tempus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justo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Lorem ipsum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sit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buClr>
                <a:srgbClr val="339933"/>
              </a:buClr>
              <a:defRPr/>
            </a:pP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76254" y="1149068"/>
            <a:ext cx="3553909" cy="32641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Functional / Technical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Business Intelligence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Data Warehouse 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Reporting and Dashboards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Big Data Analytics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GB" sz="1000" dirty="0">
                <a:cs typeface="Segoe UI Light" panose="020B0502040204020203" pitchFamily="34" charset="0"/>
              </a:rPr>
              <a:t>SQL Server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GB" sz="1000" dirty="0">
                <a:cs typeface="Segoe UI Light" panose="020B0502040204020203" pitchFamily="34" charset="0"/>
              </a:rPr>
              <a:t>SQL Server BI Stack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GB" sz="1000" dirty="0">
                <a:cs typeface="Segoe UI Light" panose="020B0502040204020203" pitchFamily="34" charset="0"/>
              </a:rPr>
              <a:t>SSAS Tabular &amp; Multidimensional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GB" sz="1000" dirty="0">
                <a:cs typeface="Segoe UI Light" panose="020B0502040204020203" pitchFamily="34" charset="0"/>
              </a:rPr>
              <a:t>Power BI</a:t>
            </a: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Government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Manufacturing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Education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Banking</a:t>
            </a:r>
          </a:p>
          <a:p>
            <a:pPr>
              <a:lnSpc>
                <a:spcPct val="105000"/>
              </a:lnSpc>
              <a:buClr>
                <a:schemeClr val="tx2"/>
              </a:buClr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Languages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English, German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329240" y="1148400"/>
            <a:ext cx="3553910" cy="3984740"/>
          </a:xfrm>
          <a:prstGeom prst="rect">
            <a:avLst/>
          </a:prstGeom>
          <a:noFill/>
          <a:ln>
            <a:noFill/>
          </a:ln>
        </p:spPr>
        <p:txBody>
          <a:bodyPr wrap="square" bIns="36000" rtlCol="0">
            <a:spAutoFit/>
          </a:bodyPr>
          <a:lstStyle/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Title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000" dirty="0"/>
              <a:t>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, </a:t>
            </a:r>
            <a:r>
              <a:rPr lang="en-AU" sz="1000" dirty="0" err="1"/>
              <a:t>consectetur</a:t>
            </a:r>
            <a:r>
              <a:rPr lang="en-AU" sz="1000" dirty="0"/>
              <a:t> </a:t>
            </a:r>
            <a:r>
              <a:rPr lang="en-AU" sz="1000" dirty="0" err="1"/>
              <a:t>adipiscing</a:t>
            </a:r>
            <a:r>
              <a:rPr lang="en-AU" sz="1000" dirty="0"/>
              <a:t> </a:t>
            </a:r>
            <a:r>
              <a:rPr lang="en-AU" sz="1000" dirty="0" err="1"/>
              <a:t>elit</a:t>
            </a:r>
            <a:r>
              <a:rPr lang="en-AU" sz="1000" dirty="0"/>
              <a:t>. </a:t>
            </a:r>
            <a:r>
              <a:rPr lang="en-AU" sz="1000" dirty="0" err="1"/>
              <a:t>Vivamus</a:t>
            </a:r>
            <a:r>
              <a:rPr lang="en-AU" sz="1000" dirty="0"/>
              <a:t> tempus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justo</a:t>
            </a:r>
            <a:r>
              <a:rPr lang="en-AU" sz="1000" dirty="0"/>
              <a:t>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posuere</a:t>
            </a:r>
            <a:r>
              <a:rPr lang="en-AU" sz="1000" dirty="0"/>
              <a:t>. 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.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Title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000" dirty="0"/>
              <a:t>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, </a:t>
            </a:r>
            <a:r>
              <a:rPr lang="en-AU" sz="1000" dirty="0" err="1"/>
              <a:t>consectetur</a:t>
            </a:r>
            <a:r>
              <a:rPr lang="en-AU" sz="1000" dirty="0"/>
              <a:t> </a:t>
            </a:r>
            <a:r>
              <a:rPr lang="en-AU" sz="1000" dirty="0" err="1"/>
              <a:t>adipiscing</a:t>
            </a:r>
            <a:r>
              <a:rPr lang="en-AU" sz="1000" dirty="0"/>
              <a:t> </a:t>
            </a:r>
            <a:r>
              <a:rPr lang="en-AU" sz="1000" dirty="0" err="1"/>
              <a:t>elit</a:t>
            </a:r>
            <a:r>
              <a:rPr lang="en-AU" sz="1000" dirty="0"/>
              <a:t>. </a:t>
            </a:r>
            <a:r>
              <a:rPr lang="en-AU" sz="1000" dirty="0" err="1"/>
              <a:t>Vivamus</a:t>
            </a:r>
            <a:r>
              <a:rPr lang="en-AU" sz="1000" dirty="0"/>
              <a:t> tempus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justo</a:t>
            </a:r>
            <a:r>
              <a:rPr lang="en-AU" sz="1000" dirty="0"/>
              <a:t>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posuere</a:t>
            </a:r>
            <a:r>
              <a:rPr lang="en-AU" sz="1000" dirty="0"/>
              <a:t>. Lorem ipsum </a:t>
            </a:r>
            <a:r>
              <a:rPr lang="en-AU" sz="1000" dirty="0" err="1"/>
              <a:t>dolor</a:t>
            </a:r>
            <a:r>
              <a:rPr lang="en-AU" sz="1000" dirty="0"/>
              <a:t> sit.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Title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000" dirty="0"/>
              <a:t>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, </a:t>
            </a:r>
            <a:r>
              <a:rPr lang="en-AU" sz="1000" dirty="0" err="1"/>
              <a:t>consectetur</a:t>
            </a:r>
            <a:r>
              <a:rPr lang="en-AU" sz="1000" dirty="0"/>
              <a:t> </a:t>
            </a:r>
            <a:r>
              <a:rPr lang="en-AU" sz="1000" dirty="0" err="1"/>
              <a:t>adipiscing</a:t>
            </a:r>
            <a:r>
              <a:rPr lang="en-AU" sz="1000" dirty="0"/>
              <a:t> </a:t>
            </a:r>
            <a:r>
              <a:rPr lang="en-AU" sz="1000" dirty="0" err="1"/>
              <a:t>elit</a:t>
            </a:r>
            <a:r>
              <a:rPr lang="en-AU" sz="1000" dirty="0"/>
              <a:t>. </a:t>
            </a:r>
            <a:r>
              <a:rPr lang="en-AU" sz="1000" dirty="0" err="1"/>
              <a:t>Vivamus</a:t>
            </a:r>
            <a:r>
              <a:rPr lang="en-AU" sz="1000" dirty="0"/>
              <a:t> tempus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justo</a:t>
            </a:r>
            <a:r>
              <a:rPr lang="en-AU" sz="1000" dirty="0"/>
              <a:t>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posuere</a:t>
            </a:r>
            <a:r>
              <a:rPr lang="en-AU" sz="1000" dirty="0"/>
              <a:t>. 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.</a:t>
            </a:r>
            <a:endParaRPr lang="en-US" sz="1000" dirty="0"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Title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000" dirty="0"/>
              <a:t>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, </a:t>
            </a:r>
            <a:r>
              <a:rPr lang="en-AU" sz="1000" dirty="0" err="1"/>
              <a:t>consectetur</a:t>
            </a:r>
            <a:r>
              <a:rPr lang="en-AU" sz="1000" dirty="0"/>
              <a:t> </a:t>
            </a:r>
            <a:r>
              <a:rPr lang="en-AU" sz="1000" dirty="0" err="1"/>
              <a:t>adipiscing</a:t>
            </a:r>
            <a:r>
              <a:rPr lang="en-AU" sz="1000" dirty="0"/>
              <a:t> </a:t>
            </a:r>
            <a:r>
              <a:rPr lang="en-AU" sz="1000" dirty="0" err="1"/>
              <a:t>elit</a:t>
            </a:r>
            <a:r>
              <a:rPr lang="en-AU" sz="1000" dirty="0"/>
              <a:t>. </a:t>
            </a:r>
            <a:r>
              <a:rPr lang="en-AU" sz="1000" dirty="0" err="1"/>
              <a:t>Vivamus</a:t>
            </a:r>
            <a:r>
              <a:rPr lang="en-AU" sz="1000" dirty="0"/>
              <a:t> tempus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justo</a:t>
            </a:r>
            <a:r>
              <a:rPr lang="en-AU" sz="1000" dirty="0"/>
              <a:t>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posuere</a:t>
            </a:r>
            <a:r>
              <a:rPr lang="en-AU" sz="1000" dirty="0"/>
              <a:t>. Lorem ipsum </a:t>
            </a:r>
            <a:r>
              <a:rPr lang="en-AU" sz="1000" dirty="0" err="1"/>
              <a:t>dolor</a:t>
            </a:r>
            <a:r>
              <a:rPr lang="en-AU" sz="1000" dirty="0"/>
              <a:t> sit.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60" y="3185935"/>
            <a:ext cx="19685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Location</a:t>
            </a: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4E66821-23E6-B042-9B89-A3DA6501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54" y="4840948"/>
            <a:ext cx="3553909" cy="105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1">
            <a:spAutoFit/>
          </a:bodyPr>
          <a:lstStyle/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MCSE Business Intelligence 2012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MCSA SQL Server 2012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/>
              <a:t>Teradata</a:t>
            </a:r>
            <a:r>
              <a:rPr lang="en-US" sz="1000" dirty="0">
                <a:cs typeface="Segoe UI Light" panose="020B0502040204020203" pitchFamily="34" charset="0"/>
              </a:rPr>
              <a:t> 12 Basics Certified Prof. MCSE Business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MCSA SQL Server 2012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/>
              <a:t>Teradata</a:t>
            </a:r>
            <a:r>
              <a:rPr lang="en-US" sz="1000" dirty="0">
                <a:cs typeface="Segoe UI Light" panose="020B0502040204020203" pitchFamily="34" charset="0"/>
              </a:rPr>
              <a:t> 12 Basics Certified Prof.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52070-F3C6-8F4D-BEDE-4AE92589D5FA}"/>
              </a:ext>
            </a:extLst>
          </p:cNvPr>
          <p:cNvSpPr/>
          <p:nvPr/>
        </p:nvSpPr>
        <p:spPr>
          <a:xfrm>
            <a:off x="2503071" y="0"/>
            <a:ext cx="36052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C7A00-D16C-4444-9BA0-1172AEF3C2FF}"/>
              </a:ext>
            </a:extLst>
          </p:cNvPr>
          <p:cNvSpPr/>
          <p:nvPr/>
        </p:nvSpPr>
        <p:spPr>
          <a:xfrm>
            <a:off x="6896759" y="0"/>
            <a:ext cx="36052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13D063-0BC9-C643-AB4B-020C08A0E164}"/>
              </a:ext>
            </a:extLst>
          </p:cNvPr>
          <p:cNvSpPr/>
          <p:nvPr/>
        </p:nvSpPr>
        <p:spPr>
          <a:xfrm>
            <a:off x="11838894" y="0"/>
            <a:ext cx="36052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55A21-0E07-4A28-95B4-AC8754835F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771541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70738" y="2856067"/>
            <a:ext cx="2114653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037590"/>
            <a:ext cx="1866761" cy="23433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sit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tempus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justo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Lorem ipsum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sit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Lorem ipsum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sit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tempus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justo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Lorem ipsum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sit </a:t>
            </a:r>
            <a:r>
              <a:rPr lang="en-GB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GB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buClr>
                <a:srgbClr val="339933"/>
              </a:buClr>
              <a:defRPr/>
            </a:pPr>
            <a:endParaRPr lang="en-GB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76254" y="1149068"/>
            <a:ext cx="3553909" cy="32641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 err="1">
                <a:cs typeface="Segoe UI Light" panose="020B0502040204020203" pitchFamily="34" charset="0"/>
              </a:rPr>
              <a:t>Funktional</a:t>
            </a:r>
            <a:r>
              <a:rPr lang="en-GB" sz="1000" dirty="0">
                <a:cs typeface="Segoe UI Light" panose="020B0502040204020203" pitchFamily="34" charset="0"/>
              </a:rPr>
              <a:t>/ Technik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Business Intelligence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Data Warehouse 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Reporting and Dashboards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Big Data Analytics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GB" sz="1000" dirty="0">
                <a:cs typeface="Segoe UI Light" panose="020B0502040204020203" pitchFamily="34" charset="0"/>
              </a:rPr>
              <a:t>SQL Server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GB" sz="1000" dirty="0">
                <a:cs typeface="Segoe UI Light" panose="020B0502040204020203" pitchFamily="34" charset="0"/>
              </a:rPr>
              <a:t>SQL Server BI Stack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GB" sz="1000" dirty="0">
                <a:cs typeface="Segoe UI Light" panose="020B0502040204020203" pitchFamily="34" charset="0"/>
              </a:rPr>
              <a:t>SSAS Tabular &amp; Multidimensional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GB" sz="1000" dirty="0">
                <a:cs typeface="Segoe UI Light" panose="020B0502040204020203" pitchFamily="34" charset="0"/>
              </a:rPr>
              <a:t>Power BI</a:t>
            </a: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 err="1">
                <a:cs typeface="Segoe UI Light" panose="020B0502040204020203" pitchFamily="34" charset="0"/>
              </a:rPr>
              <a:t>Branche</a:t>
            </a:r>
            <a:endParaRPr lang="en-GB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Government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Manufacturing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Education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Banking</a:t>
            </a:r>
          </a:p>
          <a:p>
            <a:pPr>
              <a:lnSpc>
                <a:spcPct val="105000"/>
              </a:lnSpc>
              <a:buClr>
                <a:schemeClr val="tx2"/>
              </a:buClr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 err="1">
                <a:cs typeface="Segoe UI Light" panose="020B0502040204020203" pitchFamily="34" charset="0"/>
              </a:rPr>
              <a:t>Sprachen</a:t>
            </a:r>
            <a:endParaRPr lang="en-GB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English, German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329240" y="1148400"/>
            <a:ext cx="3553910" cy="4626262"/>
          </a:xfrm>
          <a:prstGeom prst="rect">
            <a:avLst/>
          </a:prstGeom>
          <a:noFill/>
          <a:ln>
            <a:noFill/>
          </a:ln>
        </p:spPr>
        <p:txBody>
          <a:bodyPr wrap="square" bIns="36000" rtlCol="0">
            <a:spAutoFit/>
          </a:bodyPr>
          <a:lstStyle/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 err="1">
                <a:cs typeface="Segoe UI Light" panose="020B0502040204020203" pitchFamily="34" charset="0"/>
              </a:rPr>
              <a:t>Titel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000" dirty="0"/>
              <a:t>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, </a:t>
            </a:r>
            <a:r>
              <a:rPr lang="en-AU" sz="1000" dirty="0" err="1"/>
              <a:t>consectetur</a:t>
            </a:r>
            <a:r>
              <a:rPr lang="en-AU" sz="1000" dirty="0"/>
              <a:t> </a:t>
            </a:r>
            <a:r>
              <a:rPr lang="en-AU" sz="1000" dirty="0" err="1"/>
              <a:t>adipiscing</a:t>
            </a:r>
            <a:r>
              <a:rPr lang="en-AU" sz="1000" dirty="0"/>
              <a:t> </a:t>
            </a:r>
            <a:r>
              <a:rPr lang="en-AU" sz="1000" dirty="0" err="1"/>
              <a:t>elit</a:t>
            </a:r>
            <a:r>
              <a:rPr lang="en-AU" sz="1000" dirty="0"/>
              <a:t>. </a:t>
            </a:r>
            <a:r>
              <a:rPr lang="en-AU" sz="1000" dirty="0" err="1"/>
              <a:t>Vivamus</a:t>
            </a:r>
            <a:r>
              <a:rPr lang="en-AU" sz="1000" dirty="0"/>
              <a:t> tempus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justo</a:t>
            </a:r>
            <a:r>
              <a:rPr lang="en-AU" sz="1000" dirty="0"/>
              <a:t>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posuere</a:t>
            </a:r>
            <a:r>
              <a:rPr lang="en-AU" sz="1000" dirty="0"/>
              <a:t>. 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.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 err="1">
                <a:cs typeface="Segoe UI Light" panose="020B0502040204020203" pitchFamily="34" charset="0"/>
              </a:rPr>
              <a:t>Titel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000" dirty="0"/>
              <a:t>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, </a:t>
            </a:r>
            <a:r>
              <a:rPr lang="en-AU" sz="1000" dirty="0" err="1"/>
              <a:t>consectetur</a:t>
            </a:r>
            <a:r>
              <a:rPr lang="en-AU" sz="1000" dirty="0"/>
              <a:t> </a:t>
            </a:r>
            <a:r>
              <a:rPr lang="en-AU" sz="1000" dirty="0" err="1"/>
              <a:t>adipiscing</a:t>
            </a:r>
            <a:r>
              <a:rPr lang="en-AU" sz="1000" dirty="0"/>
              <a:t> </a:t>
            </a:r>
            <a:r>
              <a:rPr lang="en-AU" sz="1000" dirty="0" err="1"/>
              <a:t>elit</a:t>
            </a:r>
            <a:r>
              <a:rPr lang="en-AU" sz="1000" dirty="0"/>
              <a:t>. </a:t>
            </a:r>
            <a:r>
              <a:rPr lang="en-AU" sz="1000" dirty="0" err="1"/>
              <a:t>Vivamus</a:t>
            </a:r>
            <a:r>
              <a:rPr lang="en-AU" sz="1000" dirty="0"/>
              <a:t> tempus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justo</a:t>
            </a:r>
            <a:r>
              <a:rPr lang="en-AU" sz="1000" dirty="0"/>
              <a:t>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posuere</a:t>
            </a:r>
            <a:r>
              <a:rPr lang="en-AU" sz="1000" dirty="0"/>
              <a:t>. Lorem ipsum </a:t>
            </a:r>
            <a:r>
              <a:rPr lang="en-AU" sz="1000" dirty="0" err="1"/>
              <a:t>dolor</a:t>
            </a:r>
            <a:r>
              <a:rPr lang="en-AU" sz="1000" dirty="0"/>
              <a:t> sit.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 err="1">
                <a:cs typeface="Segoe UI Light" panose="020B0502040204020203" pitchFamily="34" charset="0"/>
              </a:rPr>
              <a:t>Titel</a:t>
            </a:r>
            <a:endParaRPr lang="en-US" sz="1000" dirty="0"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000" dirty="0"/>
              <a:t>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, </a:t>
            </a:r>
            <a:r>
              <a:rPr lang="en-AU" sz="1000" dirty="0" err="1"/>
              <a:t>consectetur</a:t>
            </a:r>
            <a:r>
              <a:rPr lang="en-AU" sz="1000" dirty="0"/>
              <a:t> </a:t>
            </a:r>
            <a:r>
              <a:rPr lang="en-AU" sz="1000" dirty="0" err="1"/>
              <a:t>adipiscing</a:t>
            </a:r>
            <a:r>
              <a:rPr lang="en-AU" sz="1000" dirty="0"/>
              <a:t> </a:t>
            </a:r>
            <a:r>
              <a:rPr lang="en-AU" sz="1000" dirty="0" err="1"/>
              <a:t>elit</a:t>
            </a:r>
            <a:r>
              <a:rPr lang="en-AU" sz="1000" dirty="0"/>
              <a:t>. </a:t>
            </a:r>
            <a:r>
              <a:rPr lang="en-AU" sz="1000" dirty="0" err="1"/>
              <a:t>Vivamus</a:t>
            </a:r>
            <a:r>
              <a:rPr lang="en-AU" sz="1000" dirty="0"/>
              <a:t> tempus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justo</a:t>
            </a:r>
            <a:r>
              <a:rPr lang="en-AU" sz="1000" dirty="0"/>
              <a:t>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posuere</a:t>
            </a:r>
            <a:r>
              <a:rPr lang="en-AU" sz="1000" dirty="0"/>
              <a:t>. 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.</a:t>
            </a:r>
            <a:endParaRPr lang="en-US" sz="1000" dirty="0"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 err="1">
                <a:cs typeface="Segoe UI Light" panose="020B0502040204020203" pitchFamily="34" charset="0"/>
              </a:rPr>
              <a:t>Titel</a:t>
            </a:r>
            <a:endParaRPr lang="en-US" sz="1000" dirty="0"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AU" sz="1000" dirty="0"/>
              <a:t>Lorem ipsum </a:t>
            </a:r>
            <a:r>
              <a:rPr lang="en-AU" sz="1000" dirty="0" err="1"/>
              <a:t>dolor</a:t>
            </a:r>
            <a:r>
              <a:rPr lang="en-AU" sz="1000" dirty="0"/>
              <a:t> sit </a:t>
            </a:r>
            <a:r>
              <a:rPr lang="en-AU" sz="1000" dirty="0" err="1"/>
              <a:t>amet</a:t>
            </a:r>
            <a:r>
              <a:rPr lang="en-AU" sz="1000" dirty="0"/>
              <a:t>, </a:t>
            </a:r>
            <a:r>
              <a:rPr lang="en-AU" sz="1000" dirty="0" err="1"/>
              <a:t>consectetur</a:t>
            </a:r>
            <a:r>
              <a:rPr lang="en-AU" sz="1000" dirty="0"/>
              <a:t> </a:t>
            </a:r>
            <a:r>
              <a:rPr lang="en-AU" sz="1000" dirty="0" err="1"/>
              <a:t>adipiscing</a:t>
            </a:r>
            <a:r>
              <a:rPr lang="en-AU" sz="1000" dirty="0"/>
              <a:t> </a:t>
            </a:r>
            <a:r>
              <a:rPr lang="en-AU" sz="1000" dirty="0" err="1"/>
              <a:t>elit</a:t>
            </a:r>
            <a:r>
              <a:rPr lang="en-AU" sz="1000" dirty="0"/>
              <a:t>. </a:t>
            </a:r>
            <a:r>
              <a:rPr lang="en-AU" sz="1000" dirty="0" err="1"/>
              <a:t>Vivamus</a:t>
            </a:r>
            <a:r>
              <a:rPr lang="en-AU" sz="1000" dirty="0"/>
              <a:t> tempus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justo</a:t>
            </a:r>
            <a:r>
              <a:rPr lang="en-AU" sz="1000" dirty="0"/>
              <a:t> </a:t>
            </a:r>
            <a:r>
              <a:rPr lang="en-AU" sz="1000" dirty="0" err="1"/>
              <a:t>nec</a:t>
            </a:r>
            <a:r>
              <a:rPr lang="en-AU" sz="1000" dirty="0"/>
              <a:t> </a:t>
            </a:r>
            <a:r>
              <a:rPr lang="en-AU" sz="1000" dirty="0" err="1"/>
              <a:t>posuere</a:t>
            </a:r>
            <a:r>
              <a:rPr lang="en-AU" sz="1000" dirty="0"/>
              <a:t>. Lorem ipsum </a:t>
            </a:r>
            <a:r>
              <a:rPr lang="en-AU" sz="1000" dirty="0" err="1"/>
              <a:t>dolor</a:t>
            </a:r>
            <a:r>
              <a:rPr lang="en-AU" sz="1000" dirty="0"/>
              <a:t> sit.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60" y="3185935"/>
            <a:ext cx="19685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Ort</a:t>
            </a: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4E66821-23E6-B042-9B89-A3DA6501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54" y="4840948"/>
            <a:ext cx="3553909" cy="105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1">
            <a:spAutoFit/>
          </a:bodyPr>
          <a:lstStyle/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MCSE Business Intelligence 2012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MCSA SQL Server 2012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/>
              <a:t>Teradata</a:t>
            </a:r>
            <a:r>
              <a:rPr lang="en-US" sz="1000" dirty="0">
                <a:cs typeface="Segoe UI Light" panose="020B0502040204020203" pitchFamily="34" charset="0"/>
              </a:rPr>
              <a:t> 12 Basics Certified Prof. MCSE Business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MCSA SQL Server 2012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/>
              <a:t>Teradata</a:t>
            </a:r>
            <a:r>
              <a:rPr lang="en-US" sz="1000" dirty="0">
                <a:cs typeface="Segoe UI Light" panose="020B0502040204020203" pitchFamily="34" charset="0"/>
              </a:rPr>
              <a:t> 12 Basics Certified Prof.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52070-F3C6-8F4D-BEDE-4AE92589D5FA}"/>
              </a:ext>
            </a:extLst>
          </p:cNvPr>
          <p:cNvSpPr/>
          <p:nvPr/>
        </p:nvSpPr>
        <p:spPr>
          <a:xfrm>
            <a:off x="2503071" y="0"/>
            <a:ext cx="36052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C7A00-D16C-4444-9BA0-1172AEF3C2FF}"/>
              </a:ext>
            </a:extLst>
          </p:cNvPr>
          <p:cNvSpPr/>
          <p:nvPr/>
        </p:nvSpPr>
        <p:spPr>
          <a:xfrm>
            <a:off x="6896759" y="0"/>
            <a:ext cx="36052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13D063-0BC9-C643-AB4B-020C08A0E164}"/>
              </a:ext>
            </a:extLst>
          </p:cNvPr>
          <p:cNvSpPr/>
          <p:nvPr/>
        </p:nvSpPr>
        <p:spPr>
          <a:xfrm>
            <a:off x="11838894" y="0"/>
            <a:ext cx="36052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227E52C-B36F-4F46-9921-C525339B4C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664214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8CB45-592C-46AB-90EA-469DFB27A0D7}"/>
              </a:ext>
            </a:extLst>
          </p:cNvPr>
          <p:cNvSpPr txBox="1"/>
          <p:nvPr/>
        </p:nvSpPr>
        <p:spPr>
          <a:xfrm>
            <a:off x="297952" y="863029"/>
            <a:ext cx="1613042" cy="749817"/>
          </a:xfrm>
          <a:prstGeom prst="rect">
            <a:avLst/>
          </a:prstGeom>
          <a:noFill/>
          <a:ln>
            <a:noFill/>
          </a:ln>
        </p:spPr>
        <p:txBody>
          <a:bodyPr wrap="square" bIns="36000" rtlCol="0">
            <a:spAutoFit/>
          </a:bodyPr>
          <a:lstStyle/>
          <a:p>
            <a:pPr algn="l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</a:pPr>
            <a:r>
              <a:rPr lang="de-DE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Avanade ASG CV Guidelines</a:t>
            </a:r>
            <a:r>
              <a:rPr lang="de-DE" sz="1000" dirty="0">
                <a:cs typeface="Segoe UI Light" panose="020B0502040204020203" pitchFamily="34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BC34D-E34A-4686-AB37-5C0661172B81}"/>
              </a:ext>
            </a:extLst>
          </p:cNvPr>
          <p:cNvSpPr txBox="1"/>
          <p:nvPr/>
        </p:nvSpPr>
        <p:spPr>
          <a:xfrm>
            <a:off x="2615239" y="211613"/>
            <a:ext cx="9278809" cy="5006943"/>
          </a:xfrm>
          <a:prstGeom prst="rect">
            <a:avLst/>
          </a:prstGeom>
          <a:noFill/>
          <a:ln>
            <a:noFill/>
          </a:ln>
        </p:spPr>
        <p:txBody>
          <a:bodyPr wrap="square" bIns="36000" rtlCol="0">
            <a:spAutoFit/>
          </a:bodyPr>
          <a:lstStyle/>
          <a:p>
            <a:pPr lvl="0"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b="1" dirty="0">
                <a:cs typeface="Segoe UI Light" panose="020B0502040204020203" pitchFamily="34" charset="0"/>
              </a:rPr>
              <a:t>Purpose of CVs is:</a:t>
            </a:r>
          </a:p>
          <a:p>
            <a:pPr marL="285750" lvl="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To support selling Avanade consultants to Avanade customers by providing required information about our consultants´ skills and relevant project experience (e.g. CV´s may be used as a attachment to sales proposals)</a:t>
            </a:r>
          </a:p>
          <a:p>
            <a:pPr marL="285750" lvl="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To support staffing Avanade projects by providing Sales, TC Leads and Project Delivery Lead and Scheduling the key information about our employees</a:t>
            </a:r>
          </a:p>
          <a:p>
            <a:pPr marL="28575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GB" sz="1000" dirty="0">
                <a:solidFill>
                  <a:schemeClr val="tx2"/>
                </a:solidFill>
                <a:cs typeface="Segoe UI Light" panose="020B0502040204020203" pitchFamily="34" charset="0"/>
              </a:rPr>
              <a:t>It is therefore essential for each consultant to follow these CV Guidelines and keep CVs always up-to-date</a:t>
            </a:r>
          </a:p>
          <a:p>
            <a:pPr>
              <a:lnSpc>
                <a:spcPct val="200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b="1" dirty="0">
                <a:cs typeface="Segoe UI Light" panose="020B0502040204020203" pitchFamily="34" charset="0"/>
              </a:rPr>
              <a:t>Update of CVs general:</a:t>
            </a:r>
          </a:p>
          <a:p>
            <a:pPr marL="28575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Do not change the template layout and the font size (Segoe UI (Body) – size 10)</a:t>
            </a:r>
          </a:p>
          <a:p>
            <a:pPr marL="28575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Pay attention to spelling and grammar</a:t>
            </a:r>
          </a:p>
          <a:p>
            <a:pPr marL="28575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Avoid first person (“I”), rather use third person</a:t>
            </a:r>
          </a:p>
          <a:p>
            <a:pPr marL="28575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After your start at Avanade, please update your CV at least quarterly &amp; save the file in your </a:t>
            </a:r>
            <a:r>
              <a:rPr lang="en-US" sz="1000" dirty="0" err="1">
                <a:cs typeface="Segoe UI Light" panose="020B0502040204020203" pitchFamily="34" charset="0"/>
              </a:rPr>
              <a:t>myScheduling</a:t>
            </a:r>
            <a:r>
              <a:rPr lang="en-US" sz="1000" dirty="0">
                <a:cs typeface="Segoe UI Light" panose="020B0502040204020203" pitchFamily="34" charset="0"/>
              </a:rPr>
              <a:t> ME-Page --&gt;CV/Resume --&gt; upload additional resume (delete old </a:t>
            </a:r>
            <a:r>
              <a:rPr lang="en-US" sz="1000">
                <a:cs typeface="Segoe UI Light" panose="020B0502040204020203" pitchFamily="34" charset="0"/>
              </a:rPr>
              <a:t>versions)</a:t>
            </a:r>
          </a:p>
          <a:p>
            <a:pPr marL="28575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>
                <a:cs typeface="Segoe UI Light" panose="020B0502040204020203" pitchFamily="34" charset="0"/>
              </a:rPr>
              <a:t>Use </a:t>
            </a:r>
            <a:r>
              <a:rPr lang="en-US" sz="1000" dirty="0">
                <a:cs typeface="Segoe UI Light" panose="020B0502040204020203" pitchFamily="34" charset="0"/>
              </a:rPr>
              <a:t>the following naming convention: Surname.Firstname_CV.pptx  (Mustermann.Max_CV.pptx)</a:t>
            </a:r>
          </a:p>
          <a:p>
            <a:pPr>
              <a:lnSpc>
                <a:spcPct val="200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b="1" dirty="0">
                <a:cs typeface="Segoe UI Light" panose="020B0502040204020203" pitchFamily="34" charset="0"/>
              </a:rPr>
              <a:t>Professional background section:</a:t>
            </a:r>
          </a:p>
          <a:p>
            <a:pPr marL="28575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Include your general area of expertise for which you are specialized and add your education background </a:t>
            </a:r>
          </a:p>
          <a:p>
            <a:pPr lvl="0">
              <a:lnSpc>
                <a:spcPct val="200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b="1" dirty="0">
                <a:cs typeface="Segoe UI Light" panose="020B0502040204020203" pitchFamily="34" charset="0"/>
              </a:rPr>
              <a:t>Selected project </a:t>
            </a:r>
            <a:r>
              <a:rPr lang="en-US" sz="1000" b="1" dirty="0" err="1">
                <a:cs typeface="Segoe UI Light" panose="020B0502040204020203" pitchFamily="34" charset="0"/>
              </a:rPr>
              <a:t>pxperience</a:t>
            </a:r>
            <a:r>
              <a:rPr lang="en-US" sz="1000" b="1" dirty="0">
                <a:cs typeface="Segoe UI Light" panose="020B0502040204020203" pitchFamily="34" charset="0"/>
              </a:rPr>
              <a:t> section:</a:t>
            </a:r>
          </a:p>
          <a:p>
            <a:pPr marL="285750" lvl="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List both most relevant Avanade projects as well as most relevant projects at previous employers with brief description of your responsibility</a:t>
            </a:r>
          </a:p>
          <a:p>
            <a:pPr marL="285750" lvl="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List the most recent assignment first</a:t>
            </a:r>
          </a:p>
          <a:p>
            <a:pPr marL="285750" lvl="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Only mention the customers industry, NOT the customers name</a:t>
            </a:r>
          </a:p>
          <a:p>
            <a:pPr>
              <a:lnSpc>
                <a:spcPct val="200000"/>
              </a:lnSpc>
              <a:buClr>
                <a:srgbClr val="339933"/>
              </a:buClr>
              <a:defRPr/>
            </a:pPr>
            <a:r>
              <a:rPr lang="en-US" sz="1000" b="1" dirty="0">
                <a:cs typeface="Segoe UI Light" panose="020B0502040204020203" pitchFamily="34" charset="0"/>
              </a:rPr>
              <a:t>Industry section:</a:t>
            </a:r>
          </a:p>
          <a:p>
            <a:pPr marL="285750" indent="-2857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Segoe UI Light" panose="020B0502040204020203" pitchFamily="34" charset="0"/>
              </a:rPr>
              <a:t>Use following values: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2EAAB6-7B2F-4681-8AA0-E04FE641C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70414"/>
              </p:ext>
            </p:extLst>
          </p:nvPr>
        </p:nvGraphicFramePr>
        <p:xfrm>
          <a:off x="4293199" y="4588987"/>
          <a:ext cx="7131987" cy="2057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77329">
                  <a:extLst>
                    <a:ext uri="{9D8B030D-6E8A-4147-A177-3AD203B41FA5}">
                      <a16:colId xmlns:a16="http://schemas.microsoft.com/office/drawing/2014/main" val="2546029020"/>
                    </a:ext>
                  </a:extLst>
                </a:gridCol>
                <a:gridCol w="2377329">
                  <a:extLst>
                    <a:ext uri="{9D8B030D-6E8A-4147-A177-3AD203B41FA5}">
                      <a16:colId xmlns:a16="http://schemas.microsoft.com/office/drawing/2014/main" val="3064761282"/>
                    </a:ext>
                  </a:extLst>
                </a:gridCol>
                <a:gridCol w="2377329">
                  <a:extLst>
                    <a:ext uri="{9D8B030D-6E8A-4147-A177-3AD203B41FA5}">
                      <a16:colId xmlns:a16="http://schemas.microsoft.com/office/drawing/2014/main" val="590132139"/>
                    </a:ext>
                  </a:extLst>
                </a:gridCol>
              </a:tblGrid>
              <a:tr h="1441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&amp; Finance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Nonprofit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96449"/>
                  </a:ext>
                </a:extLst>
              </a:tr>
              <a:tr h="1441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Agriculture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Electronics and High-Tech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Pharmaceutical &amp; Medical Products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41651"/>
                  </a:ext>
                </a:extLst>
              </a:tr>
              <a:tr h="1441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Automotive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Energy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Postal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26111"/>
                  </a:ext>
                </a:extLst>
              </a:tr>
              <a:tr h="1441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Banking	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Health and Life Sciences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Public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72619"/>
                  </a:ext>
                </a:extLst>
              </a:tr>
              <a:tr h="1441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Capital Markets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Industrial Equipment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Retail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23209"/>
                  </a:ext>
                </a:extLst>
              </a:tr>
              <a:tr h="1441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Chemicals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Insurance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Transport &amp; Travel Services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65765"/>
                  </a:ext>
                </a:extLst>
              </a:tr>
              <a:tr h="1441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Communications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IT Consulting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Utilities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46641"/>
                  </a:ext>
                </a:extLst>
              </a:tr>
              <a:tr h="1441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Consumer Goods &amp; Services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Media &amp; Entertainment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26562"/>
                  </a:ext>
                </a:extLst>
              </a:tr>
              <a:tr h="1441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Defense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dirty="0"/>
                        <a:t>Natural Resources</a:t>
                      </a:r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8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800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70738" y="2856067"/>
            <a:ext cx="2114653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Mustermann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037590"/>
            <a:ext cx="1866761" cy="23433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 </a:t>
            </a:r>
            <a:r>
              <a:rPr lang="en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Mustermann</a:t>
            </a: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consultant for IT-Security, Cloud and Microsoft infrastructure projects.</a:t>
            </a:r>
          </a:p>
          <a:p>
            <a:pPr>
              <a:buClr>
                <a:srgbClr val="339933"/>
              </a:buClr>
              <a:defRPr/>
            </a:pP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 has more than 12 years national and international experience in the IT sector.</a:t>
            </a:r>
          </a:p>
          <a:p>
            <a:pPr>
              <a:buClr>
                <a:srgbClr val="339933"/>
              </a:buClr>
              <a:defRPr/>
            </a:pP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Bachelor of Science in Business Computing, Jade Hochschule Wilhelmshaven / Oldenburg / </a:t>
            </a:r>
            <a:r>
              <a:rPr lang="en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Elsfleth</a:t>
            </a:r>
            <a:endParaRPr lang="en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76254" y="1148400"/>
            <a:ext cx="3553909" cy="32641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Functional / Technical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Microsoft technologies (Office 365, Office Pro Plus, Azure, Active Directory, Public Key Services, Windows Client and Server, System Center Suite)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Securing administrative private cloud access (Dell TPAM, RSA SecurID)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Cloud data privacy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Backup &amp; Restore / Disaster Recovery strategies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Project Management, Coordination, Team &amp; Delivery Lead, Security, English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Media &amp; Entertainment, Public, Insurance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Chemicals, Energy, Pharma</a:t>
            </a:r>
          </a:p>
          <a:p>
            <a:pPr>
              <a:lnSpc>
                <a:spcPct val="105000"/>
              </a:lnSpc>
              <a:buClr>
                <a:schemeClr val="tx2"/>
              </a:buClr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Languages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English, German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329240" y="1148400"/>
            <a:ext cx="3553910" cy="2432007"/>
          </a:xfrm>
          <a:prstGeom prst="rect">
            <a:avLst/>
          </a:prstGeom>
          <a:noFill/>
          <a:ln>
            <a:noFill/>
          </a:ln>
        </p:spPr>
        <p:txBody>
          <a:bodyPr wrap="square" bIns="36000" rtlCol="0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Insurance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Responsible for architecting, designing and rollout Office Pro Plus and related infrastructure for SSO, identity sync and license management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Pharma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Planning, coordinating and designing a solution (DELL TPAM, RSA SecurID) to secure administrative access to three private cloud datacenters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Architecture of an application whitelisting (Microsoft AppLocker) concept to enhance security level in a private cloud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60" y="3185935"/>
            <a:ext cx="19685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de-DE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Kronberg / Germany</a:t>
            </a:r>
            <a:br>
              <a:rPr lang="de-DE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4E66821-23E6-B042-9B89-A3DA6501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54" y="4840948"/>
            <a:ext cx="3553909" cy="169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1">
            <a:spAutoFit/>
          </a:bodyPr>
          <a:lstStyle/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ITIL v3 Foundation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IT Business Manager (IHK)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Microsoft Specialist - Architecting Microsoft Azure Solutions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Microsoft Certified Information Technology Professional (MCITP) Enterprise Administrator 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Microsoft Certified Systems Administrator (MCSA) &amp;  Microsoft Certified Systems Engineer (MCSE) Windows 2000 / 2003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351A1F1-683F-4848-B57B-DBD9E9B815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11" b="411"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432B98-AA9C-714E-B88A-A0140103AEC7}"/>
              </a:ext>
            </a:extLst>
          </p:cNvPr>
          <p:cNvSpPr/>
          <p:nvPr/>
        </p:nvSpPr>
        <p:spPr>
          <a:xfrm>
            <a:off x="7693935" y="453717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pic>
        <p:nvPicPr>
          <p:cNvPr id="13" name="Picture 12">
            <a:hlinkClick r:id="" action="ppaction://noaction"/>
            <a:extLst>
              <a:ext uri="{FF2B5EF4-FFF2-40B4-BE49-F238E27FC236}">
                <a16:creationId xmlns:a16="http://schemas.microsoft.com/office/drawing/2014/main" id="{1BD6F383-1CA4-F843-B88C-FFA187FF08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53" y="4604362"/>
            <a:ext cx="360000" cy="3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7883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70738" y="2856067"/>
            <a:ext cx="2114653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Mona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Musterfrau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037590"/>
            <a:ext cx="1866761" cy="23433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de-DE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Mona Musterfrau </a:t>
            </a: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consultant for Software-Develop</a:t>
            </a:r>
            <a:r>
              <a:rPr lang="de-DE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ment and is specialized in Microsoft</a:t>
            </a: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ASP.NET. </a:t>
            </a:r>
          </a:p>
          <a:p>
            <a:pPr>
              <a:buClr>
                <a:srgbClr val="339933"/>
              </a:buClr>
              <a:defRPr/>
            </a:pPr>
            <a:endParaRPr lang="en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University of Rostock </a:t>
            </a:r>
            <a:b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Study of Business Informatics </a:t>
            </a:r>
            <a:b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Received Diploma with honours</a:t>
            </a:r>
          </a:p>
          <a:p>
            <a:pPr>
              <a:buClr>
                <a:srgbClr val="339933"/>
              </a:buClr>
              <a:defRPr/>
            </a:pPr>
            <a:endParaRPr lang="en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76254" y="1148400"/>
            <a:ext cx="3553909" cy="32641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Functional / Technical 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.NET 3.5 certified (C#, ASP.NET, ADO.NET, WCF, WinForms, WPF)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Microsoft Visual Studio 2017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Microsoft SQL Server 2016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Microsoft Office 2016 (Word, Excel, Access, PowerPoint, VSTO)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Microsoft BizTalk Server 2006 R2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Project management, SCRUM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Pharma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Finance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Public Sector</a:t>
            </a:r>
          </a:p>
          <a:p>
            <a:pPr>
              <a:lnSpc>
                <a:spcPct val="105000"/>
              </a:lnSpc>
              <a:buClr>
                <a:schemeClr val="tx2"/>
              </a:buClr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Languages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English, German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329240" y="1148400"/>
            <a:ext cx="3553910" cy="4451535"/>
          </a:xfrm>
          <a:prstGeom prst="rect">
            <a:avLst/>
          </a:prstGeom>
          <a:noFill/>
          <a:ln>
            <a:noFill/>
          </a:ln>
        </p:spPr>
        <p:txBody>
          <a:bodyPr wrap="square" bIns="36000" rtlCol="0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" sz="1000" dirty="0">
                <a:cs typeface="Segoe UI Light" panose="020B0502040204020203" pitchFamily="34" charset="0"/>
              </a:rPr>
              <a:t>Pharma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>
                <a:cs typeface="Segoe UI Light" panose="020B0502040204020203" pitchFamily="34" charset="0"/>
              </a:rPr>
              <a:t>Software architect for the design and migration of a content management solution from Sitecore 6.0 and ASP.NET WinForms to Sitecore 8.0 und ASP.NET MVC.</a:t>
            </a:r>
            <a:br>
              <a:rPr lang="en" sz="1000" dirty="0">
                <a:cs typeface="Segoe UI Light" panose="020B0502040204020203" pitchFamily="34" charset="0"/>
              </a:rPr>
            </a:br>
            <a:endParaRPr lang="en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" sz="1000" dirty="0">
                <a:cs typeface="Segoe UI Light" panose="020B0502040204020203" pitchFamily="34" charset="0"/>
              </a:rPr>
              <a:t>Finance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>
                <a:cs typeface="Segoe UI Light" panose="020B0502040204020203" pitchFamily="34" charset="0"/>
              </a:rPr>
              <a:t>Software </a:t>
            </a:r>
            <a:r>
              <a:rPr lang="en" sz="1000" dirty="0" err="1">
                <a:cs typeface="Segoe UI Light" panose="020B0502040204020203" pitchFamily="34" charset="0"/>
              </a:rPr>
              <a:t>archtitect</a:t>
            </a:r>
            <a:r>
              <a:rPr lang="en" sz="1000" dirty="0">
                <a:cs typeface="Segoe UI Light" panose="020B0502040204020203" pitchFamily="34" charset="0"/>
              </a:rPr>
              <a:t> for the design and implementation of a rich client application used for trading and processing of financial instruments in real time. Solution was based on WPF and Oracle Coherence.</a:t>
            </a:r>
            <a:br>
              <a:rPr lang="en" sz="1000" dirty="0">
                <a:cs typeface="Segoe UI Light" panose="020B0502040204020203" pitchFamily="34" charset="0"/>
              </a:rPr>
            </a:br>
            <a:endParaRPr lang="en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" sz="1000" dirty="0">
                <a:cs typeface="Segoe UI Light" panose="020B0502040204020203" pitchFamily="34" charset="0"/>
              </a:rPr>
              <a:t>Public Sector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>
                <a:cs typeface="Segoe UI Light" panose="020B0502040204020203" pitchFamily="34" charset="0"/>
              </a:rPr>
              <a:t>Design and implementation for a modernization of a legacy ASP.NET solution in order to ease maintainability efforts and support new web standards such as HTML 5. Solution was based on .NET 4.0, JavaScript, </a:t>
            </a:r>
            <a:r>
              <a:rPr lang="en" sz="1000" dirty="0" err="1">
                <a:cs typeface="Segoe UI Light" panose="020B0502040204020203" pitchFamily="34" charset="0"/>
              </a:rPr>
              <a:t>JQuery</a:t>
            </a:r>
            <a:r>
              <a:rPr lang="en" sz="1000" dirty="0">
                <a:cs typeface="Segoe UI Light" panose="020B0502040204020203" pitchFamily="34" charset="0"/>
              </a:rPr>
              <a:t> and web services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>
                <a:cs typeface="Segoe UI Light" panose="020B0502040204020203" pitchFamily="34" charset="0"/>
              </a:rPr>
              <a:t>Project- and delivery lead for a team of 11 software developers, responsible for the maintenance and extension of existing processing and investigation systems for the police of two federal states in Germany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" sz="1000" dirty="0"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60" y="3185935"/>
            <a:ext cx="19685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de-DE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Munich</a:t>
            </a:r>
            <a:r>
              <a:rPr lang="de-DE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Germany</a:t>
            </a:r>
            <a:endParaRPr lang="en-US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4E66821-23E6-B042-9B89-A3DA6501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54" y="4840948"/>
            <a:ext cx="3553909" cy="105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1">
            <a:spAutoFit/>
          </a:bodyPr>
          <a:lstStyle/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Microsoft Certified Professional Developer for </a:t>
            </a:r>
            <a:br>
              <a:rPr lang="en-US" sz="1000" dirty="0">
                <a:cs typeface="Segoe UI Light" panose="020B0502040204020203" pitchFamily="34" charset="0"/>
              </a:rPr>
            </a:br>
            <a:r>
              <a:rPr lang="en-US" sz="1000" dirty="0">
                <a:cs typeface="Segoe UI Light" panose="020B0502040204020203" pitchFamily="34" charset="0"/>
              </a:rPr>
              <a:t>Enterprise Applications 3.5 on Visual Studio 2008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Professional Sitecore Developer 8.0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 err="1">
                <a:cs typeface="Segoe UI Light" panose="020B0502040204020203" pitchFamily="34" charset="0"/>
              </a:rPr>
              <a:t>Scrum.org</a:t>
            </a:r>
            <a:r>
              <a:rPr lang="en-US" sz="1000" dirty="0">
                <a:cs typeface="Segoe UI Light" panose="020B0502040204020203" pitchFamily="34" charset="0"/>
              </a:rPr>
              <a:t> certified Professional Scrum Developer 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 err="1">
                <a:cs typeface="Segoe UI Light" panose="020B0502040204020203" pitchFamily="34" charset="0"/>
              </a:rPr>
              <a:t>Scrum.org</a:t>
            </a:r>
            <a:r>
              <a:rPr lang="en-US" sz="1000" dirty="0">
                <a:cs typeface="Segoe UI Light" panose="020B0502040204020203" pitchFamily="34" charset="0"/>
              </a:rPr>
              <a:t> certified Professional Scrum Master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8DF64188-9C09-A04C-9E46-5260BA1F29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11" b="411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E17490-F907-7944-AD64-A7BDB7FC3B23}"/>
              </a:ext>
            </a:extLst>
          </p:cNvPr>
          <p:cNvSpPr/>
          <p:nvPr/>
        </p:nvSpPr>
        <p:spPr>
          <a:xfrm>
            <a:off x="7693935" y="453717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pic>
        <p:nvPicPr>
          <p:cNvPr id="10" name="Picture 9">
            <a:hlinkClick r:id="" action="ppaction://noaction"/>
            <a:extLst>
              <a:ext uri="{FF2B5EF4-FFF2-40B4-BE49-F238E27FC236}">
                <a16:creationId xmlns:a16="http://schemas.microsoft.com/office/drawing/2014/main" id="{22237C05-7D0C-F246-9500-79771C6B9D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53" y="4604362"/>
            <a:ext cx="360000" cy="3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3251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70738" y="2856067"/>
            <a:ext cx="2114653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Mustermann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037590"/>
            <a:ext cx="1866761" cy="23433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is an experienced Strategy Consultant with focus on transformation projects in Enterprise Environments.</a:t>
            </a:r>
          </a:p>
          <a:p>
            <a:pPr>
              <a:buClr>
                <a:srgbClr val="339933"/>
              </a:buClr>
              <a:defRPr/>
            </a:pP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got extensive Expert knowledge in development and implementation of IT Service Management and IT Organization Strategies</a:t>
            </a:r>
          </a:p>
          <a:p>
            <a:pPr>
              <a:buClr>
                <a:srgbClr val="339933"/>
              </a:buClr>
              <a:defRPr/>
            </a:pP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also got experience management of international project and operation teams</a:t>
            </a:r>
          </a:p>
          <a:p>
            <a:pPr>
              <a:buClr>
                <a:srgbClr val="339933"/>
              </a:buClr>
              <a:defRPr/>
            </a:pPr>
            <a:endParaRPr lang="en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76254" y="1149068"/>
            <a:ext cx="3553909" cy="32641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Functional / Technical 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" sz="1000" dirty="0">
                <a:cs typeface="Segoe UI Light" panose="020B0502040204020203" pitchFamily="34" charset="0"/>
              </a:rPr>
              <a:t>Office 365/Microsoft Azure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" sz="1000" dirty="0">
                <a:cs typeface="Segoe UI Light" panose="020B0502040204020203" pitchFamily="34" charset="0"/>
              </a:rPr>
              <a:t>IT Service Management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" sz="1000" dirty="0">
                <a:cs typeface="Segoe UI Light" panose="020B0502040204020203" pitchFamily="34" charset="0"/>
              </a:rPr>
              <a:t>IT/Cloud Strategy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Utilities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Automotive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Transportation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Financial Services</a:t>
            </a:r>
          </a:p>
          <a:p>
            <a:pPr>
              <a:lnSpc>
                <a:spcPct val="105000"/>
              </a:lnSpc>
              <a:buClr>
                <a:schemeClr val="tx2"/>
              </a:buClr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Languages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English, German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329240" y="1148400"/>
            <a:ext cx="3553910" cy="4472310"/>
          </a:xfrm>
          <a:prstGeom prst="rect">
            <a:avLst/>
          </a:prstGeom>
          <a:noFill/>
          <a:ln>
            <a:noFill/>
          </a:ln>
        </p:spPr>
        <p:txBody>
          <a:bodyPr wrap="square" bIns="36000" rtlCol="0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International Industrial Company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/>
              <a:t>Datacenter/Cloud Strategy Consultant. Definition of the Cloud/Datacenter Strategy for the next 10 5-10 years for a complex IOT environment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International Sporting Company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/>
              <a:t>Service Management Consultant. Evaluation of process, operational and organizational changes with implementation of Office 365. 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endParaRPr lang="en" sz="1000" dirty="0"/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German Industry Company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/>
              <a:t>Project Manager and Service Management Consultant Management of a Service Management project staffed with Avanade and customer </a:t>
            </a:r>
            <a:r>
              <a:rPr lang="en" sz="1000" dirty="0" err="1"/>
              <a:t>ressources</a:t>
            </a:r>
            <a:r>
              <a:rPr lang="en" sz="1000" dirty="0"/>
              <a:t>. Target was to develop global operation processes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endParaRPr lang="en" sz="1000" dirty="0"/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International Transportation Company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/>
              <a:t>Project Manager and Service Management Consultant. Management of a global managed Desktop project and validation of operation processes for international readiness. 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60" y="3185935"/>
            <a:ext cx="19685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de-DE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Hamburg / Germany</a:t>
            </a:r>
            <a:endParaRPr lang="en-US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4E66821-23E6-B042-9B89-A3DA6501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54" y="4840948"/>
            <a:ext cx="3553909" cy="89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1">
            <a:spAutoFit/>
          </a:bodyPr>
          <a:lstStyle/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" sz="1000" dirty="0">
                <a:cs typeface="Segoe UI Light" panose="020B0502040204020203" pitchFamily="34" charset="0"/>
              </a:rPr>
              <a:t>ITIL Expert (ITIL V3)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" sz="1000" dirty="0">
                <a:cs typeface="Segoe UI Light" panose="020B0502040204020203" pitchFamily="34" charset="0"/>
              </a:rPr>
              <a:t>ITIL Foundation Certification (V2 &amp;V3)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" sz="1000" dirty="0">
                <a:cs typeface="Segoe UI Light" panose="020B0502040204020203" pitchFamily="34" charset="0"/>
              </a:rPr>
              <a:t>MS Certified IT Professional (MCITP-EA)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" sz="1000" dirty="0">
                <a:cs typeface="Segoe UI Light" panose="020B0502040204020203" pitchFamily="34" charset="0"/>
              </a:rPr>
              <a:t>MS Certified System Engineer (MCSE 2003 Sec.)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F45F125C-55DD-D749-81FA-9844D6BB74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11" b="411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370C65-C783-D940-BC17-995265B9BC7D}"/>
              </a:ext>
            </a:extLst>
          </p:cNvPr>
          <p:cNvSpPr/>
          <p:nvPr/>
        </p:nvSpPr>
        <p:spPr>
          <a:xfrm>
            <a:off x="7693935" y="453717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pic>
        <p:nvPicPr>
          <p:cNvPr id="10" name="Picture 9">
            <a:hlinkClick r:id="" action="ppaction://noaction"/>
            <a:extLst>
              <a:ext uri="{FF2B5EF4-FFF2-40B4-BE49-F238E27FC236}">
                <a16:creationId xmlns:a16="http://schemas.microsoft.com/office/drawing/2014/main" id="{0582B209-DFFF-8344-9732-9699C43043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53" y="4604362"/>
            <a:ext cx="360000" cy="3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031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70738" y="2856067"/>
            <a:ext cx="2114653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Lisa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Musterfrau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037590"/>
            <a:ext cx="1866761" cy="23433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Lisa is a consultant for Data Analytics projects.</a:t>
            </a:r>
          </a:p>
          <a:p>
            <a:pPr>
              <a:buClr>
                <a:srgbClr val="339933"/>
              </a:buClr>
              <a:defRPr/>
            </a:pP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She has more than 5 years national and international experience in the IT sector.</a:t>
            </a:r>
          </a:p>
          <a:p>
            <a:pPr>
              <a:buClr>
                <a:srgbClr val="339933"/>
              </a:buClr>
              <a:defRPr/>
            </a:pPr>
            <a:r>
              <a:rPr lang="en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Master of Science University of Applied Sciences THM Friedberg 2010-2012</a:t>
            </a:r>
          </a:p>
          <a:p>
            <a:pPr>
              <a:buClr>
                <a:srgbClr val="339933"/>
              </a:buClr>
              <a:defRPr/>
            </a:pPr>
            <a:endParaRPr lang="en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76254" y="1149068"/>
            <a:ext cx="3553909" cy="32641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Functional / Technical  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Microsoft technologies (SQL Server 2005-2016, Integration, Analysis, Reporting Services 2005-2016)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TSQL, MDX, DAX, DMX, .NET Framework, C#, WPF/MVVM, UWP/Xamarin, HTML/CSS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SharePoint, Azure SQL Server, Azure IoT / Event Hub, Stream Analytics, Power BI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IoT Sensors, Raspberry PI, Arduino, Windows IoT Core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Data Vault, Scrum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Public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Telecommunication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Chemicals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Banking / Finance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 Pharma</a:t>
            </a:r>
          </a:p>
          <a:p>
            <a:pPr>
              <a:lnSpc>
                <a:spcPct val="105000"/>
              </a:lnSpc>
              <a:buClr>
                <a:schemeClr val="tx2"/>
              </a:buClr>
            </a:pPr>
            <a:endParaRPr lang="en-US" sz="10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buClr>
                <a:schemeClr val="tx2"/>
              </a:buClr>
              <a:defRPr/>
            </a:pPr>
            <a:r>
              <a:rPr lang="en-GB" sz="1000" dirty="0">
                <a:cs typeface="Segoe UI Light" panose="020B0502040204020203" pitchFamily="34" charset="0"/>
              </a:rPr>
              <a:t>Languages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English, German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329240" y="1148400"/>
            <a:ext cx="3553910" cy="4572337"/>
          </a:xfrm>
          <a:prstGeom prst="rect">
            <a:avLst/>
          </a:prstGeom>
          <a:noFill/>
          <a:ln>
            <a:noFill/>
          </a:ln>
        </p:spPr>
        <p:txBody>
          <a:bodyPr wrap="square" bIns="36000" rtlCol="0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Public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/>
              <a:t>Responsible for planning, design and implementation of Data Warehouse, Analytics and Reporting Solution. Team and Delivery Lead.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Telecommunication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/>
              <a:t>Software </a:t>
            </a:r>
            <a:r>
              <a:rPr lang="en" sz="1000" dirty="0" err="1"/>
              <a:t>archtitect</a:t>
            </a:r>
            <a:r>
              <a:rPr lang="en" sz="1000" dirty="0"/>
              <a:t> for the design and Responsible for design and implementation of </a:t>
            </a:r>
            <a:r>
              <a:rPr lang="en" sz="1000" dirty="0" err="1"/>
              <a:t>HeatMap</a:t>
            </a:r>
            <a:r>
              <a:rPr lang="en" sz="1000" dirty="0"/>
              <a:t> based analytics solution.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endParaRPr lang="en" sz="1000" dirty="0"/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Chemicals / Banking / Finance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/>
              <a:t>Responsible for design and implementation of Enterprise Data Warehouse, Analytics and Reporting Solution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Tx/>
            </a:pPr>
            <a:endParaRPr lang="en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Pharma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/>
              <a:t>Responsible for planning, architecting and implementation of Enterprise Data Warehouse, Analytics and Reporting Solution. 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endParaRPr lang="en" sz="1000" dirty="0"/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000" dirty="0">
                <a:cs typeface="Segoe UI Light" panose="020B0502040204020203" pitchFamily="34" charset="0"/>
              </a:rPr>
              <a:t>Others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" sz="1000" dirty="0"/>
              <a:t>Responsible for architecting and implementation of Azure based IoT Solution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60" y="3185935"/>
            <a:ext cx="19685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de-DE" sz="100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Duesseldorf</a:t>
            </a:r>
            <a:r>
              <a:rPr lang="de-DE" sz="10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/ Germany</a:t>
            </a:r>
            <a:endParaRPr lang="en-US" sz="10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4E66821-23E6-B042-9B89-A3DA6501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54" y="4840948"/>
            <a:ext cx="3553909" cy="121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1">
            <a:spAutoFit/>
          </a:bodyPr>
          <a:lstStyle/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70-461: Querying Microsoft SQL Server 2012 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70-462: Administering Microsoft SQL Server 2012 Databases 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70-463: Implementing a Data Warehouse with Microsoft SQL Server 2012 </a:t>
            </a:r>
          </a:p>
          <a:p>
            <a:pPr marL="180975" indent="-180975">
              <a:lnSpc>
                <a:spcPct val="105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DAT207x: Analyzing and Visualizing Data with 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000" dirty="0">
              <a:cs typeface="Segoe UI Light" panose="020B0502040204020203" pitchFamily="34" charset="0"/>
            </a:endParaRP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0CF31BFC-7EDA-0948-A209-37C24B544F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00EDA-1872-C24C-8065-DEDDBA42E800}"/>
              </a:ext>
            </a:extLst>
          </p:cNvPr>
          <p:cNvSpPr/>
          <p:nvPr/>
        </p:nvSpPr>
        <p:spPr>
          <a:xfrm>
            <a:off x="7693935" y="453717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pic>
        <p:nvPicPr>
          <p:cNvPr id="10" name="Picture 9">
            <a:hlinkClick r:id="" action="ppaction://noaction"/>
            <a:extLst>
              <a:ext uri="{FF2B5EF4-FFF2-40B4-BE49-F238E27FC236}">
                <a16:creationId xmlns:a16="http://schemas.microsoft.com/office/drawing/2014/main" id="{214A68AB-8610-D742-B713-A777D62CE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53" y="4604362"/>
            <a:ext cx="360000" cy="3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329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marL="180247" indent="-180247" algn="l">
          <a:defRPr sz="1500" dirty="0">
            <a:solidFill>
              <a:srgbClr val="FF5800"/>
            </a:solidFill>
            <a:latin typeface="+mj-lt"/>
            <a:cs typeface="Segoe UI Light" panose="020B0502040204020203" pitchFamily="34" charset="0"/>
          </a:defRPr>
        </a:defPPr>
      </a:lstStyle>
    </a:spDef>
    <a:txDef>
      <a:spPr>
        <a:noFill/>
        <a:ln>
          <a:noFill/>
        </a:ln>
      </a:spPr>
      <a:bodyPr wrap="square" bIns="36000" rtlCol="0">
        <a:spAutoFit/>
      </a:bodyPr>
      <a:lstStyle>
        <a:defPPr algn="l">
          <a:lnSpc>
            <a:spcPct val="105000"/>
          </a:lnSpc>
          <a:spcBef>
            <a:spcPts val="600"/>
          </a:spcBef>
          <a:buClr>
            <a:srgbClr val="339933"/>
          </a:buClr>
          <a:defRPr sz="1000" dirty="0"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BE355F2A6844E96730CB9BB9E4C07" ma:contentTypeVersion="8" ma:contentTypeDescription="Create a new document." ma:contentTypeScope="" ma:versionID="b9e54990566f60558c646ca82d23d99d">
  <xsd:schema xmlns:xsd="http://www.w3.org/2001/XMLSchema" xmlns:xs="http://www.w3.org/2001/XMLSchema" xmlns:p="http://schemas.microsoft.com/office/2006/metadata/properties" xmlns:ns2="7e998e7d-8c1d-4ddf-9693-1b549b21a355" xmlns:ns3="fa925563-5d2e-4a8b-a140-248ea01d8dc1" targetNamespace="http://schemas.microsoft.com/office/2006/metadata/properties" ma:root="true" ma:fieldsID="de4d0333822ca32a5156a427f129eac2" ns2:_="" ns3:_="">
    <xsd:import namespace="7e998e7d-8c1d-4ddf-9693-1b549b21a355"/>
    <xsd:import namespace="fa925563-5d2e-4a8b-a140-248ea01d8d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98e7d-8c1d-4ddf-9693-1b549b21a3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25563-5d2e-4a8b-a140-248ea01d8d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02E306-A2A9-498B-8B84-CA6D928508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98e7d-8c1d-4ddf-9693-1b549b21a355"/>
    <ds:schemaRef ds:uri="fa925563-5d2e-4a8b-a140-248ea01d8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85F8F-3898-474C-ACD3-4B4D041FF08C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fa925563-5d2e-4a8b-a140-248ea01d8dc1"/>
    <ds:schemaRef ds:uri="7e998e7d-8c1d-4ddf-9693-1b549b21a35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1691</Words>
  <Application>Microsoft Office PowerPoint</Application>
  <PresentationFormat>Widescreen</PresentationFormat>
  <Paragraphs>272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Avanade Glow CV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3</cp:revision>
  <dcterms:created xsi:type="dcterms:W3CDTF">2017-10-09T12:57:56Z</dcterms:created>
  <dcterms:modified xsi:type="dcterms:W3CDTF">2021-03-11T19:13:38Z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0x0101002E1BE355F2A6844E96730CB9BB9E4C07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  <property fmtid="{D5CDD505-2E9C-101B-9397-08002B2CF9AE}" pid="17" name="MSIP_Label_236020b0-6d69-48c1-9bb5-c586c1062b70_Enabled">
    <vt:lpwstr>True</vt:lpwstr>
  </property>
  <property fmtid="{D5CDD505-2E9C-101B-9397-08002B2CF9AE}" pid="18" name="MSIP_Label_236020b0-6d69-48c1-9bb5-c586c1062b70_SiteId">
    <vt:lpwstr>cf36141c-ddd7-45a7-b073-111f66d0b30c</vt:lpwstr>
  </property>
  <property fmtid="{D5CDD505-2E9C-101B-9397-08002B2CF9AE}" pid="19" name="MSIP_Label_236020b0-6d69-48c1-9bb5-c586c1062b70_Owner">
    <vt:lpwstr>linda.muratowa@avanade.com</vt:lpwstr>
  </property>
  <property fmtid="{D5CDD505-2E9C-101B-9397-08002B2CF9AE}" pid="20" name="MSIP_Label_236020b0-6d69-48c1-9bb5-c586c1062b70_SetDate">
    <vt:lpwstr>2019-12-05T13:49:39.8503130Z</vt:lpwstr>
  </property>
  <property fmtid="{D5CDD505-2E9C-101B-9397-08002B2CF9AE}" pid="21" name="MSIP_Label_236020b0-6d69-48c1-9bb5-c586c1062b70_Name">
    <vt:lpwstr>Confidential</vt:lpwstr>
  </property>
  <property fmtid="{D5CDD505-2E9C-101B-9397-08002B2CF9AE}" pid="22" name="MSIP_Label_236020b0-6d69-48c1-9bb5-c586c1062b70_Application">
    <vt:lpwstr>Microsoft Azure Information Protection</vt:lpwstr>
  </property>
  <property fmtid="{D5CDD505-2E9C-101B-9397-08002B2CF9AE}" pid="23" name="MSIP_Label_236020b0-6d69-48c1-9bb5-c586c1062b70_ActionId">
    <vt:lpwstr>2f674ef3-4395-4759-9c6a-4e0c0ea6553a</vt:lpwstr>
  </property>
  <property fmtid="{D5CDD505-2E9C-101B-9397-08002B2CF9AE}" pid="24" name="MSIP_Label_236020b0-6d69-48c1-9bb5-c586c1062b70_Extended_MSFT_Method">
    <vt:lpwstr>Automatic</vt:lpwstr>
  </property>
  <property fmtid="{D5CDD505-2E9C-101B-9397-08002B2CF9AE}" pid="25" name="MSIP_Label_5fae8262-b78e-4366-8929-a5d6aac95320_Enabled">
    <vt:lpwstr>True</vt:lpwstr>
  </property>
  <property fmtid="{D5CDD505-2E9C-101B-9397-08002B2CF9AE}" pid="26" name="MSIP_Label_5fae8262-b78e-4366-8929-a5d6aac95320_SiteId">
    <vt:lpwstr>cf36141c-ddd7-45a7-b073-111f66d0b30c</vt:lpwstr>
  </property>
  <property fmtid="{D5CDD505-2E9C-101B-9397-08002B2CF9AE}" pid="27" name="MSIP_Label_5fae8262-b78e-4366-8929-a5d6aac95320_Owner">
    <vt:lpwstr>linda.muratowa@avanade.com</vt:lpwstr>
  </property>
  <property fmtid="{D5CDD505-2E9C-101B-9397-08002B2CF9AE}" pid="28" name="MSIP_Label_5fae8262-b78e-4366-8929-a5d6aac95320_SetDate">
    <vt:lpwstr>2019-12-05T13:49:39.8503130Z</vt:lpwstr>
  </property>
  <property fmtid="{D5CDD505-2E9C-101B-9397-08002B2CF9AE}" pid="29" name="MSIP_Label_5fae8262-b78e-4366-8929-a5d6aac95320_Name">
    <vt:lpwstr>Recipients Have Full Control</vt:lpwstr>
  </property>
  <property fmtid="{D5CDD505-2E9C-101B-9397-08002B2CF9AE}" pid="30" name="MSIP_Label_5fae8262-b78e-4366-8929-a5d6aac95320_Application">
    <vt:lpwstr>Microsoft Azure Information Protection</vt:lpwstr>
  </property>
  <property fmtid="{D5CDD505-2E9C-101B-9397-08002B2CF9AE}" pid="31" name="MSIP_Label_5fae8262-b78e-4366-8929-a5d6aac95320_ActionId">
    <vt:lpwstr>2f674ef3-4395-4759-9c6a-4e0c0ea6553a</vt:lpwstr>
  </property>
  <property fmtid="{D5CDD505-2E9C-101B-9397-08002B2CF9AE}" pid="32" name="MSIP_Label_5fae8262-b78e-4366-8929-a5d6aac95320_Parent">
    <vt:lpwstr>236020b0-6d69-48c1-9bb5-c586c1062b70</vt:lpwstr>
  </property>
  <property fmtid="{D5CDD505-2E9C-101B-9397-08002B2CF9AE}" pid="33" name="MSIP_Label_5fae8262-b78e-4366-8929-a5d6aac95320_Extended_MSFT_Method">
    <vt:lpwstr>Automatic</vt:lpwstr>
  </property>
</Properties>
</file>