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0" r:id="rId5"/>
    <p:sldId id="268" r:id="rId6"/>
    <p:sldId id="269" r:id="rId7"/>
    <p:sldId id="261" r:id="rId8"/>
    <p:sldId id="272" r:id="rId9"/>
    <p:sldId id="273" r:id="rId10"/>
    <p:sldId id="262" r:id="rId11"/>
    <p:sldId id="270" r:id="rId12"/>
    <p:sldId id="271" r:id="rId13"/>
    <p:sldId id="263" r:id="rId14"/>
    <p:sldId id="267" r:id="rId15"/>
    <p:sldId id="264" r:id="rId16"/>
    <p:sldId id="265" r:id="rId17"/>
    <p:sldId id="266" r:id="rId18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3" d="100"/>
          <a:sy n="73" d="100"/>
        </p:scale>
        <p:origin x="-1296" y="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D869-F041-49B2-93AF-119D2EF7C135}" type="datetimeFigureOut">
              <a:rPr lang="pl-PL" smtClean="0"/>
              <a:t>2023-05-26</a:t>
            </a:fld>
            <a:endParaRPr lang="pl-P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92F3B1-7107-4546-8244-53A1C1E21A7E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l-P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D869-F041-49B2-93AF-119D2EF7C135}" type="datetimeFigureOut">
              <a:rPr lang="pl-PL" smtClean="0"/>
              <a:t>2023-05-26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F3B1-7107-4546-8244-53A1C1E21A7E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D869-F041-49B2-93AF-119D2EF7C135}" type="datetimeFigureOut">
              <a:rPr lang="pl-PL" smtClean="0"/>
              <a:t>2023-05-26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F3B1-7107-4546-8244-53A1C1E21A7E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D869-F041-49B2-93AF-119D2EF7C135}" type="datetimeFigureOut">
              <a:rPr lang="pl-PL" smtClean="0"/>
              <a:t>2023-05-26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F3B1-7107-4546-8244-53A1C1E21A7E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D869-F041-49B2-93AF-119D2EF7C135}" type="datetimeFigureOut">
              <a:rPr lang="pl-PL" smtClean="0"/>
              <a:t>2023-05-26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F3B1-7107-4546-8244-53A1C1E21A7E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D869-F041-49B2-93AF-119D2EF7C135}" type="datetimeFigureOut">
              <a:rPr lang="pl-PL" smtClean="0"/>
              <a:t>2023-05-26</a:t>
            </a:fld>
            <a:endParaRPr lang="pl-P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F3B1-7107-4546-8244-53A1C1E21A7E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D869-F041-49B2-93AF-119D2EF7C135}" type="datetimeFigureOut">
              <a:rPr lang="pl-PL" smtClean="0"/>
              <a:t>2023-05-26</a:t>
            </a:fld>
            <a:endParaRPr lang="pl-P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F3B1-7107-4546-8244-53A1C1E21A7E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D869-F041-49B2-93AF-119D2EF7C135}" type="datetimeFigureOut">
              <a:rPr lang="pl-PL" smtClean="0"/>
              <a:t>2023-05-26</a:t>
            </a:fld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F3B1-7107-4546-8244-53A1C1E21A7E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D869-F041-49B2-93AF-119D2EF7C135}" type="datetimeFigureOut">
              <a:rPr lang="pl-PL" smtClean="0"/>
              <a:t>2023-05-26</a:t>
            </a:fld>
            <a:endParaRPr lang="pl-P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F3B1-7107-4546-8244-53A1C1E21A7E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D869-F041-49B2-93AF-119D2EF7C135}" type="datetimeFigureOut">
              <a:rPr lang="pl-PL" smtClean="0"/>
              <a:t>2023-05-26</a:t>
            </a:fld>
            <a:endParaRPr lang="pl-P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F3B1-7107-4546-8244-53A1C1E21A7E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dirty="0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D869-F041-49B2-93AF-119D2EF7C135}" type="datetimeFigureOut">
              <a:rPr lang="pl-PL" smtClean="0"/>
              <a:t>2023-05-26</a:t>
            </a:fld>
            <a:endParaRPr lang="pl-P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F3B1-7107-4546-8244-53A1C1E21A7E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14AD869-F041-49B2-93AF-119D2EF7C135}" type="datetimeFigureOut">
              <a:rPr lang="pl-PL" smtClean="0"/>
              <a:t>2023-05-26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492F3B1-7107-4546-8244-53A1C1E21A7E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3" Type="http://schemas.openxmlformats.org/officeDocument/2006/relationships/image" Target="../media/image20.png"/><Relationship Id="rId21" Type="http://schemas.openxmlformats.org/officeDocument/2006/relationships/image" Target="../media/image38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19.png"/><Relationship Id="rId16" Type="http://schemas.openxmlformats.org/officeDocument/2006/relationships/image" Target="../media/image33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19" Type="http://schemas.openxmlformats.org/officeDocument/2006/relationships/image" Target="../media/image36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755576" y="764704"/>
            <a:ext cx="7776864" cy="2808312"/>
          </a:xfrm>
        </p:spPr>
        <p:txBody>
          <a:bodyPr/>
          <a:lstStyle/>
          <a:p>
            <a:pPr marL="182880" indent="0">
              <a:buNone/>
            </a:pPr>
            <a:r>
              <a:rPr lang="pl-PL" sz="4800" b="0" dirty="0" smtClean="0"/>
              <a:t>Wycena i </a:t>
            </a:r>
            <a:r>
              <a:rPr lang="pl-PL" sz="4800" b="0" dirty="0"/>
              <a:t>analiza opcji w modelu dwumianowym</a:t>
            </a:r>
            <a:endParaRPr lang="pl-PL" sz="480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403648" y="5877272"/>
            <a:ext cx="6626597" cy="536695"/>
          </a:xfrm>
        </p:spPr>
        <p:txBody>
          <a:bodyPr>
            <a:normAutofit fontScale="85000" lnSpcReduction="10000"/>
          </a:bodyPr>
          <a:lstStyle/>
          <a:p>
            <a:r>
              <a:rPr lang="pl-PL" dirty="0" smtClean="0"/>
              <a:t>Klaudia Tuńska, Michał Marmol, Katarzyna Kosińska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062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Wycena opcji w modelu dwumianowym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pl-PL" dirty="0" smtClean="0"/>
                  <a:t>Wycenimy opcje o podanych parametrach</a:t>
                </a:r>
              </a:p>
              <a:p>
                <a:pPr marL="0" indent="0">
                  <a:buNone/>
                </a:pPr>
                <a:r>
                  <a:rPr lang="pl-PL" dirty="0" smtClean="0"/>
                  <a:t>i następującej dynamice zmian cen akcji:</a:t>
                </a:r>
              </a:p>
              <a:p>
                <a:pPr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pl-PL" i="1" dirty="0" smtClean="0">
                        <a:latin typeface="Cambria Math"/>
                      </a:rPr>
                      <m:t>∆</m:t>
                    </m:r>
                    <m:r>
                      <a:rPr lang="pl-PL" i="1" dirty="0" smtClean="0">
                        <a:latin typeface="Cambria Math"/>
                      </a:rPr>
                      <m:t>𝑡</m:t>
                    </m:r>
                    <m:r>
                      <a:rPr lang="pl-PL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l-PL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l-PL" b="0" i="1" smtClean="0">
                            <a:latin typeface="Cambria Math"/>
                          </a:rPr>
                          <m:t>12</m:t>
                        </m:r>
                      </m:den>
                    </m:f>
                  </m:oMath>
                </a14:m>
                <a:endParaRPr lang="pl-PL" dirty="0" smtClean="0"/>
              </a:p>
              <a:p>
                <a:pPr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pl-PL" b="0" i="1" smtClean="0">
                        <a:latin typeface="Cambria Math"/>
                      </a:rPr>
                      <m:t>𝑢</m:t>
                    </m:r>
                    <m:r>
                      <a:rPr lang="pl-PL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l-PL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l-PL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pl-PL" b="0" i="1" smtClean="0">
                            <a:latin typeface="Cambria Math"/>
                            <a:ea typeface="Cambria Math"/>
                          </a:rPr>
                          <m:t>𝜎</m:t>
                        </m:r>
                        <m:rad>
                          <m:radPr>
                            <m:degHide m:val="on"/>
                            <m:ctrlPr>
                              <a:rPr lang="pl-PL" b="0" i="1" smtClean="0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pl-PL" b="0" i="1" smtClean="0"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r>
                              <a:rPr lang="pl-PL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rad>
                      </m:sup>
                    </m:sSup>
                  </m:oMath>
                </a14:m>
                <a:endParaRPr lang="pl-PL" dirty="0" smtClean="0"/>
              </a:p>
              <a:p>
                <a:pPr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pl-PL" b="0" i="1" smtClean="0">
                        <a:latin typeface="Cambria Math"/>
                      </a:rPr>
                      <m:t>𝑑</m:t>
                    </m:r>
                    <m:r>
                      <a:rPr lang="pl-PL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l-PL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l-PL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pl-PL" b="0" i="1" smtClean="0">
                            <a:latin typeface="Cambria Math"/>
                          </a:rPr>
                          <m:t>−</m:t>
                        </m:r>
                        <m:r>
                          <a:rPr lang="pl-PL" b="0" i="1" smtClean="0">
                            <a:latin typeface="Cambria Math"/>
                            <a:ea typeface="Cambria Math"/>
                          </a:rPr>
                          <m:t>𝜎</m:t>
                        </m:r>
                        <m:rad>
                          <m:radPr>
                            <m:degHide m:val="on"/>
                            <m:ctrlPr>
                              <a:rPr lang="pl-PL" b="0" i="1" smtClean="0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pl-PL" b="0" i="1" smtClean="0"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r>
                              <a:rPr lang="pl-PL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rad>
                      </m:sup>
                    </m:sSup>
                  </m:oMath>
                </a14:m>
                <a:endParaRPr lang="pl-PL" b="0" i="1" dirty="0" smtClean="0">
                  <a:latin typeface="Cambria Math"/>
                </a:endParaRPr>
              </a:p>
              <a:p>
                <a:pPr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pl-PL" i="1" smtClean="0">
                        <a:latin typeface="Cambria Math"/>
                        <a:ea typeface="Cambria Math"/>
                      </a:rPr>
                      <m:t>𝜎</m:t>
                    </m:r>
                    <m:r>
                      <a:rPr lang="pl-PL" b="0" i="1" smtClean="0">
                        <a:latin typeface="Cambria Math"/>
                        <a:ea typeface="Cambria Math"/>
                      </a:rPr>
                      <m:t>=0.3</m:t>
                    </m:r>
                  </m:oMath>
                </a14:m>
                <a:endParaRPr lang="pl-PL" dirty="0" smtClean="0"/>
              </a:p>
              <a:p>
                <a:pPr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l-PL" b="0" i="1" smtClean="0">
                        <a:latin typeface="Cambria Math"/>
                      </a:rPr>
                      <m:t>=50</m:t>
                    </m:r>
                  </m:oMath>
                </a14:m>
                <a:endParaRPr lang="pl-PL" dirty="0" smtClean="0"/>
              </a:p>
              <a:p>
                <a:pPr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pl-PL" b="0" i="1" smtClean="0">
                        <a:latin typeface="Cambria Math"/>
                      </a:rPr>
                      <m:t>𝑟</m:t>
                    </m:r>
                    <m:r>
                      <a:rPr lang="pl-PL" b="0" i="1" smtClean="0">
                        <a:latin typeface="Cambria Math"/>
                      </a:rPr>
                      <m:t>=0.02</m:t>
                    </m:r>
                  </m:oMath>
                </a14:m>
                <a:endParaRPr lang="pl-PL" dirty="0" smtClean="0"/>
              </a:p>
              <a:p>
                <a:pPr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pl-PL" b="0" i="1" smtClean="0">
                        <a:latin typeface="Cambria Math"/>
                      </a:rPr>
                      <m:t>𝐾</m:t>
                    </m:r>
                    <m:r>
                      <a:rPr lang="pl-PL" b="0" i="1" smtClean="0">
                        <a:latin typeface="Cambria Math"/>
                      </a:rPr>
                      <m:t>=48</m:t>
                    </m:r>
                  </m:oMath>
                </a14:m>
                <a:endParaRPr lang="pl-PL" b="0" dirty="0" smtClean="0"/>
              </a:p>
              <a:p>
                <a:pPr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pl-PL" b="0" i="1" smtClean="0">
                        <a:latin typeface="Cambria Math"/>
                      </a:rPr>
                      <m:t>𝑇</m:t>
                    </m:r>
                    <m:r>
                      <a:rPr lang="pl-PL" b="0" i="1" smtClean="0">
                        <a:latin typeface="Cambria Math"/>
                      </a:rPr>
                      <m:t>=2</m:t>
                    </m:r>
                  </m:oMath>
                </a14:m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88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pole tekstowe 4"/>
              <p:cNvSpPr txBox="1"/>
              <p:nvPr/>
            </p:nvSpPr>
            <p:spPr>
              <a:xfrm>
                <a:off x="4860032" y="3501008"/>
                <a:ext cx="2664296" cy="52322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/>
                        </a:rPr>
                        <m:t>𝑢</m:t>
                      </m:r>
                      <m:r>
                        <a:rPr lang="pl-PL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pl-PL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/>
                          <a:ea typeface="Cambria Math"/>
                        </a:rPr>
                        <m:t>𝑑</m:t>
                      </m:r>
                      <m:r>
                        <a:rPr lang="pl-PL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/>
                          <a:ea typeface="Cambria Math"/>
                        </a:rPr>
                        <m:t>=1</m:t>
                      </m:r>
                    </m:oMath>
                  </m:oMathPara>
                </a14:m>
                <a:endParaRPr lang="pl-PL" sz="2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pole tekstow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3501008"/>
                <a:ext cx="2664296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368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74839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21999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Wykres cen S_T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62649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Porównanie cen opcji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67507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Wrażliwość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02867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39552" y="0"/>
            <a:ext cx="8147248" cy="1196752"/>
          </a:xfrm>
        </p:spPr>
        <p:txBody>
          <a:bodyPr/>
          <a:lstStyle/>
          <a:p>
            <a:r>
              <a:rPr lang="pl-PL" dirty="0" smtClean="0"/>
              <a:t>Portfel replikujący</a:t>
            </a:r>
            <a:endParaRPr lang="pl-PL" dirty="0"/>
          </a:p>
        </p:txBody>
      </p:sp>
      <p:cxnSp>
        <p:nvCxnSpPr>
          <p:cNvPr id="7" name="Łącznik prostoliniowy 6"/>
          <p:cNvCxnSpPr/>
          <p:nvPr/>
        </p:nvCxnSpPr>
        <p:spPr>
          <a:xfrm flipV="1">
            <a:off x="3733198" y="2285003"/>
            <a:ext cx="3630607" cy="1432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oliniowy 8"/>
          <p:cNvCxnSpPr/>
          <p:nvPr/>
        </p:nvCxnSpPr>
        <p:spPr>
          <a:xfrm>
            <a:off x="3733198" y="3848467"/>
            <a:ext cx="3630607" cy="1111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pole tekstowe 12"/>
              <p:cNvSpPr txBox="1"/>
              <p:nvPr/>
            </p:nvSpPr>
            <p:spPr>
              <a:xfrm>
                <a:off x="423285" y="1484784"/>
                <a:ext cx="2736304" cy="800219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sz="2400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l-PL" sz="2400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𝝅</m:t>
                        </m:r>
                      </m:e>
                      <m:sub>
                        <m:r>
                          <a:rPr lang="pl-PL" sz="2400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pl-PL" sz="2400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pl-PL" sz="2400" i="1" dirty="0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l-PL" sz="2400" i="1" dirty="0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pl-PL" sz="2400" b="1" i="1" dirty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l-PL" sz="2400" b="1" i="1" dirty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/>
                                    <a:ea typeface="Cambria Math"/>
                                  </a:rPr>
                                  <m:t>∆</m:t>
                                </m:r>
                              </m:e>
                              <m:sub>
                                <m:r>
                                  <a:rPr lang="pl-PL" sz="2400" b="1" i="1" dirty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𝑨</m:t>
                                </m:r>
                              </m:sub>
                            </m:sSub>
                            <m:r>
                              <a:rPr lang="pl-PL" sz="2400" b="1" i="1" dirty="0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pl-PL" sz="2400" b="0" i="1" dirty="0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𝑎𝑘𝑡𝑦𝑤𝑎</m:t>
                            </m:r>
                          </m:e>
                          <m:e>
                            <m:sSub>
                              <m:sSubPr>
                                <m:ctrlPr>
                                  <a:rPr lang="pl-PL" sz="2400" i="1" dirty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l-PL" sz="2400" b="1" i="1" dirty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/>
                                    <a:ea typeface="Cambria Math"/>
                                  </a:rPr>
                                  <m:t>𝜶</m:t>
                                </m:r>
                              </m:e>
                              <m:sub>
                                <m:r>
                                  <a:rPr lang="pl-PL" sz="2400" b="1" i="1" dirty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𝒂</m:t>
                                </m:r>
                              </m:sub>
                            </m:sSub>
                            <m:r>
                              <a:rPr lang="pl-PL" sz="2400" b="0" i="1" dirty="0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pl-PL" sz="2400" b="0" i="1" dirty="0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𝑔𝑜𝑡</m:t>
                            </m:r>
                            <m:r>
                              <a:rPr lang="pl-PL" sz="2400" b="0" i="1" dirty="0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ó</m:t>
                            </m:r>
                            <m:r>
                              <a:rPr lang="pl-PL" sz="2400" b="0" i="1" dirty="0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𝑤𝑘𝑖</m:t>
                            </m:r>
                          </m:e>
                        </m:eqArr>
                      </m:e>
                    </m:d>
                  </m:oMath>
                </a14:m>
                <a:endParaRPr lang="pl-PL" sz="24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pole tekstow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85" y="1484784"/>
                <a:ext cx="2736304" cy="80021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pole tekstowe 17"/>
              <p:cNvSpPr txBox="1"/>
              <p:nvPr/>
            </p:nvSpPr>
            <p:spPr>
              <a:xfrm>
                <a:off x="395536" y="2996952"/>
                <a:ext cx="2304256" cy="85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sz="2800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l-PL" sz="2800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b>
                        <m:r>
                          <a:rPr lang="pl-PL" sz="2800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pl-PL" sz="2800" dirty="0" smtClean="0">
                    <a:solidFill>
                      <a:schemeClr val="tx2">
                        <a:lumMod val="75000"/>
                      </a:schemeClr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l-PL" sz="280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l-PL" sz="2800" i="1" dirty="0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l-PL" sz="2800" b="0" i="1" dirty="0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pl-PL" sz="2800" b="0" i="1" dirty="0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𝐵</m:t>
                            </m:r>
                          </m:sub>
                        </m:sSub>
                        <m:r>
                          <a:rPr lang="pl-PL" sz="28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pl-PL" sz="2800" b="0" i="1" dirty="0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l-PL" sz="2800" b="0" i="1" dirty="0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pl-PL" sz="2800" b="0" i="1" dirty="0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pl-PL" sz="28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l-PL" sz="28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pl-PL" sz="2800" b="0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𝑡</m:t>
                            </m:r>
                          </m:sub>
                          <m:sup>
                            <m:r>
                              <a:rPr lang="pl-PL" sz="28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pl-PL" sz="28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𝐵</m:t>
                            </m:r>
                            <m:r>
                              <a:rPr lang="pl-PL" sz="28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)</m:t>
                            </m:r>
                          </m:sup>
                        </m:sSubSup>
                        <m:r>
                          <a:rPr lang="pl-PL" sz="28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−</m:t>
                        </m:r>
                        <m:sSubSup>
                          <m:sSubSupPr>
                            <m:ctrlPr>
                              <a:rPr lang="pl-PL" sz="28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l-PL" sz="28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pl-PL" sz="2800" b="0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𝑡</m:t>
                            </m:r>
                          </m:sub>
                          <m:sup>
                            <m:r>
                              <a:rPr lang="pl-PL" sz="28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pl-PL" sz="2800" b="0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𝐶</m:t>
                            </m:r>
                            <m:r>
                              <a:rPr lang="pl-PL" sz="28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)</m:t>
                            </m:r>
                          </m:sup>
                        </m:sSubSup>
                      </m:den>
                    </m:f>
                  </m:oMath>
                </a14:m>
                <a:endParaRPr lang="pl-PL" sz="28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pole tekstow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996952"/>
                <a:ext cx="2304256" cy="85151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pole tekstowe 19"/>
              <p:cNvSpPr txBox="1"/>
              <p:nvPr/>
            </p:nvSpPr>
            <p:spPr>
              <a:xfrm>
                <a:off x="423285" y="4360731"/>
                <a:ext cx="3600400" cy="5488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sz="2400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l-PL" sz="2400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𝜶</m:t>
                        </m:r>
                      </m:e>
                      <m:sub>
                        <m:r>
                          <a:rPr lang="pl-PL" sz="2400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pl-PL" sz="2400" dirty="0" smtClean="0">
                    <a:solidFill>
                      <a:schemeClr val="tx2">
                        <a:lumMod val="75000"/>
                      </a:schemeClr>
                    </a:solidFill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240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pl-PL" sz="24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pl-PL" sz="24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pl-PL" sz="24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𝑟</m:t>
                        </m:r>
                        <m:r>
                          <a:rPr lang="pl-PL" sz="24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pl-PL" sz="24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</m:sup>
                    </m:sSup>
                    <m:r>
                      <a:rPr lang="pl-PL" sz="2400" b="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pl-PL" sz="240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l-PL" sz="24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pl-PL" sz="24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𝐵</m:t>
                        </m:r>
                      </m:sub>
                    </m:sSub>
                    <m:r>
                      <a:rPr lang="pl-PL" sz="2400" b="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pl-PL" sz="24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l-PL" sz="24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b>
                        <m:r>
                          <a:rPr lang="pl-PL" sz="24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𝐴</m:t>
                        </m:r>
                      </m:sub>
                    </m:sSub>
                    <m:sSubSup>
                      <m:sSubSupPr>
                        <m:ctrlPr>
                          <a:rPr lang="pl-PL" sz="24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pl-PL" sz="24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pl-PL" sz="24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pl-PL" sz="24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l-PL" sz="24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</m:d>
                      </m:sup>
                    </m:sSubSup>
                    <m:r>
                      <a:rPr lang="pl-PL" sz="2400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pl-PL" sz="24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pole tekstow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85" y="4360731"/>
                <a:ext cx="3600400" cy="548805"/>
              </a:xfrm>
              <a:prstGeom prst="rect">
                <a:avLst/>
              </a:prstGeom>
              <a:blipFill rotWithShape="1">
                <a:blip r:embed="rId4"/>
                <a:stretch>
                  <a:fillRect b="-233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Elipsa 29"/>
          <p:cNvSpPr/>
          <p:nvPr/>
        </p:nvSpPr>
        <p:spPr>
          <a:xfrm>
            <a:off x="3445166" y="3685975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A</a:t>
            </a:r>
            <a:endParaRPr lang="pl-PL" dirty="0"/>
          </a:p>
        </p:txBody>
      </p:sp>
      <p:sp>
        <p:nvSpPr>
          <p:cNvPr id="31" name="Elipsa 30"/>
          <p:cNvSpPr/>
          <p:nvPr/>
        </p:nvSpPr>
        <p:spPr>
          <a:xfrm>
            <a:off x="5012891" y="4198240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C</a:t>
            </a:r>
          </a:p>
        </p:txBody>
      </p:sp>
      <p:sp>
        <p:nvSpPr>
          <p:cNvPr id="32" name="Elipsa 31"/>
          <p:cNvSpPr/>
          <p:nvPr/>
        </p:nvSpPr>
        <p:spPr>
          <a:xfrm>
            <a:off x="5004048" y="2945294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B</a:t>
            </a:r>
          </a:p>
        </p:txBody>
      </p:sp>
      <p:sp>
        <p:nvSpPr>
          <p:cNvPr id="33" name="Elipsa 32"/>
          <p:cNvSpPr/>
          <p:nvPr/>
        </p:nvSpPr>
        <p:spPr>
          <a:xfrm>
            <a:off x="6597392" y="2420888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D</a:t>
            </a:r>
          </a:p>
        </p:txBody>
      </p:sp>
      <p:sp>
        <p:nvSpPr>
          <p:cNvPr id="34" name="Elipsa 33"/>
          <p:cNvSpPr/>
          <p:nvPr/>
        </p:nvSpPr>
        <p:spPr>
          <a:xfrm>
            <a:off x="6597392" y="3527253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E</a:t>
            </a:r>
          </a:p>
        </p:txBody>
      </p:sp>
      <p:cxnSp>
        <p:nvCxnSpPr>
          <p:cNvPr id="37" name="Łącznik prostoliniowy 36"/>
          <p:cNvCxnSpPr>
            <a:stCxn id="32" idx="6"/>
            <a:endCxn id="34" idx="1"/>
          </p:cNvCxnSpPr>
          <p:nvPr/>
        </p:nvCxnSpPr>
        <p:spPr>
          <a:xfrm>
            <a:off x="5292080" y="3107785"/>
            <a:ext cx="1347493" cy="467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Łącznik prostoliniowy 38"/>
          <p:cNvCxnSpPr>
            <a:stCxn id="31" idx="7"/>
            <a:endCxn id="34" idx="2"/>
          </p:cNvCxnSpPr>
          <p:nvPr/>
        </p:nvCxnSpPr>
        <p:spPr>
          <a:xfrm flipV="1">
            <a:off x="5258742" y="3689744"/>
            <a:ext cx="1338650" cy="556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Łącznik prostoliniowy 40"/>
          <p:cNvCxnSpPr>
            <a:stCxn id="33" idx="6"/>
          </p:cNvCxnSpPr>
          <p:nvPr/>
        </p:nvCxnSpPr>
        <p:spPr>
          <a:xfrm>
            <a:off x="6885424" y="2583379"/>
            <a:ext cx="566896" cy="162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Łącznik prostoliniowy 42"/>
          <p:cNvCxnSpPr/>
          <p:nvPr/>
        </p:nvCxnSpPr>
        <p:spPr>
          <a:xfrm flipV="1">
            <a:off x="6816710" y="3309745"/>
            <a:ext cx="608957" cy="256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Łącznik prostoliniowy 49"/>
          <p:cNvCxnSpPr>
            <a:stCxn id="34" idx="6"/>
          </p:cNvCxnSpPr>
          <p:nvPr/>
        </p:nvCxnSpPr>
        <p:spPr>
          <a:xfrm>
            <a:off x="6885424" y="3689744"/>
            <a:ext cx="590351" cy="233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Łącznik prostoliniowy 52"/>
          <p:cNvCxnSpPr>
            <a:stCxn id="35" idx="7"/>
          </p:cNvCxnSpPr>
          <p:nvPr/>
        </p:nvCxnSpPr>
        <p:spPr>
          <a:xfrm flipV="1">
            <a:off x="6834075" y="4404410"/>
            <a:ext cx="618245" cy="278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ole tekstowe 2"/>
              <p:cNvSpPr txBox="1"/>
              <p:nvPr/>
            </p:nvSpPr>
            <p:spPr>
              <a:xfrm>
                <a:off x="5012891" y="3205513"/>
                <a:ext cx="288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l-PL" i="1">
                              <a:latin typeface="Cambria Math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" name="pole tekstow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891" y="3205513"/>
                <a:ext cx="288032" cy="369332"/>
              </a:xfrm>
              <a:prstGeom prst="rect">
                <a:avLst/>
              </a:prstGeom>
              <a:blipFill rotWithShape="1">
                <a:blip r:embed="rId5"/>
                <a:stretch>
                  <a:fillRect r="-3125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pole tekstowe 3"/>
              <p:cNvSpPr txBox="1"/>
              <p:nvPr/>
            </p:nvSpPr>
            <p:spPr>
              <a:xfrm>
                <a:off x="5012891" y="4454084"/>
                <a:ext cx="3511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" name="pole tekstow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891" y="4454084"/>
                <a:ext cx="351197" cy="369332"/>
              </a:xfrm>
              <a:prstGeom prst="rect">
                <a:avLst/>
              </a:prstGeom>
              <a:blipFill rotWithShape="1">
                <a:blip r:embed="rId6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pole tekstowe 4"/>
              <p:cNvSpPr txBox="1"/>
              <p:nvPr/>
            </p:nvSpPr>
            <p:spPr>
              <a:xfrm>
                <a:off x="6643579" y="2664624"/>
                <a:ext cx="3561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5" name="pole tekstow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3579" y="2664624"/>
                <a:ext cx="356164" cy="369332"/>
              </a:xfrm>
              <a:prstGeom prst="rect">
                <a:avLst/>
              </a:prstGeom>
              <a:blipFill rotWithShape="1">
                <a:blip r:embed="rId7"/>
                <a:stretch>
                  <a:fillRect r="-862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pole tekstowe 5"/>
              <p:cNvSpPr txBox="1"/>
              <p:nvPr/>
            </p:nvSpPr>
            <p:spPr>
              <a:xfrm>
                <a:off x="6652400" y="3829112"/>
                <a:ext cx="2458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6" name="pole tekstow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400" y="3829112"/>
                <a:ext cx="245851" cy="369332"/>
              </a:xfrm>
              <a:prstGeom prst="rect">
                <a:avLst/>
              </a:prstGeom>
              <a:blipFill rotWithShape="1">
                <a:blip r:embed="rId8"/>
                <a:stretch>
                  <a:fillRect r="-5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pole tekstowe 7"/>
              <p:cNvSpPr txBox="1"/>
              <p:nvPr/>
            </p:nvSpPr>
            <p:spPr>
              <a:xfrm>
                <a:off x="6597392" y="4888991"/>
                <a:ext cx="4771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8" name="pole tekstow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392" y="4888991"/>
                <a:ext cx="477118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pole tekstowe 9"/>
              <p:cNvSpPr txBox="1"/>
              <p:nvPr/>
            </p:nvSpPr>
            <p:spPr>
              <a:xfrm>
                <a:off x="3456537" y="3964467"/>
                <a:ext cx="4679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pole tekstow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537" y="3964467"/>
                <a:ext cx="467949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pole tekstowe 10"/>
              <p:cNvSpPr txBox="1"/>
              <p:nvPr/>
            </p:nvSpPr>
            <p:spPr>
              <a:xfrm>
                <a:off x="4606411" y="2664624"/>
                <a:ext cx="406480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1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𝝅</m:t>
                          </m:r>
                        </m:e>
                        <m:sub>
                          <m:r>
                            <a:rPr lang="pl-PL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1" name="pole tekstow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411" y="2664624"/>
                <a:ext cx="406480" cy="369332"/>
              </a:xfrm>
              <a:prstGeom prst="rect">
                <a:avLst/>
              </a:prstGeom>
              <a:blipFill rotWithShape="1">
                <a:blip r:embed="rId11"/>
                <a:stretch>
                  <a:fillRect r="-5882"/>
                </a:stretch>
              </a:blip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pole tekstowe 26"/>
              <p:cNvSpPr txBox="1"/>
              <p:nvPr/>
            </p:nvSpPr>
            <p:spPr>
              <a:xfrm>
                <a:off x="3050057" y="3390179"/>
                <a:ext cx="406480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b="1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1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𝝅</m:t>
                          </m:r>
                        </m:e>
                        <m:sub>
                          <m:r>
                            <a:rPr lang="pl-PL" b="1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7" name="pole tekstow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057" y="3390179"/>
                <a:ext cx="406480" cy="369332"/>
              </a:xfrm>
              <a:prstGeom prst="rect">
                <a:avLst/>
              </a:prstGeom>
              <a:blipFill rotWithShape="1">
                <a:blip r:embed="rId12"/>
                <a:stretch>
                  <a:fillRect r="-4348"/>
                </a:stretch>
              </a:blip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pole tekstowe 27"/>
              <p:cNvSpPr txBox="1"/>
              <p:nvPr/>
            </p:nvSpPr>
            <p:spPr>
              <a:xfrm>
                <a:off x="4647592" y="3876500"/>
                <a:ext cx="406480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1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𝝅</m:t>
                          </m:r>
                        </m:e>
                        <m:sub>
                          <m:r>
                            <a:rPr lang="pl-PL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𝑪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28" name="pole tekstow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592" y="3876500"/>
                <a:ext cx="406480" cy="369332"/>
              </a:xfrm>
              <a:prstGeom prst="rect">
                <a:avLst/>
              </a:prstGeom>
              <a:blipFill rotWithShape="1">
                <a:blip r:embed="rId13"/>
                <a:stretch>
                  <a:fillRect r="-2899"/>
                </a:stretch>
              </a:blip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pole tekstowe 11"/>
              <p:cNvSpPr txBox="1"/>
              <p:nvPr/>
            </p:nvSpPr>
            <p:spPr>
              <a:xfrm>
                <a:off x="5054072" y="2506712"/>
                <a:ext cx="576065" cy="438582"/>
              </a:xfrm>
              <a:prstGeom prst="rect">
                <a:avLst/>
              </a:prstGeom>
              <a:noFill/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l-PL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i="1">
                              <a:latin typeface="Cambria Math"/>
                            </a:rPr>
                            <m:t>𝑇</m:t>
                          </m:r>
                        </m:sub>
                        <m:sup>
                          <m:r>
                            <a:rPr lang="pl-PL" i="1">
                              <a:latin typeface="Cambria Math"/>
                            </a:rPr>
                            <m:t>(</m:t>
                          </m:r>
                          <m:r>
                            <a:rPr lang="pl-PL" i="1">
                              <a:latin typeface="Cambria Math"/>
                            </a:rPr>
                            <m:t>𝐵</m:t>
                          </m:r>
                          <m:r>
                            <a:rPr lang="pl-PL" i="1">
                              <a:latin typeface="Cambria Math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2" name="pole tekstow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4072" y="2506712"/>
                <a:ext cx="576065" cy="438582"/>
              </a:xfrm>
              <a:prstGeom prst="rect">
                <a:avLst/>
              </a:prstGeom>
              <a:blipFill rotWithShape="1">
                <a:blip r:embed="rId14"/>
                <a:stretch>
                  <a:fillRect b="-1351"/>
                </a:stretch>
              </a:blip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pole tekstowe 37"/>
              <p:cNvSpPr txBox="1"/>
              <p:nvPr/>
            </p:nvSpPr>
            <p:spPr>
              <a:xfrm>
                <a:off x="6741408" y="3127862"/>
                <a:ext cx="576065" cy="438582"/>
              </a:xfrm>
              <a:prstGeom prst="rect">
                <a:avLst/>
              </a:prstGeom>
              <a:noFill/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l-PL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i="1">
                              <a:latin typeface="Cambria Math"/>
                            </a:rPr>
                            <m:t>𝑇</m:t>
                          </m:r>
                        </m:sub>
                        <m:sup>
                          <m:r>
                            <a:rPr lang="pl-PL" i="1">
                              <a:latin typeface="Cambria Math"/>
                            </a:rPr>
                            <m:t>(</m:t>
                          </m:r>
                          <m:r>
                            <a:rPr lang="pl-PL" b="0" i="1" smtClean="0">
                              <a:latin typeface="Cambria Math"/>
                            </a:rPr>
                            <m:t>𝐸</m:t>
                          </m:r>
                          <m:r>
                            <a:rPr lang="pl-PL" i="1">
                              <a:latin typeface="Cambria Math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8" name="pole tekstowe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408" y="3127862"/>
                <a:ext cx="576065" cy="438582"/>
              </a:xfrm>
              <a:prstGeom prst="rect">
                <a:avLst/>
              </a:prstGeom>
              <a:blipFill rotWithShape="1">
                <a:blip r:embed="rId15"/>
                <a:stretch>
                  <a:fillRect b="-1351"/>
                </a:stretch>
              </a:blip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pole tekstowe 39"/>
              <p:cNvSpPr txBox="1"/>
              <p:nvPr/>
            </p:nvSpPr>
            <p:spPr>
              <a:xfrm>
                <a:off x="5076055" y="3759658"/>
                <a:ext cx="576065" cy="438582"/>
              </a:xfrm>
              <a:prstGeom prst="rect">
                <a:avLst/>
              </a:prstGeom>
              <a:noFill/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l-PL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i="1">
                              <a:latin typeface="Cambria Math"/>
                            </a:rPr>
                            <m:t>𝑇</m:t>
                          </m:r>
                        </m:sub>
                        <m:sup>
                          <m:r>
                            <a:rPr lang="pl-PL" i="1">
                              <a:latin typeface="Cambria Math"/>
                            </a:rPr>
                            <m:t>(</m:t>
                          </m:r>
                          <m:r>
                            <a:rPr lang="pl-PL" i="1">
                              <a:latin typeface="Cambria Math"/>
                            </a:rPr>
                            <m:t>𝐵</m:t>
                          </m:r>
                          <m:r>
                            <a:rPr lang="pl-PL" i="1">
                              <a:latin typeface="Cambria Math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0" name="pole tekstow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5" y="3759658"/>
                <a:ext cx="576065" cy="438582"/>
              </a:xfrm>
              <a:prstGeom prst="rect">
                <a:avLst/>
              </a:prstGeom>
              <a:blipFill rotWithShape="1">
                <a:blip r:embed="rId16"/>
                <a:stretch>
                  <a:fillRect b="-1351"/>
                </a:stretch>
              </a:blip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pole tekstowe 13"/>
          <p:cNvSpPr txBox="1"/>
          <p:nvPr/>
        </p:nvSpPr>
        <p:spPr>
          <a:xfrm>
            <a:off x="7812360" y="3019178"/>
            <a:ext cx="216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r>
              <a:rPr lang="pl-PL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r>
              <a:rPr lang="pl-PL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pole tekstowe 43"/>
              <p:cNvSpPr txBox="1"/>
              <p:nvPr/>
            </p:nvSpPr>
            <p:spPr>
              <a:xfrm>
                <a:off x="6368846" y="2078024"/>
                <a:ext cx="406480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1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𝝅</m:t>
                          </m:r>
                        </m:e>
                        <m:sub>
                          <m:r>
                            <a:rPr lang="pl-PL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𝑫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4" name="pole tekstow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846" y="2078024"/>
                <a:ext cx="406480" cy="369332"/>
              </a:xfrm>
              <a:prstGeom prst="rect">
                <a:avLst/>
              </a:prstGeom>
              <a:blipFill rotWithShape="1">
                <a:blip r:embed="rId17"/>
                <a:stretch>
                  <a:fillRect r="-7353"/>
                </a:stretch>
              </a:blip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pole tekstowe 44"/>
              <p:cNvSpPr txBox="1"/>
              <p:nvPr/>
            </p:nvSpPr>
            <p:spPr>
              <a:xfrm>
                <a:off x="6295205" y="3178796"/>
                <a:ext cx="406480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1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𝝅</m:t>
                          </m:r>
                        </m:e>
                        <m:sub>
                          <m:r>
                            <a:rPr lang="pl-PL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𝑬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5" name="pole tekstow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5205" y="3178796"/>
                <a:ext cx="406480" cy="369332"/>
              </a:xfrm>
              <a:prstGeom prst="rect">
                <a:avLst/>
              </a:prstGeom>
              <a:blipFill rotWithShape="1">
                <a:blip r:embed="rId18"/>
                <a:stretch>
                  <a:fillRect r="-2941"/>
                </a:stretch>
              </a:blip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pole tekstowe 45"/>
              <p:cNvSpPr txBox="1"/>
              <p:nvPr/>
            </p:nvSpPr>
            <p:spPr>
              <a:xfrm>
                <a:off x="6257396" y="4358467"/>
                <a:ext cx="406480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1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𝝅</m:t>
                          </m:r>
                        </m:e>
                        <m:sub>
                          <m:r>
                            <a:rPr lang="pl-PL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𝑭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46" name="pole tekstow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7396" y="4358467"/>
                <a:ext cx="406480" cy="369332"/>
              </a:xfrm>
              <a:prstGeom prst="rect">
                <a:avLst/>
              </a:prstGeom>
              <a:blipFill rotWithShape="1">
                <a:blip r:embed="rId19"/>
                <a:stretch>
                  <a:fillRect r="-2899"/>
                </a:stretch>
              </a:blip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Elipsa 34"/>
          <p:cNvSpPr/>
          <p:nvPr/>
        </p:nvSpPr>
        <p:spPr>
          <a:xfrm>
            <a:off x="6588224" y="4635373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pole tekstowe 41"/>
              <p:cNvSpPr txBox="1"/>
              <p:nvPr/>
            </p:nvSpPr>
            <p:spPr>
              <a:xfrm>
                <a:off x="6705327" y="4248143"/>
                <a:ext cx="576065" cy="438582"/>
              </a:xfrm>
              <a:prstGeom prst="rect">
                <a:avLst/>
              </a:prstGeom>
              <a:noFill/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l-PL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i="1">
                              <a:latin typeface="Cambria Math"/>
                            </a:rPr>
                            <m:t>𝑇</m:t>
                          </m:r>
                        </m:sub>
                        <m:sup>
                          <m:r>
                            <a:rPr lang="pl-PL" i="1">
                              <a:latin typeface="Cambria Math"/>
                            </a:rPr>
                            <m:t>(</m:t>
                          </m:r>
                          <m:r>
                            <a:rPr lang="pl-PL" b="0" i="1" smtClean="0">
                              <a:latin typeface="Cambria Math"/>
                            </a:rPr>
                            <m:t>𝐹</m:t>
                          </m:r>
                          <m:r>
                            <a:rPr lang="pl-PL" i="1">
                              <a:latin typeface="Cambria Math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42" name="pole tekstow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327" y="4248143"/>
                <a:ext cx="576065" cy="438582"/>
              </a:xfrm>
              <a:prstGeom prst="rect">
                <a:avLst/>
              </a:prstGeom>
              <a:blipFill rotWithShape="1">
                <a:blip r:embed="rId20"/>
                <a:stretch>
                  <a:fillRect b="-1351"/>
                </a:stretch>
              </a:blip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pole tekstowe 35"/>
              <p:cNvSpPr txBox="1"/>
              <p:nvPr/>
            </p:nvSpPr>
            <p:spPr>
              <a:xfrm>
                <a:off x="6787740" y="2043399"/>
                <a:ext cx="576065" cy="438582"/>
              </a:xfrm>
              <a:prstGeom prst="rect">
                <a:avLst/>
              </a:prstGeom>
              <a:noFill/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l-PL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i="1">
                              <a:latin typeface="Cambria Math"/>
                            </a:rPr>
                            <m:t>𝑇</m:t>
                          </m:r>
                        </m:sub>
                        <m:sup>
                          <m:r>
                            <a:rPr lang="pl-PL" i="1">
                              <a:latin typeface="Cambria Math"/>
                            </a:rPr>
                            <m:t>(</m:t>
                          </m:r>
                          <m:r>
                            <a:rPr lang="pl-PL" b="0" i="1" smtClean="0">
                              <a:latin typeface="Cambria Math"/>
                            </a:rPr>
                            <m:t>𝐷</m:t>
                          </m:r>
                          <m:r>
                            <a:rPr lang="pl-PL" i="1">
                              <a:latin typeface="Cambria Math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6" name="pole tekstowe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7740" y="2043399"/>
                <a:ext cx="576065" cy="438582"/>
              </a:xfrm>
              <a:prstGeom prst="rect">
                <a:avLst/>
              </a:prstGeom>
              <a:blipFill rotWithShape="1">
                <a:blip r:embed="rId21"/>
                <a:stretch>
                  <a:fillRect b="-1351"/>
                </a:stretch>
              </a:blip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1016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41358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Opcje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84784"/>
          </a:xfrm>
        </p:spPr>
        <p:txBody>
          <a:bodyPr/>
          <a:lstStyle/>
          <a:p>
            <a:r>
              <a:rPr lang="pl-PL" dirty="0" smtClean="0"/>
              <a:t>Czym jest opcja? </a:t>
            </a:r>
          </a:p>
          <a:p>
            <a:r>
              <a:rPr lang="pl-PL" dirty="0" smtClean="0"/>
              <a:t>Rodzaje opcji.</a:t>
            </a:r>
          </a:p>
        </p:txBody>
      </p:sp>
      <p:sp>
        <p:nvSpPr>
          <p:cNvPr id="6" name="Strzałka w dół 5"/>
          <p:cNvSpPr/>
          <p:nvPr/>
        </p:nvSpPr>
        <p:spPr>
          <a:xfrm rot="1800000">
            <a:off x="3228453" y="3033192"/>
            <a:ext cx="252000" cy="1080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Strzałka w dół 6"/>
          <p:cNvSpPr/>
          <p:nvPr/>
        </p:nvSpPr>
        <p:spPr>
          <a:xfrm rot="19800000">
            <a:off x="5163969" y="3051192"/>
            <a:ext cx="252000" cy="1080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9" name="pole tekstowe 8"/>
          <p:cNvSpPr txBox="1"/>
          <p:nvPr/>
        </p:nvSpPr>
        <p:spPr>
          <a:xfrm>
            <a:off x="3131840" y="2396207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600" b="1" dirty="0" smtClean="0">
                <a:solidFill>
                  <a:schemeClr val="tx2">
                    <a:lumMod val="75000"/>
                  </a:schemeClr>
                </a:solidFill>
              </a:rPr>
              <a:t>Opcje</a:t>
            </a:r>
            <a:endParaRPr lang="pl-PL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pole tekstowe 9"/>
          <p:cNvSpPr txBox="1"/>
          <p:nvPr/>
        </p:nvSpPr>
        <p:spPr>
          <a:xfrm>
            <a:off x="2159732" y="4121846"/>
            <a:ext cx="2124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>
                <a:solidFill>
                  <a:schemeClr val="accent1">
                    <a:lumMod val="50000"/>
                  </a:schemeClr>
                </a:solidFill>
              </a:rPr>
              <a:t>Kupna[Call]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l-PL" dirty="0"/>
              <a:t>p</a:t>
            </a:r>
            <a:r>
              <a:rPr lang="pl-PL" dirty="0" smtClean="0"/>
              <a:t>rawo zakupu</a:t>
            </a:r>
            <a:endParaRPr lang="pl-PL" dirty="0"/>
          </a:p>
        </p:txBody>
      </p:sp>
      <p:sp>
        <p:nvSpPr>
          <p:cNvPr id="11" name="pole tekstowe 10"/>
          <p:cNvSpPr txBox="1"/>
          <p:nvPr/>
        </p:nvSpPr>
        <p:spPr>
          <a:xfrm>
            <a:off x="4910849" y="4145928"/>
            <a:ext cx="2253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>
                <a:solidFill>
                  <a:schemeClr val="accent1">
                    <a:lumMod val="50000"/>
                  </a:schemeClr>
                </a:solidFill>
              </a:rPr>
              <a:t>Sprzedaży[PUT]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l-PL" dirty="0"/>
              <a:t>p</a:t>
            </a:r>
            <a:r>
              <a:rPr lang="pl-PL" dirty="0" smtClean="0"/>
              <a:t>rawo sprzedaży</a:t>
            </a:r>
            <a:endParaRPr lang="pl-PL" dirty="0"/>
          </a:p>
        </p:txBody>
      </p:sp>
      <p:sp>
        <p:nvSpPr>
          <p:cNvPr id="13" name="Symbol zastępczy zawartości 2"/>
          <p:cNvSpPr txBox="1">
            <a:spLocks/>
          </p:cNvSpPr>
          <p:nvPr/>
        </p:nvSpPr>
        <p:spPr>
          <a:xfrm>
            <a:off x="539552" y="4912283"/>
            <a:ext cx="8229600" cy="1396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pl-PL" dirty="0" smtClean="0"/>
              <a:t>Parametry opisujące opcje:</a:t>
            </a:r>
          </a:p>
          <a:p>
            <a:pPr>
              <a:buFont typeface="Wingdings" pitchFamily="2" charset="2"/>
              <a:buChar char="Ø"/>
            </a:pPr>
            <a:r>
              <a:rPr lang="pl-PL" b="1" dirty="0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pl-PL" dirty="0" smtClean="0"/>
              <a:t> -cena wykonania[STRIKE]</a:t>
            </a:r>
          </a:p>
          <a:p>
            <a:pPr>
              <a:buFont typeface="Wingdings" pitchFamily="2" charset="2"/>
              <a:buChar char="Ø"/>
            </a:pPr>
            <a:r>
              <a:rPr lang="pl-PL" b="1" dirty="0" smtClean="0">
                <a:solidFill>
                  <a:schemeClr val="accent1">
                    <a:lumMod val="50000"/>
                  </a:schemeClr>
                </a:solidFill>
              </a:rPr>
              <a:t>T</a:t>
            </a:r>
            <a:r>
              <a:rPr lang="pl-PL" dirty="0" smtClean="0"/>
              <a:t> -data wygaśnięcia[MATURITY DATE](w latach)</a:t>
            </a:r>
          </a:p>
          <a:p>
            <a:pPr>
              <a:buFont typeface="Wingdings" pitchFamily="2" charset="2"/>
              <a:buChar char="§"/>
            </a:pPr>
            <a:endParaRPr lang="pl-PL" dirty="0" smtClean="0"/>
          </a:p>
          <a:p>
            <a:pPr>
              <a:buFont typeface="Wingdings" pitchFamily="2" charset="2"/>
              <a:buChar char="§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8189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Podział opcji ze względu na moment wykonania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2355490"/>
            <a:ext cx="3623844" cy="1021805"/>
          </a:xfr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711" y="4467580"/>
            <a:ext cx="3432657" cy="1036002"/>
          </a:xfrm>
          <a:prstGeom prst="rect">
            <a:avLst/>
          </a:prstGeom>
        </p:spPr>
      </p:pic>
      <p:sp>
        <p:nvSpPr>
          <p:cNvPr id="7" name="pole tekstowe 6"/>
          <p:cNvSpPr txBox="1"/>
          <p:nvPr/>
        </p:nvSpPr>
        <p:spPr>
          <a:xfrm>
            <a:off x="440369" y="2613102"/>
            <a:ext cx="3798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l-PL" sz="24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Opcje europejskie</a:t>
            </a:r>
          </a:p>
        </p:txBody>
      </p:sp>
      <p:sp>
        <p:nvSpPr>
          <p:cNvPr id="10" name="pole tekstowe 9"/>
          <p:cNvSpPr txBox="1"/>
          <p:nvPr/>
        </p:nvSpPr>
        <p:spPr>
          <a:xfrm>
            <a:off x="440369" y="4711951"/>
            <a:ext cx="3798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l-PL" sz="24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Opcje amerykańskie</a:t>
            </a:r>
            <a:endParaRPr lang="pl-PL" sz="2400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9393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Payoff- funkcja wypłaty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48680"/>
          </a:xfrm>
        </p:spPr>
        <p:txBody>
          <a:bodyPr/>
          <a:lstStyle/>
          <a:p>
            <a:r>
              <a:rPr lang="pl-PL" dirty="0" smtClean="0"/>
              <a:t>Czym jest payoff?</a:t>
            </a:r>
          </a:p>
          <a:p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2267744" y="2132856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 smtClean="0">
                <a:solidFill>
                  <a:schemeClr val="accent1">
                    <a:lumMod val="50000"/>
                  </a:schemeClr>
                </a:solidFill>
              </a:rPr>
              <a:t>Payoff opcji europejskiej</a:t>
            </a:r>
          </a:p>
          <a:p>
            <a:pPr algn="ctr"/>
            <a:r>
              <a:rPr lang="pl-PL" b="1" dirty="0" smtClean="0">
                <a:solidFill>
                  <a:schemeClr val="accent1">
                    <a:lumMod val="50000"/>
                  </a:schemeClr>
                </a:solidFill>
              </a:rPr>
              <a:t>(pozycja długa)</a:t>
            </a:r>
            <a:endParaRPr lang="pl-PL" b="1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pole tekstowe 4"/>
              <p:cNvSpPr txBox="1"/>
              <p:nvPr/>
            </p:nvSpPr>
            <p:spPr>
              <a:xfrm>
                <a:off x="1619672" y="2937813"/>
                <a:ext cx="205142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CALL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i="1" dirty="0">
                          <a:latin typeface="Cambria Math"/>
                        </a:rPr>
                        <m:t>max</m:t>
                      </m:r>
                      <m:r>
                        <a:rPr lang="pl-PL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l-PL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i="1">
                              <a:latin typeface="Cambria Math"/>
                            </a:rPr>
                            <m:t>𝑇</m:t>
                          </m:r>
                          <m:r>
                            <a:rPr lang="pl-PL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  <m:r>
                        <a:rPr lang="pl-PL" b="0" i="1" smtClean="0">
                          <a:latin typeface="Cambria Math"/>
                        </a:rPr>
                        <m:t>−</m:t>
                      </m:r>
                      <m:r>
                        <a:rPr lang="pl-PL" b="0" i="1" smtClean="0">
                          <a:latin typeface="Cambria Math"/>
                        </a:rPr>
                        <m:t>𝐾</m:t>
                      </m:r>
                      <m:r>
                        <a:rPr lang="pl-PL" i="1">
                          <a:latin typeface="Cambria Math"/>
                        </a:rPr>
                        <m:t>,0)</m:t>
                      </m:r>
                    </m:oMath>
                  </m:oMathPara>
                </a14:m>
                <a:endParaRPr lang="pl-PL" dirty="0"/>
              </a:p>
              <a:p>
                <a:endParaRPr lang="pl-PL" dirty="0" smtClean="0"/>
              </a:p>
            </p:txBody>
          </p:sp>
        </mc:Choice>
        <mc:Fallback xmlns="">
          <p:sp>
            <p:nvSpPr>
              <p:cNvPr id="5" name="pole tekstow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2937813"/>
                <a:ext cx="2051426" cy="923330"/>
              </a:xfrm>
              <a:prstGeom prst="rect">
                <a:avLst/>
              </a:prstGeom>
              <a:blipFill rotWithShape="1">
                <a:blip r:embed="rId2"/>
                <a:stretch>
                  <a:fillRect l="-2679" t="-331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pole tekstowe 5"/>
              <p:cNvSpPr txBox="1"/>
              <p:nvPr/>
            </p:nvSpPr>
            <p:spPr>
              <a:xfrm>
                <a:off x="5364088" y="2937813"/>
                <a:ext cx="19442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PUT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i="1" dirty="0" smtClean="0">
                          <a:latin typeface="Cambria Math"/>
                        </a:rPr>
                        <m:t>max</m:t>
                      </m:r>
                      <m:r>
                        <a:rPr lang="pl-PL" b="0" i="1" smtClean="0">
                          <a:latin typeface="Cambria Math"/>
                        </a:rPr>
                        <m:t>(</m:t>
                      </m:r>
                      <m:r>
                        <a:rPr lang="pl-PL" b="0" i="1" smtClean="0">
                          <a:latin typeface="Cambria Math"/>
                        </a:rPr>
                        <m:t>𝐾</m:t>
                      </m:r>
                      <m:r>
                        <a:rPr lang="pl-PL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l-PL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𝑇</m:t>
                          </m:r>
                        </m:sub>
                      </m:sSub>
                      <m:r>
                        <a:rPr lang="pl-PL" b="0" i="1" smtClean="0">
                          <a:latin typeface="Cambria Math"/>
                        </a:rPr>
                        <m:t>,0)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6" name="pole tekstow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2937813"/>
                <a:ext cx="1944216" cy="646331"/>
              </a:xfrm>
              <a:prstGeom prst="rect">
                <a:avLst/>
              </a:prstGeom>
              <a:blipFill rotWithShape="1">
                <a:blip r:embed="rId3"/>
                <a:stretch>
                  <a:fillRect l="-2821" t="-4717" b="-660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pole tekstowe 6"/>
          <p:cNvSpPr txBox="1"/>
          <p:nvPr/>
        </p:nvSpPr>
        <p:spPr>
          <a:xfrm>
            <a:off x="2267744" y="4324978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 smtClean="0">
                <a:solidFill>
                  <a:schemeClr val="accent1">
                    <a:lumMod val="50000"/>
                  </a:schemeClr>
                </a:solidFill>
              </a:rPr>
              <a:t>Payoff opcji amerykańskiej</a:t>
            </a:r>
          </a:p>
          <a:p>
            <a:pPr algn="ctr"/>
            <a:r>
              <a:rPr lang="pl-PL" b="1" dirty="0" smtClean="0">
                <a:solidFill>
                  <a:schemeClr val="accent1">
                    <a:lumMod val="50000"/>
                  </a:schemeClr>
                </a:solidFill>
              </a:rPr>
              <a:t>(pozycja długa)</a:t>
            </a:r>
            <a:endParaRPr lang="pl-PL" b="1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pole tekstowe 7"/>
              <p:cNvSpPr txBox="1"/>
              <p:nvPr/>
            </p:nvSpPr>
            <p:spPr>
              <a:xfrm>
                <a:off x="1331640" y="5152021"/>
                <a:ext cx="205142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CALL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i="1" dirty="0">
                          <a:latin typeface="Cambria Math"/>
                        </a:rPr>
                        <m:t>max</m:t>
                      </m:r>
                      <m:r>
                        <a:rPr lang="pl-PL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l-PL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pl-PL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  <m:r>
                        <a:rPr lang="pl-PL" b="0" i="1" smtClean="0">
                          <a:latin typeface="Cambria Math"/>
                        </a:rPr>
                        <m:t>−</m:t>
                      </m:r>
                      <m:r>
                        <a:rPr lang="pl-PL" b="0" i="1" smtClean="0">
                          <a:latin typeface="Cambria Math"/>
                        </a:rPr>
                        <m:t>𝐾</m:t>
                      </m:r>
                      <m:r>
                        <a:rPr lang="pl-PL" i="1">
                          <a:latin typeface="Cambria Math"/>
                        </a:rPr>
                        <m:t>,0)</m:t>
                      </m:r>
                    </m:oMath>
                  </m:oMathPara>
                </a14:m>
                <a:endParaRPr lang="pl-PL" dirty="0"/>
              </a:p>
              <a:p>
                <a:endParaRPr lang="pl-PL" dirty="0" smtClean="0"/>
              </a:p>
            </p:txBody>
          </p:sp>
        </mc:Choice>
        <mc:Fallback xmlns="">
          <p:sp>
            <p:nvSpPr>
              <p:cNvPr id="8" name="pole tekstow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5152021"/>
                <a:ext cx="2051426" cy="923330"/>
              </a:xfrm>
              <a:prstGeom prst="rect">
                <a:avLst/>
              </a:prstGeom>
              <a:blipFill rotWithShape="1">
                <a:blip r:embed="rId4"/>
                <a:stretch>
                  <a:fillRect l="-2374" t="-328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pole tekstowe 8"/>
              <p:cNvSpPr txBox="1"/>
              <p:nvPr/>
            </p:nvSpPr>
            <p:spPr>
              <a:xfrm>
                <a:off x="5396733" y="5152021"/>
                <a:ext cx="19442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PUT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i="1" dirty="0" smtClean="0">
                          <a:latin typeface="Cambria Math"/>
                        </a:rPr>
                        <m:t>max</m:t>
                      </m:r>
                      <m:r>
                        <a:rPr lang="pl-PL" b="0" i="1" smtClean="0">
                          <a:latin typeface="Cambria Math"/>
                        </a:rPr>
                        <m:t>(</m:t>
                      </m:r>
                      <m:r>
                        <a:rPr lang="pl-PL" b="0" i="1" smtClean="0">
                          <a:latin typeface="Cambria Math"/>
                        </a:rPr>
                        <m:t>𝐾</m:t>
                      </m:r>
                      <m:r>
                        <a:rPr lang="pl-PL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l-PL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pl-PL" b="0" i="1" smtClean="0">
                          <a:latin typeface="Cambria Math"/>
                        </a:rPr>
                        <m:t>,0)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pole tekstow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6733" y="5152021"/>
                <a:ext cx="1944216" cy="646331"/>
              </a:xfrm>
              <a:prstGeom prst="rect">
                <a:avLst/>
              </a:prstGeom>
              <a:blipFill rotWithShape="1">
                <a:blip r:embed="rId5"/>
                <a:stretch>
                  <a:fillRect l="-2508" t="-4717" b="-660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Łącznik prosty ze strzałką 20"/>
          <p:cNvCxnSpPr/>
          <p:nvPr/>
        </p:nvCxnSpPr>
        <p:spPr>
          <a:xfrm flipH="1">
            <a:off x="2771800" y="2779187"/>
            <a:ext cx="828894" cy="1586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Łącznik prosty ze strzałką 22"/>
          <p:cNvCxnSpPr/>
          <p:nvPr/>
        </p:nvCxnSpPr>
        <p:spPr>
          <a:xfrm>
            <a:off x="4572000" y="2779187"/>
            <a:ext cx="792088" cy="1586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Łącznik prosty ze strzałką 23"/>
          <p:cNvCxnSpPr/>
          <p:nvPr/>
        </p:nvCxnSpPr>
        <p:spPr>
          <a:xfrm>
            <a:off x="4572000" y="4971309"/>
            <a:ext cx="792088" cy="1586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Łącznik prosty ze strzałką 25"/>
          <p:cNvCxnSpPr/>
          <p:nvPr/>
        </p:nvCxnSpPr>
        <p:spPr>
          <a:xfrm flipH="1">
            <a:off x="2771800" y="4971309"/>
            <a:ext cx="828894" cy="1586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920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Oznaczenia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pl-PL" dirty="0" smtClean="0"/>
              </a:p>
              <a:p>
                <a:r>
                  <a:rPr lang="pl-PL" dirty="0" smtClean="0"/>
                  <a:t>K</a:t>
                </a:r>
              </a:p>
              <a:p>
                <a:r>
                  <a:rPr lang="pl-PL" dirty="0" smtClean="0"/>
                  <a:t>T</a:t>
                </a:r>
              </a:p>
              <a:p>
                <a:r>
                  <a:rPr lang="pl-PL" dirty="0" smtClean="0"/>
                  <a:t>r</a:t>
                </a:r>
              </a:p>
              <a:p>
                <a:r>
                  <a:rPr lang="pl-PL" dirty="0" smtClean="0"/>
                  <a:t></a:t>
                </a:r>
              </a:p>
              <a:p>
                <a:r>
                  <a:rPr lang="pl-PL" dirty="0" smtClean="0"/>
                  <a:t>ce</a:t>
                </a:r>
              </a:p>
              <a:p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40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9763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Ograniczenia oraz parytet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75534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95851" y="260648"/>
            <a:ext cx="8147248" cy="936104"/>
          </a:xfrm>
        </p:spPr>
        <p:txBody>
          <a:bodyPr/>
          <a:lstStyle/>
          <a:p>
            <a:r>
              <a:rPr lang="pl-PL" dirty="0" smtClean="0"/>
              <a:t>Model dwumianowy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12828" y="1134488"/>
            <a:ext cx="8507795" cy="1107029"/>
          </a:xfrm>
        </p:spPr>
        <p:txBody>
          <a:bodyPr/>
          <a:lstStyle/>
          <a:p>
            <a:r>
              <a:rPr lang="pl-PL" dirty="0" smtClean="0"/>
              <a:t>Wycena opcji europejskich w modelu dwumianowym jednookresowym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pole tekstowe 4"/>
              <p:cNvSpPr txBox="1"/>
              <p:nvPr/>
            </p:nvSpPr>
            <p:spPr>
              <a:xfrm>
                <a:off x="856590" y="5183490"/>
                <a:ext cx="3479102" cy="400110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l-PL" sz="2000" b="0" i="1" smtClean="0">
                        <a:latin typeface="Cambria Math"/>
                      </a:rPr>
                      <m:t>𝑉</m:t>
                    </m:r>
                    <m:r>
                      <a:rPr lang="pl-PL" sz="20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l-PL" sz="2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l-PL" sz="20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pl-PL" sz="2000" b="0" i="1" smtClean="0">
                            <a:latin typeface="Cambria Math"/>
                          </a:rPr>
                          <m:t>−</m:t>
                        </m:r>
                        <m:r>
                          <a:rPr lang="pl-PL" sz="2000" b="0" i="1" smtClean="0">
                            <a:latin typeface="Cambria Math"/>
                          </a:rPr>
                          <m:t>𝑟𝑡</m:t>
                        </m:r>
                      </m:sup>
                    </m:sSup>
                    <m:r>
                      <a:rPr lang="pl-PL" sz="2000" b="0" i="1" smtClean="0">
                        <a:latin typeface="Cambria Math"/>
                      </a:rPr>
                      <m:t>[</m:t>
                    </m:r>
                    <m:r>
                      <a:rPr lang="pl-PL" sz="2000" b="0" i="1" smtClean="0">
                        <a:latin typeface="Cambria Math"/>
                      </a:rPr>
                      <m:t>𝑝</m:t>
                    </m:r>
                    <m:r>
                      <a:rPr lang="pl-PL" sz="2000" b="0" i="1" smtClean="0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pl-PL" sz="20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  <m:sub>
                        <m:r>
                          <a:rPr lang="pl-PL" sz="2000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sub>
                    </m:sSub>
                    <m:r>
                      <a:rPr lang="pl-PL" sz="2000" b="0" i="1" smtClean="0">
                        <a:latin typeface="Cambria Math"/>
                        <a:ea typeface="Cambria Math"/>
                      </a:rPr>
                      <m:t>+(1−</m:t>
                    </m:r>
                    <m:r>
                      <a:rPr lang="pl-PL" sz="2000" b="0" i="1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pl-PL" sz="2000" b="0" i="1" smtClean="0">
                        <a:latin typeface="Cambria Math"/>
                        <a:ea typeface="Cambria Math"/>
                      </a:rPr>
                      <m:t>)∙</m:t>
                    </m:r>
                  </m:oMath>
                </a14:m>
                <a:r>
                  <a:rPr lang="pl-PL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pl-PL" sz="2000" b="0" i="1" smtClean="0">
                            <a:latin typeface="Cambria Math"/>
                          </a:rPr>
                          <m:t>𝐵</m:t>
                        </m:r>
                      </m:sub>
                    </m:sSub>
                    <m:r>
                      <a:rPr lang="pl-PL" sz="2000" b="0" i="1" smtClean="0">
                        <a:latin typeface="Cambria Math"/>
                      </a:rPr>
                      <m:t>]</m:t>
                    </m:r>
                  </m:oMath>
                </a14:m>
                <a:endParaRPr lang="pl-PL" sz="2000" dirty="0"/>
              </a:p>
            </p:txBody>
          </p:sp>
        </mc:Choice>
        <mc:Fallback xmlns="">
          <p:sp>
            <p:nvSpPr>
              <p:cNvPr id="5" name="pole tekstow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590" y="5183490"/>
                <a:ext cx="3479102" cy="400110"/>
              </a:xfrm>
              <a:prstGeom prst="rect">
                <a:avLst/>
              </a:prstGeom>
              <a:blipFill rotWithShape="1">
                <a:blip r:embed="rId2"/>
                <a:stretch>
                  <a:fillRect b="-11765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pole tekstowe 5"/>
              <p:cNvSpPr txBox="1"/>
              <p:nvPr/>
            </p:nvSpPr>
            <p:spPr>
              <a:xfrm>
                <a:off x="5580112" y="4937141"/>
                <a:ext cx="1425647" cy="646459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/>
                        </a:rPr>
                        <m:t>𝑝</m:t>
                      </m:r>
                      <m:r>
                        <a:rPr lang="pl-PL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l-PL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l-PL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l-PL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l-PL" b="0" i="1" smtClean="0">
                                  <a:latin typeface="Cambria Math"/>
                                </a:rPr>
                                <m:t>𝑟𝑇</m:t>
                              </m:r>
                            </m:sup>
                          </m:sSup>
                          <m:r>
                            <a:rPr lang="pl-PL" b="0" i="1" smtClean="0">
                              <a:latin typeface="Cambria Math"/>
                            </a:rPr>
                            <m:t>−</m:t>
                          </m:r>
                          <m:r>
                            <a:rPr lang="pl-PL" b="0" i="1" smtClean="0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pl-PL" b="0" i="1" smtClean="0">
                              <a:latin typeface="Cambria Math"/>
                            </a:rPr>
                            <m:t>𝑢</m:t>
                          </m:r>
                          <m:r>
                            <a:rPr lang="pl-PL" b="0" i="1" smtClean="0">
                              <a:latin typeface="Cambria Math"/>
                            </a:rPr>
                            <m:t>−</m:t>
                          </m:r>
                          <m:r>
                            <a:rPr lang="pl-PL" b="0" i="1" smtClean="0">
                              <a:latin typeface="Cambria Math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6" name="pole tekstow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4937141"/>
                <a:ext cx="1425647" cy="64645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lipsa 7"/>
          <p:cNvSpPr/>
          <p:nvPr/>
        </p:nvSpPr>
        <p:spPr>
          <a:xfrm>
            <a:off x="2555776" y="3104018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A</a:t>
            </a:r>
            <a:endParaRPr lang="pl-PL" dirty="0"/>
          </a:p>
        </p:txBody>
      </p:sp>
      <p:cxnSp>
        <p:nvCxnSpPr>
          <p:cNvPr id="12" name="Łącznik prostoliniowy 11"/>
          <p:cNvCxnSpPr>
            <a:stCxn id="8" idx="6"/>
            <a:endCxn id="25" idx="2"/>
          </p:cNvCxnSpPr>
          <p:nvPr/>
        </p:nvCxnSpPr>
        <p:spPr>
          <a:xfrm flipV="1">
            <a:off x="2843808" y="2676914"/>
            <a:ext cx="1725667" cy="589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Łącznik prostoliniowy 20"/>
          <p:cNvCxnSpPr>
            <a:stCxn id="8" idx="6"/>
            <a:endCxn id="24" idx="2"/>
          </p:cNvCxnSpPr>
          <p:nvPr/>
        </p:nvCxnSpPr>
        <p:spPr>
          <a:xfrm>
            <a:off x="2843808" y="3266509"/>
            <a:ext cx="1822918" cy="594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a 23"/>
          <p:cNvSpPr/>
          <p:nvPr/>
        </p:nvSpPr>
        <p:spPr>
          <a:xfrm>
            <a:off x="4666726" y="3698556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C</a:t>
            </a:r>
            <a:endParaRPr lang="pl-PL" dirty="0"/>
          </a:p>
        </p:txBody>
      </p:sp>
      <p:sp>
        <p:nvSpPr>
          <p:cNvPr id="25" name="Elipsa 24"/>
          <p:cNvSpPr/>
          <p:nvPr/>
        </p:nvSpPr>
        <p:spPr>
          <a:xfrm>
            <a:off x="4569475" y="2514423"/>
            <a:ext cx="288032" cy="324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B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pole tekstowe 25"/>
              <p:cNvSpPr txBox="1"/>
              <p:nvPr/>
            </p:nvSpPr>
            <p:spPr>
              <a:xfrm>
                <a:off x="4223198" y="2072240"/>
                <a:ext cx="1356914" cy="400174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sz="1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l-PL" sz="16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sz="1600" i="1">
                              <a:latin typeface="Cambria Math"/>
                            </a:rPr>
                            <m:t>𝑇</m:t>
                          </m:r>
                        </m:sub>
                        <m:sup>
                          <m:r>
                            <a:rPr lang="pl-PL" sz="1600" i="1">
                              <a:latin typeface="Cambria Math"/>
                            </a:rPr>
                            <m:t>(</m:t>
                          </m:r>
                          <m:r>
                            <a:rPr lang="pl-PL" sz="1600" i="1">
                              <a:latin typeface="Cambria Math"/>
                            </a:rPr>
                            <m:t>𝐵</m:t>
                          </m:r>
                          <m:r>
                            <a:rPr lang="pl-PL" sz="1600" i="1">
                              <a:latin typeface="Cambria Math"/>
                            </a:rPr>
                            <m:t>)</m:t>
                          </m:r>
                        </m:sup>
                      </m:sSubSup>
                      <m:r>
                        <a:rPr lang="pl-PL" sz="1600" i="1">
                          <a:latin typeface="Cambria Math"/>
                        </a:rPr>
                        <m:t> </m:t>
                      </m:r>
                      <m:r>
                        <a:rPr lang="pl-PL" sz="1600" b="0" i="1" smtClean="0">
                          <a:latin typeface="Cambria Math"/>
                        </a:rPr>
                        <m:t>=</m:t>
                      </m:r>
                      <m:r>
                        <a:rPr lang="pl-PL" sz="1600" b="0" i="1" smtClean="0">
                          <a:latin typeface="Cambria Math"/>
                        </a:rPr>
                        <m:t>𝑢</m:t>
                      </m:r>
                      <m:r>
                        <a:rPr lang="pl-PL" sz="1600" b="0" i="1" smtClean="0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pl-PL" sz="16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l-PL" sz="1600" b="0" i="1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sz="1600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l-PL" sz="1600" dirty="0"/>
              </a:p>
            </p:txBody>
          </p:sp>
        </mc:Choice>
        <mc:Fallback xmlns="">
          <p:sp>
            <p:nvSpPr>
              <p:cNvPr id="26" name="pole tekstow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198" y="2072240"/>
                <a:ext cx="1356914" cy="40017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pole tekstowe 27"/>
              <p:cNvSpPr txBox="1"/>
              <p:nvPr/>
            </p:nvSpPr>
            <p:spPr>
              <a:xfrm>
                <a:off x="4238350" y="3285058"/>
                <a:ext cx="1341762" cy="400174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sz="1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l-PL" sz="16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sz="1600" i="1">
                              <a:latin typeface="Cambria Math"/>
                            </a:rPr>
                            <m:t>𝑇</m:t>
                          </m:r>
                        </m:sub>
                        <m:sup>
                          <m:r>
                            <a:rPr lang="pl-PL" sz="1600" i="1">
                              <a:latin typeface="Cambria Math"/>
                            </a:rPr>
                            <m:t>(</m:t>
                          </m:r>
                          <m:r>
                            <a:rPr lang="pl-PL" sz="1600" i="1">
                              <a:latin typeface="Cambria Math"/>
                            </a:rPr>
                            <m:t>𝐶</m:t>
                          </m:r>
                          <m:r>
                            <a:rPr lang="pl-PL" sz="1600" i="1">
                              <a:latin typeface="Cambria Math"/>
                            </a:rPr>
                            <m:t>)</m:t>
                          </m:r>
                        </m:sup>
                      </m:sSubSup>
                      <m:r>
                        <a:rPr lang="pl-PL" sz="1600" i="1">
                          <a:latin typeface="Cambria Math"/>
                        </a:rPr>
                        <m:t> </m:t>
                      </m:r>
                      <m:r>
                        <a:rPr lang="pl-PL" sz="1400" b="0" i="1" smtClean="0">
                          <a:latin typeface="Cambria Math"/>
                        </a:rPr>
                        <m:t>=</m:t>
                      </m:r>
                      <m:r>
                        <a:rPr lang="pl-PL" sz="1400" b="0" i="1" smtClean="0">
                          <a:latin typeface="Cambria Math"/>
                        </a:rPr>
                        <m:t>𝑑</m:t>
                      </m:r>
                      <m:r>
                        <a:rPr lang="pl-PL" sz="1400" b="0" i="1" smtClean="0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pl-PL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l-PL" sz="1400" b="0" i="1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sz="1400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l-PL" sz="1600" dirty="0"/>
              </a:p>
            </p:txBody>
          </p:sp>
        </mc:Choice>
        <mc:Fallback xmlns="">
          <p:sp>
            <p:nvSpPr>
              <p:cNvPr id="28" name="pole tekstow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350" y="3285058"/>
                <a:ext cx="1341762" cy="40017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pole tekstowe 42"/>
              <p:cNvSpPr txBox="1"/>
              <p:nvPr/>
            </p:nvSpPr>
            <p:spPr>
              <a:xfrm>
                <a:off x="2483768" y="2682218"/>
                <a:ext cx="432048" cy="338554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6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l-PL" sz="1600" b="0" i="1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sz="1600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l-PL" sz="1600" dirty="0"/>
              </a:p>
            </p:txBody>
          </p:sp>
        </mc:Choice>
        <mc:Fallback xmlns="">
          <p:sp>
            <p:nvSpPr>
              <p:cNvPr id="43" name="pole tekstowe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2682218"/>
                <a:ext cx="432048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pole tekstowe 45"/>
              <p:cNvSpPr txBox="1"/>
              <p:nvPr/>
            </p:nvSpPr>
            <p:spPr>
              <a:xfrm>
                <a:off x="4966969" y="2519805"/>
                <a:ext cx="170229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16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l-PL" sz="1600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  <m:r>
                        <a:rPr lang="pl-PL" sz="1600" b="0" i="1" smtClean="0">
                          <a:latin typeface="Cambria Math"/>
                        </a:rPr>
                        <m:t>=</m:t>
                      </m:r>
                      <m:r>
                        <a:rPr lang="pl-PL" sz="1600" b="0" i="1" smtClean="0">
                          <a:latin typeface="Cambria Math"/>
                        </a:rPr>
                        <m:t>𝑝𝑎𝑦𝑜𝑓𝑓</m:t>
                      </m:r>
                      <m:r>
                        <a:rPr lang="pl-PL" sz="1600" b="0" i="1" smtClean="0">
                          <a:latin typeface="Cambria Math"/>
                        </a:rPr>
                        <m:t>@</m:t>
                      </m:r>
                      <m:r>
                        <a:rPr lang="pl-PL" sz="1600" b="0" i="1" smtClean="0">
                          <a:latin typeface="Cambria Math"/>
                        </a:rPr>
                        <m:t>𝐾</m:t>
                      </m:r>
                    </m:oMath>
                  </m:oMathPara>
                </a14:m>
                <a:endParaRPr lang="pl-PL" sz="1600" dirty="0"/>
              </a:p>
            </p:txBody>
          </p:sp>
        </mc:Choice>
        <mc:Fallback xmlns="">
          <p:sp>
            <p:nvSpPr>
              <p:cNvPr id="46" name="pole tekstow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6969" y="2519805"/>
                <a:ext cx="1702297" cy="338554"/>
              </a:xfrm>
              <a:prstGeom prst="rect">
                <a:avLst/>
              </a:prstGeom>
              <a:blipFill rotWithShape="1">
                <a:blip r:embed="rId7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pole tekstowe 47"/>
              <p:cNvSpPr txBox="1"/>
              <p:nvPr/>
            </p:nvSpPr>
            <p:spPr>
              <a:xfrm>
                <a:off x="2447764" y="3438946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/>
                        </a:rPr>
                        <m:t>𝑉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8" name="pole tekstow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764" y="3438946"/>
                <a:ext cx="50405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pole tekstowe 48"/>
              <p:cNvSpPr txBox="1"/>
              <p:nvPr/>
            </p:nvSpPr>
            <p:spPr>
              <a:xfrm>
                <a:off x="5076056" y="3823108"/>
                <a:ext cx="17281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16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l-PL" sz="1600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  <m:r>
                        <a:rPr lang="pl-PL" sz="1600" b="0" i="1" smtClean="0">
                          <a:latin typeface="Cambria Math"/>
                        </a:rPr>
                        <m:t>=</m:t>
                      </m:r>
                      <m:r>
                        <a:rPr lang="pl-PL" sz="1600" b="0" i="1" smtClean="0">
                          <a:latin typeface="Cambria Math"/>
                        </a:rPr>
                        <m:t>𝑝𝑎𝑦𝑜𝑓𝑓</m:t>
                      </m:r>
                      <m:r>
                        <a:rPr lang="pl-PL" sz="1600" b="0" i="1" smtClean="0">
                          <a:latin typeface="Cambria Math"/>
                        </a:rPr>
                        <m:t>@</m:t>
                      </m:r>
                      <m:r>
                        <a:rPr lang="pl-PL" sz="1600" b="0" i="1" smtClean="0">
                          <a:latin typeface="Cambria Math"/>
                        </a:rPr>
                        <m:t>𝐾</m:t>
                      </m:r>
                    </m:oMath>
                  </m:oMathPara>
                </a14:m>
                <a:endParaRPr lang="pl-PL" sz="1600" dirty="0"/>
              </a:p>
            </p:txBody>
          </p:sp>
        </mc:Choice>
        <mc:Fallback xmlns="">
          <p:sp>
            <p:nvSpPr>
              <p:cNvPr id="49" name="pole tekstow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3823108"/>
                <a:ext cx="1728193" cy="338554"/>
              </a:xfrm>
              <a:prstGeom prst="rect">
                <a:avLst/>
              </a:prstGeom>
              <a:blipFill rotWithShape="1">
                <a:blip r:embed="rId9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pole tekstowe 49"/>
          <p:cNvSpPr txBox="1"/>
          <p:nvPr/>
        </p:nvSpPr>
        <p:spPr>
          <a:xfrm>
            <a:off x="4695033" y="4508060"/>
            <a:ext cx="4308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Prawdopodobieństwo RISK-NEUTRAL</a:t>
            </a:r>
            <a:endParaRPr lang="pl-PL" dirty="0"/>
          </a:p>
        </p:txBody>
      </p:sp>
      <p:sp>
        <p:nvSpPr>
          <p:cNvPr id="51" name="pole tekstowe 50"/>
          <p:cNvSpPr txBox="1"/>
          <p:nvPr/>
        </p:nvSpPr>
        <p:spPr>
          <a:xfrm>
            <a:off x="827583" y="4508103"/>
            <a:ext cx="3528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Wzór na cenę opcji europejskiej</a:t>
            </a:r>
            <a:endParaRPr lang="pl-PL" dirty="0"/>
          </a:p>
        </p:txBody>
      </p:sp>
      <p:sp>
        <p:nvSpPr>
          <p:cNvPr id="52" name="pole tekstowe 51"/>
          <p:cNvSpPr txBox="1"/>
          <p:nvPr/>
        </p:nvSpPr>
        <p:spPr>
          <a:xfrm>
            <a:off x="4114800" y="2971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64025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Model dwumianowy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Wycena opcji europejskiej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39726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Model dwumianowy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Wycena opcji amerykańskiej</a:t>
            </a:r>
          </a:p>
          <a:p>
            <a:pPr>
              <a:buFont typeface="Wingdings" pitchFamily="2" charset="2"/>
              <a:buChar char="Ø"/>
            </a:pPr>
            <a:r>
              <a:rPr lang="pl-PL" dirty="0" smtClean="0"/>
              <a:t>Zaczynamy od wyznaczenia </a:t>
            </a:r>
            <a:r>
              <a:rPr lang="pl-PL" dirty="0" err="1" smtClean="0"/>
              <a:t>payoffów</a:t>
            </a:r>
            <a:r>
              <a:rPr lang="pl-PL" dirty="0" smtClean="0"/>
              <a:t> w ostatnim kroku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735228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ierownictwo">
  <a:themeElements>
    <a:clrScheme name="Kierownictw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Kierownictw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Kierownictw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396</TotalTime>
  <Words>524</Words>
  <Application>Microsoft Office PowerPoint</Application>
  <PresentationFormat>Pokaz na ekranie (4:3)</PresentationFormat>
  <Paragraphs>103</Paragraphs>
  <Slides>17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17</vt:i4>
      </vt:variant>
    </vt:vector>
  </HeadingPairs>
  <TitlesOfParts>
    <vt:vector size="18" baseType="lpstr">
      <vt:lpstr>Kierownictwo</vt:lpstr>
      <vt:lpstr>Wycena i analiza opcji w modelu dwumianowym</vt:lpstr>
      <vt:lpstr>Opcje</vt:lpstr>
      <vt:lpstr>Podział opcji ze względu na moment wykonania</vt:lpstr>
      <vt:lpstr>Payoff- funkcja wypłaty</vt:lpstr>
      <vt:lpstr>Oznaczenia</vt:lpstr>
      <vt:lpstr>Ograniczenia oraz parytet</vt:lpstr>
      <vt:lpstr>Model dwumianowy</vt:lpstr>
      <vt:lpstr>Model dwumianowy</vt:lpstr>
      <vt:lpstr>Model dwumianowy</vt:lpstr>
      <vt:lpstr>Wycena opcji w modelu dwumianowym</vt:lpstr>
      <vt:lpstr>Prezentacja programu PowerPoint</vt:lpstr>
      <vt:lpstr>Prezentacja programu PowerPoint</vt:lpstr>
      <vt:lpstr>Wykres cen S_T</vt:lpstr>
      <vt:lpstr>Porównanie cen opcji</vt:lpstr>
      <vt:lpstr>Wrażliwość</vt:lpstr>
      <vt:lpstr>Portfel replikujący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Wycena i analiza opcji w modelu dwumianowym</dc:title>
  <dc:creator>Użytkownik</dc:creator>
  <cp:lastModifiedBy>Użytkownik</cp:lastModifiedBy>
  <cp:revision>53</cp:revision>
  <dcterms:created xsi:type="dcterms:W3CDTF">2023-05-26T12:36:51Z</dcterms:created>
  <dcterms:modified xsi:type="dcterms:W3CDTF">2023-05-26T19:17:56Z</dcterms:modified>
</cp:coreProperties>
</file>