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72" r:id="rId7"/>
    <p:sldId id="273" r:id="rId8"/>
    <p:sldId id="262" r:id="rId9"/>
    <p:sldId id="265" r:id="rId10"/>
    <p:sldId id="270" r:id="rId11"/>
    <p:sldId id="271" r:id="rId12"/>
    <p:sldId id="263" r:id="rId13"/>
    <p:sldId id="267" r:id="rId14"/>
    <p:sldId id="264" r:id="rId15"/>
    <p:sldId id="266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>
        <p:scale>
          <a:sx n="73" d="100"/>
          <a:sy n="73" d="100"/>
        </p:scale>
        <p:origin x="-1290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17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42.png"/><Relationship Id="rId3" Type="http://schemas.openxmlformats.org/officeDocument/2006/relationships/image" Target="../media/image200.png"/><Relationship Id="rId21" Type="http://schemas.openxmlformats.org/officeDocument/2006/relationships/image" Target="../media/image45.png"/><Relationship Id="rId7" Type="http://schemas.openxmlformats.org/officeDocument/2006/relationships/image" Target="../media/image240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190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6.png"/><Relationship Id="rId5" Type="http://schemas.openxmlformats.org/officeDocument/2006/relationships/image" Target="../media/image220.png"/><Relationship Id="rId15" Type="http://schemas.openxmlformats.org/officeDocument/2006/relationships/image" Target="../media/image39.png"/><Relationship Id="rId10" Type="http://schemas.openxmlformats.org/officeDocument/2006/relationships/image" Target="../media/image270.png"/><Relationship Id="rId19" Type="http://schemas.openxmlformats.org/officeDocument/2006/relationships/image" Target="../media/image43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6864" cy="2808312"/>
          </a:xfrm>
        </p:spPr>
        <p:txBody>
          <a:bodyPr/>
          <a:lstStyle/>
          <a:p>
            <a:pPr marL="182880" indent="0">
              <a:buNone/>
            </a:pPr>
            <a:r>
              <a:rPr lang="pl-PL" sz="4800" b="0" dirty="0" smtClean="0"/>
              <a:t>Wycena i </a:t>
            </a:r>
            <a:r>
              <a:rPr lang="pl-PL" sz="4800" b="0" dirty="0"/>
              <a:t>analiza opcji w modelu dwumianowym</a:t>
            </a:r>
            <a:endParaRPr lang="pl-PL" sz="4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5877272"/>
            <a:ext cx="6626597" cy="536695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Klaudia Tuńska, Michał Marmol, Katarzyna Kosińska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6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483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99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264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cen opcji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50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Wrażliwość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286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35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pl-PL" dirty="0" smtClean="0"/>
              <a:t>Czym jest opcja? </a:t>
            </a:r>
          </a:p>
          <a:p>
            <a:r>
              <a:rPr lang="pl-PL" dirty="0" smtClean="0"/>
              <a:t>Rodzaje opcji.</a:t>
            </a:r>
          </a:p>
        </p:txBody>
      </p:sp>
      <p:sp>
        <p:nvSpPr>
          <p:cNvPr id="6" name="Strzałka w dół 5"/>
          <p:cNvSpPr/>
          <p:nvPr/>
        </p:nvSpPr>
        <p:spPr>
          <a:xfrm rot="1800000">
            <a:off x="3228453" y="3033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Strzałka w dół 6"/>
          <p:cNvSpPr/>
          <p:nvPr/>
        </p:nvSpPr>
        <p:spPr>
          <a:xfrm rot="19800000">
            <a:off x="5163969" y="3051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131840" y="239620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 smtClean="0">
                <a:solidFill>
                  <a:schemeClr val="tx2">
                    <a:lumMod val="75000"/>
                  </a:schemeClr>
                </a:solidFill>
              </a:rPr>
              <a:t>Opcje</a:t>
            </a:r>
            <a:endParaRPr lang="pl-PL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159732" y="4121846"/>
            <a:ext cx="21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Kupna[Call]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zakupu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910849" y="4145928"/>
            <a:ext cx="225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Sprzedaży[PUT]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sprzedaży</a:t>
            </a:r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539552" y="4912283"/>
            <a:ext cx="8229600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l-PL" dirty="0" smtClean="0"/>
              <a:t>Parametry opisujące opcje: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pl-PL" dirty="0" smtClean="0"/>
              <a:t> -cena wykonania[STRIKE]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pl-PL" dirty="0" smtClean="0"/>
              <a:t> -data wygaśnięcia[MATURITY DATE](w latach)</a:t>
            </a:r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Font typeface="Wingdings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70592" y="260648"/>
            <a:ext cx="8229600" cy="1600200"/>
          </a:xfrm>
        </p:spPr>
        <p:txBody>
          <a:bodyPr/>
          <a:lstStyle/>
          <a:p>
            <a:r>
              <a:rPr lang="pl-PL" dirty="0" smtClean="0"/>
              <a:t>Podział opcji ze względu na moment wykonania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55490"/>
            <a:ext cx="3623844" cy="102180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11" y="4467580"/>
            <a:ext cx="3432657" cy="103600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40369" y="2613102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europejskie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40369" y="4711951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amerykańskie</a:t>
            </a:r>
            <a:endParaRPr lang="pl-PL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9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Payoff- funkcja wypłaty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l-PL" dirty="0" smtClean="0"/>
              <a:t>Czym jest payoff?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267744" y="21328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europejskiej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679" t="-33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821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/>
          <p:cNvSpPr txBox="1"/>
          <p:nvPr/>
        </p:nvSpPr>
        <p:spPr>
          <a:xfrm>
            <a:off x="2267744" y="432497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amerykańskiej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374" t="-32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2508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Łącznik prosty ze strzałką 20"/>
          <p:cNvCxnSpPr/>
          <p:nvPr/>
        </p:nvCxnSpPr>
        <p:spPr>
          <a:xfrm flipH="1">
            <a:off x="2771800" y="2779187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>
            <a:off x="4572000" y="2779187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>
            <a:off x="4572000" y="4971309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/>
          <p:nvPr/>
        </p:nvCxnSpPr>
        <p:spPr>
          <a:xfrm flipH="1">
            <a:off x="2771800" y="4971309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5851" y="260648"/>
            <a:ext cx="8147248" cy="936104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2828" y="1134488"/>
            <a:ext cx="8507795" cy="1107029"/>
          </a:xfrm>
        </p:spPr>
        <p:txBody>
          <a:bodyPr/>
          <a:lstStyle/>
          <a:p>
            <a:r>
              <a:rPr lang="pl-PL" dirty="0" smtClean="0"/>
              <a:t>Wycena opcji europejskich w modelu dwumianowym jednookresowym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000" b="1" i="1" smtClean="0">
                        <a:latin typeface="Cambria Math"/>
                      </a:rPr>
                      <m:t>𝑽</m:t>
                    </m:r>
                    <m:r>
                      <a:rPr lang="pl-PL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000" b="0" i="1" smtClean="0">
                            <a:latin typeface="Cambria Math"/>
                          </a:rPr>
                          <m:t>−</m:t>
                        </m:r>
                        <m:r>
                          <a:rPr lang="pl-PL" sz="2000" b="0" i="1" smtClean="0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sz="2000" b="0" i="1" smtClean="0">
                        <a:latin typeface="Cambria Math"/>
                      </a:rPr>
                      <m:t>[</m:t>
                    </m:r>
                    <m:r>
                      <a:rPr lang="pl-PL" sz="2000" b="0" i="1" smtClean="0">
                        <a:latin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175" b="-117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𝑝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/>
                                </a:rPr>
                                <m:t>𝑟𝑇</m:t>
                              </m:r>
                            </m:sup>
                          </m:sSup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pl-PL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a 7"/>
          <p:cNvSpPr/>
          <p:nvPr/>
        </p:nvSpPr>
        <p:spPr>
          <a:xfrm>
            <a:off x="2555776" y="310401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cxnSp>
        <p:nvCxnSpPr>
          <p:cNvPr id="12" name="Łącznik prostoliniowy 11"/>
          <p:cNvCxnSpPr>
            <a:stCxn id="8" idx="6"/>
            <a:endCxn id="25" idx="2"/>
          </p:cNvCxnSpPr>
          <p:nvPr/>
        </p:nvCxnSpPr>
        <p:spPr>
          <a:xfrm flipV="1">
            <a:off x="2843808" y="2676914"/>
            <a:ext cx="1725667" cy="58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>
            <a:stCxn id="8" idx="6"/>
            <a:endCxn id="24" idx="2"/>
          </p:cNvCxnSpPr>
          <p:nvPr/>
        </p:nvCxnSpPr>
        <p:spPr>
          <a:xfrm>
            <a:off x="2843808" y="3266509"/>
            <a:ext cx="1822918" cy="5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a 23"/>
          <p:cNvSpPr/>
          <p:nvPr/>
        </p:nvSpPr>
        <p:spPr>
          <a:xfrm>
            <a:off x="4666726" y="36985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25" name="Elipsa 24"/>
          <p:cNvSpPr/>
          <p:nvPr/>
        </p:nvSpPr>
        <p:spPr>
          <a:xfrm>
            <a:off x="4569475" y="251442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ole tekstowe 25"/>
              <p:cNvSpPr txBox="1"/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r>
                        <a:rPr lang="pl-PL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6" name="pole tekstow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400" b="0" i="1" smtClean="0">
                          <a:latin typeface="Cambria Math"/>
                        </a:rPr>
                        <m:t>=</m:t>
                      </m:r>
                      <m:r>
                        <a:rPr lang="pl-PL" sz="1400" b="0" i="1" smtClean="0">
                          <a:latin typeface="Cambria Math"/>
                        </a:rPr>
                        <m:t>𝑑</m:t>
                      </m:r>
                      <m:r>
                        <a:rPr lang="pl-PL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pole tekstowe 42"/>
              <p:cNvSpPr txBox="1"/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3" name="pole tekstow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4884404" y="2517957"/>
                <a:ext cx="17022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04" y="2517957"/>
                <a:ext cx="1702297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ole tekstowe 48"/>
              <p:cNvSpPr txBox="1"/>
              <p:nvPr/>
            </p:nvSpPr>
            <p:spPr>
              <a:xfrm>
                <a:off x="4901655" y="3808278"/>
                <a:ext cx="172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pole tekstow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5" y="3808278"/>
                <a:ext cx="1728193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ole tekstowe 49"/>
          <p:cNvSpPr txBox="1"/>
          <p:nvPr/>
        </p:nvSpPr>
        <p:spPr>
          <a:xfrm>
            <a:off x="4695033" y="4508060"/>
            <a:ext cx="43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Prawdopodobieństwo RISK-NEUTRAL</a:t>
            </a:r>
            <a:endParaRPr lang="pl-PL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827583" y="4508103"/>
            <a:ext cx="352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Wzór na cenę opcji europejskiej</a:t>
            </a:r>
            <a:endParaRPr lang="pl-PL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402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340768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4847" y="1349013"/>
            <a:ext cx="8229600" cy="532655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Wycena opcji europejskiej w modelu dwuokresowym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02228" y="6108470"/>
            <a:ext cx="79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  <p:sp>
        <p:nvSpPr>
          <p:cNvPr id="5" name="Elipsa 4"/>
          <p:cNvSpPr/>
          <p:nvPr/>
        </p:nvSpPr>
        <p:spPr>
          <a:xfrm>
            <a:off x="1475656" y="37907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9" name="Elipsa 8"/>
          <p:cNvSpPr/>
          <p:nvPr/>
        </p:nvSpPr>
        <p:spPr>
          <a:xfrm>
            <a:off x="6240720" y="361287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sp>
        <p:nvSpPr>
          <p:cNvPr id="10" name="Elipsa 9"/>
          <p:cNvSpPr/>
          <p:nvPr/>
        </p:nvSpPr>
        <p:spPr>
          <a:xfrm>
            <a:off x="6254756" y="4738251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p:cxnSp>
        <p:nvCxnSpPr>
          <p:cNvPr id="12" name="Łącznik prostoliniowy 11"/>
          <p:cNvCxnSpPr/>
          <p:nvPr/>
        </p:nvCxnSpPr>
        <p:spPr>
          <a:xfrm flipV="1">
            <a:off x="1763688" y="2573993"/>
            <a:ext cx="4464496" cy="127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>
          <a:xfrm>
            <a:off x="3851920" y="3284984"/>
            <a:ext cx="2376264" cy="49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 flipV="1">
            <a:off x="3923928" y="3775367"/>
            <a:ext cx="2304256" cy="68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a 5"/>
          <p:cNvSpPr/>
          <p:nvPr/>
        </p:nvSpPr>
        <p:spPr>
          <a:xfrm>
            <a:off x="3745374" y="304787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8" name="Elipsa 7"/>
          <p:cNvSpPr/>
          <p:nvPr/>
        </p:nvSpPr>
        <p:spPr>
          <a:xfrm>
            <a:off x="6218244" y="238404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cxnSp>
        <p:nvCxnSpPr>
          <p:cNvPr id="14" name="Łącznik prostoliniowy 13"/>
          <p:cNvCxnSpPr>
            <a:stCxn id="5" idx="5"/>
            <a:endCxn id="10" idx="2"/>
          </p:cNvCxnSpPr>
          <p:nvPr/>
        </p:nvCxnSpPr>
        <p:spPr>
          <a:xfrm>
            <a:off x="1721507" y="4068145"/>
            <a:ext cx="4533249" cy="83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a 6"/>
          <p:cNvSpPr/>
          <p:nvPr/>
        </p:nvSpPr>
        <p:spPr>
          <a:xfrm>
            <a:off x="3779912" y="4293617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pole tekstowe 36"/>
              <p:cNvSpPr txBox="1"/>
              <p:nvPr/>
            </p:nvSpPr>
            <p:spPr>
              <a:xfrm>
                <a:off x="3528012" y="2646973"/>
                <a:ext cx="1223202" cy="40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7" name="pole tekstow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2" y="2646973"/>
                <a:ext cx="1223202" cy="4001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𝐷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𝐹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pole tekstowe 40"/>
              <p:cNvSpPr txBox="1"/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1" name="pole tekstow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chemat blokowy: proces 42"/>
          <p:cNvSpPr/>
          <p:nvPr/>
        </p:nvSpPr>
        <p:spPr>
          <a:xfrm rot="5400000">
            <a:off x="5251580" y="2598496"/>
            <a:ext cx="3536733" cy="2054195"/>
          </a:xfrm>
          <a:prstGeom prst="flowChartProcess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pole tekstowe 46"/>
              <p:cNvSpPr txBox="1"/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pole tekstow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rostokąt 48"/>
              <p:cNvSpPr/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9" name="Prostoką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Prostokąt 49"/>
              <p:cNvSpPr/>
              <p:nvPr/>
            </p:nvSpPr>
            <p:spPr>
              <a:xfrm>
                <a:off x="1551208" y="4108332"/>
                <a:ext cx="513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pl-PL" b="1" i="1" smtClean="0"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50" name="Prostoką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08" y="4108332"/>
                <a:ext cx="51321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298144" y="4738251"/>
                <a:ext cx="33219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4" y="4738251"/>
                <a:ext cx="3321935" cy="64633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Prostokąt 14"/>
              <p:cNvSpPr/>
              <p:nvPr/>
            </p:nvSpPr>
            <p:spPr>
              <a:xfrm>
                <a:off x="292246" y="5150297"/>
                <a:ext cx="32462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5" name="Prostoką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6" y="5150297"/>
                <a:ext cx="324629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ole tekstowe 18"/>
              <p:cNvSpPr txBox="1"/>
              <p:nvPr/>
            </p:nvSpPr>
            <p:spPr>
              <a:xfrm>
                <a:off x="289705" y="5575453"/>
                <a:ext cx="3467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19" name="pole tekstow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5" y="5575453"/>
                <a:ext cx="3467560" cy="6463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pole tekstowe 38"/>
              <p:cNvSpPr txBox="1"/>
              <p:nvPr/>
            </p:nvSpPr>
            <p:spPr>
              <a:xfrm>
                <a:off x="3548742" y="3868058"/>
                <a:ext cx="1223202" cy="40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9" name="pole tekstow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42" y="3868058"/>
                <a:ext cx="1223202" cy="40017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pole tekstowe 29"/>
              <p:cNvSpPr txBox="1"/>
              <p:nvPr/>
            </p:nvSpPr>
            <p:spPr>
              <a:xfrm>
                <a:off x="1422051" y="3432148"/>
                <a:ext cx="368953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0" name="pole tekstow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51" y="3432148"/>
                <a:ext cx="368953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2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7301" y="1340768"/>
            <a:ext cx="8892480" cy="460648"/>
          </a:xfrm>
        </p:spPr>
        <p:txBody>
          <a:bodyPr/>
          <a:lstStyle/>
          <a:p>
            <a:r>
              <a:rPr lang="pl-PL" dirty="0" smtClean="0"/>
              <a:t>Wycena opcji amerykańskiej w modelu dwuokresowym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702228" y="6108470"/>
            <a:ext cx="79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719792" y="4725144"/>
                <a:ext cx="356417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@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pl-PL" i="1">
                                <a:latin typeface="Cambria Math"/>
                              </a:rPr>
                              <m:t>(</m:t>
                            </m:r>
                            <m:r>
                              <a:rPr lang="pl-PL" i="1">
                                <a:latin typeface="Cambria Math"/>
                              </a:rPr>
                              <m:t>𝐵</m:t>
                            </m:r>
                            <m:r>
                              <a:rPr lang="pl-PL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𝑐𝑜𝑛𝑡</m:t>
                        </m:r>
                      </m:sub>
                    </m:sSub>
                  </m:oMath>
                </a14:m>
                <a:r>
                  <a:rPr lang="pl-PL" dirty="0" smtClean="0"/>
                  <a:t>)</a:t>
                </a:r>
                <a:endParaRPr lang="pl-PL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2" y="4725144"/>
                <a:ext cx="3564175" cy="506870"/>
              </a:xfrm>
              <a:prstGeom prst="rect">
                <a:avLst/>
              </a:prstGeom>
              <a:blipFill rotWithShape="1">
                <a:blip r:embed="rId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719793" y="5207518"/>
                <a:ext cx="3365716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=(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@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pl-PL" i="1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pl-PL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  <a:ea typeface="Cambria Math"/>
                          </a:rPr>
                          <m:t>𝑐𝑜𝑛𝑡</m:t>
                        </m:r>
                      </m:sub>
                    </m:sSub>
                  </m:oMath>
                </a14:m>
                <a:r>
                  <a:rPr lang="pl-PL" dirty="0"/>
                  <a:t>)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3" y="5207518"/>
                <a:ext cx="3365716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702228" y="5623948"/>
                <a:ext cx="3365716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=(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@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l-PL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  <a:ea typeface="Cambria Math"/>
                          </a:rPr>
                          <m:t>𝑐𝑜𝑛𝑡</m:t>
                        </m:r>
                      </m:sub>
                    </m:sSub>
                  </m:oMath>
                </a14:m>
                <a:r>
                  <a:rPr lang="pl-PL" dirty="0"/>
                  <a:t>)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28" y="5623948"/>
                <a:ext cx="3365716" cy="783869"/>
              </a:xfrm>
              <a:prstGeom prst="rect">
                <a:avLst/>
              </a:prstGeom>
              <a:blipFill rotWithShape="1">
                <a:blip r:embed="rId4"/>
                <a:stretch>
                  <a:fillRect r="-1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4572000" y="4978579"/>
                <a:ext cx="3816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𝑐𝑜𝑛𝑡</m:t>
                          </m:r>
                        </m:sub>
                      </m:sSub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warto</m:t>
                      </m:r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ść </m:t>
                      </m:r>
                      <m:r>
                        <m:rPr>
                          <m:nor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kontynuacji</m:t>
                      </m:r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l-PL" b="0" dirty="0" smtClean="0">
                  <a:ea typeface="Cambria Math"/>
                </a:endParaRPr>
              </a:p>
              <a:p>
                <a:r>
                  <a:rPr lang="pl-PL" dirty="0"/>
                  <a:t>w</a:t>
                </a:r>
                <a:r>
                  <a:rPr lang="pl-PL" dirty="0" smtClean="0"/>
                  <a:t>yliczana jak dla opcji europejskiej</a:t>
                </a:r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978579"/>
                <a:ext cx="3816424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278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988841"/>
            <a:ext cx="5319706" cy="274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52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Wycena opcji w modelu dwumianowym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dirty="0" smtClean="0"/>
                  <a:t>Wycenimy opcje o podanych parametrach</a:t>
                </a:r>
              </a:p>
              <a:p>
                <a:pPr marL="0" indent="0">
                  <a:buNone/>
                </a:pPr>
                <a:r>
                  <a:rPr lang="pl-PL" dirty="0" smtClean="0"/>
                  <a:t>i następującej dynamice zmian cen akcji:</a:t>
                </a: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/>
                      </a:rPr>
                      <m:t>∆</m:t>
                    </m:r>
                    <m:r>
                      <a:rPr lang="pl-PL" i="1" dirty="0" smtClean="0">
                        <a:latin typeface="Cambria Math"/>
                      </a:rPr>
                      <m:t>𝑡</m:t>
                    </m:r>
                    <m:r>
                      <a:rPr lang="pl-PL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𝑢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𝑑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−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b="0" i="1" dirty="0" smtClean="0">
                  <a:latin typeface="Cambria Math"/>
                </a:endParaRP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=0.3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=50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𝑟</m:t>
                    </m:r>
                    <m:r>
                      <a:rPr lang="pl-PL" b="0" i="1" smtClean="0">
                        <a:latin typeface="Cambria Math"/>
                      </a:rPr>
                      <m:t>=0.02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𝐾</m:t>
                    </m:r>
                    <m:r>
                      <a:rPr lang="pl-PL" b="0" i="1" smtClean="0">
                        <a:latin typeface="Cambria Math"/>
                      </a:rPr>
                      <m:t>=48</m:t>
                    </m:r>
                  </m:oMath>
                </a14:m>
                <a:endParaRPr lang="pl-PL" b="0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𝑇</m:t>
                    </m:r>
                    <m:r>
                      <a:rPr lang="pl-PL" b="0" i="1" smtClean="0">
                        <a:latin typeface="Cambria Math"/>
                      </a:rPr>
                      <m:t>=2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𝑢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pl-PL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1196752"/>
          </a:xfrm>
        </p:spPr>
        <p:txBody>
          <a:bodyPr/>
          <a:lstStyle/>
          <a:p>
            <a:r>
              <a:rPr lang="pl-PL" dirty="0" smtClean="0"/>
              <a:t>Portfel replikujący</a:t>
            </a:r>
            <a:endParaRPr lang="pl-PL" dirty="0"/>
          </a:p>
        </p:txBody>
      </p:sp>
      <p:cxnSp>
        <p:nvCxnSpPr>
          <p:cNvPr id="7" name="Łącznik prostoliniowy 6"/>
          <p:cNvCxnSpPr/>
          <p:nvPr/>
        </p:nvCxnSpPr>
        <p:spPr>
          <a:xfrm flipV="1">
            <a:off x="3733198" y="2285003"/>
            <a:ext cx="3630607" cy="143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3733198" y="3848467"/>
            <a:ext cx="3630607" cy="111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l-PL" sz="24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240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pl-PL" sz="2400" b="1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𝑎𝑘𝑡𝑦𝑤𝑎</m:t>
                            </m:r>
                          </m:e>
                          <m:e>
                            <m:sSub>
                              <m:sSubPr>
                                <m:ctrlPr>
                                  <a:rPr lang="pl-PL" sz="2400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𝑔𝑜𝑡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ó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𝑤𝑘𝑖</m:t>
                            </m:r>
                          </m:e>
                        </m:eqArr>
                      </m:e>
                    </m:d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/>
              <p:cNvSpPr txBox="1"/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80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pl-PL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pl-PL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pl-PL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pole tekstow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/>
              <p:cNvSpPr txBox="1"/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sup>
                    </m:sSubSup>
                    <m:r>
                      <a:rPr lang="pl-PL" sz="2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blipFill rotWithShape="1">
                <a:blip r:embed="rId4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Łącznik prostoliniowy 36"/>
          <p:cNvCxnSpPr>
            <a:stCxn id="32" idx="6"/>
            <a:endCxn id="34" idx="1"/>
          </p:cNvCxnSpPr>
          <p:nvPr/>
        </p:nvCxnSpPr>
        <p:spPr>
          <a:xfrm>
            <a:off x="5292080" y="3107785"/>
            <a:ext cx="1347493" cy="4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38"/>
          <p:cNvCxnSpPr>
            <a:stCxn id="31" idx="7"/>
            <a:endCxn id="34" idx="2"/>
          </p:cNvCxnSpPr>
          <p:nvPr/>
        </p:nvCxnSpPr>
        <p:spPr>
          <a:xfrm flipV="1">
            <a:off x="5258742" y="3689744"/>
            <a:ext cx="1338650" cy="55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oliniowy 40"/>
          <p:cNvCxnSpPr>
            <a:stCxn id="33" idx="6"/>
          </p:cNvCxnSpPr>
          <p:nvPr/>
        </p:nvCxnSpPr>
        <p:spPr>
          <a:xfrm>
            <a:off x="6870549" y="2543951"/>
            <a:ext cx="566896" cy="16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oliniowy 42"/>
          <p:cNvCxnSpPr/>
          <p:nvPr/>
        </p:nvCxnSpPr>
        <p:spPr>
          <a:xfrm flipV="1">
            <a:off x="6816710" y="3309745"/>
            <a:ext cx="608957" cy="25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oliniowy 49"/>
          <p:cNvCxnSpPr>
            <a:stCxn id="34" idx="6"/>
          </p:cNvCxnSpPr>
          <p:nvPr/>
        </p:nvCxnSpPr>
        <p:spPr>
          <a:xfrm>
            <a:off x="6885424" y="3689744"/>
            <a:ext cx="590351" cy="233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oliniowy 52"/>
          <p:cNvCxnSpPr>
            <a:stCxn id="35" idx="7"/>
          </p:cNvCxnSpPr>
          <p:nvPr/>
        </p:nvCxnSpPr>
        <p:spPr>
          <a:xfrm flipV="1">
            <a:off x="6834075" y="4404410"/>
            <a:ext cx="618245" cy="27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/>
              <p:cNvSpPr txBox="1"/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86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/>
              <p:cNvSpPr txBox="1"/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4606411" y="260930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11" y="2609306"/>
                <a:ext cx="40648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5882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ole tekstowe 26"/>
              <p:cNvSpPr txBox="1"/>
              <p:nvPr/>
            </p:nvSpPr>
            <p:spPr>
              <a:xfrm>
                <a:off x="3050057" y="3381778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7" name="pole tekstow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57" y="3381778"/>
                <a:ext cx="406480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4348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5026960" y="2543951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60" y="2543951"/>
                <a:ext cx="576065" cy="438582"/>
              </a:xfrm>
              <a:prstGeom prst="rect">
                <a:avLst/>
              </a:prstGeom>
              <a:blipFill rotWithShape="1">
                <a:blip r:embed="rId14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5043544" y="3796058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44" y="3796058"/>
                <a:ext cx="576065" cy="438582"/>
              </a:xfrm>
              <a:prstGeom prst="rect">
                <a:avLst/>
              </a:prstGeom>
              <a:blipFill rotWithShape="1">
                <a:blip r:embed="rId15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ole tekstowe 13"/>
          <p:cNvSpPr txBox="1"/>
          <p:nvPr/>
        </p:nvSpPr>
        <p:spPr>
          <a:xfrm>
            <a:off x="7812360" y="3019178"/>
            <a:ext cx="21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pole tekstowe 43"/>
              <p:cNvSpPr txBox="1"/>
              <p:nvPr/>
            </p:nvSpPr>
            <p:spPr>
              <a:xfrm>
                <a:off x="6264630" y="2112649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pole tekstow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30" y="2112649"/>
                <a:ext cx="406480" cy="369332"/>
              </a:xfrm>
              <a:prstGeom prst="rect">
                <a:avLst/>
              </a:prstGeom>
              <a:blipFill rotWithShape="1">
                <a:blip r:embed="rId16"/>
                <a:stretch>
                  <a:fillRect r="-735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6255459" y="317879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59" y="3178796"/>
                <a:ext cx="406480" cy="369332"/>
              </a:xfrm>
              <a:prstGeom prst="rect">
                <a:avLst/>
              </a:prstGeom>
              <a:blipFill rotWithShape="1">
                <a:blip r:embed="rId17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6283946" y="4317393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46" y="4317393"/>
                <a:ext cx="406480" cy="369332"/>
              </a:xfrm>
              <a:prstGeom prst="rect">
                <a:avLst/>
              </a:prstGeom>
              <a:blipFill rotWithShape="1">
                <a:blip r:embed="rId18"/>
                <a:stretch>
                  <a:fillRect r="-144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pole tekstowe 41"/>
              <p:cNvSpPr txBox="1"/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pole tekstow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blipFill rotWithShape="1">
                <a:blip r:embed="rId19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pole tekstowe 35"/>
              <p:cNvSpPr txBox="1"/>
              <p:nvPr/>
            </p:nvSpPr>
            <p:spPr>
              <a:xfrm>
                <a:off x="6693327" y="2043399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pole tekstow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327" y="2043399"/>
                <a:ext cx="576065" cy="438582"/>
              </a:xfrm>
              <a:prstGeom prst="rect">
                <a:avLst/>
              </a:prstGeom>
              <a:blipFill rotWithShape="1">
                <a:blip r:embed="rId20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668264" y="3127862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64" y="3127862"/>
                <a:ext cx="576065" cy="438582"/>
              </a:xfrm>
              <a:prstGeom prst="rect">
                <a:avLst/>
              </a:prstGeom>
              <a:blipFill rotWithShape="1">
                <a:blip r:embed="rId21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a 31"/>
          <p:cNvSpPr/>
          <p:nvPr/>
        </p:nvSpPr>
        <p:spPr>
          <a:xfrm>
            <a:off x="5004048" y="294529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31" name="Elipsa 30"/>
          <p:cNvSpPr/>
          <p:nvPr/>
        </p:nvSpPr>
        <p:spPr>
          <a:xfrm>
            <a:off x="5012891" y="419824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33" name="Elipsa 32"/>
          <p:cNvSpPr/>
          <p:nvPr/>
        </p:nvSpPr>
        <p:spPr>
          <a:xfrm>
            <a:off x="6582517" y="238146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sp>
        <p:nvSpPr>
          <p:cNvPr id="34" name="Elipsa 33"/>
          <p:cNvSpPr/>
          <p:nvPr/>
        </p:nvSpPr>
        <p:spPr>
          <a:xfrm>
            <a:off x="6597392" y="352725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sp>
        <p:nvSpPr>
          <p:cNvPr id="35" name="Elipsa 34"/>
          <p:cNvSpPr/>
          <p:nvPr/>
        </p:nvSpPr>
        <p:spPr>
          <a:xfrm>
            <a:off x="6588224" y="463537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pole tekstowe 46"/>
              <p:cNvSpPr txBox="1"/>
              <p:nvPr/>
            </p:nvSpPr>
            <p:spPr>
              <a:xfrm>
                <a:off x="3456537" y="3349583"/>
                <a:ext cx="5760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pole tekstow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349583"/>
                <a:ext cx="576065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a 29"/>
          <p:cNvSpPr/>
          <p:nvPr/>
        </p:nvSpPr>
        <p:spPr>
          <a:xfrm>
            <a:off x="3445166" y="3685975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1016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523</TotalTime>
  <Words>813</Words>
  <Application>Microsoft Office PowerPoint</Application>
  <PresentationFormat>Pokaz na ekranie 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Kierownictwo</vt:lpstr>
      <vt:lpstr>Wycena i analiza opcji w modelu dwumianowym</vt:lpstr>
      <vt:lpstr>Opcje</vt:lpstr>
      <vt:lpstr>Podział opcji ze względu na moment wykonania</vt:lpstr>
      <vt:lpstr>Payoff- funkcja wypłaty</vt:lpstr>
      <vt:lpstr>Model dwumianowy</vt:lpstr>
      <vt:lpstr>Model dwumianowy</vt:lpstr>
      <vt:lpstr>Model dwumianowy</vt:lpstr>
      <vt:lpstr>Wycena opcji w modelu dwumianowym</vt:lpstr>
      <vt:lpstr>Portfel replikujący</vt:lpstr>
      <vt:lpstr>Prezentacja programu PowerPoint</vt:lpstr>
      <vt:lpstr>Prezentacja programu PowerPoint</vt:lpstr>
      <vt:lpstr>Prezentacja programu PowerPoint</vt:lpstr>
      <vt:lpstr>Porównanie cen opcji</vt:lpstr>
      <vt:lpstr>Wrażliwość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Wycena i analiza opcji w modelu dwumianowym</dc:title>
  <dc:creator>Użytkownik</dc:creator>
  <cp:lastModifiedBy>Użytkownik</cp:lastModifiedBy>
  <cp:revision>76</cp:revision>
  <dcterms:created xsi:type="dcterms:W3CDTF">2023-05-26T12:36:51Z</dcterms:created>
  <dcterms:modified xsi:type="dcterms:W3CDTF">2023-05-26T21:45:05Z</dcterms:modified>
</cp:coreProperties>
</file>