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8" r:id="rId6"/>
    <p:sldId id="269" r:id="rId7"/>
    <p:sldId id="261" r:id="rId8"/>
    <p:sldId id="272" r:id="rId9"/>
    <p:sldId id="273" r:id="rId10"/>
    <p:sldId id="262" r:id="rId11"/>
    <p:sldId id="270" r:id="rId12"/>
    <p:sldId id="271" r:id="rId13"/>
    <p:sldId id="263" r:id="rId14"/>
    <p:sldId id="267" r:id="rId15"/>
    <p:sldId id="264" r:id="rId16"/>
    <p:sldId id="265" r:id="rId17"/>
    <p:sldId id="266" r:id="rId1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>
        <p:scale>
          <a:sx n="73" d="100"/>
          <a:sy n="73" d="100"/>
        </p:scale>
        <p:origin x="-129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0.png"/><Relationship Id="rId18" Type="http://schemas.openxmlformats.org/officeDocument/2006/relationships/image" Target="../media/image42.png"/><Relationship Id="rId3" Type="http://schemas.openxmlformats.org/officeDocument/2006/relationships/image" Target="../media/image200.png"/><Relationship Id="rId21" Type="http://schemas.openxmlformats.org/officeDocument/2006/relationships/image" Target="../media/image45.png"/><Relationship Id="rId7" Type="http://schemas.openxmlformats.org/officeDocument/2006/relationships/image" Target="../media/image240.png"/><Relationship Id="rId12" Type="http://schemas.openxmlformats.org/officeDocument/2006/relationships/image" Target="../media/image37.png"/><Relationship Id="rId17" Type="http://schemas.openxmlformats.org/officeDocument/2006/relationships/image" Target="../media/image41.png"/><Relationship Id="rId2" Type="http://schemas.openxmlformats.org/officeDocument/2006/relationships/image" Target="../media/image190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36.png"/><Relationship Id="rId5" Type="http://schemas.openxmlformats.org/officeDocument/2006/relationships/image" Target="../media/image220.png"/><Relationship Id="rId15" Type="http://schemas.openxmlformats.org/officeDocument/2006/relationships/image" Target="../media/image39.png"/><Relationship Id="rId10" Type="http://schemas.openxmlformats.org/officeDocument/2006/relationships/image" Target="../media/image270.png"/><Relationship Id="rId19" Type="http://schemas.openxmlformats.org/officeDocument/2006/relationships/image" Target="../media/image43.png"/><Relationship Id="rId4" Type="http://schemas.openxmlformats.org/officeDocument/2006/relationships/image" Target="../media/image210.png"/><Relationship Id="rId9" Type="http://schemas.openxmlformats.org/officeDocument/2006/relationships/image" Target="../media/image260.png"/><Relationship Id="rId1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19.png"/><Relationship Id="rId2" Type="http://schemas.openxmlformats.org/officeDocument/2006/relationships/image" Target="../media/image17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6864" cy="2808312"/>
          </a:xfrm>
        </p:spPr>
        <p:txBody>
          <a:bodyPr/>
          <a:lstStyle/>
          <a:p>
            <a:pPr marL="182880" indent="0">
              <a:buNone/>
            </a:pPr>
            <a:r>
              <a:rPr lang="pl-PL" sz="4800" b="0" dirty="0" smtClean="0"/>
              <a:t>Wycena i </a:t>
            </a:r>
            <a:r>
              <a:rPr lang="pl-PL" sz="4800" b="0" dirty="0"/>
              <a:t>analiza opcji w modelu dwumianowym</a:t>
            </a:r>
            <a:endParaRPr lang="pl-PL" sz="48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403648" y="5877272"/>
            <a:ext cx="6626597" cy="536695"/>
          </a:xfrm>
        </p:spPr>
        <p:txBody>
          <a:bodyPr>
            <a:normAutofit fontScale="85000" lnSpcReduction="10000"/>
          </a:bodyPr>
          <a:lstStyle/>
          <a:p>
            <a:r>
              <a:rPr lang="pl-PL" dirty="0" smtClean="0"/>
              <a:t>Klaudia Tuńska, Michał Marmol, Katarzyna Kosińska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62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Wycena opcji w modelu dwumianowym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l-PL" dirty="0" smtClean="0"/>
                  <a:t>Wycenimy opcje o podanych parametrach</a:t>
                </a:r>
              </a:p>
              <a:p>
                <a:pPr marL="0" indent="0">
                  <a:buNone/>
                </a:pPr>
                <a:r>
                  <a:rPr lang="pl-PL" dirty="0" smtClean="0"/>
                  <a:t>i następującej dynamice zmian cen akcji:</a:t>
                </a:r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i="1" dirty="0" smtClean="0">
                        <a:latin typeface="Cambria Math"/>
                      </a:rPr>
                      <m:t>∆</m:t>
                    </m:r>
                    <m:r>
                      <a:rPr lang="pl-PL" i="1" dirty="0" smtClean="0">
                        <a:latin typeface="Cambria Math"/>
                      </a:rPr>
                      <m:t>𝑡</m:t>
                    </m:r>
                    <m:r>
                      <a:rPr lang="pl-PL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l-PL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/>
                          </a:rPr>
                          <m:t>12</m:t>
                        </m:r>
                      </m:den>
                    </m:f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𝑢</m:t>
                    </m:r>
                    <m:r>
                      <a:rPr lang="pl-PL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pl-PL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rad>
                      </m:sup>
                    </m:sSup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𝑑</m:t>
                    </m:r>
                    <m:r>
                      <a:rPr lang="pl-PL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b="0" i="1" smtClean="0">
                            <a:latin typeface="Cambria Math"/>
                          </a:rPr>
                          <m:t>−</m:t>
                        </m:r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pl-PL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rad>
                      </m:sup>
                    </m:sSup>
                  </m:oMath>
                </a14:m>
                <a:endParaRPr lang="pl-PL" b="0" i="1" dirty="0" smtClean="0">
                  <a:latin typeface="Cambria Math"/>
                </a:endParaRPr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=0.3</m:t>
                    </m:r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=50</m:t>
                    </m:r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𝑟</m:t>
                    </m:r>
                    <m:r>
                      <a:rPr lang="pl-PL" b="0" i="1" smtClean="0">
                        <a:latin typeface="Cambria Math"/>
                      </a:rPr>
                      <m:t>=0.02</m:t>
                    </m:r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𝐾</m:t>
                    </m:r>
                    <m:r>
                      <a:rPr lang="pl-PL" b="0" i="1" smtClean="0">
                        <a:latin typeface="Cambria Math"/>
                      </a:rPr>
                      <m:t>=48</m:t>
                    </m:r>
                  </m:oMath>
                </a14:m>
                <a:endParaRPr lang="pl-PL" b="0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𝑇</m:t>
                    </m:r>
                    <m:r>
                      <a:rPr lang="pl-PL" b="0" i="1" smtClean="0">
                        <a:latin typeface="Cambria Math"/>
                      </a:rPr>
                      <m:t>=2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88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4860032" y="3501008"/>
                <a:ext cx="2664296" cy="52322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</a:rPr>
                        <m:t>𝑢</m:t>
                      </m:r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pl-PL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501008"/>
                <a:ext cx="2664296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6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74839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1999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62649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Porównanie cen opcji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7507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Wrażliwość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2867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9552" y="0"/>
            <a:ext cx="8147248" cy="1196752"/>
          </a:xfrm>
        </p:spPr>
        <p:txBody>
          <a:bodyPr/>
          <a:lstStyle/>
          <a:p>
            <a:r>
              <a:rPr lang="pl-PL" dirty="0" smtClean="0"/>
              <a:t>Portfel replikujący</a:t>
            </a:r>
            <a:endParaRPr lang="pl-PL" dirty="0"/>
          </a:p>
        </p:txBody>
      </p:sp>
      <p:cxnSp>
        <p:nvCxnSpPr>
          <p:cNvPr id="7" name="Łącznik prostoliniowy 6"/>
          <p:cNvCxnSpPr/>
          <p:nvPr/>
        </p:nvCxnSpPr>
        <p:spPr>
          <a:xfrm flipV="1">
            <a:off x="3733198" y="2285003"/>
            <a:ext cx="3630607" cy="1432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oliniowy 8"/>
          <p:cNvCxnSpPr/>
          <p:nvPr/>
        </p:nvCxnSpPr>
        <p:spPr>
          <a:xfrm>
            <a:off x="3733198" y="3848467"/>
            <a:ext cx="3630607" cy="1111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pole tekstowe 12"/>
              <p:cNvSpPr txBox="1"/>
              <p:nvPr/>
            </p:nvSpPr>
            <p:spPr>
              <a:xfrm>
                <a:off x="423285" y="1484784"/>
                <a:ext cx="2736304" cy="80021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𝝅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pl-PL" sz="2400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pl-PL" sz="2400" i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l-PL" sz="240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𝑨</m:t>
                                </m:r>
                              </m:sub>
                            </m:sSub>
                            <m:r>
                              <a:rPr lang="pl-PL" sz="2400" b="1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𝑎𝑘𝑡𝑦𝑤𝑎</m:t>
                            </m:r>
                          </m:e>
                          <m:e>
                            <m:sSub>
                              <m:sSubPr>
                                <m:ctrlPr>
                                  <a:rPr lang="pl-PL" sz="2400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sub>
                            </m:sSub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𝑔𝑜𝑡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ó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𝑤𝑘𝑖</m:t>
                            </m:r>
                          </m:e>
                        </m:eqArr>
                      </m:e>
                    </m:d>
                  </m:oMath>
                </a14:m>
                <a:endParaRPr lang="pl-PL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pole tekstow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5" y="1484784"/>
                <a:ext cx="2736304" cy="80021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pole tekstowe 17"/>
              <p:cNvSpPr txBox="1"/>
              <p:nvPr/>
            </p:nvSpPr>
            <p:spPr>
              <a:xfrm>
                <a:off x="395536" y="2996952"/>
                <a:ext cx="2304256" cy="85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pl-PL" sz="2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pl-PL" sz="2800" dirty="0" smtClean="0">
                    <a:solidFill>
                      <a:schemeClr val="tx2">
                        <a:lumMod val="7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80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sz="280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pl-PL" sz="28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l-PL" sz="28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  <m:r>
                          <a:rPr lang="pl-PL" sz="28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l-PL" sz="28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pl-PL" sz="28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𝐶</m:t>
                            </m:r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den>
                    </m:f>
                  </m:oMath>
                </a14:m>
                <a:endParaRPr lang="pl-PL" sz="28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pole tekstow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996952"/>
                <a:ext cx="2304256" cy="8515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pole tekstowe 19"/>
              <p:cNvSpPr txBox="1"/>
              <p:nvPr/>
            </p:nvSpPr>
            <p:spPr>
              <a:xfrm>
                <a:off x="423285" y="4360731"/>
                <a:ext cx="3600400" cy="548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𝜶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pl-PL" sz="2400" dirty="0" smtClean="0">
                    <a:solidFill>
                      <a:schemeClr val="tx2">
                        <a:lumMod val="7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  <m:r>
                      <a:rPr lang="pl-PL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l-PL" sz="240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pl-PL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  <m:sSubSup>
                      <m:sSubSupPr>
                        <m:ctrlPr>
                          <a:rPr lang="pl-PL" sz="2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pl-PL" sz="2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sz="2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pl-PL" sz="2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l-PL" sz="2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sup>
                    </m:sSubSup>
                    <m:r>
                      <a:rPr lang="pl-PL" sz="24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pl-PL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pole tekstow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5" y="4360731"/>
                <a:ext cx="3600400" cy="548805"/>
              </a:xfrm>
              <a:prstGeom prst="rect">
                <a:avLst/>
              </a:prstGeom>
              <a:blipFill rotWithShape="1">
                <a:blip r:embed="rId4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ipsa 29"/>
          <p:cNvSpPr/>
          <p:nvPr/>
        </p:nvSpPr>
        <p:spPr>
          <a:xfrm>
            <a:off x="3445166" y="3685975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endParaRPr lang="pl-PL" dirty="0"/>
          </a:p>
        </p:txBody>
      </p:sp>
      <p:cxnSp>
        <p:nvCxnSpPr>
          <p:cNvPr id="37" name="Łącznik prostoliniowy 36"/>
          <p:cNvCxnSpPr>
            <a:stCxn id="32" idx="6"/>
            <a:endCxn id="34" idx="1"/>
          </p:cNvCxnSpPr>
          <p:nvPr/>
        </p:nvCxnSpPr>
        <p:spPr>
          <a:xfrm>
            <a:off x="5292080" y="3107785"/>
            <a:ext cx="1347493" cy="467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oliniowy 38"/>
          <p:cNvCxnSpPr>
            <a:stCxn id="31" idx="7"/>
            <a:endCxn id="34" idx="2"/>
          </p:cNvCxnSpPr>
          <p:nvPr/>
        </p:nvCxnSpPr>
        <p:spPr>
          <a:xfrm flipV="1">
            <a:off x="5258742" y="3689744"/>
            <a:ext cx="1338650" cy="556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oliniowy 40"/>
          <p:cNvCxnSpPr>
            <a:stCxn id="33" idx="6"/>
          </p:cNvCxnSpPr>
          <p:nvPr/>
        </p:nvCxnSpPr>
        <p:spPr>
          <a:xfrm>
            <a:off x="6870549" y="2543951"/>
            <a:ext cx="566896" cy="162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oliniowy 42"/>
          <p:cNvCxnSpPr/>
          <p:nvPr/>
        </p:nvCxnSpPr>
        <p:spPr>
          <a:xfrm flipV="1">
            <a:off x="6816710" y="3309745"/>
            <a:ext cx="608957" cy="256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Łącznik prostoliniowy 49"/>
          <p:cNvCxnSpPr>
            <a:stCxn id="34" idx="6"/>
          </p:cNvCxnSpPr>
          <p:nvPr/>
        </p:nvCxnSpPr>
        <p:spPr>
          <a:xfrm>
            <a:off x="6885424" y="3689744"/>
            <a:ext cx="590351" cy="233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Łącznik prostoliniowy 52"/>
          <p:cNvCxnSpPr>
            <a:stCxn id="35" idx="7"/>
          </p:cNvCxnSpPr>
          <p:nvPr/>
        </p:nvCxnSpPr>
        <p:spPr>
          <a:xfrm flipV="1">
            <a:off x="6834075" y="4404410"/>
            <a:ext cx="618245" cy="278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/>
              <p:cNvSpPr txBox="1"/>
              <p:nvPr/>
            </p:nvSpPr>
            <p:spPr>
              <a:xfrm>
                <a:off x="5012891" y="3205513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" name="pole tekstow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91" y="3205513"/>
                <a:ext cx="288032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ole tekstowe 3"/>
              <p:cNvSpPr txBox="1"/>
              <p:nvPr/>
            </p:nvSpPr>
            <p:spPr>
              <a:xfrm>
                <a:off x="5012891" y="4454084"/>
                <a:ext cx="351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" name="pole tekstow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91" y="4454084"/>
                <a:ext cx="351197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6643579" y="2664624"/>
                <a:ext cx="356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579" y="2664624"/>
                <a:ext cx="356164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862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6652400" y="3829112"/>
                <a:ext cx="2458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400" y="3829112"/>
                <a:ext cx="245851" cy="369332"/>
              </a:xfrm>
              <a:prstGeom prst="rect">
                <a:avLst/>
              </a:prstGeom>
              <a:blipFill rotWithShape="1">
                <a:blip r:embed="rId8"/>
                <a:stretch>
                  <a:fillRect r="-5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/>
              <p:cNvSpPr txBox="1"/>
              <p:nvPr/>
            </p:nvSpPr>
            <p:spPr>
              <a:xfrm>
                <a:off x="6597392" y="4888991"/>
                <a:ext cx="477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pole tekstow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392" y="4888991"/>
                <a:ext cx="47711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ole tekstowe 9"/>
              <p:cNvSpPr txBox="1"/>
              <p:nvPr/>
            </p:nvSpPr>
            <p:spPr>
              <a:xfrm>
                <a:off x="3456537" y="3964467"/>
                <a:ext cx="4679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pole tekstow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537" y="3964467"/>
                <a:ext cx="46794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pole tekstowe 10"/>
              <p:cNvSpPr txBox="1"/>
              <p:nvPr/>
            </p:nvSpPr>
            <p:spPr>
              <a:xfrm>
                <a:off x="4606411" y="2609306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1" name="pole tekstow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411" y="2609306"/>
                <a:ext cx="406480" cy="369332"/>
              </a:xfrm>
              <a:prstGeom prst="rect">
                <a:avLst/>
              </a:prstGeom>
              <a:blipFill rotWithShape="1">
                <a:blip r:embed="rId11"/>
                <a:stretch>
                  <a:fillRect r="-5882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pole tekstowe 26"/>
              <p:cNvSpPr txBox="1"/>
              <p:nvPr/>
            </p:nvSpPr>
            <p:spPr>
              <a:xfrm>
                <a:off x="3050057" y="3381778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27" name="pole tekstow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057" y="3381778"/>
                <a:ext cx="406480" cy="369332"/>
              </a:xfrm>
              <a:prstGeom prst="rect">
                <a:avLst/>
              </a:prstGeom>
              <a:blipFill rotWithShape="1">
                <a:blip r:embed="rId12"/>
                <a:stretch>
                  <a:fillRect r="-4348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pole tekstowe 27"/>
              <p:cNvSpPr txBox="1"/>
              <p:nvPr/>
            </p:nvSpPr>
            <p:spPr>
              <a:xfrm>
                <a:off x="4647592" y="3876500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8" name="pole tekstow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592" y="3876500"/>
                <a:ext cx="406480" cy="369332"/>
              </a:xfrm>
              <a:prstGeom prst="rect">
                <a:avLst/>
              </a:prstGeom>
              <a:blipFill rotWithShape="1">
                <a:blip r:embed="rId13"/>
                <a:stretch>
                  <a:fillRect r="-2899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pole tekstowe 11"/>
              <p:cNvSpPr txBox="1"/>
              <p:nvPr/>
            </p:nvSpPr>
            <p:spPr>
              <a:xfrm>
                <a:off x="5026960" y="2543951"/>
                <a:ext cx="576065" cy="438582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i="1">
                              <a:latin typeface="Cambria Math"/>
                            </a:rPr>
                            <m:t>𝐵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960" y="2543951"/>
                <a:ext cx="576065" cy="438582"/>
              </a:xfrm>
              <a:prstGeom prst="rect">
                <a:avLst/>
              </a:prstGeom>
              <a:blipFill rotWithShape="1">
                <a:blip r:embed="rId14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pole tekstowe 39"/>
              <p:cNvSpPr txBox="1"/>
              <p:nvPr/>
            </p:nvSpPr>
            <p:spPr>
              <a:xfrm>
                <a:off x="5043544" y="3796058"/>
                <a:ext cx="576065" cy="4385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i="1">
                              <a:latin typeface="Cambria Math"/>
                            </a:rPr>
                            <m:t>𝐵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40" name="pole tekstow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544" y="3796058"/>
                <a:ext cx="576065" cy="438582"/>
              </a:xfrm>
              <a:prstGeom prst="rect">
                <a:avLst/>
              </a:prstGeom>
              <a:blipFill rotWithShape="1">
                <a:blip r:embed="rId15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pole tekstowe 13"/>
          <p:cNvSpPr txBox="1"/>
          <p:nvPr/>
        </p:nvSpPr>
        <p:spPr>
          <a:xfrm>
            <a:off x="7812360" y="3019178"/>
            <a:ext cx="216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pole tekstowe 43"/>
              <p:cNvSpPr txBox="1"/>
              <p:nvPr/>
            </p:nvSpPr>
            <p:spPr>
              <a:xfrm>
                <a:off x="6264630" y="2112649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44" name="pole tekstow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630" y="2112649"/>
                <a:ext cx="406480" cy="369332"/>
              </a:xfrm>
              <a:prstGeom prst="rect">
                <a:avLst/>
              </a:prstGeom>
              <a:blipFill rotWithShape="1">
                <a:blip r:embed="rId16"/>
                <a:stretch>
                  <a:fillRect r="-7353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pole tekstowe 44"/>
              <p:cNvSpPr txBox="1"/>
              <p:nvPr/>
            </p:nvSpPr>
            <p:spPr>
              <a:xfrm>
                <a:off x="6255459" y="3178796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𝑬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45" name="pole tekstow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459" y="3178796"/>
                <a:ext cx="406480" cy="369332"/>
              </a:xfrm>
              <a:prstGeom prst="rect">
                <a:avLst/>
              </a:prstGeom>
              <a:blipFill rotWithShape="1">
                <a:blip r:embed="rId17"/>
                <a:stretch>
                  <a:fillRect r="-2899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pole tekstowe 45"/>
              <p:cNvSpPr txBox="1"/>
              <p:nvPr/>
            </p:nvSpPr>
            <p:spPr>
              <a:xfrm>
                <a:off x="6283946" y="4317393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𝑭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46" name="pole tekstow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946" y="4317393"/>
                <a:ext cx="406480" cy="369332"/>
              </a:xfrm>
              <a:prstGeom prst="rect">
                <a:avLst/>
              </a:prstGeom>
              <a:blipFill rotWithShape="1">
                <a:blip r:embed="rId18"/>
                <a:stretch>
                  <a:fillRect r="-1449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pole tekstowe 41"/>
              <p:cNvSpPr txBox="1"/>
              <p:nvPr/>
            </p:nvSpPr>
            <p:spPr>
              <a:xfrm>
                <a:off x="6705327" y="4248143"/>
                <a:ext cx="576065" cy="4385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42" name="pole tekstow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327" y="4248143"/>
                <a:ext cx="576065" cy="438582"/>
              </a:xfrm>
              <a:prstGeom prst="rect">
                <a:avLst/>
              </a:prstGeom>
              <a:blipFill rotWithShape="1">
                <a:blip r:embed="rId19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pole tekstowe 35"/>
              <p:cNvSpPr txBox="1"/>
              <p:nvPr/>
            </p:nvSpPr>
            <p:spPr>
              <a:xfrm>
                <a:off x="6693327" y="2043399"/>
                <a:ext cx="576065" cy="4385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36" name="pole tekstow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327" y="2043399"/>
                <a:ext cx="576065" cy="438582"/>
              </a:xfrm>
              <a:prstGeom prst="rect">
                <a:avLst/>
              </a:prstGeom>
              <a:blipFill rotWithShape="1">
                <a:blip r:embed="rId20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pole tekstowe 37"/>
              <p:cNvSpPr txBox="1"/>
              <p:nvPr/>
            </p:nvSpPr>
            <p:spPr>
              <a:xfrm>
                <a:off x="6668264" y="3127862"/>
                <a:ext cx="576065" cy="4385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38" name="pole tekstow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264" y="3127862"/>
                <a:ext cx="576065" cy="438582"/>
              </a:xfrm>
              <a:prstGeom prst="rect">
                <a:avLst/>
              </a:prstGeom>
              <a:blipFill rotWithShape="1">
                <a:blip r:embed="rId21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a 31"/>
          <p:cNvSpPr/>
          <p:nvPr/>
        </p:nvSpPr>
        <p:spPr>
          <a:xfrm>
            <a:off x="5004048" y="2945294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31" name="Elipsa 30"/>
          <p:cNvSpPr/>
          <p:nvPr/>
        </p:nvSpPr>
        <p:spPr>
          <a:xfrm>
            <a:off x="5012891" y="4198240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</a:p>
        </p:txBody>
      </p:sp>
      <p:sp>
        <p:nvSpPr>
          <p:cNvPr id="33" name="Elipsa 32"/>
          <p:cNvSpPr/>
          <p:nvPr/>
        </p:nvSpPr>
        <p:spPr>
          <a:xfrm>
            <a:off x="6582517" y="2381460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</a:t>
            </a:r>
          </a:p>
        </p:txBody>
      </p:sp>
      <p:sp>
        <p:nvSpPr>
          <p:cNvPr id="34" name="Elipsa 33"/>
          <p:cNvSpPr/>
          <p:nvPr/>
        </p:nvSpPr>
        <p:spPr>
          <a:xfrm>
            <a:off x="6597392" y="3527253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E</a:t>
            </a:r>
          </a:p>
        </p:txBody>
      </p:sp>
      <p:sp>
        <p:nvSpPr>
          <p:cNvPr id="35" name="Elipsa 34"/>
          <p:cNvSpPr/>
          <p:nvPr/>
        </p:nvSpPr>
        <p:spPr>
          <a:xfrm>
            <a:off x="6588224" y="4635373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781016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135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r>
              <a:rPr lang="pl-PL" dirty="0" smtClean="0"/>
              <a:t>Czym jest opcja? </a:t>
            </a:r>
          </a:p>
          <a:p>
            <a:r>
              <a:rPr lang="pl-PL" dirty="0" smtClean="0"/>
              <a:t>Rodzaje opcji.</a:t>
            </a:r>
          </a:p>
        </p:txBody>
      </p:sp>
      <p:sp>
        <p:nvSpPr>
          <p:cNvPr id="6" name="Strzałka w dół 5"/>
          <p:cNvSpPr/>
          <p:nvPr/>
        </p:nvSpPr>
        <p:spPr>
          <a:xfrm rot="1800000">
            <a:off x="3228453" y="3033192"/>
            <a:ext cx="252000" cy="108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Strzałka w dół 6"/>
          <p:cNvSpPr/>
          <p:nvPr/>
        </p:nvSpPr>
        <p:spPr>
          <a:xfrm rot="19800000">
            <a:off x="5163969" y="3051192"/>
            <a:ext cx="252000" cy="108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3131840" y="2396207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b="1" dirty="0" smtClean="0">
                <a:solidFill>
                  <a:schemeClr val="tx2">
                    <a:lumMod val="75000"/>
                  </a:schemeClr>
                </a:solidFill>
              </a:rPr>
              <a:t>Opcje</a:t>
            </a:r>
            <a:endParaRPr lang="pl-PL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2159732" y="4121846"/>
            <a:ext cx="212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Kupna[Call]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/>
              <a:t>p</a:t>
            </a:r>
            <a:r>
              <a:rPr lang="pl-PL" dirty="0" smtClean="0"/>
              <a:t>rawo zakupu</a:t>
            </a:r>
            <a:endParaRPr lang="pl-PL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4910849" y="4145928"/>
            <a:ext cx="2253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Sprzedaży[PUT]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/>
              <a:t>p</a:t>
            </a:r>
            <a:r>
              <a:rPr lang="pl-PL" dirty="0" smtClean="0"/>
              <a:t>rawo sprzedaży</a:t>
            </a:r>
            <a:endParaRPr lang="pl-PL" dirty="0"/>
          </a:p>
        </p:txBody>
      </p:sp>
      <p:sp>
        <p:nvSpPr>
          <p:cNvPr id="13" name="Symbol zastępczy zawartości 2"/>
          <p:cNvSpPr txBox="1">
            <a:spLocks/>
          </p:cNvSpPr>
          <p:nvPr/>
        </p:nvSpPr>
        <p:spPr>
          <a:xfrm>
            <a:off x="539552" y="4912283"/>
            <a:ext cx="8229600" cy="139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pl-PL" dirty="0" smtClean="0"/>
              <a:t>Parametry opisujące opcje:</a:t>
            </a:r>
          </a:p>
          <a:p>
            <a:pPr>
              <a:buFont typeface="Wingdings" pitchFamily="2" charset="2"/>
              <a:buChar char="Ø"/>
            </a:pPr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pl-PL" dirty="0" smtClean="0"/>
              <a:t> -cena wykonania[STRIKE]</a:t>
            </a:r>
          </a:p>
          <a:p>
            <a:pPr>
              <a:buFont typeface="Wingdings" pitchFamily="2" charset="2"/>
              <a:buChar char="Ø"/>
            </a:pPr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pl-PL" dirty="0" smtClean="0"/>
              <a:t> -data wygaśnięcia[MATURITY DATE](w latach)</a:t>
            </a:r>
          </a:p>
          <a:p>
            <a:pPr>
              <a:buFont typeface="Wingdings" pitchFamily="2" charset="2"/>
              <a:buChar char="§"/>
            </a:pPr>
            <a:endParaRPr lang="pl-PL" dirty="0" smtClean="0"/>
          </a:p>
          <a:p>
            <a:pPr>
              <a:buFont typeface="Wingdings" pitchFamily="2" charset="2"/>
              <a:buChar char="§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189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Podział opcji ze względu na moment wykonania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355490"/>
            <a:ext cx="3623844" cy="1021805"/>
          </a:xfr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711" y="4467580"/>
            <a:ext cx="3432657" cy="1036002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440369" y="2613102"/>
            <a:ext cx="3798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Opcje europejskie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440369" y="4711951"/>
            <a:ext cx="3798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Opcje amerykańskie</a:t>
            </a:r>
            <a:endParaRPr lang="pl-PL" sz="24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393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Payoff- funkcja wypłaty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pl-PL" dirty="0" smtClean="0"/>
              <a:t>Czym jest payoff?</a:t>
            </a:r>
          </a:p>
          <a:p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2267744" y="213285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Payoff opcji europejskiej</a:t>
            </a:r>
          </a:p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(pozycja długa)</a:t>
            </a:r>
            <a:endParaRPr lang="pl-PL" b="1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1619672" y="2937813"/>
                <a:ext cx="20514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CALL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>
                          <a:latin typeface="Cambria Math"/>
                        </a:rPr>
                        <m:t>max</m:t>
                      </m:r>
                      <m:r>
                        <a:rPr lang="pl-PL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  <a:p>
                <a:endParaRPr lang="pl-PL" dirty="0" smtClean="0"/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937813"/>
                <a:ext cx="2051426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2679" t="-331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5364088" y="2937813"/>
                <a:ext cx="19442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PUT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 smtClean="0">
                          <a:latin typeface="Cambria Math"/>
                        </a:rPr>
                        <m:t>max</m:t>
                      </m:r>
                      <m:r>
                        <a:rPr lang="pl-PL" b="0" i="1" smtClean="0">
                          <a:latin typeface="Cambria Math"/>
                        </a:rPr>
                        <m:t>(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937813"/>
                <a:ext cx="1944216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2821" t="-4717" b="-660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ole tekstowe 6"/>
          <p:cNvSpPr txBox="1"/>
          <p:nvPr/>
        </p:nvSpPr>
        <p:spPr>
          <a:xfrm>
            <a:off x="2267744" y="432497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Payoff opcji amerykańskiej</a:t>
            </a:r>
          </a:p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(pozycja długa)</a:t>
            </a:r>
            <a:endParaRPr lang="pl-PL" b="1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/>
              <p:cNvSpPr txBox="1"/>
              <p:nvPr/>
            </p:nvSpPr>
            <p:spPr>
              <a:xfrm>
                <a:off x="1331640" y="5152021"/>
                <a:ext cx="20514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CALL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>
                          <a:latin typeface="Cambria Math"/>
                        </a:rPr>
                        <m:t>max</m:t>
                      </m:r>
                      <m:r>
                        <a:rPr lang="pl-PL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  <a:p>
                <a:endParaRPr lang="pl-PL" dirty="0" smtClean="0"/>
              </a:p>
            </p:txBody>
          </p:sp>
        </mc:Choice>
        <mc:Fallback xmlns="">
          <p:sp>
            <p:nvSpPr>
              <p:cNvPr id="8" name="pole tekstow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152021"/>
                <a:ext cx="2051426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2374" t="-328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ole tekstowe 8"/>
              <p:cNvSpPr txBox="1"/>
              <p:nvPr/>
            </p:nvSpPr>
            <p:spPr>
              <a:xfrm>
                <a:off x="5396733" y="5152021"/>
                <a:ext cx="19442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PUT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 smtClean="0">
                          <a:latin typeface="Cambria Math"/>
                        </a:rPr>
                        <m:t>max</m:t>
                      </m:r>
                      <m:r>
                        <a:rPr lang="pl-PL" b="0" i="1" smtClean="0">
                          <a:latin typeface="Cambria Math"/>
                        </a:rPr>
                        <m:t>(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pole tekstow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733" y="5152021"/>
                <a:ext cx="1944216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2508" t="-4717" b="-660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Łącznik prosty ze strzałką 20"/>
          <p:cNvCxnSpPr/>
          <p:nvPr/>
        </p:nvCxnSpPr>
        <p:spPr>
          <a:xfrm flipH="1">
            <a:off x="2771800" y="2779187"/>
            <a:ext cx="828894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/>
          <p:cNvCxnSpPr/>
          <p:nvPr/>
        </p:nvCxnSpPr>
        <p:spPr>
          <a:xfrm>
            <a:off x="4572000" y="2779187"/>
            <a:ext cx="792088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/>
          <p:cNvCxnSpPr/>
          <p:nvPr/>
        </p:nvCxnSpPr>
        <p:spPr>
          <a:xfrm>
            <a:off x="4572000" y="4971309"/>
            <a:ext cx="792088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ze strzałką 25"/>
          <p:cNvCxnSpPr/>
          <p:nvPr/>
        </p:nvCxnSpPr>
        <p:spPr>
          <a:xfrm flipH="1">
            <a:off x="2771800" y="4971309"/>
            <a:ext cx="828894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92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Oznaczenia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l-PL" dirty="0" smtClean="0"/>
              </a:p>
              <a:p>
                <a:r>
                  <a:rPr lang="pl-PL" dirty="0" smtClean="0"/>
                  <a:t>K</a:t>
                </a:r>
              </a:p>
              <a:p>
                <a:r>
                  <a:rPr lang="pl-PL" dirty="0" smtClean="0"/>
                  <a:t>T</a:t>
                </a:r>
              </a:p>
              <a:p>
                <a:r>
                  <a:rPr lang="pl-PL" dirty="0" smtClean="0"/>
                  <a:t>r</a:t>
                </a:r>
              </a:p>
              <a:p>
                <a:r>
                  <a:rPr lang="pl-PL" dirty="0" smtClean="0"/>
                  <a:t></a:t>
                </a:r>
              </a:p>
              <a:p>
                <a:r>
                  <a:rPr lang="pl-PL" dirty="0" smtClean="0"/>
                  <a:t>ce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40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76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Ograniczenia oraz parytet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7553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95851" y="260648"/>
            <a:ext cx="8147248" cy="936104"/>
          </a:xfrm>
        </p:spPr>
        <p:txBody>
          <a:bodyPr/>
          <a:lstStyle/>
          <a:p>
            <a:r>
              <a:rPr lang="pl-PL" dirty="0" smtClean="0"/>
              <a:t>Model dwumianowy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2828" y="1134488"/>
            <a:ext cx="8507795" cy="1107029"/>
          </a:xfrm>
        </p:spPr>
        <p:txBody>
          <a:bodyPr/>
          <a:lstStyle/>
          <a:p>
            <a:r>
              <a:rPr lang="pl-PL" dirty="0" smtClean="0"/>
              <a:t>Wycena opcji europejskich w modelu dwumianowym jednookresowym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856590" y="5183490"/>
                <a:ext cx="3479102" cy="400110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sz="2000" b="1" i="1" smtClean="0">
                        <a:latin typeface="Cambria Math"/>
                      </a:rPr>
                      <m:t>𝑽</m:t>
                    </m:r>
                    <m:r>
                      <a:rPr lang="pl-PL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sz="20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sz="2000" b="0" i="1" smtClean="0">
                            <a:latin typeface="Cambria Math"/>
                          </a:rPr>
                          <m:t>−</m:t>
                        </m:r>
                        <m:r>
                          <a:rPr lang="pl-PL" sz="2000" b="0" i="1" smtClean="0">
                            <a:latin typeface="Cambria Math"/>
                          </a:rPr>
                          <m:t>𝑟𝑡</m:t>
                        </m:r>
                      </m:sup>
                    </m:sSup>
                    <m:r>
                      <a:rPr lang="pl-PL" sz="2000" b="0" i="1" smtClean="0">
                        <a:latin typeface="Cambria Math"/>
                      </a:rPr>
                      <m:t>[</m:t>
                    </m:r>
                    <m:r>
                      <a:rPr lang="pl-PL" sz="2000" b="0" i="1" smtClean="0">
                        <a:latin typeface="Cambria Math"/>
                      </a:rPr>
                      <m:t>𝑝</m:t>
                    </m:r>
                    <m:r>
                      <a:rPr lang="pl-PL" sz="2000" b="0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pl-PL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sz="2000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sub>
                    </m:sSub>
                    <m:r>
                      <a:rPr lang="pl-PL" sz="2000" b="0" i="1" smtClean="0">
                        <a:latin typeface="Cambria Math"/>
                        <a:ea typeface="Cambria Math"/>
                      </a:rPr>
                      <m:t>+(1−</m:t>
                    </m:r>
                    <m:r>
                      <a:rPr lang="pl-PL" sz="2000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pl-PL" sz="2000" b="0" i="1" smtClean="0">
                        <a:latin typeface="Cambria Math"/>
                        <a:ea typeface="Cambria Math"/>
                      </a:rPr>
                      <m:t>)∙</m:t>
                    </m:r>
                  </m:oMath>
                </a14:m>
                <a:r>
                  <a:rPr lang="pl-PL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sz="20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pl-PL" sz="2000" b="0" i="1" smtClean="0">
                        <a:latin typeface="Cambria Math"/>
                      </a:rPr>
                      <m:t>]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0" y="5183490"/>
                <a:ext cx="3479102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1765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5580112" y="4937141"/>
                <a:ext cx="1425647" cy="64645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𝑝</m:t>
                      </m:r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l-PL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l-PL" b="0" i="1" smtClean="0">
                                  <a:latin typeface="Cambria Math"/>
                                </a:rPr>
                                <m:t>𝑟𝑇</m:t>
                              </m:r>
                            </m:sup>
                          </m:sSup>
                          <m:r>
                            <a:rPr lang="pl-PL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pl-PL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937141"/>
                <a:ext cx="1425647" cy="64645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ipsa 7"/>
          <p:cNvSpPr/>
          <p:nvPr/>
        </p:nvSpPr>
        <p:spPr>
          <a:xfrm>
            <a:off x="2555776" y="3104018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endParaRPr lang="pl-PL" dirty="0"/>
          </a:p>
        </p:txBody>
      </p:sp>
      <p:cxnSp>
        <p:nvCxnSpPr>
          <p:cNvPr id="12" name="Łącznik prostoliniowy 11"/>
          <p:cNvCxnSpPr>
            <a:stCxn id="8" idx="6"/>
            <a:endCxn id="25" idx="2"/>
          </p:cNvCxnSpPr>
          <p:nvPr/>
        </p:nvCxnSpPr>
        <p:spPr>
          <a:xfrm flipV="1">
            <a:off x="2843808" y="2676914"/>
            <a:ext cx="1725667" cy="589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oliniowy 20"/>
          <p:cNvCxnSpPr>
            <a:stCxn id="8" idx="6"/>
            <a:endCxn id="24" idx="2"/>
          </p:cNvCxnSpPr>
          <p:nvPr/>
        </p:nvCxnSpPr>
        <p:spPr>
          <a:xfrm>
            <a:off x="2843808" y="3266509"/>
            <a:ext cx="1822918" cy="5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a 23"/>
          <p:cNvSpPr/>
          <p:nvPr/>
        </p:nvSpPr>
        <p:spPr>
          <a:xfrm>
            <a:off x="4666726" y="3698556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</a:t>
            </a:r>
            <a:endParaRPr lang="pl-PL" dirty="0"/>
          </a:p>
        </p:txBody>
      </p:sp>
      <p:sp>
        <p:nvSpPr>
          <p:cNvPr id="25" name="Elipsa 24"/>
          <p:cNvSpPr/>
          <p:nvPr/>
        </p:nvSpPr>
        <p:spPr>
          <a:xfrm>
            <a:off x="4569475" y="2514423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pole tekstowe 25"/>
              <p:cNvSpPr txBox="1"/>
              <p:nvPr/>
            </p:nvSpPr>
            <p:spPr>
              <a:xfrm>
                <a:off x="4223198" y="2072240"/>
                <a:ext cx="1356914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i="1">
                              <a:latin typeface="Cambria Math"/>
                            </a:rPr>
                            <m:t>𝐵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𝑢</m:t>
                      </m:r>
                      <m:r>
                        <a:rPr lang="pl-PL" sz="16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26" name="pole tekstow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198" y="2072240"/>
                <a:ext cx="1356914" cy="40017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pole tekstowe 27"/>
              <p:cNvSpPr txBox="1"/>
              <p:nvPr/>
            </p:nvSpPr>
            <p:spPr>
              <a:xfrm>
                <a:off x="4238350" y="3285058"/>
                <a:ext cx="1341762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i="1">
                              <a:latin typeface="Cambria Math"/>
                            </a:rPr>
                            <m:t>𝐶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400" b="0" i="1" smtClean="0">
                          <a:latin typeface="Cambria Math"/>
                        </a:rPr>
                        <m:t>=</m:t>
                      </m:r>
                      <m:r>
                        <a:rPr lang="pl-PL" sz="1400" b="0" i="1" smtClean="0">
                          <a:latin typeface="Cambria Math"/>
                        </a:rPr>
                        <m:t>𝑑</m:t>
                      </m:r>
                      <m:r>
                        <a:rPr lang="pl-PL" sz="14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pl-PL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4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28" name="pole tekstow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350" y="3285058"/>
                <a:ext cx="1341762" cy="40017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pole tekstowe 42"/>
              <p:cNvSpPr txBox="1"/>
              <p:nvPr/>
            </p:nvSpPr>
            <p:spPr>
              <a:xfrm>
                <a:off x="2483768" y="2682218"/>
                <a:ext cx="432048" cy="33855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43" name="pole tekstow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682218"/>
                <a:ext cx="432048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pole tekstowe 45"/>
              <p:cNvSpPr txBox="1"/>
              <p:nvPr/>
            </p:nvSpPr>
            <p:spPr>
              <a:xfrm>
                <a:off x="4966969" y="2519805"/>
                <a:ext cx="17022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𝑝𝑎𝑦𝑜𝑓𝑓</m:t>
                      </m:r>
                      <m:r>
                        <a:rPr lang="pl-PL" sz="1600" b="0" i="1" smtClean="0">
                          <a:latin typeface="Cambria Math"/>
                        </a:rPr>
                        <m:t>@</m:t>
                      </m:r>
                      <m:r>
                        <a:rPr lang="pl-PL" sz="1600" b="0" i="1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46" name="pole tekstow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969" y="2519805"/>
                <a:ext cx="1702297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pole tekstowe 47"/>
              <p:cNvSpPr txBox="1"/>
              <p:nvPr/>
            </p:nvSpPr>
            <p:spPr>
              <a:xfrm>
                <a:off x="2447764" y="343894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1" i="1" smtClean="0"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 xmlns="">
          <p:sp>
            <p:nvSpPr>
              <p:cNvPr id="48" name="pole tekstow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764" y="3438946"/>
                <a:ext cx="50405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pole tekstowe 48"/>
              <p:cNvSpPr txBox="1"/>
              <p:nvPr/>
            </p:nvSpPr>
            <p:spPr>
              <a:xfrm>
                <a:off x="5076056" y="3823108"/>
                <a:ext cx="17281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𝑝𝑎𝑦𝑜𝑓𝑓</m:t>
                      </m:r>
                      <m:r>
                        <a:rPr lang="pl-PL" sz="1600" b="0" i="1" smtClean="0">
                          <a:latin typeface="Cambria Math"/>
                        </a:rPr>
                        <m:t>@</m:t>
                      </m:r>
                      <m:r>
                        <a:rPr lang="pl-PL" sz="1600" b="0" i="1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49" name="pole tekstow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823108"/>
                <a:ext cx="1728193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pole tekstowe 49"/>
          <p:cNvSpPr txBox="1"/>
          <p:nvPr/>
        </p:nvSpPr>
        <p:spPr>
          <a:xfrm>
            <a:off x="4695033" y="4508060"/>
            <a:ext cx="430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Prawdopodobieństwo RISK-NEUTRAL</a:t>
            </a:r>
            <a:endParaRPr lang="pl-PL" dirty="0"/>
          </a:p>
        </p:txBody>
      </p:sp>
      <p:sp>
        <p:nvSpPr>
          <p:cNvPr id="51" name="pole tekstowe 50"/>
          <p:cNvSpPr txBox="1"/>
          <p:nvPr/>
        </p:nvSpPr>
        <p:spPr>
          <a:xfrm>
            <a:off x="827583" y="4508103"/>
            <a:ext cx="352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Wzór na cenę opcji europejskiej</a:t>
            </a:r>
            <a:endParaRPr lang="pl-PL" dirty="0"/>
          </a:p>
        </p:txBody>
      </p:sp>
      <p:sp>
        <p:nvSpPr>
          <p:cNvPr id="52" name="pole tekstowe 51"/>
          <p:cNvSpPr txBox="1"/>
          <p:nvPr/>
        </p:nvSpPr>
        <p:spPr>
          <a:xfrm>
            <a:off x="4114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402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19256" cy="1340768"/>
          </a:xfrm>
        </p:spPr>
        <p:txBody>
          <a:bodyPr/>
          <a:lstStyle/>
          <a:p>
            <a:r>
              <a:rPr lang="pl-PL" dirty="0" smtClean="0"/>
              <a:t>Model dwumianowy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74847" y="1349013"/>
            <a:ext cx="8229600" cy="532655"/>
          </a:xfrm>
        </p:spPr>
        <p:txBody>
          <a:bodyPr>
            <a:normAutofit fontScale="92500"/>
          </a:bodyPr>
          <a:lstStyle/>
          <a:p>
            <a:r>
              <a:rPr lang="pl-PL" dirty="0" smtClean="0"/>
              <a:t>Wycena opcji europejskiej w modelu dwuokresowym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702228" y="6108470"/>
            <a:ext cx="790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Cenę opcji wyliczamy analogicznie dla drzew dwumianowych o dowolnej liczbie kroków.</a:t>
            </a:r>
            <a:endParaRPr lang="pl-PL" dirty="0"/>
          </a:p>
        </p:txBody>
      </p:sp>
      <p:sp>
        <p:nvSpPr>
          <p:cNvPr id="5" name="Elipsa 4"/>
          <p:cNvSpPr/>
          <p:nvPr/>
        </p:nvSpPr>
        <p:spPr>
          <a:xfrm>
            <a:off x="1475656" y="3790756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endParaRPr lang="pl-PL" dirty="0"/>
          </a:p>
        </p:txBody>
      </p:sp>
      <p:sp>
        <p:nvSpPr>
          <p:cNvPr id="9" name="Elipsa 8"/>
          <p:cNvSpPr/>
          <p:nvPr/>
        </p:nvSpPr>
        <p:spPr>
          <a:xfrm>
            <a:off x="6240720" y="3612876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E</a:t>
            </a:r>
          </a:p>
        </p:txBody>
      </p:sp>
      <p:sp>
        <p:nvSpPr>
          <p:cNvPr id="10" name="Elipsa 9"/>
          <p:cNvSpPr/>
          <p:nvPr/>
        </p:nvSpPr>
        <p:spPr>
          <a:xfrm>
            <a:off x="6254756" y="4738251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</a:t>
            </a:r>
          </a:p>
        </p:txBody>
      </p:sp>
      <p:cxnSp>
        <p:nvCxnSpPr>
          <p:cNvPr id="12" name="Łącznik prostoliniowy 11"/>
          <p:cNvCxnSpPr/>
          <p:nvPr/>
        </p:nvCxnSpPr>
        <p:spPr>
          <a:xfrm flipV="1">
            <a:off x="1763688" y="2573993"/>
            <a:ext cx="4464496" cy="1272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oliniowy 15"/>
          <p:cNvCxnSpPr/>
          <p:nvPr/>
        </p:nvCxnSpPr>
        <p:spPr>
          <a:xfrm>
            <a:off x="3851920" y="3284984"/>
            <a:ext cx="2376264" cy="490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oliniowy 17"/>
          <p:cNvCxnSpPr/>
          <p:nvPr/>
        </p:nvCxnSpPr>
        <p:spPr>
          <a:xfrm flipV="1">
            <a:off x="3923928" y="3775367"/>
            <a:ext cx="2304256" cy="680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a 5"/>
          <p:cNvSpPr/>
          <p:nvPr/>
        </p:nvSpPr>
        <p:spPr>
          <a:xfrm>
            <a:off x="3745374" y="3047870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</a:t>
            </a:r>
            <a:endParaRPr lang="pl-PL" dirty="0"/>
          </a:p>
        </p:txBody>
      </p:sp>
      <p:sp>
        <p:nvSpPr>
          <p:cNvPr id="8" name="Elipsa 7"/>
          <p:cNvSpPr/>
          <p:nvPr/>
        </p:nvSpPr>
        <p:spPr>
          <a:xfrm>
            <a:off x="6218244" y="2384044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</a:t>
            </a:r>
          </a:p>
        </p:txBody>
      </p:sp>
      <p:cxnSp>
        <p:nvCxnSpPr>
          <p:cNvPr id="14" name="Łącznik prostoliniowy 13"/>
          <p:cNvCxnSpPr>
            <a:stCxn id="5" idx="5"/>
            <a:endCxn id="10" idx="2"/>
          </p:cNvCxnSpPr>
          <p:nvPr/>
        </p:nvCxnSpPr>
        <p:spPr>
          <a:xfrm>
            <a:off x="1721507" y="4068145"/>
            <a:ext cx="4533249" cy="832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a 6"/>
          <p:cNvSpPr/>
          <p:nvPr/>
        </p:nvSpPr>
        <p:spPr>
          <a:xfrm>
            <a:off x="3779912" y="4293617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pole tekstowe 36"/>
              <p:cNvSpPr txBox="1"/>
              <p:nvPr/>
            </p:nvSpPr>
            <p:spPr>
              <a:xfrm>
                <a:off x="3528012" y="2646973"/>
                <a:ext cx="1223202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i="1">
                              <a:latin typeface="Cambria Math"/>
                            </a:rPr>
                            <m:t>𝐵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𝑢</m:t>
                      </m:r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37" name="pole tekstow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012" y="2646973"/>
                <a:ext cx="1223202" cy="40017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pole tekstowe 37"/>
              <p:cNvSpPr txBox="1"/>
              <p:nvPr/>
            </p:nvSpPr>
            <p:spPr>
              <a:xfrm>
                <a:off x="6177354" y="1983870"/>
                <a:ext cx="1296143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l-PL" sz="1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pl-PL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sz="1600" i="1">
                            <a:latin typeface="Cambria Math"/>
                          </a:rPr>
                          <m:t>𝑇</m:t>
                        </m:r>
                      </m:sub>
                      <m:sup>
                        <m:r>
                          <a:rPr lang="pl-PL" sz="1600" i="1">
                            <a:latin typeface="Cambria Math"/>
                          </a:rPr>
                          <m:t>(</m:t>
                        </m:r>
                        <m:r>
                          <a:rPr lang="pl-PL" sz="1600" b="0" i="1" smtClean="0">
                            <a:latin typeface="Cambria Math"/>
                          </a:rPr>
                          <m:t>𝐷</m:t>
                        </m:r>
                        <m:r>
                          <a:rPr lang="pl-PL" sz="1600" i="1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pl-PL" sz="1600" i="1">
                        <a:latin typeface="Cambria Math"/>
                      </a:rPr>
                      <m:t> </m:t>
                    </m:r>
                    <m:r>
                      <a:rPr lang="pl-PL" sz="1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pl-PL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6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p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pl-PL" sz="1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l-PL" sz="1600" dirty="0"/>
              </a:p>
            </p:txBody>
          </p:sp>
        </mc:Choice>
        <mc:Fallback xmlns="">
          <p:sp>
            <p:nvSpPr>
              <p:cNvPr id="38" name="pole tekstow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354" y="1983870"/>
                <a:ext cx="1296143" cy="4001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pole tekstowe 39"/>
              <p:cNvSpPr txBox="1"/>
              <p:nvPr/>
            </p:nvSpPr>
            <p:spPr>
              <a:xfrm>
                <a:off x="6240720" y="4338077"/>
                <a:ext cx="1312006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l-PL" sz="1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pl-PL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sz="1600" i="1">
                            <a:latin typeface="Cambria Math"/>
                          </a:rPr>
                          <m:t>𝑇</m:t>
                        </m:r>
                      </m:sub>
                      <m:sup>
                        <m:r>
                          <a:rPr lang="pl-PL" sz="1600" i="1">
                            <a:latin typeface="Cambria Math"/>
                          </a:rPr>
                          <m:t>(</m:t>
                        </m:r>
                        <m:r>
                          <a:rPr lang="pl-PL" sz="1600" b="0" i="1" smtClean="0">
                            <a:latin typeface="Cambria Math"/>
                          </a:rPr>
                          <m:t>𝐹</m:t>
                        </m:r>
                        <m:r>
                          <a:rPr lang="pl-PL" sz="1600" i="1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pl-PL" sz="1600" i="1">
                        <a:latin typeface="Cambria Math"/>
                      </a:rPr>
                      <m:t> </m:t>
                    </m:r>
                    <m:r>
                      <a:rPr lang="pl-PL" sz="16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sz="16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  <m:sup>
                        <m:r>
                          <a:rPr lang="pl-PL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pl-PL" sz="16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pl-PL" sz="16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l-PL" sz="1600" dirty="0"/>
              </a:p>
            </p:txBody>
          </p:sp>
        </mc:Choice>
        <mc:Fallback xmlns="">
          <p:sp>
            <p:nvSpPr>
              <p:cNvPr id="40" name="pole tekstow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720" y="4338077"/>
                <a:ext cx="1312006" cy="40017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pole tekstowe 40"/>
              <p:cNvSpPr txBox="1"/>
              <p:nvPr/>
            </p:nvSpPr>
            <p:spPr>
              <a:xfrm>
                <a:off x="6177354" y="3201251"/>
                <a:ext cx="1356915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𝑢𝑑</m:t>
                      </m:r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41" name="pole tekstow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354" y="3201251"/>
                <a:ext cx="1356915" cy="40017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Schemat blokowy: proces 42"/>
          <p:cNvSpPr/>
          <p:nvPr/>
        </p:nvSpPr>
        <p:spPr>
          <a:xfrm rot="5400000">
            <a:off x="5251580" y="2598496"/>
            <a:ext cx="3536733" cy="2054195"/>
          </a:xfrm>
          <a:prstGeom prst="flowChartProcess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pole tekstowe 44"/>
              <p:cNvSpPr txBox="1"/>
              <p:nvPr/>
            </p:nvSpPr>
            <p:spPr>
              <a:xfrm>
                <a:off x="6240720" y="2585698"/>
                <a:ext cx="1892653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𝑝𝑎𝑦𝑜𝑓𝑓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@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>
                  <a:solidFill>
                    <a:srgbClr val="00B050"/>
                  </a:solidFill>
                </a:endParaRP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45" name="pole tekstow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720" y="2585698"/>
                <a:ext cx="1892653" cy="61555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pole tekstowe 45"/>
              <p:cNvSpPr txBox="1"/>
              <p:nvPr/>
            </p:nvSpPr>
            <p:spPr>
              <a:xfrm>
                <a:off x="6311227" y="3854162"/>
                <a:ext cx="178807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𝐸</m:t>
                          </m:r>
                        </m:sub>
                      </m:sSub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𝑝𝑎𝑦𝑜𝑓𝑓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@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>
                  <a:solidFill>
                    <a:srgbClr val="00B050"/>
                  </a:solidFill>
                </a:endParaRPr>
              </a:p>
              <a:p>
                <a:endParaRPr lang="pl-PL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pole tekstow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227" y="3854162"/>
                <a:ext cx="1788070" cy="61555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pole tekstowe 46"/>
              <p:cNvSpPr txBox="1"/>
              <p:nvPr/>
            </p:nvSpPr>
            <p:spPr>
              <a:xfrm>
                <a:off x="6362260" y="4921711"/>
                <a:ext cx="180308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𝑝𝑎𝑦𝑜𝑓𝑓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@</m:t>
                      </m:r>
                      <m:r>
                        <a:rPr lang="pl-PL" sz="1600" i="1">
                          <a:solidFill>
                            <a:srgbClr val="00B050"/>
                          </a:solidFill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>
                  <a:solidFill>
                    <a:srgbClr val="00B050"/>
                  </a:solidFill>
                </a:endParaRPr>
              </a:p>
              <a:p>
                <a:endParaRPr lang="pl-PL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" name="pole tekstow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260" y="4921711"/>
                <a:ext cx="1803080" cy="61555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pole tekstowe 47"/>
              <p:cNvSpPr txBox="1"/>
              <p:nvPr/>
            </p:nvSpPr>
            <p:spPr>
              <a:xfrm>
                <a:off x="3870824" y="3345509"/>
                <a:ext cx="394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8" name="pole tekstow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824" y="3345509"/>
                <a:ext cx="39423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Prostokąt 48"/>
              <p:cNvSpPr/>
              <p:nvPr/>
            </p:nvSpPr>
            <p:spPr>
              <a:xfrm>
                <a:off x="3953609" y="4571649"/>
                <a:ext cx="4323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9" name="Prostoką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609" y="4571649"/>
                <a:ext cx="43236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Prostokąt 49"/>
              <p:cNvSpPr/>
              <p:nvPr/>
            </p:nvSpPr>
            <p:spPr>
              <a:xfrm>
                <a:off x="1551208" y="4108332"/>
                <a:ext cx="5132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pl-PL" b="1" i="1" smtClean="0">
                              <a:latin typeface="Cambria Math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pl-PL" b="1" dirty="0"/>
              </a:p>
            </p:txBody>
          </p:sp>
        </mc:Choice>
        <mc:Fallback xmlns="">
          <p:sp>
            <p:nvSpPr>
              <p:cNvPr id="50" name="Prostokąt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208" y="4108332"/>
                <a:ext cx="51321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pole tekstowe 12"/>
              <p:cNvSpPr txBox="1"/>
              <p:nvPr/>
            </p:nvSpPr>
            <p:spPr>
              <a:xfrm>
                <a:off x="2478645" y="6241335"/>
                <a:ext cx="33219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i="1">
                            <a:latin typeface="Cambria Math"/>
                          </a:rPr>
                          <m:t>−</m:t>
                        </m:r>
                        <m:r>
                          <a:rPr lang="pl-PL" i="1">
                            <a:latin typeface="Cambria Math"/>
                          </a:rPr>
                          <m:t>𝑟𝑡</m:t>
                        </m:r>
                      </m:sup>
                    </m:sSup>
                    <m:r>
                      <a:rPr lang="pl-PL" i="1">
                        <a:latin typeface="Cambria Math"/>
                      </a:rPr>
                      <m:t>[</m:t>
                    </m:r>
                    <m:r>
                      <a:rPr lang="pl-PL" i="1">
                        <a:latin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sub>
                    </m:sSub>
                    <m:r>
                      <a:rPr lang="pl-PL" i="1">
                        <a:latin typeface="Cambria Math"/>
                        <a:ea typeface="Cambria Math"/>
                      </a:rPr>
                      <m:t>+(1−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)∙</m:t>
                    </m: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]</m:t>
                    </m:r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13" name="pole tekstow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645" y="6241335"/>
                <a:ext cx="3321935" cy="64633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Prostokąt 14"/>
              <p:cNvSpPr/>
              <p:nvPr/>
            </p:nvSpPr>
            <p:spPr>
              <a:xfrm>
                <a:off x="3296498" y="6096532"/>
                <a:ext cx="324629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i="1">
                            <a:latin typeface="Cambria Math"/>
                          </a:rPr>
                          <m:t>−</m:t>
                        </m:r>
                        <m:r>
                          <a:rPr lang="pl-PL" i="1">
                            <a:latin typeface="Cambria Math"/>
                          </a:rPr>
                          <m:t>𝑟𝑡</m:t>
                        </m:r>
                      </m:sup>
                    </m:sSup>
                    <m:r>
                      <a:rPr lang="pl-PL" i="1">
                        <a:latin typeface="Cambria Math"/>
                      </a:rPr>
                      <m:t>[</m:t>
                    </m:r>
                    <m:r>
                      <a:rPr lang="pl-PL" i="1">
                        <a:latin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sub>
                    </m:sSub>
                    <m:r>
                      <a:rPr lang="pl-PL" i="1">
                        <a:latin typeface="Cambria Math"/>
                        <a:ea typeface="Cambria Math"/>
                      </a:rPr>
                      <m:t>+(1−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)∙</m:t>
                    </m: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]</m:t>
                    </m:r>
                  </m:oMath>
                </a14:m>
                <a:endParaRPr lang="pl-PL" dirty="0"/>
              </a:p>
            </p:txBody>
          </p:sp>
        </mc:Choice>
        <mc:Fallback>
          <p:sp>
            <p:nvSpPr>
              <p:cNvPr id="15" name="Prostokąt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498" y="6096532"/>
                <a:ext cx="3246290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pole tekstowe 18"/>
              <p:cNvSpPr txBox="1"/>
              <p:nvPr/>
            </p:nvSpPr>
            <p:spPr>
              <a:xfrm>
                <a:off x="403264" y="6096532"/>
                <a:ext cx="34675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b="1" i="1">
                            <a:latin typeface="Cambria Math"/>
                            <a:ea typeface="Cambria Math"/>
                          </a:rPr>
                          <m:t>𝑽</m:t>
                        </m:r>
                      </m:e>
                      <m:sub>
                        <m:r>
                          <a:rPr lang="pl-PL" b="1" i="1" smtClean="0">
                            <a:latin typeface="Cambria Math"/>
                            <a:ea typeface="Cambria Math"/>
                          </a:rPr>
                          <m:t>𝑨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i="1">
                            <a:latin typeface="Cambria Math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i="1">
                            <a:latin typeface="Cambria Math"/>
                          </a:rPr>
                          <m:t>−</m:t>
                        </m:r>
                        <m:r>
                          <a:rPr lang="pl-PL" i="1">
                            <a:latin typeface="Cambria Math"/>
                          </a:rPr>
                          <m:t>𝑟𝑡</m:t>
                        </m:r>
                      </m:sup>
                    </m:sSup>
                    <m:r>
                      <a:rPr lang="pl-PL" i="1">
                        <a:latin typeface="Cambria Math"/>
                      </a:rPr>
                      <m:t>[</m:t>
                    </m:r>
                    <m:r>
                      <a:rPr lang="pl-PL" i="1">
                        <a:latin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sub>
                    </m:sSub>
                    <m:r>
                      <a:rPr lang="pl-PL" i="1">
                        <a:latin typeface="Cambria Math"/>
                        <a:ea typeface="Cambria Math"/>
                      </a:rPr>
                      <m:t>+(1−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)∙</m:t>
                    </m: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]</m:t>
                    </m:r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19" name="pole tekstow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64" y="6096532"/>
                <a:ext cx="3467560" cy="64633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pole tekstowe 38"/>
              <p:cNvSpPr txBox="1"/>
              <p:nvPr/>
            </p:nvSpPr>
            <p:spPr>
              <a:xfrm>
                <a:off x="3548742" y="3868058"/>
                <a:ext cx="1223202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39" name="pole tekstow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742" y="3868058"/>
                <a:ext cx="1223202" cy="40017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726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pl-PL" dirty="0" smtClean="0"/>
              <a:t>Model dwumianowy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7301" y="1340768"/>
            <a:ext cx="8892480" cy="460648"/>
          </a:xfrm>
        </p:spPr>
        <p:txBody>
          <a:bodyPr/>
          <a:lstStyle/>
          <a:p>
            <a:r>
              <a:rPr lang="pl-PL" dirty="0" smtClean="0"/>
              <a:t>Wycena opcji amerykańskiej w modelu dwuokresowym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702228" y="6108470"/>
            <a:ext cx="790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Cenę opcji wyliczamy analogicznie dla drzew dwumianowych o dowolnej liczbie kroków.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pole tekstowe 4"/>
              <p:cNvSpPr txBox="1"/>
              <p:nvPr/>
            </p:nvSpPr>
            <p:spPr>
              <a:xfrm>
                <a:off x="719792" y="4725144"/>
                <a:ext cx="3564175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i="1">
                            <a:latin typeface="Cambria Math"/>
                            <a:ea typeface="Cambria Math"/>
                          </a:rPr>
                          <m:t>𝐵</m:t>
                        </m:r>
                      </m:sub>
                    </m:sSub>
                    <m:r>
                      <a:rPr lang="pl-PL" b="0" i="1" smtClean="0">
                        <a:latin typeface="Cambria Math"/>
                        <a:ea typeface="Cambria Math"/>
                      </a:rPr>
                      <m:t>=(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𝑝𝑎𝑦𝑜𝑓𝑓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@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𝐾</m:t>
                    </m:r>
                    <m:d>
                      <m:dPr>
                        <m:ctrlPr>
                          <a:rPr lang="pl-PL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l-PL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l-PL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l-PL" i="1">
                                <a:latin typeface="Cambria Math"/>
                              </a:rPr>
                              <m:t>𝑇</m:t>
                            </m:r>
                          </m:sub>
                          <m:sup>
                            <m:r>
                              <a:rPr lang="pl-PL" i="1">
                                <a:latin typeface="Cambria Math"/>
                              </a:rPr>
                              <m:t>(</m:t>
                            </m:r>
                            <m:r>
                              <a:rPr lang="pl-PL" i="1">
                                <a:latin typeface="Cambria Math"/>
                              </a:rPr>
                              <m:t>𝐵</m:t>
                            </m:r>
                            <m:r>
                              <a:rPr lang="pl-PL" i="1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pl-PL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𝑐𝑜𝑛𝑡</m:t>
                        </m:r>
                      </m:sub>
                    </m:sSub>
                  </m:oMath>
                </a14:m>
                <a:r>
                  <a:rPr lang="pl-PL" dirty="0" smtClean="0"/>
                  <a:t>)</a:t>
                </a:r>
                <a:endParaRPr lang="pl-PL" dirty="0"/>
              </a:p>
            </p:txBody>
          </p:sp>
        </mc:Choice>
        <mc:Fallback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92" y="4725144"/>
                <a:ext cx="3564175" cy="506870"/>
              </a:xfrm>
              <a:prstGeom prst="rect">
                <a:avLst/>
              </a:prstGeom>
              <a:blipFill rotWithShape="1">
                <a:blip r:embed="rId2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pole tekstowe 5"/>
              <p:cNvSpPr txBox="1"/>
              <p:nvPr/>
            </p:nvSpPr>
            <p:spPr>
              <a:xfrm>
                <a:off x="719793" y="5207518"/>
                <a:ext cx="3365716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sub>
                    </m:sSub>
                    <m:r>
                      <a:rPr lang="pl-PL" i="1">
                        <a:latin typeface="Cambria Math"/>
                        <a:ea typeface="Cambria Math"/>
                      </a:rPr>
                      <m:t>=(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𝑝𝑎𝑦𝑜𝑓𝑓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@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𝐾</m:t>
                    </m:r>
                    <m:d>
                      <m:d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l-PL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l-PL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l-PL" i="1">
                                <a:latin typeface="Cambria Math"/>
                              </a:rPr>
                              <m:t>𝑇</m:t>
                            </m:r>
                          </m:sub>
                          <m:sup>
                            <m:r>
                              <a:rPr lang="pl-PL" i="1">
                                <a:latin typeface="Cambria Math"/>
                              </a:rPr>
                              <m:t>(</m:t>
                            </m:r>
                            <m:r>
                              <a:rPr lang="pl-PL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pl-PL" i="1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pl-PL" i="1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i="1">
                            <a:latin typeface="Cambria Math"/>
                            <a:ea typeface="Cambria Math"/>
                          </a:rPr>
                          <m:t>𝑐𝑜𝑛𝑡</m:t>
                        </m:r>
                      </m:sub>
                    </m:sSub>
                  </m:oMath>
                </a14:m>
                <a:r>
                  <a:rPr lang="pl-PL" dirty="0"/>
                  <a:t>)</a:t>
                </a:r>
                <a:endParaRPr lang="pl-PL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93" y="5207518"/>
                <a:ext cx="3365716" cy="7838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pole tekstowe 6"/>
              <p:cNvSpPr txBox="1"/>
              <p:nvPr/>
            </p:nvSpPr>
            <p:spPr>
              <a:xfrm>
                <a:off x="702228" y="5623948"/>
                <a:ext cx="3365716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b="1" i="1">
                            <a:latin typeface="Cambria Math"/>
                            <a:ea typeface="Cambria Math"/>
                          </a:rPr>
                          <m:t>𝑽</m:t>
                        </m:r>
                      </m:e>
                      <m:sub>
                        <m:r>
                          <a:rPr lang="pl-PL" b="1" i="1" smtClean="0">
                            <a:latin typeface="Cambria Math"/>
                            <a:ea typeface="Cambria Math"/>
                          </a:rPr>
                          <m:t>𝑨</m:t>
                        </m:r>
                      </m:sub>
                    </m:sSub>
                    <m:r>
                      <a:rPr lang="pl-PL" i="1">
                        <a:latin typeface="Cambria Math"/>
                        <a:ea typeface="Cambria Math"/>
                      </a:rPr>
                      <m:t>=(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𝑝𝑎𝑦𝑜𝑓𝑓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@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𝐾</m:t>
                    </m:r>
                    <m:d>
                      <m:d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l-PL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l-PL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l-PL" i="1">
                                <a:latin typeface="Cambria Math"/>
                              </a:rPr>
                              <m:t>𝑇</m:t>
                            </m:r>
                          </m:sub>
                          <m:sup>
                            <m:r>
                              <a:rPr lang="pl-PL" i="1">
                                <a:latin typeface="Cambria Math"/>
                              </a:rPr>
                              <m:t>(</m:t>
                            </m:r>
                            <m:r>
                              <a:rPr lang="pl-PL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pl-PL" i="1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pl-PL" i="1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pl-PL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i="1">
                            <a:latin typeface="Cambria Math"/>
                            <a:ea typeface="Cambria Math"/>
                          </a:rPr>
                          <m:t>𝑐𝑜𝑛𝑡</m:t>
                        </m:r>
                      </m:sub>
                    </m:sSub>
                  </m:oMath>
                </a14:m>
                <a:r>
                  <a:rPr lang="pl-PL" dirty="0"/>
                  <a:t>)</a:t>
                </a:r>
              </a:p>
              <a:p>
                <a:endParaRPr lang="pl-PL" dirty="0"/>
              </a:p>
            </p:txBody>
          </p:sp>
        </mc:Choice>
        <mc:Fallback>
          <p:sp>
            <p:nvSpPr>
              <p:cNvPr id="7" name="pole tekstow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28" y="5623948"/>
                <a:ext cx="3365716" cy="783869"/>
              </a:xfrm>
              <a:prstGeom prst="rect">
                <a:avLst/>
              </a:prstGeom>
              <a:blipFill rotWithShape="1">
                <a:blip r:embed="rId4"/>
                <a:stretch>
                  <a:fillRect r="-18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pole tekstowe 7"/>
              <p:cNvSpPr txBox="1"/>
              <p:nvPr/>
            </p:nvSpPr>
            <p:spPr>
              <a:xfrm>
                <a:off x="4572000" y="4978579"/>
                <a:ext cx="38164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  <a:ea typeface="Cambria Math"/>
                            </a:rPr>
                            <m:t>𝑐𝑜𝑛𝑡</m:t>
                          </m:r>
                        </m:sub>
                      </m:sSub>
                      <m:r>
                        <a:rPr lang="pl-PL" b="0" i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pl-PL" b="0" i="0" smtClean="0">
                          <a:latin typeface="Cambria Math"/>
                          <a:ea typeface="Cambria Math"/>
                        </a:rPr>
                        <m:t>warto</m:t>
                      </m:r>
                      <m:r>
                        <a:rPr lang="pl-PL" b="0" i="0" smtClean="0">
                          <a:latin typeface="Cambria Math"/>
                          <a:ea typeface="Cambria Math"/>
                        </a:rPr>
                        <m:t>ść </m:t>
                      </m:r>
                      <m:r>
                        <m:rPr>
                          <m:nor/>
                        </m:rPr>
                        <a:rPr lang="pl-PL" b="0" i="0" smtClean="0">
                          <a:latin typeface="Cambria Math"/>
                          <a:ea typeface="Cambria Math"/>
                        </a:rPr>
                        <m:t>kontynuacji</m:t>
                      </m:r>
                      <m:r>
                        <a:rPr lang="pl-PL" b="0" i="0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pl-PL" b="0" dirty="0" smtClean="0">
                  <a:ea typeface="Cambria Math"/>
                </a:endParaRPr>
              </a:p>
              <a:p>
                <a:r>
                  <a:rPr lang="pl-PL" dirty="0"/>
                  <a:t>w</a:t>
                </a:r>
                <a:r>
                  <a:rPr lang="pl-PL" dirty="0" smtClean="0"/>
                  <a:t>yliczana jak dla opcji europejskiej</a:t>
                </a:r>
                <a:endParaRPr lang="pl-PL" dirty="0"/>
              </a:p>
            </p:txBody>
          </p:sp>
        </mc:Choice>
        <mc:Fallback>
          <p:sp>
            <p:nvSpPr>
              <p:cNvPr id="8" name="pole tekstow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978579"/>
                <a:ext cx="3816424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1278" b="-1415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27672"/>
            <a:ext cx="5681811" cy="2820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3522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ierownictwo">
  <a:themeElements>
    <a:clrScheme name="Kierownictw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Kierownictw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Kierownictw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495</TotalTime>
  <Words>817</Words>
  <Application>Microsoft Office PowerPoint</Application>
  <PresentationFormat>Pokaz na ekranie (4:3)</PresentationFormat>
  <Paragraphs>128</Paragraphs>
  <Slides>17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18" baseType="lpstr">
      <vt:lpstr>Kierownictwo</vt:lpstr>
      <vt:lpstr>Wycena i analiza opcji w modelu dwumianowym</vt:lpstr>
      <vt:lpstr>Opcje</vt:lpstr>
      <vt:lpstr>Podział opcji ze względu na moment wykonania</vt:lpstr>
      <vt:lpstr>Payoff- funkcja wypłaty</vt:lpstr>
      <vt:lpstr>Oznaczenia</vt:lpstr>
      <vt:lpstr>Ograniczenia oraz parytet</vt:lpstr>
      <vt:lpstr>Model dwumianowy</vt:lpstr>
      <vt:lpstr>Model dwumianowy</vt:lpstr>
      <vt:lpstr>Model dwumianowy</vt:lpstr>
      <vt:lpstr>Wycena opcji w modelu dwumianowym</vt:lpstr>
      <vt:lpstr>Prezentacja programu PowerPoint</vt:lpstr>
      <vt:lpstr>Prezentacja programu PowerPoint</vt:lpstr>
      <vt:lpstr>Prezentacja programu PowerPoint</vt:lpstr>
      <vt:lpstr>Porównanie cen opcji</vt:lpstr>
      <vt:lpstr>Wrażliwość</vt:lpstr>
      <vt:lpstr>Portfel replikujący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Wycena i analiza opcji w modelu dwumianowym</dc:title>
  <dc:creator>Użytkownik</dc:creator>
  <cp:lastModifiedBy>Użytkownik</cp:lastModifiedBy>
  <cp:revision>67</cp:revision>
  <dcterms:created xsi:type="dcterms:W3CDTF">2023-05-26T12:36:51Z</dcterms:created>
  <dcterms:modified xsi:type="dcterms:W3CDTF">2023-05-26T21:09:15Z</dcterms:modified>
</cp:coreProperties>
</file>