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70E69A-1549-4CC4-B5FF-DD26958C58C8}">
  <a:tblStyle styleId="{0970E69A-1549-4CC4-B5FF-DD26958C58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9549c0a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9549c0a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Hey Im Jose Sanchez and I will be presenting Current status,</a:t>
            </a:r>
            <a:br>
              <a:rPr lang="en">
                <a:solidFill>
                  <a:schemeClr val="dk1"/>
                </a:solidFill>
              </a:rPr>
            </a:br>
            <a:r>
              <a:rPr lang="en">
                <a:solidFill>
                  <a:schemeClr val="dk1"/>
                </a:solidFill>
              </a:rPr>
              <a:t>So far, we’ve built a basic RAG model using </a:t>
            </a:r>
            <a:r>
              <a:rPr b="1" lang="en">
                <a:solidFill>
                  <a:schemeClr val="dk1"/>
                </a:solidFill>
              </a:rPr>
              <a:t>pgvector</a:t>
            </a:r>
            <a:r>
              <a:rPr lang="en">
                <a:solidFill>
                  <a:schemeClr val="dk1"/>
                </a:solidFill>
              </a:rPr>
              <a:t>, a Postgres extension fo vector storage and similarity search. Most of our progress has involved researching APIs to enhance specific project sections.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plan to implement clustering algorithms to extract key chunks from large datasets and explore </a:t>
            </a:r>
            <a:r>
              <a:rPr b="1" lang="en">
                <a:solidFill>
                  <a:schemeClr val="dk1"/>
                </a:solidFill>
              </a:rPr>
              <a:t>Chonkie</a:t>
            </a:r>
            <a:r>
              <a:rPr lang="en">
                <a:solidFill>
                  <a:schemeClr val="dk1"/>
                </a:solidFill>
              </a:rPr>
              <a:t>  API for semantic chunking.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9549c0aa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9549c0aa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Next Steps: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Our upcoming focus is on developing a </a:t>
            </a:r>
            <a:r>
              <a:rPr b="1" lang="en">
                <a:solidFill>
                  <a:schemeClr val="dk1"/>
                </a:solidFill>
              </a:rPr>
              <a:t>Resource Map</a:t>
            </a:r>
            <a:r>
              <a:rPr lang="en">
                <a:solidFill>
                  <a:schemeClr val="dk1"/>
                </a:solidFill>
              </a:rPr>
              <a:t>, which includes experimenting with canonical structures, incorporating prompt workflows, and function calling. Once that’s ready, we’ll work on </a:t>
            </a:r>
            <a:r>
              <a:rPr b="1" lang="en">
                <a:solidFill>
                  <a:schemeClr val="dk1"/>
                </a:solidFill>
              </a:rPr>
              <a:t>reasoning development</a:t>
            </a:r>
            <a:r>
              <a:rPr lang="en">
                <a:solidFill>
                  <a:schemeClr val="dk1"/>
                </a:solidFill>
              </a:rPr>
              <a:t>, which includes designing an algorithm to retrieve relevant information from the tree,  defining heuristics, and training the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We’re excited about the potential impact of these developments and look forward to sharing our results soon. Thank you for your time!</a:t>
            </a:r>
            <a:endParaRPr>
              <a:solidFill>
                <a:schemeClr val="dk1"/>
              </a:solidFill>
            </a:endParaRPr>
          </a:p>
          <a:p>
            <a:pPr indent="0" lvl="0" marL="0" rtl="0" algn="l">
              <a:spcBef>
                <a:spcPts val="0"/>
              </a:spcBef>
              <a:spcAft>
                <a:spcPts val="0"/>
              </a:spcAft>
              <a:buNone/>
            </a:pP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8e077068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8e077068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Hello everyone, We are MataNaviT, and I am Carlana So. MetaNaviT</a:t>
            </a:r>
            <a:r>
              <a:rPr lang="en">
                <a:solidFill>
                  <a:schemeClr val="dk1"/>
                </a:solidFill>
              </a:rPr>
              <a:t> is an AI-powered tool designed to simplify how we interact with and manage files which </a:t>
            </a:r>
            <a:r>
              <a:rPr lang="en">
                <a:solidFill>
                  <a:schemeClr val="dk1"/>
                </a:solidFill>
              </a:rPr>
              <a:t>help users organize, ana lyze, and transform their files seamlessly.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It will also help you when you're dealing with a cluttered directory or trying to make sense of diverse file types.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Some key features are</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Support for diverse file types and large-scale directories, so </a:t>
            </a:r>
            <a:r>
              <a:rPr lang="en">
                <a:solidFill>
                  <a:schemeClr val="dk1"/>
                </a:solidFill>
              </a:rPr>
              <a:t>No matter the size or variety of files, MetaNaviT can handle them efficiently.</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Customizable sorting algorithms</a:t>
            </a:r>
            <a:r>
              <a:rPr lang="en">
                <a:solidFill>
                  <a:schemeClr val="dk1"/>
                </a:solidFill>
              </a:rPr>
              <a:t>, which the users can define their own criteria for file management, ensuring the tool fits their unique workflow.</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finally, </a:t>
            </a:r>
            <a:r>
              <a:rPr b="1" lang="en">
                <a:solidFill>
                  <a:schemeClr val="dk1"/>
                </a:solidFill>
              </a:rPr>
              <a:t>data transformation and consolidation capabilities</a:t>
            </a:r>
            <a:r>
              <a:rPr lang="en">
                <a:solidFill>
                  <a:schemeClr val="dk1"/>
                </a:solidFill>
              </a:rPr>
              <a:t>: For example, MetaNaviT can merge columns across multiple CSV files, streamlining your data processing tasks.</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goal is to.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9549b2d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9549b2d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Kantaro: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9549b2d9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9549b2d9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Kantaro: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9549c0a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9549c0a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 Hi, my name is Deepti. Let’s review the updated milestones and timeline. We successfully completed the </a:t>
            </a:r>
            <a:r>
              <a:rPr b="1" lang="en">
                <a:solidFill>
                  <a:schemeClr val="dk1"/>
                </a:solidFill>
              </a:rPr>
              <a:t>RAG Model Setup</a:t>
            </a:r>
            <a:r>
              <a:rPr lang="en">
                <a:solidFill>
                  <a:schemeClr val="dk1"/>
                </a:solidFill>
              </a:rPr>
              <a:t> on December 1, 2024. Next, by December 14, we’ll finalize the </a:t>
            </a:r>
            <a:r>
              <a:rPr b="1" lang="en">
                <a:solidFill>
                  <a:schemeClr val="dk1"/>
                </a:solidFill>
              </a:rPr>
              <a:t>Test Cases for RAG Model Performance</a:t>
            </a:r>
            <a:r>
              <a:rPr lang="en">
                <a:solidFill>
                  <a:schemeClr val="dk1"/>
                </a:solidFill>
              </a:rPr>
              <a:t> to ensure optimal functionality.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Looking ahead, </a:t>
            </a:r>
            <a:r>
              <a:rPr b="1" lang="en">
                <a:solidFill>
                  <a:schemeClr val="dk1"/>
                </a:solidFill>
              </a:rPr>
              <a:t>File Processing</a:t>
            </a:r>
            <a:r>
              <a:rPr lang="en">
                <a:solidFill>
                  <a:schemeClr val="dk1"/>
                </a:solidFill>
              </a:rPr>
              <a:t> will be completed by December 24, and </a:t>
            </a:r>
            <a:r>
              <a:rPr b="1" lang="en">
                <a:solidFill>
                  <a:schemeClr val="dk1"/>
                </a:solidFill>
              </a:rPr>
              <a:t>Image Processing</a:t>
            </a:r>
            <a:r>
              <a:rPr lang="en">
                <a:solidFill>
                  <a:schemeClr val="dk1"/>
                </a:solidFill>
              </a:rPr>
              <a:t> will follow by January 24, 2025. On the same date, we’ll also finalize both the </a:t>
            </a:r>
            <a:r>
              <a:rPr b="1" lang="en">
                <a:solidFill>
                  <a:schemeClr val="dk1"/>
                </a:solidFill>
              </a:rPr>
              <a:t>Vector Database</a:t>
            </a:r>
            <a:r>
              <a:rPr lang="en">
                <a:solidFill>
                  <a:schemeClr val="dk1"/>
                </a:solidFill>
              </a:rPr>
              <a:t> and </a:t>
            </a:r>
            <a:r>
              <a:rPr b="1" lang="en">
                <a:solidFill>
                  <a:schemeClr val="dk1"/>
                </a:solidFill>
              </a:rPr>
              <a:t>Resource Extraction</a:t>
            </a:r>
            <a:r>
              <a:rPr lang="en">
                <a:solidFill>
                  <a:schemeClr val="dk1"/>
                </a:solidFill>
              </a:rPr>
              <a:t>, ensuring efficient data management and retrieval.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we move into March, </a:t>
            </a:r>
            <a:r>
              <a:rPr b="1" lang="en">
                <a:solidFill>
                  <a:schemeClr val="dk1"/>
                </a:solidFill>
              </a:rPr>
              <a:t>User Adaptability</a:t>
            </a:r>
            <a:r>
              <a:rPr lang="en">
                <a:solidFill>
                  <a:schemeClr val="dk1"/>
                </a:solidFill>
              </a:rPr>
              <a:t> and </a:t>
            </a:r>
            <a:r>
              <a:rPr b="1" lang="en">
                <a:solidFill>
                  <a:schemeClr val="dk1"/>
                </a:solidFill>
              </a:rPr>
              <a:t>Resource Mapping</a:t>
            </a:r>
            <a:r>
              <a:rPr lang="en">
                <a:solidFill>
                  <a:schemeClr val="dk1"/>
                </a:solidFill>
              </a:rPr>
              <a:t> will be ready by March 5, allowing the system to align more closely with user needs. Lastly, we’re set to complete </a:t>
            </a:r>
            <a:r>
              <a:rPr b="1" lang="en">
                <a:solidFill>
                  <a:schemeClr val="dk1"/>
                </a:solidFill>
              </a:rPr>
              <a:t>Cloud Content Integration</a:t>
            </a:r>
            <a:r>
              <a:rPr lang="en">
                <a:solidFill>
                  <a:schemeClr val="dk1"/>
                </a:solidFill>
              </a:rPr>
              <a:t> by February 20, keeping everything on track for a successful rollout."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8e07706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8e07706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Our core design contribution is creating a resource map that allows the LLM to efficiently navigate and capture the attributes and semantics of any file system resource. The backend team will be split into two groups: one group will ensure that collected metadata captures the necessary information and relationships, potentially through the use of a memory model.  And the other group will be developing the resource map architecture. With our current research, our resource map will likely be similar to a hierarchical tree, but it would need added dimensions and/or hierarchies to capture the complexities of things like dependencies and associations. Once we finalize the architecture plan, we will primarily rely on prompt engineering workflows to generate the map using an LLM</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8e07706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8e07706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 by John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f29ef690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f29ef690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8e077068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8e077068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1200"/>
              </a:spcAft>
              <a:buNone/>
            </a:pPr>
            <a:r>
              <a:rPr lang="en">
                <a:solidFill>
                  <a:schemeClr val="dk1"/>
                </a:solidFill>
              </a:rPr>
              <a:t>Made by John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MetaNaviT</a:t>
            </a:r>
            <a:endParaRPr/>
          </a:p>
        </p:txBody>
      </p:sp>
      <p:sp>
        <p:nvSpPr>
          <p:cNvPr id="55" name="Google Shape;55;p1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John, Kaitlyn, Tanish, Deepti, Carlana, Jose, Kantaro</a:t>
            </a:r>
            <a:endParaRPr/>
          </a:p>
          <a:p>
            <a:pPr indent="0" lvl="0" marL="0" rtl="0" algn="ctr">
              <a:spcBef>
                <a:spcPts val="0"/>
              </a:spcBef>
              <a:spcAft>
                <a:spcPts val="0"/>
              </a:spcAft>
              <a:buNone/>
            </a:pPr>
            <a:r>
              <a:rPr lang="en"/>
              <a:t>(CS 461)</a:t>
            </a:r>
            <a:endParaRPr/>
          </a:p>
        </p:txBody>
      </p:sp>
      <p:pic>
        <p:nvPicPr>
          <p:cNvPr id="56" name="Google Shape;56;p13"/>
          <p:cNvPicPr preferRelativeResize="0"/>
          <p:nvPr/>
        </p:nvPicPr>
        <p:blipFill>
          <a:blip r:embed="rId3">
            <a:alphaModFix/>
          </a:blip>
          <a:stretch>
            <a:fillRect/>
          </a:stretch>
        </p:blipFill>
        <p:spPr>
          <a:xfrm>
            <a:off x="5345825" y="1057713"/>
            <a:ext cx="3028075" cy="302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Status</a:t>
            </a:r>
            <a:endParaRPr/>
          </a:p>
        </p:txBody>
      </p:sp>
      <p:sp>
        <p:nvSpPr>
          <p:cNvPr id="115" name="Google Shape;115;p22"/>
          <p:cNvSpPr txBox="1"/>
          <p:nvPr>
            <p:ph idx="1" type="body"/>
          </p:nvPr>
        </p:nvSpPr>
        <p:spPr>
          <a:xfrm>
            <a:off x="311700" y="1152475"/>
            <a:ext cx="8520600" cy="405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Prototype Development: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a:t>
            </a:r>
            <a:r>
              <a:rPr lang="en">
                <a:solidFill>
                  <a:schemeClr val="dk1"/>
                </a:solidFill>
              </a:rPr>
              <a:t>are-bones Rag model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Research Focus: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Synthesize material into high-level and low-level summary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of the material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Looking at APIs to facilitate task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Algorithms to increase performance			</a:t>
            </a:r>
            <a:endParaRPr>
              <a:solidFill>
                <a:schemeClr val="dk1"/>
              </a:solidFill>
            </a:endParaRPr>
          </a:p>
          <a:p>
            <a:pPr indent="0" lvl="0" marL="0" rtl="0" algn="l">
              <a:spcBef>
                <a:spcPts val="1200"/>
              </a:spcBef>
              <a:spcAft>
                <a:spcPts val="0"/>
              </a:spcAft>
              <a:buNone/>
            </a:pPr>
            <a:r>
              <a:t/>
            </a:r>
            <a:endParaRPr sz="1100">
              <a:solidFill>
                <a:schemeClr val="dk1"/>
              </a:solidFill>
            </a:endParaRPr>
          </a:p>
          <a:p>
            <a:pPr indent="-298450" lvl="1" marL="914400" rtl="0" algn="l">
              <a:spcBef>
                <a:spcPts val="1200"/>
              </a:spcBef>
              <a:spcAft>
                <a:spcPts val="0"/>
              </a:spcAft>
              <a:buClr>
                <a:srgbClr val="000000"/>
              </a:buClr>
              <a:buSzPts val="1100"/>
              <a:buChar char="○"/>
            </a:pPr>
            <a:r>
              <a:t/>
            </a:r>
            <a:endParaRPr sz="1100">
              <a:solidFill>
                <a:srgbClr val="000000"/>
              </a:solidFill>
            </a:endParaRPr>
          </a:p>
        </p:txBody>
      </p:sp>
      <p:pic>
        <p:nvPicPr>
          <p:cNvPr id="116" name="Google Shape;116;p22"/>
          <p:cNvPicPr preferRelativeResize="0"/>
          <p:nvPr/>
        </p:nvPicPr>
        <p:blipFill>
          <a:blip r:embed="rId3">
            <a:alphaModFix/>
          </a:blip>
          <a:stretch>
            <a:fillRect/>
          </a:stretch>
        </p:blipFill>
        <p:spPr>
          <a:xfrm>
            <a:off x="6400975" y="2182950"/>
            <a:ext cx="2743025" cy="2960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Resource Map Development: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Experimentation with organizational method</a:t>
            </a:r>
            <a:r>
              <a:rPr lang="en">
                <a:solidFill>
                  <a:schemeClr val="dk1"/>
                </a:solidFill>
              </a:rPr>
              <a:t>ologies</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Canonical</a:t>
            </a:r>
            <a:r>
              <a:rPr lang="en">
                <a:solidFill>
                  <a:schemeClr val="dk1"/>
                </a:solidFill>
              </a:rPr>
              <a:t> structuring</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Prompt Workflow</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 Function calling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AI Reasoning Development: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Creation of </a:t>
            </a:r>
            <a:r>
              <a:rPr lang="en">
                <a:solidFill>
                  <a:schemeClr val="dk1"/>
                </a:solidFill>
              </a:rPr>
              <a:t>training data sets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Optimizing factors such as e</a:t>
            </a:r>
            <a:r>
              <a:rPr lang="en">
                <a:solidFill>
                  <a:schemeClr val="dk1"/>
                </a:solidFill>
              </a:rPr>
              <a:t>mbedding and traversing resource tree</a:t>
            </a:r>
            <a:endParaRPr>
              <a:solidFill>
                <a:schemeClr val="dk1"/>
              </a:solidFill>
            </a:endParaRPr>
          </a:p>
          <a:p>
            <a:pPr indent="0" lvl="0" marL="0" rtl="0" algn="ctr">
              <a:spcBef>
                <a:spcPts val="0"/>
              </a:spcBef>
              <a:spcAft>
                <a:spcPts val="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MetaNaviT?</a:t>
            </a:r>
            <a:endParaRPr/>
          </a:p>
        </p:txBody>
      </p:sp>
      <p:sp>
        <p:nvSpPr>
          <p:cNvPr id="62" name="Google Shape;62;p14"/>
          <p:cNvSpPr txBox="1"/>
          <p:nvPr>
            <p:ph idx="1" type="body"/>
          </p:nvPr>
        </p:nvSpPr>
        <p:spPr>
          <a:xfrm>
            <a:off x="311700" y="11372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MetaNaviT is an AI powered tool </a:t>
            </a:r>
            <a:r>
              <a:rPr lang="en">
                <a:solidFill>
                  <a:schemeClr val="dk1"/>
                </a:solidFill>
              </a:rPr>
              <a:t>designed to organize, analyze, and transform your files.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Provides customizable solution for managing files based on user defined criteria and workflow</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Features: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Support for handling diverse file type and large scale directories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Customizable sorting algorithm for personalized file management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Capabilities to transform and consolidate data, such as merging columns across multiple CSV files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7765150" y="132425"/>
            <a:ext cx="13425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Requirements</a:t>
            </a:r>
            <a:endParaRPr>
              <a:solidFill>
                <a:schemeClr val="dk1"/>
              </a:solidFill>
            </a:endParaRPr>
          </a:p>
        </p:txBody>
      </p:sp>
      <p:sp>
        <p:nvSpPr>
          <p:cNvPr id="68" name="Google Shape;68;p15"/>
          <p:cNvSpPr txBox="1"/>
          <p:nvPr/>
        </p:nvSpPr>
        <p:spPr>
          <a:xfrm>
            <a:off x="97775" y="132425"/>
            <a:ext cx="69963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Functional Requirements (User Stories)</a:t>
            </a:r>
            <a:endParaRPr sz="3000">
              <a:solidFill>
                <a:schemeClr val="dk1"/>
              </a:solidFill>
            </a:endParaRPr>
          </a:p>
        </p:txBody>
      </p:sp>
      <p:sp>
        <p:nvSpPr>
          <p:cNvPr id="69" name="Google Shape;69;p15"/>
          <p:cNvSpPr txBox="1"/>
          <p:nvPr/>
        </p:nvSpPr>
        <p:spPr>
          <a:xfrm>
            <a:off x="222725" y="1083100"/>
            <a:ext cx="6746400" cy="3807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Resource-Agnostic Metadata Search</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Cross-Resource Deep Copy Extraction</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Comprehensive Resource Mapping</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User-Adaptability</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Chatbot</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Content Extraction and Summarization</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Real-Time Indexing</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Interactive Visualization</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Structured Data Extraction from Unstructured Sources</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7765150" y="132425"/>
            <a:ext cx="13425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Requirements</a:t>
            </a:r>
            <a:endParaRPr>
              <a:solidFill>
                <a:schemeClr val="dk1"/>
              </a:solidFill>
            </a:endParaRPr>
          </a:p>
        </p:txBody>
      </p:sp>
      <p:sp>
        <p:nvSpPr>
          <p:cNvPr id="75" name="Google Shape;75;p16"/>
          <p:cNvSpPr txBox="1"/>
          <p:nvPr/>
        </p:nvSpPr>
        <p:spPr>
          <a:xfrm>
            <a:off x="97775" y="132425"/>
            <a:ext cx="69963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Non-Functional Requirements</a:t>
            </a:r>
            <a:endParaRPr sz="3000">
              <a:solidFill>
                <a:schemeClr val="dk1"/>
              </a:solidFill>
            </a:endParaRPr>
          </a:p>
        </p:txBody>
      </p:sp>
      <p:sp>
        <p:nvSpPr>
          <p:cNvPr id="76" name="Google Shape;76;p16"/>
          <p:cNvSpPr txBox="1"/>
          <p:nvPr/>
        </p:nvSpPr>
        <p:spPr>
          <a:xfrm>
            <a:off x="97775" y="1219575"/>
            <a:ext cx="8906100" cy="2780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Fast Response Time (Performance Requirements)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Reliable Access to Resources (Reliability Requirements)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Intuitive GUI (Usability Requirements)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Deployable Software Across Various Environments (Portability Requirements)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Optimize Memory and CPU Usage (Efficiency Requirements)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Support Multiple Data Sources (Compatibility Requirements)</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subTitle"/>
          </p:nvPr>
        </p:nvSpPr>
        <p:spPr>
          <a:xfrm>
            <a:off x="246600" y="226150"/>
            <a:ext cx="8520600" cy="4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Milestones and Timeline</a:t>
            </a:r>
            <a:endParaRPr sz="3000">
              <a:solidFill>
                <a:schemeClr val="dk1"/>
              </a:solidFill>
            </a:endParaRPr>
          </a:p>
        </p:txBody>
      </p:sp>
      <p:graphicFrame>
        <p:nvGraphicFramePr>
          <p:cNvPr id="82" name="Google Shape;82;p17"/>
          <p:cNvGraphicFramePr/>
          <p:nvPr/>
        </p:nvGraphicFramePr>
        <p:xfrm>
          <a:off x="952500" y="855575"/>
          <a:ext cx="3000000" cy="3000000"/>
        </p:xfrm>
        <a:graphic>
          <a:graphicData uri="http://schemas.openxmlformats.org/drawingml/2006/table">
            <a:tbl>
              <a:tblPr>
                <a:noFill/>
                <a:tableStyleId>{0970E69A-1549-4CC4-B5FF-DD26958C58C8}</a:tableStyleId>
              </a:tblPr>
              <a:tblGrid>
                <a:gridCol w="3619500"/>
                <a:gridCol w="3619500"/>
              </a:tblGrid>
              <a:tr h="381000">
                <a:tc>
                  <a:txBody>
                    <a:bodyPr/>
                    <a:lstStyle/>
                    <a:p>
                      <a:pPr indent="0" lvl="0" marL="0" rtl="0" algn="l">
                        <a:spcBef>
                          <a:spcPts val="0"/>
                        </a:spcBef>
                        <a:spcAft>
                          <a:spcPts val="0"/>
                        </a:spcAft>
                        <a:buNone/>
                      </a:pPr>
                      <a:r>
                        <a:rPr lang="en">
                          <a:solidFill>
                            <a:schemeClr val="dk1"/>
                          </a:solidFill>
                        </a:rPr>
                        <a:t>Tasks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Completion date</a:t>
                      </a:r>
                      <a:endParaRPr>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RAG Model Setup</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rPr>
                        <a:t>12/01/24</a:t>
                      </a:r>
                      <a:endParaRPr>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Test Cases for RAG model Performance</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rPr>
                        <a:t>12/14/24</a:t>
                      </a:r>
                      <a:endParaRPr>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File Processing</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rPr>
                        <a:t>12/24/24</a:t>
                      </a:r>
                      <a:endParaRPr>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Vector Database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r>
                        <a:rPr lang="en">
                          <a:solidFill>
                            <a:schemeClr val="dk1"/>
                          </a:solidFill>
                        </a:rPr>
                        <a:t>1/24/25</a:t>
                      </a:r>
                      <a:endParaRPr>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Resource Extraction (Text File)</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rPr>
                        <a:t>01/24/25</a:t>
                      </a:r>
                      <a:endParaRPr>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User-Adaptability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03/05/25</a:t>
                      </a:r>
                      <a:endParaRPr>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Resource Mapping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03/05/25</a:t>
                      </a:r>
                      <a:endParaRPr>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Cloud Content Integration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02/20/25</a:t>
                      </a:r>
                      <a:endParaRPr>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Image Processing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01</a:t>
                      </a:r>
                      <a:r>
                        <a:rPr lang="en">
                          <a:solidFill>
                            <a:schemeClr val="dk1"/>
                          </a:solidFill>
                        </a:rPr>
                        <a:t>/24/25</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MetaNaviT Design</a:t>
            </a:r>
            <a:endParaRPr/>
          </a:p>
        </p:txBody>
      </p:sp>
      <p:sp>
        <p:nvSpPr>
          <p:cNvPr id="88" name="Google Shape;88;p18"/>
          <p:cNvSpPr txBox="1"/>
          <p:nvPr>
            <p:ph idx="1" type="body"/>
          </p:nvPr>
        </p:nvSpPr>
        <p:spPr>
          <a:xfrm>
            <a:off x="365200" y="1179225"/>
            <a:ext cx="5484300" cy="3416400"/>
          </a:xfrm>
          <a:prstGeom prst="rect">
            <a:avLst/>
          </a:prstGeom>
        </p:spPr>
        <p:txBody>
          <a:bodyPr anchorCtr="0" anchor="t" bIns="91425" lIns="91425" spcFirstLastPara="1" rIns="91425" wrap="square" tIns="91425">
            <a:normAutofit fontScale="85000" lnSpcReduction="10000"/>
          </a:bodyPr>
          <a:lstStyle/>
          <a:p>
            <a:pPr indent="-320357" lvl="0" marL="457200" rtl="0" algn="l">
              <a:spcBef>
                <a:spcPts val="0"/>
              </a:spcBef>
              <a:spcAft>
                <a:spcPts val="0"/>
              </a:spcAft>
              <a:buClr>
                <a:schemeClr val="dk1"/>
              </a:buClr>
              <a:buSzPct val="100000"/>
              <a:buChar char="●"/>
            </a:pPr>
            <a:r>
              <a:rPr b="1" lang="en" sz="1700">
                <a:solidFill>
                  <a:schemeClr val="dk1"/>
                </a:solidFill>
              </a:rPr>
              <a:t>LlamaIndex:</a:t>
            </a:r>
            <a:r>
              <a:rPr lang="en" sz="1700">
                <a:solidFill>
                  <a:schemeClr val="dk1"/>
                </a:solidFill>
              </a:rPr>
              <a:t> Used for managing data and LLM workflows</a:t>
            </a:r>
            <a:endParaRPr sz="1700">
              <a:solidFill>
                <a:schemeClr val="dk1"/>
              </a:solidFill>
            </a:endParaRPr>
          </a:p>
          <a:p>
            <a:pPr indent="-320357" lvl="0" marL="457200" rtl="0" algn="l">
              <a:spcBef>
                <a:spcPts val="0"/>
              </a:spcBef>
              <a:spcAft>
                <a:spcPts val="0"/>
              </a:spcAft>
              <a:buClr>
                <a:schemeClr val="dk1"/>
              </a:buClr>
              <a:buSzPct val="100000"/>
              <a:buChar char="●"/>
            </a:pPr>
            <a:r>
              <a:rPr b="1" lang="en" sz="1700">
                <a:solidFill>
                  <a:schemeClr val="dk1"/>
                </a:solidFill>
              </a:rPr>
              <a:t>LLM:</a:t>
            </a:r>
            <a:r>
              <a:rPr lang="en" sz="1700">
                <a:solidFill>
                  <a:schemeClr val="dk1"/>
                </a:solidFill>
              </a:rPr>
              <a:t> Llama2:7b for basic testing, Final model TBD</a:t>
            </a:r>
            <a:endParaRPr sz="1700">
              <a:solidFill>
                <a:schemeClr val="dk1"/>
              </a:solidFill>
            </a:endParaRPr>
          </a:p>
          <a:p>
            <a:pPr indent="0" lvl="0" marL="457200" rtl="0" algn="l">
              <a:spcBef>
                <a:spcPts val="1200"/>
              </a:spcBef>
              <a:spcAft>
                <a:spcPts val="0"/>
              </a:spcAft>
              <a:buNone/>
            </a:pPr>
            <a:r>
              <a:t/>
            </a:r>
            <a:endParaRPr sz="1700">
              <a:solidFill>
                <a:schemeClr val="dk1"/>
              </a:solidFill>
            </a:endParaRPr>
          </a:p>
          <a:p>
            <a:pPr indent="-325755" lvl="0" marL="457200" rtl="0" algn="l">
              <a:spcBef>
                <a:spcPts val="1200"/>
              </a:spcBef>
              <a:spcAft>
                <a:spcPts val="0"/>
              </a:spcAft>
              <a:buClr>
                <a:schemeClr val="dk1"/>
              </a:buClr>
              <a:buSzPct val="100000"/>
              <a:buChar char="●"/>
            </a:pPr>
            <a:r>
              <a:rPr b="1" lang="en">
                <a:solidFill>
                  <a:schemeClr val="dk1"/>
                </a:solidFill>
              </a:rPr>
              <a:t>Resource Mapping:</a:t>
            </a:r>
            <a:r>
              <a:rPr lang="en">
                <a:solidFill>
                  <a:schemeClr val="dk1"/>
                </a:solidFill>
              </a:rPr>
              <a:t> Generate resource maps for capturing relationships between files</a:t>
            </a:r>
            <a:endParaRPr>
              <a:solidFill>
                <a:schemeClr val="dk1"/>
              </a:solidFill>
            </a:endParaRPr>
          </a:p>
          <a:p>
            <a:pPr indent="-325755" lvl="1" marL="914400" rtl="0" algn="l">
              <a:spcBef>
                <a:spcPts val="0"/>
              </a:spcBef>
              <a:spcAft>
                <a:spcPts val="0"/>
              </a:spcAft>
              <a:buClr>
                <a:schemeClr val="dk1"/>
              </a:buClr>
              <a:buSzPct val="100000"/>
              <a:buChar char="○"/>
            </a:pPr>
            <a:r>
              <a:rPr lang="en" sz="1800">
                <a:solidFill>
                  <a:schemeClr val="dk1"/>
                </a:solidFill>
              </a:rPr>
              <a:t>Enable Efficient Retrieval + Support Contextual Relevance</a:t>
            </a:r>
            <a:endParaRPr sz="1800">
              <a:solidFill>
                <a:schemeClr val="dk1"/>
              </a:solidFill>
            </a:endParaRPr>
          </a:p>
          <a:p>
            <a:pPr indent="-325755" lvl="0" marL="457200" rtl="0" algn="l">
              <a:spcBef>
                <a:spcPts val="0"/>
              </a:spcBef>
              <a:spcAft>
                <a:spcPts val="0"/>
              </a:spcAft>
              <a:buClr>
                <a:schemeClr val="dk1"/>
              </a:buClr>
              <a:buSzPct val="100000"/>
              <a:buChar char="●"/>
            </a:pPr>
            <a:r>
              <a:rPr b="1" lang="en">
                <a:solidFill>
                  <a:schemeClr val="dk1"/>
                </a:solidFill>
              </a:rPr>
              <a:t>Develop Data Structure:</a:t>
            </a:r>
            <a:r>
              <a:rPr lang="en">
                <a:solidFill>
                  <a:schemeClr val="dk1"/>
                </a:solidFill>
              </a:rPr>
              <a:t> Identify or design structures to represent relationships and semantics effectively.</a:t>
            </a:r>
            <a:endParaRPr>
              <a:solidFill>
                <a:schemeClr val="dk1"/>
              </a:solidFill>
            </a:endParaRPr>
          </a:p>
          <a:p>
            <a:pPr indent="-325755" lvl="0" marL="457200" rtl="0" algn="l">
              <a:spcBef>
                <a:spcPts val="0"/>
              </a:spcBef>
              <a:spcAft>
                <a:spcPts val="0"/>
              </a:spcAft>
              <a:buClr>
                <a:schemeClr val="dk1"/>
              </a:buClr>
              <a:buSzPct val="105882"/>
              <a:buChar char="●"/>
            </a:pPr>
            <a:r>
              <a:rPr b="1" lang="en" sz="1700">
                <a:solidFill>
                  <a:schemeClr val="dk1"/>
                </a:solidFill>
              </a:rPr>
              <a:t>Prompt Engineering: </a:t>
            </a:r>
            <a:r>
              <a:rPr lang="en" sz="1700">
                <a:solidFill>
                  <a:schemeClr val="dk1"/>
                </a:solidFill>
              </a:rPr>
              <a:t>Craft and optimize prompts to accurately generate resource maps aligned with user needs.</a:t>
            </a:r>
            <a:endParaRPr>
              <a:solidFill>
                <a:schemeClr val="dk1"/>
              </a:solidFill>
            </a:endParaRPr>
          </a:p>
        </p:txBody>
      </p:sp>
      <p:pic>
        <p:nvPicPr>
          <p:cNvPr id="89" name="Google Shape;89;p18"/>
          <p:cNvPicPr preferRelativeResize="0"/>
          <p:nvPr/>
        </p:nvPicPr>
        <p:blipFill rotWithShape="1">
          <a:blip r:embed="rId3">
            <a:alphaModFix/>
          </a:blip>
          <a:srcRect b="0" l="8101" r="60703" t="0"/>
          <a:stretch/>
        </p:blipFill>
        <p:spPr>
          <a:xfrm>
            <a:off x="6045150" y="0"/>
            <a:ext cx="309885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Prototypes </a:t>
            </a:r>
            <a:r>
              <a:rPr lang="en"/>
              <a:t>&amp; Demo</a:t>
            </a:r>
            <a:endParaRPr/>
          </a:p>
        </p:txBody>
      </p:sp>
      <p:pic>
        <p:nvPicPr>
          <p:cNvPr id="95" name="Google Shape;95;p19"/>
          <p:cNvPicPr preferRelativeResize="0"/>
          <p:nvPr/>
        </p:nvPicPr>
        <p:blipFill>
          <a:blip r:embed="rId3">
            <a:alphaModFix/>
          </a:blip>
          <a:stretch>
            <a:fillRect/>
          </a:stretch>
        </p:blipFill>
        <p:spPr>
          <a:xfrm>
            <a:off x="864775" y="1055150"/>
            <a:ext cx="741445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Prototypes &amp; Demo</a:t>
            </a:r>
            <a:endParaRPr/>
          </a:p>
        </p:txBody>
      </p:sp>
      <p:pic>
        <p:nvPicPr>
          <p:cNvPr id="101" name="Google Shape;101;p20"/>
          <p:cNvPicPr preferRelativeResize="0"/>
          <p:nvPr/>
        </p:nvPicPr>
        <p:blipFill>
          <a:blip r:embed="rId3">
            <a:alphaModFix/>
          </a:blip>
          <a:stretch>
            <a:fillRect/>
          </a:stretch>
        </p:blipFill>
        <p:spPr>
          <a:xfrm>
            <a:off x="296638" y="1017725"/>
            <a:ext cx="8550724" cy="2933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Related Feedback Throughout Term</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GUI Wireframe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 dedicated tab to organize artifacts (PDFs, .py, .txt, etc)</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Implement some sort of quick search method (e.g. Ctrl + F)</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Demo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(Haven’t reviewed. We have sort of a Research x Software Project)</a:t>
            </a:r>
            <a:endParaRPr>
              <a:solidFill>
                <a:schemeClr val="dk1"/>
              </a:solidFill>
            </a:endParaRPr>
          </a:p>
        </p:txBody>
      </p:sp>
      <p:pic>
        <p:nvPicPr>
          <p:cNvPr id="108" name="Google Shape;108;p21"/>
          <p:cNvPicPr preferRelativeResize="0"/>
          <p:nvPr/>
        </p:nvPicPr>
        <p:blipFill>
          <a:blip r:embed="rId3">
            <a:alphaModFix/>
          </a:blip>
          <a:stretch>
            <a:fillRect/>
          </a:stretch>
        </p:blipFill>
        <p:spPr>
          <a:xfrm>
            <a:off x="1721300" y="2662600"/>
            <a:ext cx="2850700" cy="2378050"/>
          </a:xfrm>
          <a:prstGeom prst="rect">
            <a:avLst/>
          </a:prstGeom>
          <a:noFill/>
          <a:ln>
            <a:noFill/>
          </a:ln>
        </p:spPr>
      </p:pic>
      <p:pic>
        <p:nvPicPr>
          <p:cNvPr id="109" name="Google Shape;109;p21"/>
          <p:cNvPicPr preferRelativeResize="0"/>
          <p:nvPr/>
        </p:nvPicPr>
        <p:blipFill rotWithShape="1">
          <a:blip r:embed="rId4">
            <a:alphaModFix/>
          </a:blip>
          <a:srcRect b="0" l="0" r="0" t="0"/>
          <a:stretch/>
        </p:blipFill>
        <p:spPr>
          <a:xfrm>
            <a:off x="6869600" y="2003700"/>
            <a:ext cx="1962700" cy="303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