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60"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a:t>Mastertitelformat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274725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284352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839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22443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182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a:t>Mastertitelformat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3457936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1754843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a:t>Mastertitelformat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245255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227897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AF77DF1-A943-4125-9DD2-68D181498099}" type="datetimeFigureOut">
              <a:rPr lang="en-GB" smtClean="0"/>
              <a:t>02/03/2023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334413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AF77DF1-A943-4125-9DD2-68D181498099}"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411599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AF77DF1-A943-4125-9DD2-68D181498099}" type="datetimeFigureOut">
              <a:rPr lang="en-GB" smtClean="0"/>
              <a:t>02/03/2023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384659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AF77DF1-A943-4125-9DD2-68D181498099}" type="datetimeFigureOut">
              <a:rPr lang="en-GB" smtClean="0"/>
              <a:t>02/03/2023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123681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77DF1-A943-4125-9DD2-68D181498099}" type="datetimeFigureOut">
              <a:rPr lang="en-GB" smtClean="0"/>
              <a:t>02/03/2023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154990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a:t>Mastertitelformat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AF77DF1-A943-4125-9DD2-68D181498099}"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178131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7AF77DF1-A943-4125-9DD2-68D181498099}" type="datetimeFigureOut">
              <a:rPr lang="en-GB" smtClean="0"/>
              <a:t>02/03/2023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EDDAD3-0952-49F3-8AD8-76E41EC5F775}" type="slidenum">
              <a:rPr lang="en-GB" smtClean="0"/>
              <a:t>‹Nr.›</a:t>
            </a:fld>
            <a:endParaRPr lang="en-GB"/>
          </a:p>
        </p:txBody>
      </p:sp>
    </p:spTree>
    <p:extLst>
      <p:ext uri="{BB962C8B-B14F-4D97-AF65-F5344CB8AC3E}">
        <p14:creationId xmlns:p14="http://schemas.microsoft.com/office/powerpoint/2010/main" val="75428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F77DF1-A943-4125-9DD2-68D181498099}" type="datetimeFigureOut">
              <a:rPr lang="en-GB" smtClean="0"/>
              <a:t>02/03/2023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EDDAD3-0952-49F3-8AD8-76E41EC5F775}" type="slidenum">
              <a:rPr lang="en-GB" smtClean="0"/>
              <a:t>‹Nr.›</a:t>
            </a:fld>
            <a:endParaRPr lang="en-GB"/>
          </a:p>
        </p:txBody>
      </p:sp>
    </p:spTree>
    <p:extLst>
      <p:ext uri="{BB962C8B-B14F-4D97-AF65-F5344CB8AC3E}">
        <p14:creationId xmlns:p14="http://schemas.microsoft.com/office/powerpoint/2010/main" val="2588116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hs-osnabrueck.de/christoph-friebel" TargetMode="External"/><Relationship Id="rId2" Type="http://schemas.openxmlformats.org/officeDocument/2006/relationships/hyperlink" Target="http://www.naber.de/" TargetMode="Externa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4C96A-2070-43C7-85D1-1DE60D4DB42B}"/>
              </a:ext>
            </a:extLst>
          </p:cNvPr>
          <p:cNvSpPr>
            <a:spLocks noGrp="1"/>
          </p:cNvSpPr>
          <p:nvPr>
            <p:ph type="ctrTitle"/>
          </p:nvPr>
        </p:nvSpPr>
        <p:spPr>
          <a:xfrm>
            <a:off x="466725" y="1238249"/>
            <a:ext cx="11144249" cy="705263"/>
          </a:xfrm>
        </p:spPr>
        <p:txBody>
          <a:bodyPr/>
          <a:lstStyle/>
          <a:p>
            <a:pPr algn="ctr"/>
            <a:r>
              <a:rPr lang="de-DE" sz="2800" dirty="0" smtClean="0">
                <a:solidFill>
                  <a:srgbClr val="008000"/>
                </a:solidFill>
              </a:rPr>
              <a:t>Analyse der Energie-Effizienz von Mauerkästen</a:t>
            </a:r>
            <a:endParaRPr lang="en-GB" sz="2800" dirty="0">
              <a:solidFill>
                <a:srgbClr val="008000"/>
              </a:solidFill>
            </a:endParaRPr>
          </a:p>
        </p:txBody>
      </p:sp>
      <p:sp>
        <p:nvSpPr>
          <p:cNvPr id="3" name="Untertitel 2">
            <a:extLst>
              <a:ext uri="{FF2B5EF4-FFF2-40B4-BE49-F238E27FC236}">
                <a16:creationId xmlns:a16="http://schemas.microsoft.com/office/drawing/2014/main" id="{2D5B22DB-E155-4D10-9ECB-3C719E814C38}"/>
              </a:ext>
            </a:extLst>
          </p:cNvPr>
          <p:cNvSpPr>
            <a:spLocks noGrp="1"/>
          </p:cNvSpPr>
          <p:nvPr>
            <p:ph type="subTitle" idx="1"/>
          </p:nvPr>
        </p:nvSpPr>
        <p:spPr>
          <a:xfrm>
            <a:off x="3682862" y="96616"/>
            <a:ext cx="4676776" cy="827310"/>
          </a:xfrm>
        </p:spPr>
        <p:txBody>
          <a:bodyPr>
            <a:noAutofit/>
          </a:bodyPr>
          <a:lstStyle/>
          <a:p>
            <a:pPr algn="ctr"/>
            <a:r>
              <a:rPr lang="de-DE" sz="2400" b="1" dirty="0" smtClean="0">
                <a:solidFill>
                  <a:srgbClr val="0066FF"/>
                </a:solidFill>
              </a:rPr>
              <a:t>Vorschlag für </a:t>
            </a:r>
            <a:r>
              <a:rPr lang="de-DE" sz="2400" b="1" dirty="0" smtClean="0">
                <a:solidFill>
                  <a:srgbClr val="0066FF"/>
                </a:solidFill>
              </a:rPr>
              <a:t>ein semester-begleitendes </a:t>
            </a:r>
            <a:r>
              <a:rPr lang="de-DE" sz="2400" b="1" dirty="0" smtClean="0">
                <a:solidFill>
                  <a:srgbClr val="0066FF"/>
                </a:solidFill>
              </a:rPr>
              <a:t>Projekt</a:t>
            </a:r>
            <a:endParaRPr lang="en-GB" sz="2400" b="1" dirty="0">
              <a:solidFill>
                <a:srgbClr val="0066FF"/>
              </a:solidFill>
            </a:endParaRPr>
          </a:p>
          <a:p>
            <a:pPr algn="ctr"/>
            <a:endParaRPr lang="de-DE" sz="2400" dirty="0">
              <a:solidFill>
                <a:srgbClr val="0066FF"/>
              </a:solidFill>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2" y="117987"/>
            <a:ext cx="2505064" cy="98525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355" y="248726"/>
            <a:ext cx="1776412" cy="683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Grafik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1725" y="2028825"/>
            <a:ext cx="7620000" cy="4286250"/>
          </a:xfrm>
          <a:prstGeom prst="rect">
            <a:avLst/>
          </a:prstGeom>
        </p:spPr>
      </p:pic>
      <p:sp>
        <p:nvSpPr>
          <p:cNvPr id="8" name="Titel 1">
            <a:extLst>
              <a:ext uri="{FF2B5EF4-FFF2-40B4-BE49-F238E27FC236}">
                <a16:creationId xmlns:a16="http://schemas.microsoft.com/office/drawing/2014/main" id="{E004C96A-2070-43C7-85D1-1DE60D4DB42B}"/>
              </a:ext>
            </a:extLst>
          </p:cNvPr>
          <p:cNvSpPr txBox="1">
            <a:spLocks/>
          </p:cNvSpPr>
          <p:nvPr/>
        </p:nvSpPr>
        <p:spPr>
          <a:xfrm rot="2609412">
            <a:off x="2907608" y="5605668"/>
            <a:ext cx="1485901" cy="47666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1800" b="1" dirty="0" smtClean="0">
                <a:solidFill>
                  <a:srgbClr val="008000"/>
                </a:solidFill>
                <a:latin typeface="Arial" panose="020B0604020202020204" pitchFamily="34" charset="0"/>
                <a:cs typeface="Arial" panose="020B0604020202020204" pitchFamily="34" charset="0"/>
              </a:rPr>
              <a:t>Kochfeld</a:t>
            </a:r>
            <a:endParaRPr lang="en-GB" sz="1800" b="1" dirty="0">
              <a:solidFill>
                <a:srgbClr val="008000"/>
              </a:solidFill>
              <a:latin typeface="Arial" panose="020B0604020202020204" pitchFamily="34" charset="0"/>
              <a:cs typeface="Arial" panose="020B0604020202020204" pitchFamily="34" charset="0"/>
            </a:endParaRPr>
          </a:p>
        </p:txBody>
      </p:sp>
      <p:sp>
        <p:nvSpPr>
          <p:cNvPr id="9" name="Titel 1">
            <a:extLst>
              <a:ext uri="{FF2B5EF4-FFF2-40B4-BE49-F238E27FC236}">
                <a16:creationId xmlns:a16="http://schemas.microsoft.com/office/drawing/2014/main" id="{E004C96A-2070-43C7-85D1-1DE60D4DB42B}"/>
              </a:ext>
            </a:extLst>
          </p:cNvPr>
          <p:cNvSpPr txBox="1">
            <a:spLocks/>
          </p:cNvSpPr>
          <p:nvPr/>
        </p:nvSpPr>
        <p:spPr>
          <a:xfrm>
            <a:off x="665552" y="4522089"/>
            <a:ext cx="1615380" cy="47666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1800" b="1" dirty="0" smtClean="0">
                <a:solidFill>
                  <a:srgbClr val="008000"/>
                </a:solidFill>
                <a:latin typeface="Arial" panose="020B0604020202020204" pitchFamily="34" charset="0"/>
                <a:cs typeface="Arial" panose="020B0604020202020204" pitchFamily="34" charset="0"/>
              </a:rPr>
              <a:t>Dunstabzug</a:t>
            </a:r>
            <a:endParaRPr lang="en-GB" sz="1800" b="1" dirty="0">
              <a:solidFill>
                <a:srgbClr val="008000"/>
              </a:solidFill>
              <a:latin typeface="Arial" panose="020B0604020202020204" pitchFamily="34" charset="0"/>
              <a:cs typeface="Arial" panose="020B0604020202020204" pitchFamily="34" charset="0"/>
            </a:endParaRPr>
          </a:p>
        </p:txBody>
      </p:sp>
      <p:sp>
        <p:nvSpPr>
          <p:cNvPr id="10" name="Titel 1">
            <a:extLst>
              <a:ext uri="{FF2B5EF4-FFF2-40B4-BE49-F238E27FC236}">
                <a16:creationId xmlns:a16="http://schemas.microsoft.com/office/drawing/2014/main" id="{E004C96A-2070-43C7-85D1-1DE60D4DB42B}"/>
              </a:ext>
            </a:extLst>
          </p:cNvPr>
          <p:cNvSpPr txBox="1">
            <a:spLocks/>
          </p:cNvSpPr>
          <p:nvPr/>
        </p:nvSpPr>
        <p:spPr>
          <a:xfrm rot="1505808">
            <a:off x="4305293" y="3219451"/>
            <a:ext cx="1485901" cy="47666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1800" b="1" dirty="0" smtClean="0">
                <a:solidFill>
                  <a:srgbClr val="008000"/>
                </a:solidFill>
                <a:latin typeface="Arial" panose="020B0604020202020204" pitchFamily="34" charset="0"/>
                <a:cs typeface="Arial" panose="020B0604020202020204" pitchFamily="34" charset="0"/>
              </a:rPr>
              <a:t>Luftkanal</a:t>
            </a:r>
            <a:endParaRPr lang="en-GB" sz="1800" b="1" dirty="0">
              <a:solidFill>
                <a:srgbClr val="008000"/>
              </a:solidFill>
              <a:latin typeface="Arial" panose="020B0604020202020204" pitchFamily="34" charset="0"/>
              <a:cs typeface="Arial" panose="020B0604020202020204" pitchFamily="34" charset="0"/>
            </a:endParaRPr>
          </a:p>
        </p:txBody>
      </p:sp>
      <p:sp>
        <p:nvSpPr>
          <p:cNvPr id="11" name="Titel 1">
            <a:extLst>
              <a:ext uri="{FF2B5EF4-FFF2-40B4-BE49-F238E27FC236}">
                <a16:creationId xmlns:a16="http://schemas.microsoft.com/office/drawing/2014/main" id="{E004C96A-2070-43C7-85D1-1DE60D4DB42B}"/>
              </a:ext>
            </a:extLst>
          </p:cNvPr>
          <p:cNvSpPr txBox="1">
            <a:spLocks/>
          </p:cNvSpPr>
          <p:nvPr/>
        </p:nvSpPr>
        <p:spPr>
          <a:xfrm rot="20526036">
            <a:off x="9077324" y="2381250"/>
            <a:ext cx="1485901" cy="6862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1800" b="1" dirty="0" smtClean="0">
                <a:solidFill>
                  <a:srgbClr val="008000"/>
                </a:solidFill>
                <a:latin typeface="Arial" panose="020B0604020202020204" pitchFamily="34" charset="0"/>
                <a:cs typeface="Arial" panose="020B0604020202020204" pitchFamily="34" charset="0"/>
              </a:rPr>
              <a:t>Mauer-</a:t>
            </a:r>
          </a:p>
          <a:p>
            <a:pPr algn="ctr"/>
            <a:r>
              <a:rPr lang="de-DE" sz="1800" b="1" dirty="0" smtClean="0">
                <a:solidFill>
                  <a:srgbClr val="008000"/>
                </a:solidFill>
                <a:latin typeface="Arial" panose="020B0604020202020204" pitchFamily="34" charset="0"/>
                <a:cs typeface="Arial" panose="020B0604020202020204" pitchFamily="34" charset="0"/>
              </a:rPr>
              <a:t>kasten</a:t>
            </a:r>
            <a:endParaRPr lang="en-GB" sz="1800" b="1" dirty="0">
              <a:solidFill>
                <a:srgbClr val="008000"/>
              </a:solidFill>
              <a:latin typeface="Arial" panose="020B0604020202020204" pitchFamily="34" charset="0"/>
              <a:cs typeface="Arial" panose="020B0604020202020204" pitchFamily="34" charset="0"/>
            </a:endParaRPr>
          </a:p>
        </p:txBody>
      </p:sp>
      <p:cxnSp>
        <p:nvCxnSpPr>
          <p:cNvPr id="14" name="Gerade Verbindung mit Pfeil 13"/>
          <p:cNvCxnSpPr/>
          <p:nvPr/>
        </p:nvCxnSpPr>
        <p:spPr>
          <a:xfrm flipH="1">
            <a:off x="9239251" y="2990850"/>
            <a:ext cx="971549" cy="32385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7" name="Titel 1">
            <a:extLst>
              <a:ext uri="{FF2B5EF4-FFF2-40B4-BE49-F238E27FC236}">
                <a16:creationId xmlns:a16="http://schemas.microsoft.com/office/drawing/2014/main" id="{E004C96A-2070-43C7-85D1-1DE60D4DB42B}"/>
              </a:ext>
            </a:extLst>
          </p:cNvPr>
          <p:cNvSpPr txBox="1">
            <a:spLocks/>
          </p:cNvSpPr>
          <p:nvPr/>
        </p:nvSpPr>
        <p:spPr>
          <a:xfrm>
            <a:off x="7705724" y="1847850"/>
            <a:ext cx="1485901" cy="68621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1800" b="1" dirty="0" smtClean="0">
                <a:solidFill>
                  <a:srgbClr val="008000"/>
                </a:solidFill>
              </a:rPr>
              <a:t>Mauer</a:t>
            </a:r>
          </a:p>
        </p:txBody>
      </p:sp>
      <p:cxnSp>
        <p:nvCxnSpPr>
          <p:cNvPr id="18" name="Gerade Verbindung mit Pfeil 17"/>
          <p:cNvCxnSpPr/>
          <p:nvPr/>
        </p:nvCxnSpPr>
        <p:spPr>
          <a:xfrm flipV="1">
            <a:off x="2233307" y="4552950"/>
            <a:ext cx="538468" cy="22652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p:nvPicPr>
        <p:blipFill>
          <a:blip r:embed="rId5"/>
          <a:stretch>
            <a:fillRect/>
          </a:stretch>
        </p:blipFill>
        <p:spPr>
          <a:xfrm>
            <a:off x="10901733" y="2109571"/>
            <a:ext cx="896015" cy="538378"/>
          </a:xfrm>
          <a:prstGeom prst="rect">
            <a:avLst/>
          </a:prstGeom>
        </p:spPr>
      </p:pic>
      <p:pic>
        <p:nvPicPr>
          <p:cNvPr id="25" name="Grafik 24"/>
          <p:cNvPicPr>
            <a:picLocks noChangeAspect="1"/>
          </p:cNvPicPr>
          <p:nvPr/>
        </p:nvPicPr>
        <p:blipFill>
          <a:blip r:embed="rId6"/>
          <a:stretch>
            <a:fillRect/>
          </a:stretch>
        </p:blipFill>
        <p:spPr>
          <a:xfrm>
            <a:off x="2266121" y="5727907"/>
            <a:ext cx="1152939" cy="587346"/>
          </a:xfrm>
          <a:prstGeom prst="rect">
            <a:avLst/>
          </a:prstGeom>
        </p:spPr>
      </p:pic>
    </p:spTree>
    <p:extLst>
      <p:ext uri="{BB962C8B-B14F-4D97-AF65-F5344CB8AC3E}">
        <p14:creationId xmlns:p14="http://schemas.microsoft.com/office/powerpoint/2010/main" val="3781191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4C96A-2070-43C7-85D1-1DE60D4DB42B}"/>
              </a:ext>
            </a:extLst>
          </p:cNvPr>
          <p:cNvSpPr txBox="1">
            <a:spLocks/>
          </p:cNvSpPr>
          <p:nvPr/>
        </p:nvSpPr>
        <p:spPr>
          <a:xfrm>
            <a:off x="1400175" y="891050"/>
            <a:ext cx="9324976" cy="55002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1200"/>
              </a:spcAft>
            </a:pPr>
            <a:r>
              <a:rPr lang="de-DE" sz="3200" b="1" dirty="0" smtClean="0">
                <a:solidFill>
                  <a:srgbClr val="008000"/>
                </a:solidFill>
                <a:latin typeface="Arial" panose="020B0604020202020204" pitchFamily="34" charset="0"/>
                <a:cs typeface="Arial" panose="020B0604020202020204" pitchFamily="34" charset="0"/>
              </a:rPr>
              <a:t>Kurzbeschreibung</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Praktisch jede Wohnung/jedes Haus hat einen Dunstabzug am Kochfeld.</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Etwa 50% davon lassen die abgesaugte Luft über einen eingebauten Filter reinigen und wälzen die Luft nur um (sog. Umluft).</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Bei der anderen Hälfte aller Wohnungen/bzw. Häuser wird die Luft durch einen sog. Mauerkasten ins Freie befördert (sog. Abluft).</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In diesem Projekt soll nun die Frage beantwortet werden, wieviel Wärme bei einem geschlossenen Mauerkasten (also wenn die Dunstabzugshaube </a:t>
            </a:r>
            <a:r>
              <a:rPr lang="de-DE" sz="1800" u="sng" dirty="0" smtClean="0">
                <a:solidFill>
                  <a:srgbClr val="008000"/>
                </a:solidFill>
                <a:latin typeface="Arial" panose="020B0604020202020204" pitchFamily="34" charset="0"/>
                <a:cs typeface="Arial" panose="020B0604020202020204" pitchFamily="34" charset="0"/>
              </a:rPr>
              <a:t>nicht</a:t>
            </a:r>
            <a:r>
              <a:rPr lang="de-DE" sz="1800" dirty="0" smtClean="0">
                <a:solidFill>
                  <a:srgbClr val="008000"/>
                </a:solidFill>
                <a:latin typeface="Arial" panose="020B0604020202020204" pitchFamily="34" charset="0"/>
                <a:cs typeface="Arial" panose="020B0604020202020204" pitchFamily="34" charset="0"/>
              </a:rPr>
              <a:t> eingeschaltet ist) verloren geht.</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Dazu soll ein einfacher Versuchsstand (s. nächstes Bild) gebaut werden, mit dem auf der linken Seite (quasi in der Küche) ein leichter Überdruck erzeugt wird. Aus dem auftretenden Volumenstrom (der idealerweise Null sein sollte) lässt sich der Wärmeverlust berechnen.</a:t>
            </a:r>
          </a:p>
          <a:p>
            <a:pPr algn="just">
              <a:spcAft>
                <a:spcPts val="1200"/>
              </a:spcAft>
            </a:pPr>
            <a:r>
              <a:rPr lang="de-DE" sz="1800" dirty="0" smtClean="0">
                <a:solidFill>
                  <a:srgbClr val="008000"/>
                </a:solidFill>
                <a:latin typeface="Arial" panose="020B0604020202020204" pitchFamily="34" charset="0"/>
                <a:cs typeface="Arial" panose="020B0604020202020204" pitchFamily="34" charset="0"/>
              </a:rPr>
              <a:t>Falls noch Zeit ist, könnte auch der Wärmestrom durch einen quasi luftdichten Mauerkasten gemessen werden (s. letztes Bild).</a:t>
            </a:r>
            <a:endParaRPr lang="de-DE" sz="1800" dirty="0" smtClean="0">
              <a:solidFill>
                <a:srgbClr val="008000"/>
              </a:solidFill>
              <a:latin typeface="Arial" panose="020B0604020202020204" pitchFamily="34" charset="0"/>
              <a:cs typeface="Arial" panose="020B0604020202020204" pitchFamily="34" charset="0"/>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2" y="117987"/>
            <a:ext cx="2505064" cy="98525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355" y="248726"/>
            <a:ext cx="1776412" cy="683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596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hteck 48"/>
          <p:cNvSpPr/>
          <p:nvPr/>
        </p:nvSpPr>
        <p:spPr>
          <a:xfrm>
            <a:off x="1424933" y="1038225"/>
            <a:ext cx="8785867" cy="5553075"/>
          </a:xfrm>
          <a:prstGeom prst="rect">
            <a:avLst/>
          </a:prstGeom>
        </p:spPr>
      </p:sp>
      <p:sp>
        <p:nvSpPr>
          <p:cNvPr id="50" name="Rechteck 49"/>
          <p:cNvSpPr/>
          <p:nvPr/>
        </p:nvSpPr>
        <p:spPr>
          <a:xfrm>
            <a:off x="6325646" y="2061037"/>
            <a:ext cx="2551552" cy="3059565"/>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1" name="Rechteck 50"/>
          <p:cNvSpPr/>
          <p:nvPr/>
        </p:nvSpPr>
        <p:spPr>
          <a:xfrm>
            <a:off x="2617585" y="2068320"/>
            <a:ext cx="2551552" cy="3059565"/>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2" name="Rechteck 51"/>
          <p:cNvSpPr/>
          <p:nvPr/>
        </p:nvSpPr>
        <p:spPr>
          <a:xfrm>
            <a:off x="5132093" y="1603922"/>
            <a:ext cx="1321855" cy="4096723"/>
          </a:xfrm>
          <a:prstGeom prst="rect">
            <a:avLst/>
          </a:prstGeom>
          <a:blipFill>
            <a:blip r:embed="rId2"/>
            <a:tile tx="0" ty="0" sx="100000" sy="100000" flip="none" algn="tl"/>
          </a:blip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3" name="Rechteck 52"/>
          <p:cNvSpPr/>
          <p:nvPr/>
        </p:nvSpPr>
        <p:spPr>
          <a:xfrm>
            <a:off x="5151970" y="3326746"/>
            <a:ext cx="1282099" cy="611004"/>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4" name="Rechteck 53"/>
          <p:cNvSpPr/>
          <p:nvPr/>
        </p:nvSpPr>
        <p:spPr>
          <a:xfrm>
            <a:off x="5705227" y="3339681"/>
            <a:ext cx="427366" cy="569114"/>
          </a:xfrm>
          <a:prstGeom prst="rect">
            <a:avLst/>
          </a:prstGeom>
          <a:solidFill>
            <a:srgbClr val="00B05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55" name="Gerader Verbinder 54"/>
          <p:cNvCxnSpPr/>
          <p:nvPr/>
        </p:nvCxnSpPr>
        <p:spPr>
          <a:xfrm>
            <a:off x="5017344" y="3641810"/>
            <a:ext cx="1582975" cy="0"/>
          </a:xfrm>
          <a:prstGeom prst="line">
            <a:avLst/>
          </a:prstGeom>
          <a:ln w="63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56" name="Rechteck 55"/>
          <p:cNvSpPr/>
          <p:nvPr/>
        </p:nvSpPr>
        <p:spPr>
          <a:xfrm>
            <a:off x="2834430" y="4982191"/>
            <a:ext cx="180705" cy="225826"/>
          </a:xfrm>
          <a:prstGeom prst="rect">
            <a:avLst/>
          </a:prstGeom>
          <a:solidFill>
            <a:srgbClr val="00B0F0"/>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7" name="Pfeil nach rechts 56"/>
          <p:cNvSpPr/>
          <p:nvPr/>
        </p:nvSpPr>
        <p:spPr>
          <a:xfrm rot="16200000" flipV="1">
            <a:off x="2844541" y="4673130"/>
            <a:ext cx="189403" cy="137331"/>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58" name="Gerader Verbinder 57"/>
          <p:cNvCxnSpPr/>
          <p:nvPr/>
        </p:nvCxnSpPr>
        <p:spPr>
          <a:xfrm>
            <a:off x="2921169" y="4909343"/>
            <a:ext cx="0" cy="378803"/>
          </a:xfrm>
          <a:prstGeom prst="line">
            <a:avLst/>
          </a:prstGeom>
          <a:ln w="63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8544702" y="4982191"/>
            <a:ext cx="101195" cy="298674"/>
          </a:xfrm>
          <a:prstGeom prst="rect">
            <a:avLst/>
          </a:prstGeom>
          <a:solidFill>
            <a:srgbClr val="FFC000"/>
          </a:solid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0" name="Pfeil nach rechts 59"/>
          <p:cNvSpPr/>
          <p:nvPr/>
        </p:nvSpPr>
        <p:spPr>
          <a:xfrm rot="5400000" flipV="1">
            <a:off x="8496986" y="4782353"/>
            <a:ext cx="189409" cy="122873"/>
          </a:xfrm>
          <a:prstGeom prst="rightArrow">
            <a:avLst/>
          </a:prstGeom>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1" name="Textfeld 20"/>
          <p:cNvSpPr txBox="1"/>
          <p:nvPr/>
        </p:nvSpPr>
        <p:spPr>
          <a:xfrm>
            <a:off x="2263404" y="5200732"/>
            <a:ext cx="1395039" cy="4589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Ventilator</a:t>
            </a:r>
            <a:endParaRPr lang="de-DE" sz="2000" dirty="0">
              <a:effectLst/>
              <a:latin typeface="Times New Roman" panose="02020603050405020304" pitchFamily="18" charset="0"/>
              <a:ea typeface="Times New Roman" panose="02020603050405020304" pitchFamily="18" charset="0"/>
            </a:endParaRPr>
          </a:p>
        </p:txBody>
      </p:sp>
      <p:sp>
        <p:nvSpPr>
          <p:cNvPr id="62" name="Textfeld 32"/>
          <p:cNvSpPr txBox="1"/>
          <p:nvPr/>
        </p:nvSpPr>
        <p:spPr>
          <a:xfrm>
            <a:off x="5183595" y="5142456"/>
            <a:ext cx="1250475" cy="50263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de-DE">
                <a:effectLst/>
                <a:latin typeface="Calibri" panose="020F0502020204030204" pitchFamily="34" charset="0"/>
                <a:ea typeface="Times New Roman" panose="02020603050405020304" pitchFamily="18" charset="0"/>
                <a:cs typeface="Times New Roman" panose="02020603050405020304" pitchFamily="18" charset="0"/>
              </a:rPr>
              <a:t>Mauer</a:t>
            </a:r>
            <a:endParaRPr lang="de-DE" sz="2000">
              <a:effectLst/>
              <a:latin typeface="Times New Roman" panose="02020603050405020304" pitchFamily="18" charset="0"/>
              <a:ea typeface="Times New Roman" panose="02020603050405020304" pitchFamily="18" charset="0"/>
            </a:endParaRPr>
          </a:p>
        </p:txBody>
      </p:sp>
      <p:sp>
        <p:nvSpPr>
          <p:cNvPr id="63" name="Textfeld 33"/>
          <p:cNvSpPr txBox="1"/>
          <p:nvPr/>
        </p:nvSpPr>
        <p:spPr>
          <a:xfrm>
            <a:off x="7520591" y="5325181"/>
            <a:ext cx="2269650" cy="8231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de-DE" dirty="0">
                <a:effectLst/>
                <a:latin typeface="Calibri" panose="020F0502020204030204" pitchFamily="34" charset="0"/>
                <a:ea typeface="Times New Roman" panose="02020603050405020304" pitchFamily="18" charset="0"/>
                <a:cs typeface="Times New Roman" panose="02020603050405020304" pitchFamily="18" charset="0"/>
              </a:rPr>
              <a:t>Volumenstrom-Messung</a:t>
            </a:r>
            <a:endParaRPr lang="de-DE" sz="2000" dirty="0">
              <a:effectLst/>
              <a:latin typeface="Times New Roman" panose="02020603050405020304" pitchFamily="18" charset="0"/>
              <a:ea typeface="Times New Roman" panose="02020603050405020304" pitchFamily="18" charset="0"/>
            </a:endParaRPr>
          </a:p>
        </p:txBody>
      </p:sp>
      <p:sp>
        <p:nvSpPr>
          <p:cNvPr id="64" name="Textfeld 34"/>
          <p:cNvSpPr txBox="1"/>
          <p:nvPr/>
        </p:nvSpPr>
        <p:spPr>
          <a:xfrm>
            <a:off x="6475812" y="2273173"/>
            <a:ext cx="1929929" cy="50264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de-DE" sz="1600" b="1" dirty="0" smtClean="0">
                <a:solidFill>
                  <a:schemeClr val="accent2">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Mauerkasten</a:t>
            </a:r>
          </a:p>
          <a:p>
            <a:pPr algn="ctr">
              <a:spcAft>
                <a:spcPts val="0"/>
              </a:spcAft>
            </a:pPr>
            <a:r>
              <a:rPr lang="de-DE" sz="1600" b="1" dirty="0" smtClean="0">
                <a:solidFill>
                  <a:schemeClr val="accent2">
                    <a:lumMod val="75000"/>
                  </a:schemeClr>
                </a:solidFill>
                <a:latin typeface="Calibri" panose="020F0502020204030204" pitchFamily="34" charset="0"/>
                <a:ea typeface="Times New Roman" panose="02020603050405020304" pitchFamily="18" charset="0"/>
                <a:cs typeface="Times New Roman" panose="02020603050405020304" pitchFamily="18" charset="0"/>
              </a:rPr>
              <a:t>(exemplarisch)</a:t>
            </a:r>
            <a:endParaRPr lang="de-DE" b="1" dirty="0">
              <a:solidFill>
                <a:schemeClr val="accent2">
                  <a:lumMod val="75000"/>
                </a:schemeClr>
              </a:solidFill>
              <a:effectLst/>
              <a:latin typeface="Times New Roman" panose="02020603050405020304" pitchFamily="18" charset="0"/>
              <a:ea typeface="Times New Roman" panose="02020603050405020304" pitchFamily="18" charset="0"/>
            </a:endParaRPr>
          </a:p>
        </p:txBody>
      </p:sp>
      <p:cxnSp>
        <p:nvCxnSpPr>
          <p:cNvPr id="65" name="Gerader Verbinder 64"/>
          <p:cNvCxnSpPr/>
          <p:nvPr/>
        </p:nvCxnSpPr>
        <p:spPr>
          <a:xfrm flipV="1">
            <a:off x="5943758" y="2830148"/>
            <a:ext cx="904717" cy="73107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reihandform 65"/>
          <p:cNvSpPr/>
          <p:nvPr/>
        </p:nvSpPr>
        <p:spPr>
          <a:xfrm>
            <a:off x="4541882" y="4974908"/>
            <a:ext cx="901926" cy="1093494"/>
          </a:xfrm>
          <a:custGeom>
            <a:avLst/>
            <a:gdLst>
              <a:gd name="connsiteX0" fmla="*/ 30407 w 432189"/>
              <a:gd name="connsiteY0" fmla="*/ 0 h 519922"/>
              <a:gd name="connsiteX1" fmla="*/ 54652 w 432189"/>
              <a:gd name="connsiteY1" fmla="*/ 207818 h 519922"/>
              <a:gd name="connsiteX2" fmla="*/ 40798 w 432189"/>
              <a:gd name="connsiteY2" fmla="*/ 294409 h 519922"/>
              <a:gd name="connsiteX3" fmla="*/ 2698 w 432189"/>
              <a:gd name="connsiteY3" fmla="*/ 367145 h 519922"/>
              <a:gd name="connsiteX4" fmla="*/ 9625 w 432189"/>
              <a:gd name="connsiteY4" fmla="*/ 419100 h 519922"/>
              <a:gd name="connsiteX5" fmla="*/ 61580 w 432189"/>
              <a:gd name="connsiteY5" fmla="*/ 484909 h 519922"/>
              <a:gd name="connsiteX6" fmla="*/ 168952 w 432189"/>
              <a:gd name="connsiteY6" fmla="*/ 519545 h 519922"/>
              <a:gd name="connsiteX7" fmla="*/ 252080 w 432189"/>
              <a:gd name="connsiteY7" fmla="*/ 502227 h 519922"/>
              <a:gd name="connsiteX8" fmla="*/ 314425 w 432189"/>
              <a:gd name="connsiteY8" fmla="*/ 484909 h 519922"/>
              <a:gd name="connsiteX9" fmla="*/ 390625 w 432189"/>
              <a:gd name="connsiteY9" fmla="*/ 516082 h 519922"/>
              <a:gd name="connsiteX10" fmla="*/ 432189 w 432189"/>
              <a:gd name="connsiteY10" fmla="*/ 516082 h 519922"/>
              <a:gd name="connsiteX11" fmla="*/ 432189 w 432189"/>
              <a:gd name="connsiteY11" fmla="*/ 516082 h 51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189" h="519922">
                <a:moveTo>
                  <a:pt x="30407" y="0"/>
                </a:moveTo>
                <a:cubicBezTo>
                  <a:pt x="41663" y="79375"/>
                  <a:pt x="52920" y="158750"/>
                  <a:pt x="54652" y="207818"/>
                </a:cubicBezTo>
                <a:cubicBezTo>
                  <a:pt x="56384" y="256886"/>
                  <a:pt x="49457" y="267855"/>
                  <a:pt x="40798" y="294409"/>
                </a:cubicBezTo>
                <a:cubicBezTo>
                  <a:pt x="32139" y="320963"/>
                  <a:pt x="7893" y="346363"/>
                  <a:pt x="2698" y="367145"/>
                </a:cubicBezTo>
                <a:cubicBezTo>
                  <a:pt x="-2498" y="387927"/>
                  <a:pt x="-189" y="399473"/>
                  <a:pt x="9625" y="419100"/>
                </a:cubicBezTo>
                <a:cubicBezTo>
                  <a:pt x="19439" y="438727"/>
                  <a:pt x="35026" y="468168"/>
                  <a:pt x="61580" y="484909"/>
                </a:cubicBezTo>
                <a:cubicBezTo>
                  <a:pt x="88134" y="501650"/>
                  <a:pt x="137202" y="516659"/>
                  <a:pt x="168952" y="519545"/>
                </a:cubicBezTo>
                <a:cubicBezTo>
                  <a:pt x="200702" y="522431"/>
                  <a:pt x="227835" y="508000"/>
                  <a:pt x="252080" y="502227"/>
                </a:cubicBezTo>
                <a:cubicBezTo>
                  <a:pt x="276325" y="496454"/>
                  <a:pt x="291334" y="482600"/>
                  <a:pt x="314425" y="484909"/>
                </a:cubicBezTo>
                <a:cubicBezTo>
                  <a:pt x="337516" y="487218"/>
                  <a:pt x="370998" y="510886"/>
                  <a:pt x="390625" y="516082"/>
                </a:cubicBezTo>
                <a:cubicBezTo>
                  <a:pt x="410252" y="521278"/>
                  <a:pt x="432189" y="516082"/>
                  <a:pt x="432189" y="516082"/>
                </a:cubicBezTo>
                <a:lnTo>
                  <a:pt x="432189" y="516082"/>
                </a:ln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7" name="Freihandform 66"/>
          <p:cNvSpPr/>
          <p:nvPr/>
        </p:nvSpPr>
        <p:spPr>
          <a:xfrm>
            <a:off x="6087116" y="4982191"/>
            <a:ext cx="911555" cy="1236540"/>
          </a:xfrm>
          <a:custGeom>
            <a:avLst/>
            <a:gdLst>
              <a:gd name="connsiteX0" fmla="*/ 377537 w 436803"/>
              <a:gd name="connsiteY0" fmla="*/ 0 h 587936"/>
              <a:gd name="connsiteX1" fmla="*/ 432955 w 436803"/>
              <a:gd name="connsiteY1" fmla="*/ 148937 h 587936"/>
              <a:gd name="connsiteX2" fmla="*/ 426028 w 436803"/>
              <a:gd name="connsiteY2" fmla="*/ 235528 h 587936"/>
              <a:gd name="connsiteX3" fmla="*/ 377537 w 436803"/>
              <a:gd name="connsiteY3" fmla="*/ 322119 h 587936"/>
              <a:gd name="connsiteX4" fmla="*/ 322119 w 436803"/>
              <a:gd name="connsiteY4" fmla="*/ 367146 h 587936"/>
              <a:gd name="connsiteX5" fmla="*/ 311728 w 436803"/>
              <a:gd name="connsiteY5" fmla="*/ 422564 h 587936"/>
              <a:gd name="connsiteX6" fmla="*/ 301337 w 436803"/>
              <a:gd name="connsiteY6" fmla="*/ 474519 h 587936"/>
              <a:gd name="connsiteX7" fmla="*/ 277091 w 436803"/>
              <a:gd name="connsiteY7" fmla="*/ 523010 h 587936"/>
              <a:gd name="connsiteX8" fmla="*/ 245919 w 436803"/>
              <a:gd name="connsiteY8" fmla="*/ 578428 h 587936"/>
              <a:gd name="connsiteX9" fmla="*/ 162791 w 436803"/>
              <a:gd name="connsiteY9" fmla="*/ 585355 h 587936"/>
              <a:gd name="connsiteX10" fmla="*/ 121228 w 436803"/>
              <a:gd name="connsiteY10" fmla="*/ 550719 h 587936"/>
              <a:gd name="connsiteX11" fmla="*/ 86591 w 436803"/>
              <a:gd name="connsiteY11" fmla="*/ 519546 h 587936"/>
              <a:gd name="connsiteX12" fmla="*/ 51955 w 436803"/>
              <a:gd name="connsiteY12" fmla="*/ 523010 h 587936"/>
              <a:gd name="connsiteX13" fmla="*/ 0 w 436803"/>
              <a:gd name="connsiteY13" fmla="*/ 516082 h 587936"/>
              <a:gd name="connsiteX14" fmla="*/ 0 w 436803"/>
              <a:gd name="connsiteY14" fmla="*/ 516082 h 58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6803" h="587936">
                <a:moveTo>
                  <a:pt x="377537" y="0"/>
                </a:moveTo>
                <a:cubicBezTo>
                  <a:pt x="401205" y="54841"/>
                  <a:pt x="424873" y="109682"/>
                  <a:pt x="432955" y="148937"/>
                </a:cubicBezTo>
                <a:cubicBezTo>
                  <a:pt x="441037" y="188192"/>
                  <a:pt x="435264" y="206664"/>
                  <a:pt x="426028" y="235528"/>
                </a:cubicBezTo>
                <a:cubicBezTo>
                  <a:pt x="416792" y="264392"/>
                  <a:pt x="394855" y="300183"/>
                  <a:pt x="377537" y="322119"/>
                </a:cubicBezTo>
                <a:cubicBezTo>
                  <a:pt x="360219" y="344055"/>
                  <a:pt x="333087" y="350405"/>
                  <a:pt x="322119" y="367146"/>
                </a:cubicBezTo>
                <a:cubicBezTo>
                  <a:pt x="311151" y="383887"/>
                  <a:pt x="315192" y="404669"/>
                  <a:pt x="311728" y="422564"/>
                </a:cubicBezTo>
                <a:cubicBezTo>
                  <a:pt x="308264" y="440459"/>
                  <a:pt x="307110" y="457778"/>
                  <a:pt x="301337" y="474519"/>
                </a:cubicBezTo>
                <a:cubicBezTo>
                  <a:pt x="295564" y="491260"/>
                  <a:pt x="286327" y="505692"/>
                  <a:pt x="277091" y="523010"/>
                </a:cubicBezTo>
                <a:cubicBezTo>
                  <a:pt x="267855" y="540328"/>
                  <a:pt x="264969" y="568037"/>
                  <a:pt x="245919" y="578428"/>
                </a:cubicBezTo>
                <a:cubicBezTo>
                  <a:pt x="226869" y="588819"/>
                  <a:pt x="183573" y="589973"/>
                  <a:pt x="162791" y="585355"/>
                </a:cubicBezTo>
                <a:cubicBezTo>
                  <a:pt x="142009" y="580737"/>
                  <a:pt x="133928" y="561687"/>
                  <a:pt x="121228" y="550719"/>
                </a:cubicBezTo>
                <a:cubicBezTo>
                  <a:pt x="108528" y="539751"/>
                  <a:pt x="98136" y="524164"/>
                  <a:pt x="86591" y="519546"/>
                </a:cubicBezTo>
                <a:cubicBezTo>
                  <a:pt x="75045" y="514928"/>
                  <a:pt x="66387" y="523587"/>
                  <a:pt x="51955" y="523010"/>
                </a:cubicBezTo>
                <a:cubicBezTo>
                  <a:pt x="37523" y="522433"/>
                  <a:pt x="0" y="516082"/>
                  <a:pt x="0" y="516082"/>
                </a:cubicBezTo>
                <a:lnTo>
                  <a:pt x="0" y="516082"/>
                </a:ln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8" name="Abgerundetes Rechteck 67"/>
          <p:cNvSpPr/>
          <p:nvPr/>
        </p:nvSpPr>
        <p:spPr>
          <a:xfrm>
            <a:off x="5378756" y="5892780"/>
            <a:ext cx="758961" cy="349664"/>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9" name="Textfeld 39"/>
          <p:cNvSpPr txBox="1"/>
          <p:nvPr/>
        </p:nvSpPr>
        <p:spPr>
          <a:xfrm>
            <a:off x="5543651" y="5872555"/>
            <a:ext cx="552349" cy="4133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6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de-DE" sz="1600" dirty="0" smtClean="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p</a:t>
            </a:r>
            <a:endParaRPr lang="de-DE" dirty="0">
              <a:effectLst/>
              <a:latin typeface="Times New Roman" panose="02020603050405020304" pitchFamily="18" charset="0"/>
              <a:ea typeface="Times New Roman" panose="02020603050405020304" pitchFamily="18" charset="0"/>
            </a:endParaRPr>
          </a:p>
        </p:txBody>
      </p:sp>
      <p:sp>
        <p:nvSpPr>
          <p:cNvPr id="70" name="Textfeld 27"/>
          <p:cNvSpPr txBox="1"/>
          <p:nvPr/>
        </p:nvSpPr>
        <p:spPr>
          <a:xfrm rot="20836117">
            <a:off x="1671932" y="1444136"/>
            <a:ext cx="1956529" cy="5735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2400" b="1" i="1" u="sng" dirty="0">
                <a:ln>
                  <a:noFill/>
                </a:ln>
                <a:solidFill>
                  <a:srgbClr val="E36C0A"/>
                </a:solidFill>
                <a:effectLst>
                  <a:outerShdw blurRad="38100" dist="25400" dir="5400000" algn="ctr">
                    <a:srgbClr val="6E747A">
                      <a:alpha val="43000"/>
                    </a:srgbClr>
                  </a:outerShdw>
                </a:effectLst>
                <a:latin typeface="Segoe Script" panose="030B0504020000000003" pitchFamily="66" charset="0"/>
                <a:ea typeface="Times New Roman" panose="02020603050405020304" pitchFamily="18" charset="0"/>
              </a:rPr>
              <a:t>First </a:t>
            </a:r>
            <a:r>
              <a:rPr lang="de-DE" sz="2400" b="1" i="1" u="sng" dirty="0" err="1">
                <a:ln>
                  <a:noFill/>
                </a:ln>
                <a:solidFill>
                  <a:srgbClr val="E36C0A"/>
                </a:solidFill>
                <a:effectLst>
                  <a:outerShdw blurRad="38100" dist="25400" dir="5400000" algn="ctr">
                    <a:srgbClr val="6E747A">
                      <a:alpha val="43000"/>
                    </a:srgbClr>
                  </a:outerShdw>
                </a:effectLst>
                <a:latin typeface="Segoe Script" panose="030B0504020000000003" pitchFamily="66" charset="0"/>
                <a:ea typeface="Times New Roman" panose="02020603050405020304" pitchFamily="18" charset="0"/>
              </a:rPr>
              <a:t>Idea</a:t>
            </a:r>
            <a:endParaRPr lang="de-DE" sz="1400" dirty="0">
              <a:effectLst/>
              <a:latin typeface="Times New Roman" panose="02020603050405020304" pitchFamily="18" charset="0"/>
              <a:ea typeface="Times New Roman" panose="02020603050405020304" pitchFamily="18" charset="0"/>
            </a:endParaRPr>
          </a:p>
        </p:txBody>
      </p:sp>
      <p:sp>
        <p:nvSpPr>
          <p:cNvPr id="71" name="Textfeld 34"/>
          <p:cNvSpPr txBox="1"/>
          <p:nvPr/>
        </p:nvSpPr>
        <p:spPr>
          <a:xfrm>
            <a:off x="6856817" y="1735604"/>
            <a:ext cx="1929929" cy="50264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de-DE" dirty="0" smtClean="0">
                <a:effectLst/>
                <a:latin typeface="Calibri" panose="020F0502020204030204" pitchFamily="34" charset="0"/>
                <a:ea typeface="Times New Roman" panose="02020603050405020304" pitchFamily="18" charset="0"/>
                <a:cs typeface="Times New Roman" panose="02020603050405020304" pitchFamily="18" charset="0"/>
              </a:rPr>
              <a:t>Gehäuse</a:t>
            </a:r>
            <a:endParaRPr lang="de-DE" sz="2000" dirty="0">
              <a:effectLst/>
              <a:latin typeface="Times New Roman" panose="02020603050405020304" pitchFamily="18" charset="0"/>
              <a:ea typeface="Times New Roman" panose="02020603050405020304" pitchFamily="18" charset="0"/>
            </a:endParaRPr>
          </a:p>
        </p:txBody>
      </p:sp>
      <p:sp>
        <p:nvSpPr>
          <p:cNvPr id="74" name="Textfeld 34"/>
          <p:cNvSpPr txBox="1"/>
          <p:nvPr/>
        </p:nvSpPr>
        <p:spPr>
          <a:xfrm>
            <a:off x="2580085" y="3185118"/>
            <a:ext cx="1929929" cy="7393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spcAft>
                <a:spcPts val="0"/>
              </a:spcAft>
            </a:pPr>
            <a:r>
              <a:rPr lang="de-DE" sz="2000" b="1" dirty="0" smtClean="0">
                <a:ln/>
                <a:solidFill>
                  <a:schemeClr val="accent4"/>
                </a:solidFill>
                <a:latin typeface="Calibri" panose="020F0502020204030204" pitchFamily="34" charset="0"/>
                <a:ea typeface="Times New Roman" panose="02020603050405020304" pitchFamily="18" charset="0"/>
                <a:cs typeface="Times New Roman" panose="02020603050405020304" pitchFamily="18" charset="0"/>
              </a:rPr>
              <a:t>Drinnen</a:t>
            </a:r>
          </a:p>
          <a:p>
            <a:pPr algn="ctr">
              <a:spcAft>
                <a:spcPts val="0"/>
              </a:spcAft>
            </a:pPr>
            <a:r>
              <a:rPr lang="de-DE" sz="2000" b="1" dirty="0" smtClean="0">
                <a:ln/>
                <a:solidFill>
                  <a:schemeClr val="accent4"/>
                </a:solidFill>
                <a:latin typeface="Calibri" panose="020F0502020204030204" pitchFamily="34" charset="0"/>
                <a:ea typeface="Times New Roman" panose="02020603050405020304" pitchFamily="18" charset="0"/>
                <a:cs typeface="Times New Roman" panose="02020603050405020304" pitchFamily="18" charset="0"/>
              </a:rPr>
              <a:t>(Küche)</a:t>
            </a:r>
            <a:endParaRPr lang="de-DE" sz="2400" b="1" dirty="0">
              <a:ln/>
              <a:solidFill>
                <a:schemeClr val="accent4"/>
              </a:solidFill>
              <a:latin typeface="Times New Roman" panose="02020603050405020304" pitchFamily="18" charset="0"/>
              <a:ea typeface="Times New Roman" panose="02020603050405020304" pitchFamily="18" charset="0"/>
            </a:endParaRPr>
          </a:p>
        </p:txBody>
      </p:sp>
      <p:sp>
        <p:nvSpPr>
          <p:cNvPr id="76" name="Textfeld 34"/>
          <p:cNvSpPr txBox="1"/>
          <p:nvPr/>
        </p:nvSpPr>
        <p:spPr>
          <a:xfrm>
            <a:off x="7066361" y="3223516"/>
            <a:ext cx="1929929" cy="7393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spcAft>
                <a:spcPts val="0"/>
              </a:spcAft>
            </a:pPr>
            <a:r>
              <a:rPr lang="de-DE" sz="2000" b="1" dirty="0" smtClean="0">
                <a:ln/>
                <a:solidFill>
                  <a:srgbClr val="00B0F0"/>
                </a:solidFill>
                <a:latin typeface="Calibri" panose="020F0502020204030204" pitchFamily="34" charset="0"/>
                <a:ea typeface="Times New Roman" panose="02020603050405020304" pitchFamily="18" charset="0"/>
                <a:cs typeface="Times New Roman" panose="02020603050405020304" pitchFamily="18" charset="0"/>
              </a:rPr>
              <a:t>Draußen</a:t>
            </a:r>
          </a:p>
          <a:p>
            <a:pPr algn="ctr">
              <a:spcAft>
                <a:spcPts val="0"/>
              </a:spcAft>
            </a:pPr>
            <a:r>
              <a:rPr lang="de-DE" sz="2000" b="1" dirty="0" smtClean="0">
                <a:ln/>
                <a:solidFill>
                  <a:srgbClr val="00B0F0"/>
                </a:solidFill>
                <a:latin typeface="Calibri" panose="020F0502020204030204" pitchFamily="34" charset="0"/>
                <a:ea typeface="Times New Roman" panose="02020603050405020304" pitchFamily="18" charset="0"/>
                <a:cs typeface="Times New Roman" panose="02020603050405020304" pitchFamily="18" charset="0"/>
              </a:rPr>
              <a:t>(Umgebung)</a:t>
            </a:r>
            <a:endParaRPr lang="de-DE" sz="2400" b="1" dirty="0">
              <a:ln/>
              <a:solidFill>
                <a:srgbClr val="00B0F0"/>
              </a:solidFill>
              <a:latin typeface="Times New Roman" panose="02020603050405020304" pitchFamily="18" charset="0"/>
              <a:ea typeface="Times New Roman" panose="02020603050405020304" pitchFamily="18" charset="0"/>
            </a:endParaRPr>
          </a:p>
        </p:txBody>
      </p:sp>
      <p:sp>
        <p:nvSpPr>
          <p:cNvPr id="77" name="Titel 1">
            <a:extLst>
              <a:ext uri="{FF2B5EF4-FFF2-40B4-BE49-F238E27FC236}">
                <a16:creationId xmlns:a16="http://schemas.microsoft.com/office/drawing/2014/main" id="{1A671557-BBDB-45B7-AD64-D82147E2EB0D}"/>
              </a:ext>
            </a:extLst>
          </p:cNvPr>
          <p:cNvSpPr txBox="1">
            <a:spLocks/>
          </p:cNvSpPr>
          <p:nvPr/>
        </p:nvSpPr>
        <p:spPr>
          <a:xfrm>
            <a:off x="1058333" y="447675"/>
            <a:ext cx="10038291" cy="8096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2400" dirty="0" smtClean="0">
                <a:solidFill>
                  <a:schemeClr val="accent1">
                    <a:lumMod val="75000"/>
                  </a:schemeClr>
                </a:solidFill>
              </a:rPr>
              <a:t>Messung des Volumenstroms abhängig von der Druckdifferenz</a:t>
            </a:r>
            <a:br>
              <a:rPr lang="de-DE" sz="2400" dirty="0" smtClean="0">
                <a:solidFill>
                  <a:schemeClr val="accent1">
                    <a:lumMod val="75000"/>
                  </a:schemeClr>
                </a:solidFill>
              </a:rPr>
            </a:br>
            <a:endParaRPr lang="en-GB" sz="2400" dirty="0">
              <a:solidFill>
                <a:schemeClr val="accent1">
                  <a:lumMod val="75000"/>
                </a:schemeClr>
              </a:solidFill>
            </a:endParaRPr>
          </a:p>
        </p:txBody>
      </p:sp>
      <p:pic>
        <p:nvPicPr>
          <p:cNvPr id="2" name="Grafik 1"/>
          <p:cNvPicPr>
            <a:picLocks noChangeAspect="1"/>
          </p:cNvPicPr>
          <p:nvPr/>
        </p:nvPicPr>
        <p:blipFill>
          <a:blip r:embed="rId3"/>
          <a:stretch>
            <a:fillRect/>
          </a:stretch>
        </p:blipFill>
        <p:spPr>
          <a:xfrm flipH="1">
            <a:off x="9953343" y="1915984"/>
            <a:ext cx="1038507" cy="898896"/>
          </a:xfrm>
          <a:prstGeom prst="rect">
            <a:avLst/>
          </a:prstGeom>
        </p:spPr>
      </p:pic>
      <p:cxnSp>
        <p:nvCxnSpPr>
          <p:cNvPr id="29" name="Gerader Verbinder 28"/>
          <p:cNvCxnSpPr/>
          <p:nvPr/>
        </p:nvCxnSpPr>
        <p:spPr>
          <a:xfrm flipV="1">
            <a:off x="8124983" y="2228850"/>
            <a:ext cx="1704817" cy="19890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23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hteck 48"/>
          <p:cNvSpPr/>
          <p:nvPr/>
        </p:nvSpPr>
        <p:spPr>
          <a:xfrm>
            <a:off x="1424933" y="1038225"/>
            <a:ext cx="8785867" cy="5553075"/>
          </a:xfrm>
          <a:prstGeom prst="rect">
            <a:avLst/>
          </a:prstGeom>
        </p:spPr>
      </p:sp>
      <p:sp>
        <p:nvSpPr>
          <p:cNvPr id="50" name="Rechteck 49"/>
          <p:cNvSpPr/>
          <p:nvPr/>
        </p:nvSpPr>
        <p:spPr>
          <a:xfrm>
            <a:off x="6325646" y="2061037"/>
            <a:ext cx="2551552" cy="3059565"/>
          </a:xfrm>
          <a:prstGeom prst="rect">
            <a:avLst/>
          </a:prstGeom>
          <a:noFill/>
          <a:ln w="342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1" name="Rechteck 50"/>
          <p:cNvSpPr/>
          <p:nvPr/>
        </p:nvSpPr>
        <p:spPr>
          <a:xfrm>
            <a:off x="2617585" y="2068320"/>
            <a:ext cx="2829486" cy="3059565"/>
          </a:xfrm>
          <a:prstGeom prst="rect">
            <a:avLst/>
          </a:prstGeom>
          <a:noFill/>
          <a:ln w="342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2" name="Rechteck 51"/>
          <p:cNvSpPr/>
          <p:nvPr/>
        </p:nvSpPr>
        <p:spPr>
          <a:xfrm>
            <a:off x="5132093" y="1603922"/>
            <a:ext cx="1321855" cy="4096723"/>
          </a:xfrm>
          <a:prstGeom prst="rect">
            <a:avLst/>
          </a:prstGeom>
          <a:blipFill>
            <a:blip r:embed="rId2"/>
            <a:tile tx="0" ty="0" sx="100000" sy="100000" flip="none" algn="tl"/>
          </a:blip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3" name="Rechteck 52"/>
          <p:cNvSpPr/>
          <p:nvPr/>
        </p:nvSpPr>
        <p:spPr>
          <a:xfrm>
            <a:off x="5151970" y="3326746"/>
            <a:ext cx="1282099" cy="611004"/>
          </a:xfrm>
          <a:prstGeom prst="rect">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54" name="Rechteck 53"/>
          <p:cNvSpPr/>
          <p:nvPr/>
        </p:nvSpPr>
        <p:spPr>
          <a:xfrm>
            <a:off x="5705227" y="3339681"/>
            <a:ext cx="427366" cy="569114"/>
          </a:xfrm>
          <a:prstGeom prst="rect">
            <a:avLst/>
          </a:prstGeom>
          <a:solidFill>
            <a:srgbClr val="00B050"/>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55" name="Gerader Verbinder 54"/>
          <p:cNvCxnSpPr/>
          <p:nvPr/>
        </p:nvCxnSpPr>
        <p:spPr>
          <a:xfrm>
            <a:off x="5017344" y="3641810"/>
            <a:ext cx="1582975" cy="0"/>
          </a:xfrm>
          <a:prstGeom prst="line">
            <a:avLst/>
          </a:prstGeom>
          <a:ln w="635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61" name="Textfeld 20"/>
          <p:cNvSpPr txBox="1"/>
          <p:nvPr/>
        </p:nvSpPr>
        <p:spPr>
          <a:xfrm>
            <a:off x="3234341" y="3908405"/>
            <a:ext cx="961576" cy="4589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dirty="0" smtClean="0">
                <a:solidFill>
                  <a:schemeClr val="accent4">
                    <a:lumMod val="75000"/>
                  </a:schemeClr>
                </a:solidFill>
                <a:latin typeface="Calibri" panose="020F0502020204030204" pitchFamily="34" charset="0"/>
                <a:ea typeface="Times New Roman" panose="02020603050405020304" pitchFamily="18" charset="0"/>
                <a:cs typeface="Times New Roman" panose="02020603050405020304" pitchFamily="18" charset="0"/>
              </a:rPr>
              <a:t>Wärme</a:t>
            </a:r>
            <a:endParaRPr lang="de-DE" sz="2000" dirty="0">
              <a:solidFill>
                <a:schemeClr val="accent4">
                  <a:lumMod val="75000"/>
                </a:schemeClr>
              </a:solidFill>
              <a:effectLst/>
              <a:latin typeface="Times New Roman" panose="02020603050405020304" pitchFamily="18" charset="0"/>
              <a:ea typeface="Times New Roman" panose="02020603050405020304" pitchFamily="18" charset="0"/>
            </a:endParaRPr>
          </a:p>
        </p:txBody>
      </p:sp>
      <p:sp>
        <p:nvSpPr>
          <p:cNvPr id="62" name="Textfeld 32"/>
          <p:cNvSpPr txBox="1"/>
          <p:nvPr/>
        </p:nvSpPr>
        <p:spPr>
          <a:xfrm>
            <a:off x="5163930" y="4316546"/>
            <a:ext cx="1250475" cy="50263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de-DE" dirty="0" smtClean="0">
                <a:effectLst/>
                <a:latin typeface="Calibri" panose="020F0502020204030204" pitchFamily="34" charset="0"/>
                <a:ea typeface="Times New Roman" panose="02020603050405020304" pitchFamily="18" charset="0"/>
                <a:cs typeface="Times New Roman" panose="02020603050405020304" pitchFamily="18" charset="0"/>
              </a:rPr>
              <a:t>Mauer</a:t>
            </a:r>
          </a:p>
          <a:p>
            <a:pPr algn="ctr">
              <a:spcAft>
                <a:spcPts val="0"/>
              </a:spcAft>
            </a:pPr>
            <a:r>
              <a:rPr lang="de-DE" sz="1600" dirty="0" smtClean="0">
                <a:latin typeface="Calibri" panose="020F0502020204030204" pitchFamily="34" charset="0"/>
                <a:ea typeface="Times New Roman" panose="02020603050405020304" pitchFamily="18" charset="0"/>
                <a:cs typeface="Times New Roman" panose="02020603050405020304" pitchFamily="18" charset="0"/>
              </a:rPr>
              <a:t>(isolierend)</a:t>
            </a:r>
            <a:endParaRPr lang="de-DE" dirty="0">
              <a:effectLst/>
              <a:latin typeface="Times New Roman" panose="02020603050405020304" pitchFamily="18" charset="0"/>
              <a:ea typeface="Times New Roman" panose="02020603050405020304" pitchFamily="18" charset="0"/>
            </a:endParaRPr>
          </a:p>
        </p:txBody>
      </p:sp>
      <p:sp>
        <p:nvSpPr>
          <p:cNvPr id="66" name="Freihandform 65"/>
          <p:cNvSpPr/>
          <p:nvPr/>
        </p:nvSpPr>
        <p:spPr>
          <a:xfrm>
            <a:off x="4541882" y="3667433"/>
            <a:ext cx="901926" cy="2400970"/>
          </a:xfrm>
          <a:custGeom>
            <a:avLst/>
            <a:gdLst>
              <a:gd name="connsiteX0" fmla="*/ 30407 w 432189"/>
              <a:gd name="connsiteY0" fmla="*/ 0 h 519922"/>
              <a:gd name="connsiteX1" fmla="*/ 54652 w 432189"/>
              <a:gd name="connsiteY1" fmla="*/ 207818 h 519922"/>
              <a:gd name="connsiteX2" fmla="*/ 40798 w 432189"/>
              <a:gd name="connsiteY2" fmla="*/ 294409 h 519922"/>
              <a:gd name="connsiteX3" fmla="*/ 2698 w 432189"/>
              <a:gd name="connsiteY3" fmla="*/ 367145 h 519922"/>
              <a:gd name="connsiteX4" fmla="*/ 9625 w 432189"/>
              <a:gd name="connsiteY4" fmla="*/ 419100 h 519922"/>
              <a:gd name="connsiteX5" fmla="*/ 61580 w 432189"/>
              <a:gd name="connsiteY5" fmla="*/ 484909 h 519922"/>
              <a:gd name="connsiteX6" fmla="*/ 168952 w 432189"/>
              <a:gd name="connsiteY6" fmla="*/ 519545 h 519922"/>
              <a:gd name="connsiteX7" fmla="*/ 252080 w 432189"/>
              <a:gd name="connsiteY7" fmla="*/ 502227 h 519922"/>
              <a:gd name="connsiteX8" fmla="*/ 314425 w 432189"/>
              <a:gd name="connsiteY8" fmla="*/ 484909 h 519922"/>
              <a:gd name="connsiteX9" fmla="*/ 390625 w 432189"/>
              <a:gd name="connsiteY9" fmla="*/ 516082 h 519922"/>
              <a:gd name="connsiteX10" fmla="*/ 432189 w 432189"/>
              <a:gd name="connsiteY10" fmla="*/ 516082 h 519922"/>
              <a:gd name="connsiteX11" fmla="*/ 432189 w 432189"/>
              <a:gd name="connsiteY11" fmla="*/ 516082 h 519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189" h="519922">
                <a:moveTo>
                  <a:pt x="30407" y="0"/>
                </a:moveTo>
                <a:cubicBezTo>
                  <a:pt x="41663" y="79375"/>
                  <a:pt x="52920" y="158750"/>
                  <a:pt x="54652" y="207818"/>
                </a:cubicBezTo>
                <a:cubicBezTo>
                  <a:pt x="56384" y="256886"/>
                  <a:pt x="49457" y="267855"/>
                  <a:pt x="40798" y="294409"/>
                </a:cubicBezTo>
                <a:cubicBezTo>
                  <a:pt x="32139" y="320963"/>
                  <a:pt x="7893" y="346363"/>
                  <a:pt x="2698" y="367145"/>
                </a:cubicBezTo>
                <a:cubicBezTo>
                  <a:pt x="-2498" y="387927"/>
                  <a:pt x="-189" y="399473"/>
                  <a:pt x="9625" y="419100"/>
                </a:cubicBezTo>
                <a:cubicBezTo>
                  <a:pt x="19439" y="438727"/>
                  <a:pt x="35026" y="468168"/>
                  <a:pt x="61580" y="484909"/>
                </a:cubicBezTo>
                <a:cubicBezTo>
                  <a:pt x="88134" y="501650"/>
                  <a:pt x="137202" y="516659"/>
                  <a:pt x="168952" y="519545"/>
                </a:cubicBezTo>
                <a:cubicBezTo>
                  <a:pt x="200702" y="522431"/>
                  <a:pt x="227835" y="508000"/>
                  <a:pt x="252080" y="502227"/>
                </a:cubicBezTo>
                <a:cubicBezTo>
                  <a:pt x="276325" y="496454"/>
                  <a:pt x="291334" y="482600"/>
                  <a:pt x="314425" y="484909"/>
                </a:cubicBezTo>
                <a:cubicBezTo>
                  <a:pt x="337516" y="487218"/>
                  <a:pt x="370998" y="510886"/>
                  <a:pt x="390625" y="516082"/>
                </a:cubicBezTo>
                <a:cubicBezTo>
                  <a:pt x="410252" y="521278"/>
                  <a:pt x="432189" y="516082"/>
                  <a:pt x="432189" y="516082"/>
                </a:cubicBezTo>
                <a:lnTo>
                  <a:pt x="432189" y="516082"/>
                </a:ln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7" name="Freihandform 66"/>
          <p:cNvSpPr/>
          <p:nvPr/>
        </p:nvSpPr>
        <p:spPr>
          <a:xfrm>
            <a:off x="6096948" y="3637935"/>
            <a:ext cx="911555" cy="2718446"/>
          </a:xfrm>
          <a:custGeom>
            <a:avLst/>
            <a:gdLst>
              <a:gd name="connsiteX0" fmla="*/ 377537 w 436803"/>
              <a:gd name="connsiteY0" fmla="*/ 0 h 587936"/>
              <a:gd name="connsiteX1" fmla="*/ 432955 w 436803"/>
              <a:gd name="connsiteY1" fmla="*/ 148937 h 587936"/>
              <a:gd name="connsiteX2" fmla="*/ 426028 w 436803"/>
              <a:gd name="connsiteY2" fmla="*/ 235528 h 587936"/>
              <a:gd name="connsiteX3" fmla="*/ 377537 w 436803"/>
              <a:gd name="connsiteY3" fmla="*/ 322119 h 587936"/>
              <a:gd name="connsiteX4" fmla="*/ 322119 w 436803"/>
              <a:gd name="connsiteY4" fmla="*/ 367146 h 587936"/>
              <a:gd name="connsiteX5" fmla="*/ 311728 w 436803"/>
              <a:gd name="connsiteY5" fmla="*/ 422564 h 587936"/>
              <a:gd name="connsiteX6" fmla="*/ 301337 w 436803"/>
              <a:gd name="connsiteY6" fmla="*/ 474519 h 587936"/>
              <a:gd name="connsiteX7" fmla="*/ 277091 w 436803"/>
              <a:gd name="connsiteY7" fmla="*/ 523010 h 587936"/>
              <a:gd name="connsiteX8" fmla="*/ 245919 w 436803"/>
              <a:gd name="connsiteY8" fmla="*/ 578428 h 587936"/>
              <a:gd name="connsiteX9" fmla="*/ 162791 w 436803"/>
              <a:gd name="connsiteY9" fmla="*/ 585355 h 587936"/>
              <a:gd name="connsiteX10" fmla="*/ 121228 w 436803"/>
              <a:gd name="connsiteY10" fmla="*/ 550719 h 587936"/>
              <a:gd name="connsiteX11" fmla="*/ 86591 w 436803"/>
              <a:gd name="connsiteY11" fmla="*/ 519546 h 587936"/>
              <a:gd name="connsiteX12" fmla="*/ 51955 w 436803"/>
              <a:gd name="connsiteY12" fmla="*/ 523010 h 587936"/>
              <a:gd name="connsiteX13" fmla="*/ 0 w 436803"/>
              <a:gd name="connsiteY13" fmla="*/ 516082 h 587936"/>
              <a:gd name="connsiteX14" fmla="*/ 0 w 436803"/>
              <a:gd name="connsiteY14" fmla="*/ 516082 h 58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6803" h="587936">
                <a:moveTo>
                  <a:pt x="377537" y="0"/>
                </a:moveTo>
                <a:cubicBezTo>
                  <a:pt x="401205" y="54841"/>
                  <a:pt x="424873" y="109682"/>
                  <a:pt x="432955" y="148937"/>
                </a:cubicBezTo>
                <a:cubicBezTo>
                  <a:pt x="441037" y="188192"/>
                  <a:pt x="435264" y="206664"/>
                  <a:pt x="426028" y="235528"/>
                </a:cubicBezTo>
                <a:cubicBezTo>
                  <a:pt x="416792" y="264392"/>
                  <a:pt x="394855" y="300183"/>
                  <a:pt x="377537" y="322119"/>
                </a:cubicBezTo>
                <a:cubicBezTo>
                  <a:pt x="360219" y="344055"/>
                  <a:pt x="333087" y="350405"/>
                  <a:pt x="322119" y="367146"/>
                </a:cubicBezTo>
                <a:cubicBezTo>
                  <a:pt x="311151" y="383887"/>
                  <a:pt x="315192" y="404669"/>
                  <a:pt x="311728" y="422564"/>
                </a:cubicBezTo>
                <a:cubicBezTo>
                  <a:pt x="308264" y="440459"/>
                  <a:pt x="307110" y="457778"/>
                  <a:pt x="301337" y="474519"/>
                </a:cubicBezTo>
                <a:cubicBezTo>
                  <a:pt x="295564" y="491260"/>
                  <a:pt x="286327" y="505692"/>
                  <a:pt x="277091" y="523010"/>
                </a:cubicBezTo>
                <a:cubicBezTo>
                  <a:pt x="267855" y="540328"/>
                  <a:pt x="264969" y="568037"/>
                  <a:pt x="245919" y="578428"/>
                </a:cubicBezTo>
                <a:cubicBezTo>
                  <a:pt x="226869" y="588819"/>
                  <a:pt x="183573" y="589973"/>
                  <a:pt x="162791" y="585355"/>
                </a:cubicBezTo>
                <a:cubicBezTo>
                  <a:pt x="142009" y="580737"/>
                  <a:pt x="133928" y="561687"/>
                  <a:pt x="121228" y="550719"/>
                </a:cubicBezTo>
                <a:cubicBezTo>
                  <a:pt x="108528" y="539751"/>
                  <a:pt x="98136" y="524164"/>
                  <a:pt x="86591" y="519546"/>
                </a:cubicBezTo>
                <a:cubicBezTo>
                  <a:pt x="75045" y="514928"/>
                  <a:pt x="66387" y="523587"/>
                  <a:pt x="51955" y="523010"/>
                </a:cubicBezTo>
                <a:cubicBezTo>
                  <a:pt x="37523" y="522433"/>
                  <a:pt x="0" y="516082"/>
                  <a:pt x="0" y="516082"/>
                </a:cubicBezTo>
                <a:lnTo>
                  <a:pt x="0" y="516082"/>
                </a:lnTo>
              </a:path>
            </a:pathLst>
          </a:cu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8" name="Abgerundetes Rechteck 67"/>
          <p:cNvSpPr/>
          <p:nvPr/>
        </p:nvSpPr>
        <p:spPr>
          <a:xfrm>
            <a:off x="5358582" y="5892779"/>
            <a:ext cx="779136" cy="547349"/>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69" name="Textfeld 39"/>
          <p:cNvSpPr txBox="1"/>
          <p:nvPr/>
        </p:nvSpPr>
        <p:spPr>
          <a:xfrm>
            <a:off x="5349240" y="5902051"/>
            <a:ext cx="792479" cy="4133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1600" dirty="0" smtClean="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 = 0</a:t>
            </a:r>
            <a:endParaRPr lang="de-DE" sz="1600" dirty="0" smtClean="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pPr>
            <a:r>
              <a:rPr lang="de-DE" sz="1600" dirty="0" smtClean="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∆T = ?</a:t>
            </a:r>
            <a:endParaRPr lang="de-DE" dirty="0">
              <a:effectLst/>
              <a:latin typeface="Times New Roman" panose="02020603050405020304" pitchFamily="18" charset="0"/>
              <a:ea typeface="Times New Roman" panose="02020603050405020304" pitchFamily="18" charset="0"/>
            </a:endParaRPr>
          </a:p>
        </p:txBody>
      </p:sp>
      <p:sp>
        <p:nvSpPr>
          <p:cNvPr id="70" name="Textfeld 27"/>
          <p:cNvSpPr txBox="1"/>
          <p:nvPr/>
        </p:nvSpPr>
        <p:spPr>
          <a:xfrm rot="20836117">
            <a:off x="1567157" y="1206013"/>
            <a:ext cx="1956529" cy="57359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sz="2400" b="1" i="1" u="sng" dirty="0">
                <a:ln>
                  <a:noFill/>
                </a:ln>
                <a:solidFill>
                  <a:srgbClr val="E36C0A"/>
                </a:solidFill>
                <a:effectLst>
                  <a:outerShdw blurRad="38100" dist="25400" dir="5400000" algn="ctr">
                    <a:srgbClr val="6E747A">
                      <a:alpha val="43000"/>
                    </a:srgbClr>
                  </a:outerShdw>
                </a:effectLst>
                <a:latin typeface="Segoe Script" panose="030B0504020000000003" pitchFamily="66" charset="0"/>
                <a:ea typeface="Times New Roman" panose="02020603050405020304" pitchFamily="18" charset="0"/>
              </a:rPr>
              <a:t>First </a:t>
            </a:r>
            <a:r>
              <a:rPr lang="de-DE" sz="2400" b="1" i="1" u="sng" dirty="0" err="1">
                <a:ln>
                  <a:noFill/>
                </a:ln>
                <a:solidFill>
                  <a:srgbClr val="E36C0A"/>
                </a:solidFill>
                <a:effectLst>
                  <a:outerShdw blurRad="38100" dist="25400" dir="5400000" algn="ctr">
                    <a:srgbClr val="6E747A">
                      <a:alpha val="43000"/>
                    </a:srgbClr>
                  </a:outerShdw>
                </a:effectLst>
                <a:latin typeface="Segoe Script" panose="030B0504020000000003" pitchFamily="66" charset="0"/>
                <a:ea typeface="Times New Roman" panose="02020603050405020304" pitchFamily="18" charset="0"/>
              </a:rPr>
              <a:t>Idea</a:t>
            </a:r>
            <a:endParaRPr lang="de-DE" sz="1400" dirty="0">
              <a:effectLst/>
              <a:latin typeface="Times New Roman" panose="02020603050405020304" pitchFamily="18" charset="0"/>
              <a:ea typeface="Times New Roman" panose="02020603050405020304" pitchFamily="18" charset="0"/>
            </a:endParaRPr>
          </a:p>
        </p:txBody>
      </p:sp>
      <p:sp>
        <p:nvSpPr>
          <p:cNvPr id="77" name="Titel 1">
            <a:extLst>
              <a:ext uri="{FF2B5EF4-FFF2-40B4-BE49-F238E27FC236}">
                <a16:creationId xmlns:a16="http://schemas.microsoft.com/office/drawing/2014/main" id="{1A671557-BBDB-45B7-AD64-D82147E2EB0D}"/>
              </a:ext>
            </a:extLst>
          </p:cNvPr>
          <p:cNvSpPr txBox="1">
            <a:spLocks/>
          </p:cNvSpPr>
          <p:nvPr/>
        </p:nvSpPr>
        <p:spPr>
          <a:xfrm>
            <a:off x="1058333" y="447675"/>
            <a:ext cx="10038291" cy="809625"/>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2400" dirty="0" smtClean="0">
                <a:solidFill>
                  <a:schemeClr val="accent1">
                    <a:lumMod val="75000"/>
                  </a:schemeClr>
                </a:solidFill>
              </a:rPr>
              <a:t>Messung des Wärmeverlustes abhängig von Temperatur-Differenz</a:t>
            </a:r>
            <a:br>
              <a:rPr lang="de-DE" sz="2400" dirty="0" smtClean="0">
                <a:solidFill>
                  <a:schemeClr val="accent1">
                    <a:lumMod val="75000"/>
                  </a:schemeClr>
                </a:solidFill>
              </a:rPr>
            </a:br>
            <a:endParaRPr lang="en-GB" sz="2400" dirty="0">
              <a:solidFill>
                <a:schemeClr val="accent1">
                  <a:lumMod val="75000"/>
                </a:schemeClr>
              </a:solidFill>
            </a:endParaRPr>
          </a:p>
        </p:txBody>
      </p:sp>
      <p:pic>
        <p:nvPicPr>
          <p:cNvPr id="2" name="Grafik 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267997" y="4314825"/>
            <a:ext cx="742155" cy="635717"/>
          </a:xfrm>
          <a:prstGeom prst="rect">
            <a:avLst/>
          </a:prstGeom>
        </p:spPr>
      </p:pic>
      <p:sp>
        <p:nvSpPr>
          <p:cNvPr id="29" name="Textfeld 20"/>
          <p:cNvSpPr txBox="1"/>
          <p:nvPr/>
        </p:nvSpPr>
        <p:spPr>
          <a:xfrm>
            <a:off x="3335121" y="1897093"/>
            <a:ext cx="1305704" cy="4589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de-DE" b="1" dirty="0" smtClean="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Isolierung</a:t>
            </a:r>
            <a:endParaRPr lang="de-DE" sz="2000" b="1" dirty="0">
              <a:solidFill>
                <a:schemeClr val="bg1"/>
              </a:solidFill>
              <a:effectLst/>
              <a:latin typeface="Times New Roman" panose="02020603050405020304" pitchFamily="18" charset="0"/>
              <a:ea typeface="Times New Roman" panose="02020603050405020304" pitchFamily="18" charset="0"/>
            </a:endParaRPr>
          </a:p>
        </p:txBody>
      </p:sp>
      <p:sp>
        <p:nvSpPr>
          <p:cNvPr id="3" name="Gestreifter Pfeil nach rechts 2"/>
          <p:cNvSpPr/>
          <p:nvPr/>
        </p:nvSpPr>
        <p:spPr>
          <a:xfrm>
            <a:off x="4943475" y="3495675"/>
            <a:ext cx="485775" cy="295275"/>
          </a:xfrm>
          <a:prstGeom prst="striped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Gestreifter Pfeil nach rechts 19"/>
          <p:cNvSpPr/>
          <p:nvPr/>
        </p:nvSpPr>
        <p:spPr>
          <a:xfrm>
            <a:off x="6257925" y="3495675"/>
            <a:ext cx="485775" cy="295275"/>
          </a:xfrm>
          <a:prstGeom prst="striped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15795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4C96A-2070-43C7-85D1-1DE60D4DB42B}"/>
              </a:ext>
            </a:extLst>
          </p:cNvPr>
          <p:cNvSpPr txBox="1">
            <a:spLocks/>
          </p:cNvSpPr>
          <p:nvPr/>
        </p:nvSpPr>
        <p:spPr>
          <a:xfrm>
            <a:off x="1733965" y="1159407"/>
            <a:ext cx="8582026" cy="498464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de-DE" sz="3200" b="1" dirty="0" smtClean="0">
                <a:solidFill>
                  <a:srgbClr val="008000"/>
                </a:solidFill>
                <a:latin typeface="Arial" panose="020B0604020202020204" pitchFamily="34" charset="0"/>
                <a:cs typeface="Arial" panose="020B0604020202020204" pitchFamily="34" charset="0"/>
              </a:rPr>
              <a:t>Aufgabenstellungen</a:t>
            </a:r>
          </a:p>
          <a:p>
            <a:pPr algn="ctr">
              <a:spcAft>
                <a:spcPts val="1200"/>
              </a:spcAft>
            </a:pPr>
            <a:r>
              <a:rPr lang="de-DE" sz="1600" dirty="0" smtClean="0">
                <a:solidFill>
                  <a:srgbClr val="008000"/>
                </a:solidFill>
              </a:rPr>
              <a:t>(Können im Verlauf des Projekts angepasst werden)</a:t>
            </a:r>
            <a:endParaRPr lang="de-DE" sz="1600" dirty="0" smtClean="0">
              <a:solidFill>
                <a:srgbClr val="008000"/>
              </a:solidFill>
            </a:endParaRPr>
          </a:p>
          <a:p>
            <a:pPr marL="571500" indent="-571500">
              <a:spcBef>
                <a:spcPts val="1200"/>
              </a:spcBef>
              <a:buFont typeface="Wingdings" panose="05000000000000000000" pitchFamily="2" charset="2"/>
              <a:buChar char="Ø"/>
            </a:pPr>
            <a:r>
              <a:rPr lang="de-DE" sz="2000" dirty="0" smtClean="0">
                <a:solidFill>
                  <a:srgbClr val="008000"/>
                </a:solidFill>
              </a:rPr>
              <a:t>Literaturübersicht</a:t>
            </a:r>
          </a:p>
          <a:p>
            <a:pPr marL="571500" indent="-571500">
              <a:spcBef>
                <a:spcPts val="1200"/>
              </a:spcBef>
              <a:buFont typeface="Wingdings" panose="05000000000000000000" pitchFamily="2" charset="2"/>
              <a:buChar char="Ø"/>
            </a:pPr>
            <a:r>
              <a:rPr lang="de-DE" sz="2000" dirty="0" smtClean="0">
                <a:solidFill>
                  <a:srgbClr val="008000"/>
                </a:solidFill>
              </a:rPr>
              <a:t>Messaufbau wie schematisch oben dargestellt</a:t>
            </a:r>
            <a:endParaRPr lang="de-DE" sz="2000" dirty="0" smtClean="0">
              <a:solidFill>
                <a:srgbClr val="008000"/>
              </a:solidFill>
            </a:endParaRPr>
          </a:p>
          <a:p>
            <a:pPr marL="571500" indent="-571500">
              <a:spcBef>
                <a:spcPts val="1200"/>
              </a:spcBef>
              <a:buFont typeface="Wingdings" panose="05000000000000000000" pitchFamily="2" charset="2"/>
              <a:buChar char="Ø"/>
            </a:pPr>
            <a:r>
              <a:rPr lang="de-DE" sz="2000" dirty="0" smtClean="0">
                <a:solidFill>
                  <a:srgbClr val="008000"/>
                </a:solidFill>
              </a:rPr>
              <a:t>Durchführung der </a:t>
            </a:r>
            <a:r>
              <a:rPr lang="de-DE" sz="2000" dirty="0" smtClean="0">
                <a:solidFill>
                  <a:srgbClr val="008000"/>
                </a:solidFill>
              </a:rPr>
              <a:t>Messungen (</a:t>
            </a:r>
            <a:r>
              <a:rPr lang="de-DE" sz="2000" dirty="0" smtClean="0">
                <a:solidFill>
                  <a:srgbClr val="008000"/>
                </a:solidFill>
              </a:rPr>
              <a:t>w</a:t>
            </a:r>
            <a:r>
              <a:rPr lang="de-DE" sz="2000" dirty="0" smtClean="0">
                <a:solidFill>
                  <a:srgbClr val="008000"/>
                </a:solidFill>
              </a:rPr>
              <a:t>ieviel Wärme geht verloren?) </a:t>
            </a:r>
            <a:endParaRPr lang="de-DE" sz="2000" dirty="0" smtClean="0">
              <a:solidFill>
                <a:srgbClr val="008000"/>
              </a:solidFill>
            </a:endParaRPr>
          </a:p>
          <a:p>
            <a:pPr marL="571500" indent="-571500">
              <a:spcBef>
                <a:spcPts val="1200"/>
              </a:spcBef>
              <a:buFont typeface="Wingdings" panose="05000000000000000000" pitchFamily="2" charset="2"/>
              <a:buChar char="Ø"/>
            </a:pPr>
            <a:r>
              <a:rPr lang="de-DE" sz="2000" dirty="0" smtClean="0">
                <a:solidFill>
                  <a:srgbClr val="008000"/>
                </a:solidFill>
              </a:rPr>
              <a:t>Messung</a:t>
            </a:r>
            <a:r>
              <a:rPr lang="de-DE" sz="2000" dirty="0" smtClean="0">
                <a:solidFill>
                  <a:srgbClr val="008000"/>
                </a:solidFill>
              </a:rPr>
              <a:t> von </a:t>
            </a:r>
            <a:r>
              <a:rPr lang="de-DE" sz="2000" dirty="0" smtClean="0">
                <a:solidFill>
                  <a:srgbClr val="008000"/>
                </a:solidFill>
              </a:rPr>
              <a:t>Druck- und Temperaturdifferenz </a:t>
            </a:r>
          </a:p>
          <a:p>
            <a:pPr marL="571500" indent="-571500">
              <a:spcBef>
                <a:spcPts val="1200"/>
              </a:spcBef>
              <a:buFont typeface="Wingdings" panose="05000000000000000000" pitchFamily="2" charset="2"/>
              <a:buChar char="Ø"/>
            </a:pPr>
            <a:r>
              <a:rPr lang="de-DE" sz="2000" dirty="0" smtClean="0">
                <a:solidFill>
                  <a:srgbClr val="008000"/>
                </a:solidFill>
              </a:rPr>
              <a:t>Vergleich unterschiedlicher Mauerkästen</a:t>
            </a:r>
          </a:p>
          <a:p>
            <a:pPr marL="571500" indent="-571500">
              <a:spcBef>
                <a:spcPts val="1200"/>
              </a:spcBef>
              <a:buFont typeface="Wingdings" panose="05000000000000000000" pitchFamily="2" charset="2"/>
              <a:buChar char="Ø"/>
            </a:pPr>
            <a:r>
              <a:rPr lang="de-DE" sz="2000" dirty="0" smtClean="0">
                <a:solidFill>
                  <a:srgbClr val="008000"/>
                </a:solidFill>
              </a:rPr>
              <a:t>Verbesserungs-Vorschläge</a:t>
            </a:r>
          </a:p>
          <a:p>
            <a:pPr marL="571500" indent="-571500">
              <a:spcBef>
                <a:spcPts val="1200"/>
              </a:spcBef>
              <a:buFont typeface="Wingdings" panose="05000000000000000000" pitchFamily="2" charset="2"/>
              <a:buChar char="Ø"/>
            </a:pPr>
            <a:r>
              <a:rPr lang="de-DE" sz="2000" dirty="0" smtClean="0">
                <a:solidFill>
                  <a:srgbClr val="008000"/>
                </a:solidFill>
              </a:rPr>
              <a:t>Vorschläge </a:t>
            </a:r>
            <a:r>
              <a:rPr lang="de-DE" sz="2000" dirty="0" smtClean="0">
                <a:solidFill>
                  <a:srgbClr val="008000"/>
                </a:solidFill>
              </a:rPr>
              <a:t>für Standardisierung/Normung</a:t>
            </a:r>
          </a:p>
          <a:p>
            <a:pPr marL="571500" indent="-571500">
              <a:spcBef>
                <a:spcPts val="1200"/>
              </a:spcBef>
              <a:buFont typeface="Wingdings" panose="05000000000000000000" pitchFamily="2" charset="2"/>
              <a:buChar char="Ø"/>
            </a:pPr>
            <a:r>
              <a:rPr lang="de-DE" sz="2400" dirty="0" smtClean="0">
                <a:solidFill>
                  <a:srgbClr val="008000"/>
                </a:solidFill>
              </a:rPr>
              <a:t>…</a:t>
            </a:r>
            <a:endParaRPr lang="en-GB" sz="2400" dirty="0">
              <a:solidFill>
                <a:srgbClr val="008000"/>
              </a:solidFill>
            </a:endParaRP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52" y="117987"/>
            <a:ext cx="2505064" cy="985255"/>
          </a:xfrm>
          <a:prstGeom prst="rect">
            <a:avLst/>
          </a:prstGeom>
        </p:spPr>
      </p:pic>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4355" y="248726"/>
            <a:ext cx="1776412" cy="683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353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04C96A-2070-43C7-85D1-1DE60D4DB42B}"/>
              </a:ext>
            </a:extLst>
          </p:cNvPr>
          <p:cNvSpPr txBox="1">
            <a:spLocks/>
          </p:cNvSpPr>
          <p:nvPr/>
        </p:nvSpPr>
        <p:spPr>
          <a:xfrm>
            <a:off x="920237" y="1195850"/>
            <a:ext cx="10333704" cy="3709525"/>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1200"/>
              </a:spcAft>
            </a:pPr>
            <a:r>
              <a:rPr lang="de-DE" sz="3200" b="1" dirty="0" smtClean="0">
                <a:solidFill>
                  <a:schemeClr val="accent1">
                    <a:lumMod val="50000"/>
                  </a:schemeClr>
                </a:solidFill>
                <a:latin typeface="Arial" panose="020B0604020202020204" pitchFamily="34" charset="0"/>
                <a:cs typeface="Arial" panose="020B0604020202020204" pitchFamily="34" charset="0"/>
              </a:rPr>
              <a:t>Organisation</a:t>
            </a:r>
          </a:p>
          <a:p>
            <a:pPr marL="571500" indent="-571500">
              <a:spcBef>
                <a:spcPts val="1200"/>
              </a:spcBef>
              <a:buFont typeface="Wingdings" panose="05000000000000000000" pitchFamily="2" charset="2"/>
              <a:buChar char="Ø"/>
            </a:pPr>
            <a:r>
              <a:rPr lang="de-DE" sz="2000" dirty="0" smtClean="0">
                <a:solidFill>
                  <a:schemeClr val="accent1">
                    <a:lumMod val="50000"/>
                  </a:schemeClr>
                </a:solidFill>
              </a:rPr>
              <a:t>Aufbau des Versuchsstands und Durchführung der Messungen im Labor für Strömungslehre (Labor-Ingenieur: </a:t>
            </a:r>
            <a:r>
              <a:rPr lang="de-DE" sz="2000" dirty="0" err="1" smtClean="0">
                <a:solidFill>
                  <a:schemeClr val="accent1">
                    <a:lumMod val="50000"/>
                  </a:schemeClr>
                </a:solidFill>
              </a:rPr>
              <a:t>Dipl</a:t>
            </a:r>
            <a:r>
              <a:rPr lang="de-DE" sz="2000" dirty="0" smtClean="0">
                <a:solidFill>
                  <a:schemeClr val="accent1">
                    <a:lumMod val="50000"/>
                  </a:schemeClr>
                </a:solidFill>
              </a:rPr>
              <a:t>-Ing. J. Backhaus)</a:t>
            </a:r>
          </a:p>
          <a:p>
            <a:pPr marL="571500" indent="-571500">
              <a:spcBef>
                <a:spcPts val="1200"/>
              </a:spcBef>
              <a:buFont typeface="Wingdings" panose="05000000000000000000" pitchFamily="2" charset="2"/>
              <a:buChar char="Ø"/>
            </a:pPr>
            <a:r>
              <a:rPr lang="de-DE" sz="2000" dirty="0" smtClean="0">
                <a:solidFill>
                  <a:schemeClr val="accent1">
                    <a:lumMod val="50000"/>
                  </a:schemeClr>
                </a:solidFill>
              </a:rPr>
              <a:t>Projekt-Start: sofort möglich; ggfs. auch später; max. 3 Teilnehmer*innen</a:t>
            </a:r>
          </a:p>
          <a:p>
            <a:pPr marL="571500" indent="-571500">
              <a:spcBef>
                <a:spcPts val="1200"/>
              </a:spcBef>
              <a:buFont typeface="Wingdings" panose="05000000000000000000" pitchFamily="2" charset="2"/>
              <a:buChar char="Ø"/>
            </a:pPr>
            <a:r>
              <a:rPr lang="de-DE" sz="2000" dirty="0" smtClean="0">
                <a:solidFill>
                  <a:schemeClr val="accent1">
                    <a:lumMod val="50000"/>
                  </a:schemeClr>
                </a:solidFill>
              </a:rPr>
              <a:t>Arbeitszeit-Einteilung: flexibel, mit Schlüssel jederzeit Labor-Zugang</a:t>
            </a:r>
            <a:endParaRPr lang="de-DE" sz="2000" dirty="0" smtClean="0">
              <a:solidFill>
                <a:schemeClr val="accent1">
                  <a:lumMod val="50000"/>
                </a:schemeClr>
              </a:solidFill>
            </a:endParaRPr>
          </a:p>
          <a:p>
            <a:pPr marL="571500" indent="-571500">
              <a:spcBef>
                <a:spcPts val="1200"/>
              </a:spcBef>
              <a:buFont typeface="Wingdings" panose="05000000000000000000" pitchFamily="2" charset="2"/>
              <a:buChar char="Ø"/>
            </a:pPr>
            <a:r>
              <a:rPr lang="de-DE" sz="2000" dirty="0" smtClean="0">
                <a:solidFill>
                  <a:schemeClr val="accent1">
                    <a:lumMod val="50000"/>
                  </a:schemeClr>
                </a:solidFill>
              </a:rPr>
              <a:t>Industrie-Partner:  Firma </a:t>
            </a:r>
            <a:r>
              <a:rPr lang="de-DE" sz="2000" dirty="0" smtClean="0">
                <a:solidFill>
                  <a:schemeClr val="accent1">
                    <a:lumMod val="50000"/>
                  </a:schemeClr>
                </a:solidFill>
                <a:latin typeface="Arial" panose="020B0604020202020204" pitchFamily="34" charset="0"/>
                <a:cs typeface="Arial" panose="020B0604020202020204" pitchFamily="34" charset="0"/>
                <a:hlinkClick r:id="rId2"/>
              </a:rPr>
              <a:t>Naber</a:t>
            </a:r>
            <a:r>
              <a:rPr lang="de-DE" sz="2000" dirty="0" smtClean="0">
                <a:solidFill>
                  <a:schemeClr val="accent1">
                    <a:lumMod val="50000"/>
                  </a:schemeClr>
                </a:solidFill>
              </a:rPr>
              <a:t> aus Nordhorn, </a:t>
            </a:r>
            <a:r>
              <a:rPr lang="de-DE" sz="2000" dirty="0" smtClean="0">
                <a:solidFill>
                  <a:schemeClr val="accent1">
                    <a:lumMod val="50000"/>
                  </a:schemeClr>
                </a:solidFill>
              </a:rPr>
              <a:t>führender Küchenzubehör-Spezialist </a:t>
            </a:r>
            <a:r>
              <a:rPr lang="de-DE" sz="2000" dirty="0">
                <a:solidFill>
                  <a:schemeClr val="accent1">
                    <a:lumMod val="50000"/>
                  </a:schemeClr>
                </a:solidFill>
              </a:rPr>
              <a:t>in </a:t>
            </a:r>
            <a:r>
              <a:rPr lang="de-DE" sz="2000" dirty="0" smtClean="0">
                <a:solidFill>
                  <a:schemeClr val="accent1">
                    <a:lumMod val="50000"/>
                  </a:schemeClr>
                </a:solidFill>
              </a:rPr>
              <a:t>Europa, Betreuung durch Dr.-Ing. A. Bruns</a:t>
            </a:r>
          </a:p>
          <a:p>
            <a:pPr marL="571500" indent="-571500">
              <a:spcBef>
                <a:spcPts val="1200"/>
              </a:spcBef>
              <a:buFont typeface="Wingdings" panose="05000000000000000000" pitchFamily="2" charset="2"/>
              <a:buChar char="Ø"/>
            </a:pPr>
            <a:r>
              <a:rPr lang="de-DE" sz="2000" dirty="0" smtClean="0">
                <a:solidFill>
                  <a:schemeClr val="accent1">
                    <a:lumMod val="50000"/>
                  </a:schemeClr>
                </a:solidFill>
              </a:rPr>
              <a:t>Wissenschaftliche Betreuung und Infos: C. Friebel </a:t>
            </a:r>
            <a:r>
              <a:rPr lang="de-DE" sz="1400" u="sng" dirty="0">
                <a:solidFill>
                  <a:schemeClr val="accent1">
                    <a:lumMod val="50000"/>
                  </a:schemeClr>
                </a:solidFill>
                <a:hlinkClick r:id="rId3"/>
              </a:rPr>
              <a:t>www.hs-osnabrueck.de/christoph-friebel</a:t>
            </a:r>
            <a:endParaRPr lang="de-DE" sz="1000" dirty="0" smtClean="0">
              <a:solidFill>
                <a:schemeClr val="accent1">
                  <a:lumMod val="50000"/>
                </a:schemeClr>
              </a:solidFill>
            </a:endParaRPr>
          </a:p>
          <a:p>
            <a:pPr>
              <a:spcBef>
                <a:spcPts val="1200"/>
              </a:spcBef>
            </a:pPr>
            <a:r>
              <a:rPr lang="de-DE" sz="2000" dirty="0" smtClean="0">
                <a:solidFill>
                  <a:schemeClr val="accent1">
                    <a:lumMod val="75000"/>
                  </a:schemeClr>
                </a:solidFill>
              </a:rPr>
              <a:t> </a:t>
            </a:r>
            <a:endParaRPr lang="en-GB" sz="2000" dirty="0">
              <a:solidFill>
                <a:schemeClr val="accent1">
                  <a:lumMod val="75000"/>
                </a:schemeClr>
              </a:solidFill>
            </a:endParaRPr>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52" y="127513"/>
            <a:ext cx="2209800" cy="869126"/>
          </a:xfrm>
          <a:prstGeom prst="rect">
            <a:avLst/>
          </a:prstGeom>
        </p:spPr>
      </p:pic>
      <p:pic>
        <p:nvPicPr>
          <p:cNvPr id="4" name="Grafik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8580" y="286826"/>
            <a:ext cx="1776412" cy="6839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Grafik 4"/>
          <p:cNvPicPr>
            <a:picLocks noChangeAspect="1"/>
          </p:cNvPicPr>
          <p:nvPr/>
        </p:nvPicPr>
        <p:blipFill>
          <a:blip r:embed="rId6"/>
          <a:stretch>
            <a:fillRect/>
          </a:stretch>
        </p:blipFill>
        <p:spPr>
          <a:xfrm>
            <a:off x="5328881" y="4933951"/>
            <a:ext cx="1310467" cy="1591108"/>
          </a:xfrm>
          <a:prstGeom prst="rect">
            <a:avLst/>
          </a:prstGeom>
        </p:spPr>
      </p:pic>
    </p:spTree>
    <p:extLst>
      <p:ext uri="{BB962C8B-B14F-4D97-AF65-F5344CB8AC3E}">
        <p14:creationId xmlns:p14="http://schemas.microsoft.com/office/powerpoint/2010/main" val="425935846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Breitbild</PresentationFormat>
  <Paragraphs>53</Paragraphs>
  <Slides>6</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6</vt:i4>
      </vt:variant>
    </vt:vector>
  </HeadingPairs>
  <TitlesOfParts>
    <vt:vector size="14" baseType="lpstr">
      <vt:lpstr>Arial</vt:lpstr>
      <vt:lpstr>Calibri</vt:lpstr>
      <vt:lpstr>Segoe Script</vt:lpstr>
      <vt:lpstr>Times New Roman</vt:lpstr>
      <vt:lpstr>Trebuchet MS</vt:lpstr>
      <vt:lpstr>Wingdings</vt:lpstr>
      <vt:lpstr>Wingdings 3</vt:lpstr>
      <vt:lpstr>Facette</vt:lpstr>
      <vt:lpstr>Analyse der Energie-Effizienz von Mauerkästen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Kitchen</dc:title>
  <dc:creator>Jonas Elfers</dc:creator>
  <cp:lastModifiedBy>Christoph Friebel</cp:lastModifiedBy>
  <cp:revision>38</cp:revision>
  <dcterms:created xsi:type="dcterms:W3CDTF">2020-04-01T06:34:26Z</dcterms:created>
  <dcterms:modified xsi:type="dcterms:W3CDTF">2023-03-03T08:28:12Z</dcterms:modified>
</cp:coreProperties>
</file>