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0" r:id="rId5"/>
  </p:sldMasterIdLst>
  <p:notesMasterIdLst>
    <p:notesMasterId r:id="rId8"/>
  </p:notesMasterIdLst>
  <p:handoutMasterIdLst>
    <p:handoutMasterId r:id="rId9"/>
  </p:handoutMasterIdLst>
  <p:sldIdLst>
    <p:sldId id="553" r:id="rId6"/>
    <p:sldId id="554" r:id="rId7"/>
  </p:sldIdLst>
  <p:sldSz cx="11522075" cy="6480175"/>
  <p:notesSz cx="6884988" cy="10018713"/>
  <p:embeddedFontLst>
    <p:embeddedFont>
      <p:font typeface="TeleGrotesk Headline Ultra" pitchFamily="2" charset="0"/>
      <p:bold r:id="rId10"/>
    </p:embeddedFont>
    <p:embeddedFont>
      <p:font typeface="Tele-GroteskUlt" pitchFamily="2" charset="0"/>
      <p:regular r:id="rId11"/>
    </p:embeddedFont>
    <p:embeddedFont>
      <p:font typeface="Tele-GroteskNor" pitchFamily="2" charset="0"/>
      <p:regular r:id="rId12"/>
    </p:embeddedFont>
    <p:embeddedFont>
      <p:font typeface="TeleGrotesk Headline" pitchFamily="2" charset="0"/>
      <p:regular r:id="rId13"/>
    </p:embeddedFont>
  </p:embeddedFontLst>
  <p:custDataLst>
    <p:tags r:id="rId14"/>
  </p:custDataLst>
  <p:defaultTextStyle>
    <a:defPPr>
      <a:defRPr lang="de-DE"/>
    </a:defPPr>
    <a:lvl1pPr marL="0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1pPr>
    <a:lvl2pPr marL="575981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2pPr>
    <a:lvl3pPr marL="1151961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3pPr>
    <a:lvl4pPr marL="1727942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4pPr>
    <a:lvl5pPr marL="2303922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5pPr>
    <a:lvl6pPr marL="2879903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6pPr>
    <a:lvl7pPr marL="3455883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7pPr>
    <a:lvl8pPr marL="4031864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8pPr>
    <a:lvl9pPr marL="4607844" algn="l" defTabSz="1151961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5" pos="7053">
          <p15:clr>
            <a:srgbClr val="A4A3A4"/>
          </p15:clr>
        </p15:guide>
        <p15:guide id="22" orient="horz" pos="822">
          <p15:clr>
            <a:srgbClr val="A4A3A4"/>
          </p15:clr>
        </p15:guide>
        <p15:guide id="23" orient="horz" pos="3816">
          <p15:clr>
            <a:srgbClr val="A4A3A4"/>
          </p15:clr>
        </p15:guide>
        <p15:guide id="24" orient="horz" pos="3634">
          <p15:clr>
            <a:srgbClr val="A4A3A4"/>
          </p15:clr>
        </p15:guide>
        <p15:guide id="25" orient="horz" pos="1117">
          <p15:clr>
            <a:srgbClr val="A4A3A4"/>
          </p15:clr>
        </p15:guide>
        <p15:guide id="26" orient="horz" pos="2409" userDrawn="1">
          <p15:clr>
            <a:srgbClr val="A4A3A4"/>
          </p15:clr>
        </p15:guide>
        <p15:guide id="27" pos="158">
          <p15:clr>
            <a:srgbClr val="A4A3A4"/>
          </p15:clr>
        </p15:guide>
        <p15:guide id="28" pos="5602">
          <p15:clr>
            <a:srgbClr val="A4A3A4"/>
          </p15:clr>
        </p15:guide>
        <p15:guide id="29" pos="1451">
          <p15:clr>
            <a:srgbClr val="A4A3A4"/>
          </p15:clr>
        </p15:guide>
        <p15:guide id="30" pos="1565">
          <p15:clr>
            <a:srgbClr val="A4A3A4"/>
          </p15:clr>
        </p15:guide>
        <p15:guide id="31" pos="2812">
          <p15:clr>
            <a:srgbClr val="A4A3A4"/>
          </p15:clr>
        </p15:guide>
        <p15:guide id="32" pos="2925">
          <p15:clr>
            <a:srgbClr val="A4A3A4"/>
          </p15:clr>
        </p15:guide>
        <p15:guide id="33" pos="4195">
          <p15:clr>
            <a:srgbClr val="A4A3A4"/>
          </p15:clr>
        </p15:guide>
        <p15:guide id="34" pos="43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BD5A"/>
    <a:srgbClr val="408F9A"/>
    <a:srgbClr val="427BAB"/>
    <a:srgbClr val="64B9E4"/>
    <a:srgbClr val="9F4C97"/>
    <a:srgbClr val="EDA95A"/>
    <a:srgbClr val="FDD167"/>
    <a:srgbClr val="E20074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 snapToObjects="1" showGuides="1">
      <p:cViewPr>
        <p:scale>
          <a:sx n="125" d="100"/>
          <a:sy n="125" d="100"/>
        </p:scale>
        <p:origin x="-402" y="-192"/>
      </p:cViewPr>
      <p:guideLst>
        <p:guide orient="horz" pos="906"/>
        <p:guide orient="horz" pos="3633"/>
        <p:guide orient="horz" pos="1024"/>
        <p:guide orient="horz" pos="2325"/>
        <p:guide pos="207"/>
        <p:guide pos="7060"/>
        <p:guide pos="1871"/>
        <p:guide pos="1942"/>
        <p:guide pos="3601"/>
        <p:guide pos="3672"/>
        <p:guide pos="5325"/>
        <p:guide pos="539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-3666" y="-114"/>
      </p:cViewPr>
      <p:guideLst>
        <p:guide orient="horz" pos="3155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font" Target="fonts/font2.fntdata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CF5CA-139E-42DC-B08A-4D6C955FFB57}" type="datetimeFigureOut">
              <a:rPr lang="de-DE" smtClean="0"/>
              <a:t>20.04.2018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88843-2DF0-4029-B849-948D212ED7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886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99900" y="0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fld id="{40904737-FB8D-49E1-AE27-FD70F21DCE49}" type="datetimeFigureOut">
              <a:rPr lang="de-DE" smtClean="0"/>
              <a:t>20.04.2018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50888"/>
            <a:ext cx="667861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88" tIns="48294" rIns="96588" bIns="48294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8499" y="4758889"/>
            <a:ext cx="5507990" cy="4508421"/>
          </a:xfrm>
          <a:prstGeom prst="rect">
            <a:avLst/>
          </a:prstGeom>
        </p:spPr>
        <p:txBody>
          <a:bodyPr vert="horz" lIns="96588" tIns="48294" rIns="96588" bIns="48294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99900" y="9516038"/>
            <a:ext cx="2983495" cy="500936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20532AC3-F4BC-4873-81D7-6141FA4ADDE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309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196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1pPr>
    <a:lvl2pPr marL="575981" algn="l" defTabSz="115196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2pPr>
    <a:lvl3pPr marL="1151961" algn="l" defTabSz="115196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3pPr>
    <a:lvl4pPr marL="1727942" algn="l" defTabSz="115196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4pPr>
    <a:lvl5pPr marL="2303922" algn="l" defTabSz="115196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5pPr>
    <a:lvl6pPr marL="2879903" algn="l" defTabSz="115196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6pPr>
    <a:lvl7pPr marL="3455883" algn="l" defTabSz="115196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7pPr>
    <a:lvl8pPr marL="4031864" algn="l" defTabSz="115196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8pPr>
    <a:lvl9pPr marL="4607844" algn="l" defTabSz="115196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5C9075-CD2F-413E-BE72-CDEDF17694E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Datum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smtClean="0"/>
              <a:t>tt.mm.jjjj</a:t>
            </a:r>
            <a:endParaRPr lang="de-DE" dirty="0"/>
          </a:p>
        </p:txBody>
      </p:sp>
      <p:sp>
        <p:nvSpPr>
          <p:cNvPr id="5" name="Fußzei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– Intern –                         Autor/Thema der Präsentation</a:t>
            </a:r>
            <a:endParaRPr lang="de-DE" dirty="0"/>
          </a:p>
        </p:txBody>
      </p:sp>
      <p:sp>
        <p:nvSpPr>
          <p:cNvPr id="7" name="T-Systems-Logo"/>
          <p:cNvSpPr>
            <a:spLocks noGrp="1"/>
          </p:cNvSpPr>
          <p:nvPr>
            <p:ph type="body" sz="quarter" idx="19" hasCustomPrompt="1"/>
          </p:nvPr>
        </p:nvSpPr>
        <p:spPr>
          <a:xfrm>
            <a:off x="324000" y="6011999"/>
            <a:ext cx="1980000" cy="360000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26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9" name="wegweisend digital - magenta"/>
          <p:cNvSpPr>
            <a:spLocks noGrp="1"/>
          </p:cNvSpPr>
          <p:nvPr>
            <p:ph type="body" sz="quarter" idx="14" hasCustomPrompt="1"/>
          </p:nvPr>
        </p:nvSpPr>
        <p:spPr>
          <a:xfrm>
            <a:off x="9684000" y="324000"/>
            <a:ext cx="1526400" cy="619200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26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0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E5C9075-CD2F-413E-BE72-CDEDF17694E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Datum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de-DE" smtClean="0"/>
              <a:t>tt.mm.jjjj</a:t>
            </a:r>
            <a:endParaRPr lang="de-DE" dirty="0"/>
          </a:p>
        </p:txBody>
      </p:sp>
      <p:sp>
        <p:nvSpPr>
          <p:cNvPr id="3" name="Fußzeile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– Intern –                         Autor/Thema der Präsentation</a:t>
            </a:r>
            <a:endParaRPr lang="de-DE" dirty="0"/>
          </a:p>
        </p:txBody>
      </p:sp>
      <p:sp>
        <p:nvSpPr>
          <p:cNvPr id="6" name="Inhalt"/>
          <p:cNvSpPr>
            <a:spLocks noGrp="1"/>
          </p:cNvSpPr>
          <p:nvPr>
            <p:ph sz="quarter" idx="19"/>
          </p:nvPr>
        </p:nvSpPr>
        <p:spPr>
          <a:xfrm>
            <a:off x="324000" y="1620000"/>
            <a:ext cx="10872000" cy="41400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Untertitel"/>
          <p:cNvSpPr>
            <a:spLocks noGrp="1"/>
          </p:cNvSpPr>
          <p:nvPr>
            <p:ph type="body" sz="quarter" idx="13" hasCustomPrompt="1"/>
          </p:nvPr>
        </p:nvSpPr>
        <p:spPr>
          <a:xfrm>
            <a:off x="324000" y="756000"/>
            <a:ext cx="9180000" cy="360000"/>
          </a:xfrm>
        </p:spPr>
        <p:txBody>
          <a:bodyPr vert="horz" lIns="0" tIns="0" rIns="0" bIns="0" rtlCol="0">
            <a:noAutofit/>
          </a:bodyPr>
          <a:lstStyle>
            <a:lvl1pPr>
              <a:defRPr lang="de-DE" sz="3600" dirty="0" smtClean="0">
                <a:solidFill>
                  <a:schemeClr val="tx2"/>
                </a:solidFill>
                <a:latin typeface="TeleGrotesk Headline" pitchFamily="2" charset="0"/>
              </a:defRPr>
            </a:lvl1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5" name="Titel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T-Systems-Logo"/>
          <p:cNvSpPr>
            <a:spLocks noGrp="1"/>
          </p:cNvSpPr>
          <p:nvPr>
            <p:ph type="body" sz="quarter" idx="20" hasCustomPrompt="1"/>
          </p:nvPr>
        </p:nvSpPr>
        <p:spPr>
          <a:xfrm>
            <a:off x="324000" y="6011999"/>
            <a:ext cx="1980000" cy="360000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26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0" name="wegweisend digital - magenta"/>
          <p:cNvSpPr>
            <a:spLocks noGrp="1"/>
          </p:cNvSpPr>
          <p:nvPr>
            <p:ph type="body" sz="quarter" idx="14" hasCustomPrompt="1"/>
          </p:nvPr>
        </p:nvSpPr>
        <p:spPr>
          <a:xfrm>
            <a:off x="9684000" y="324000"/>
            <a:ext cx="1526400" cy="619200"/>
          </a:xfr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26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52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"/>
          <p:cNvSpPr>
            <a:spLocks noGrp="1"/>
          </p:cNvSpPr>
          <p:nvPr>
            <p:ph type="sldNum" sz="quarter" idx="4"/>
          </p:nvPr>
        </p:nvSpPr>
        <p:spPr>
          <a:xfrm>
            <a:off x="10835667" y="5989520"/>
            <a:ext cx="363650" cy="273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fld id="{6E5C9075-CD2F-413E-BE72-CDEDF17694E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Datum"/>
          <p:cNvSpPr>
            <a:spLocks noGrp="1"/>
          </p:cNvSpPr>
          <p:nvPr>
            <p:ph type="dt" sz="half" idx="2"/>
          </p:nvPr>
        </p:nvSpPr>
        <p:spPr>
          <a:xfrm>
            <a:off x="8567355" y="5989520"/>
            <a:ext cx="2268313" cy="273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tt.mm.jjjj</a:t>
            </a:r>
            <a:endParaRPr lang="de-DE" dirty="0"/>
          </a:p>
        </p:txBody>
      </p:sp>
      <p:sp>
        <p:nvSpPr>
          <p:cNvPr id="5" name="Fußzeile"/>
          <p:cNvSpPr>
            <a:spLocks noGrp="1"/>
          </p:cNvSpPr>
          <p:nvPr>
            <p:ph type="ftr" sz="quarter" idx="3"/>
          </p:nvPr>
        </p:nvSpPr>
        <p:spPr>
          <a:xfrm>
            <a:off x="3096980" y="5989520"/>
            <a:ext cx="5470376" cy="273600"/>
          </a:xfrm>
          <a:prstGeom prst="rect">
            <a:avLst/>
          </a:prstGeom>
        </p:spPr>
        <p:txBody>
          <a:bodyPr vert="horz" wrap="square" lIns="0" tIns="36000" rIns="0" bIns="36000" rtlCol="0" anchor="ctr" anchorCtr="0"/>
          <a:lstStyle>
            <a:lvl1pPr algn="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smtClean="0"/>
              <a:t>– Intern –                         Autor/Thema der Präsentation</a:t>
            </a:r>
            <a:endParaRPr lang="de-DE" dirty="0"/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324000" y="1620000"/>
            <a:ext cx="10872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24000" y="324000"/>
            <a:ext cx="91800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 smtClean="0"/>
              <a:t>Titel </a:t>
            </a:r>
            <a:r>
              <a:rPr lang="de-DE" noProof="0" dirty="0" smtClean="0"/>
              <a:t>durch</a:t>
            </a:r>
            <a:r>
              <a:rPr lang="de-DE" dirty="0" smtClean="0"/>
              <a:t> klicken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471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1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1152053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152053" rtl="0" eaLnBrk="1" latinLnBrk="0" hangingPunct="1">
        <a:lnSpc>
          <a:spcPct val="80000"/>
        </a:lnSpc>
        <a:spcBef>
          <a:spcPts val="0"/>
        </a:spcBef>
        <a:spcAft>
          <a:spcPts val="600"/>
        </a:spcAft>
        <a:buClr>
          <a:schemeClr val="tx1"/>
        </a:buClr>
        <a:buSzPct val="90000"/>
        <a:buFont typeface="Wingdings" panose="05000000000000000000" pitchFamily="2" charset="2"/>
        <a:buNone/>
        <a:defRPr sz="1800" kern="1200">
          <a:solidFill>
            <a:schemeClr val="tx1"/>
          </a:solidFill>
          <a:latin typeface="Tele-GroteskUlt" pitchFamily="2" charset="0"/>
          <a:ea typeface="+mn-ea"/>
          <a:cs typeface="+mn-cs"/>
        </a:defRPr>
      </a:lvl1pPr>
      <a:lvl2pPr marL="0" indent="0" algn="l" defTabSz="1152053" rtl="0" eaLnBrk="1" latinLnBrk="0" hangingPunct="1">
        <a:lnSpc>
          <a:spcPct val="80000"/>
        </a:lnSpc>
        <a:spcBef>
          <a:spcPts val="0"/>
        </a:spcBef>
        <a:spcAft>
          <a:spcPts val="600"/>
        </a:spcAft>
        <a:buClr>
          <a:schemeClr val="tx1"/>
        </a:buClr>
        <a:buSzPct val="90000"/>
        <a:buFont typeface="Wingdings" panose="05000000000000000000" pitchFamily="2" charset="2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1152053" rtl="0" eaLnBrk="1" latinLnBrk="0" hangingPunct="1">
        <a:lnSpc>
          <a:spcPct val="80000"/>
        </a:lnSpc>
        <a:spcBef>
          <a:spcPts val="0"/>
        </a:spcBef>
        <a:spcAft>
          <a:spcPts val="600"/>
        </a:spcAft>
        <a:buClr>
          <a:schemeClr val="tx1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6000" algn="l" defTabSz="1152053" rtl="0" eaLnBrk="1" latinLnBrk="0" hangingPunct="1">
        <a:lnSpc>
          <a:spcPct val="80000"/>
        </a:lnSpc>
        <a:spcBef>
          <a:spcPts val="0"/>
        </a:spcBef>
        <a:spcAft>
          <a:spcPts val="600"/>
        </a:spcAft>
        <a:buClr>
          <a:schemeClr val="tx1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1152053" rtl="0" eaLnBrk="1" latinLnBrk="0" hangingPunct="1">
        <a:lnSpc>
          <a:spcPct val="80000"/>
        </a:lnSpc>
        <a:spcBef>
          <a:spcPts val="0"/>
        </a:spcBef>
        <a:spcAft>
          <a:spcPts val="600"/>
        </a:spcAft>
        <a:buClr>
          <a:schemeClr val="tx1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822" userDrawn="1">
          <p15:clr>
            <a:srgbClr val="F26B43"/>
          </p15:clr>
        </p15:guide>
        <p15:guide id="2" pos="158" userDrawn="1">
          <p15:clr>
            <a:srgbClr val="F26B43"/>
          </p15:clr>
        </p15:guide>
        <p15:guide id="3" pos="7053">
          <p15:clr>
            <a:srgbClr val="F26B43"/>
          </p15:clr>
        </p15:guide>
        <p15:guide id="4" pos="1451" userDrawn="1">
          <p15:clr>
            <a:srgbClr val="F26B43"/>
          </p15:clr>
        </p15:guide>
        <p15:guide id="5" orient="horz" pos="2409" userDrawn="1">
          <p15:clr>
            <a:srgbClr val="F26B43"/>
          </p15:clr>
        </p15:guide>
        <p15:guide id="7" pos="1565" userDrawn="1">
          <p15:clr>
            <a:srgbClr val="F26B43"/>
          </p15:clr>
        </p15:guide>
        <p15:guide id="8" pos="4309" userDrawn="1">
          <p15:clr>
            <a:srgbClr val="F26B43"/>
          </p15:clr>
        </p15:guide>
        <p15:guide id="9" pos="5602" userDrawn="1">
          <p15:clr>
            <a:srgbClr val="F26B43"/>
          </p15:clr>
        </p15:guide>
        <p15:guide id="10" pos="2812" userDrawn="1">
          <p15:clr>
            <a:srgbClr val="F26B43"/>
          </p15:clr>
        </p15:guide>
        <p15:guide id="11" pos="4195" userDrawn="1">
          <p15:clr>
            <a:srgbClr val="F26B43"/>
          </p15:clr>
        </p15:guide>
        <p15:guide id="13" orient="horz" pos="1117" userDrawn="1">
          <p15:clr>
            <a:srgbClr val="F26B43"/>
          </p15:clr>
        </p15:guide>
        <p15:guide id="15" orient="horz" pos="3816" userDrawn="1">
          <p15:clr>
            <a:srgbClr val="F26B43"/>
          </p15:clr>
        </p15:guide>
        <p15:guide id="16" orient="horz" pos="3634" userDrawn="1">
          <p15:clr>
            <a:srgbClr val="F26B43"/>
          </p15:clr>
        </p15:guide>
        <p15:guide id="17" pos="29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i.xprize.org/news/periodic-table-of-a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ML im Service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– Intern –                         Autor/Thema der Präsentation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E5C9075-CD2F-413E-BE72-CDEDF17694E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de-DE" smtClean="0"/>
              <a:t>tt.mm.jjjj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Inhaltsplatzhalter 11"/>
          <p:cNvSpPr txBox="1">
            <a:spLocks/>
          </p:cNvSpPr>
          <p:nvPr/>
        </p:nvSpPr>
        <p:spPr>
          <a:xfrm>
            <a:off x="324000" y="1280160"/>
            <a:ext cx="5733900" cy="419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152053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Tele-GroteskUlt" pitchFamily="2" charset="0"/>
                <a:ea typeface="+mn-ea"/>
                <a:cs typeface="+mn-cs"/>
              </a:defRPr>
            </a:lvl1pPr>
            <a:lvl2pPr marL="0" indent="0" algn="l" defTabSz="1152053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1152053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1152053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1152053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11520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11520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11520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11520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Fachliche Entwicklung in AMCS:</a:t>
            </a:r>
          </a:p>
          <a:p>
            <a:pPr marL="400050" indent="-400050">
              <a:buFont typeface="+mj-lt"/>
              <a:buAutoNum type="romanUcPeriod"/>
            </a:pPr>
            <a:r>
              <a:rPr lang="de-DE" dirty="0" smtClean="0">
                <a:latin typeface="Tele-GroteskNor" pitchFamily="2" charset="0"/>
              </a:rPr>
              <a:t>Basierend auf Vorarbeiten von Jana Will und Lucas Fiedler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Tele-GroteskNor" pitchFamily="2" charset="0"/>
              </a:rPr>
              <a:t>Identifikation von </a:t>
            </a:r>
            <a:r>
              <a:rPr lang="de-DE" dirty="0" err="1">
                <a:latin typeface="Tele-GroteskUlt" pitchFamily="2" charset="0"/>
              </a:rPr>
              <a:t>Usecases</a:t>
            </a:r>
            <a:endParaRPr lang="de-DE" dirty="0">
              <a:latin typeface="Tele-GroteskUlt" pitchFamily="2" charset="0"/>
            </a:endParaRP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Tele-GroteskNor" pitchFamily="2" charset="0"/>
              </a:rPr>
              <a:t>Auswahl eines/zweier </a:t>
            </a:r>
            <a:r>
              <a:rPr lang="de-DE" dirty="0" err="1">
                <a:latin typeface="Tele-GroteskNor" pitchFamily="2" charset="0"/>
              </a:rPr>
              <a:t>Usecases</a:t>
            </a:r>
            <a:r>
              <a:rPr lang="de-DE" dirty="0">
                <a:latin typeface="Tele-GroteskNor" pitchFamily="2" charset="0"/>
              </a:rPr>
              <a:t> zur Umsetzung als </a:t>
            </a:r>
            <a:r>
              <a:rPr lang="de-DE" dirty="0" err="1">
                <a:latin typeface="Tele-GroteskUlt" pitchFamily="2" charset="0"/>
              </a:rPr>
              <a:t>PoC</a:t>
            </a:r>
            <a:r>
              <a:rPr lang="de-DE" dirty="0">
                <a:latin typeface="Tele-GroteskUlt" pitchFamily="2" charset="0"/>
              </a:rPr>
              <a:t>/Demo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Tele-GroteskNor" pitchFamily="2" charset="0"/>
              </a:rPr>
              <a:t>Einbindung, Aufbau und idealerweise dauerhafte Bindung von </a:t>
            </a:r>
            <a:r>
              <a:rPr lang="de-DE" dirty="0">
                <a:latin typeface="Tele-GroteskUlt" pitchFamily="2" charset="0"/>
              </a:rPr>
              <a:t>Studenten</a:t>
            </a:r>
            <a:r>
              <a:rPr lang="de-DE" dirty="0">
                <a:latin typeface="Tele-GroteskNor" pitchFamily="2" charset="0"/>
              </a:rPr>
              <a:t> (aktuell: 4)</a:t>
            </a:r>
            <a:endParaRPr lang="de-DE" dirty="0" smtClean="0">
              <a:latin typeface="Tele-GroteskNor" pitchFamily="2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de-DE" dirty="0" smtClean="0">
                <a:latin typeface="Tele-GroteskNor" pitchFamily="2" charset="0"/>
              </a:rPr>
              <a:t>Gleichzeitig</a:t>
            </a:r>
            <a:r>
              <a:rPr lang="de-DE" dirty="0">
                <a:latin typeface="Tele-GroteskNor" pitchFamily="2" charset="0"/>
              </a:rPr>
              <a:t>: Entwicklung eines </a:t>
            </a:r>
            <a:r>
              <a:rPr lang="de-DE" dirty="0"/>
              <a:t>Gesamtbildes</a:t>
            </a:r>
            <a:r>
              <a:rPr lang="de-DE" dirty="0">
                <a:latin typeface="Tele-GroteskNor" pitchFamily="2" charset="0"/>
              </a:rPr>
              <a:t> für Einsatz von ML im </a:t>
            </a:r>
            <a:r>
              <a:rPr lang="de-DE" dirty="0" smtClean="0">
                <a:latin typeface="Tele-GroteskNor" pitchFamily="2" charset="0"/>
              </a:rPr>
              <a:t>Service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Tele-GroteskNor" pitchFamily="2" charset="0"/>
              </a:rPr>
              <a:t>Identifikation von </a:t>
            </a:r>
            <a:r>
              <a:rPr lang="de-DE" dirty="0">
                <a:latin typeface="Tele-GroteskUlt" pitchFamily="2" charset="0"/>
              </a:rPr>
              <a:t>Betätigungsfeldern</a:t>
            </a:r>
            <a:r>
              <a:rPr lang="de-DE" dirty="0">
                <a:latin typeface="Tele-GroteskNor" pitchFamily="2" charset="0"/>
              </a:rPr>
              <a:t> für MMS/AMCS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Tele-GroteskNor" pitchFamily="2" charset="0"/>
              </a:rPr>
              <a:t>Aufbau/Konzentration von </a:t>
            </a:r>
            <a:r>
              <a:rPr lang="de-DE" dirty="0">
                <a:latin typeface="Tele-GroteskUlt" pitchFamily="2" charset="0"/>
              </a:rPr>
              <a:t>Beratungsknowhow</a:t>
            </a:r>
            <a:r>
              <a:rPr lang="de-DE" dirty="0">
                <a:latin typeface="Tele-GroteskNor" pitchFamily="2" charset="0"/>
              </a:rPr>
              <a:t> mit Fokus auf „ML im Service“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Tele-GroteskUlt" pitchFamily="2" charset="0"/>
              </a:rPr>
              <a:t>Einsatzplan</a:t>
            </a:r>
            <a:r>
              <a:rPr lang="de-DE" dirty="0">
                <a:latin typeface="Tele-GroteskNor" pitchFamily="2" charset="0"/>
              </a:rPr>
              <a:t> für ML im Service für Kunden (z.B. auf Basis des </a:t>
            </a:r>
            <a:r>
              <a:rPr lang="de-DE" dirty="0">
                <a:latin typeface="Tele-GroteskNor" pitchFamily="2" charset="0"/>
                <a:hlinkClick r:id="rId2"/>
              </a:rPr>
              <a:t>AI Periodensystems </a:t>
            </a:r>
            <a:r>
              <a:rPr lang="de-DE" dirty="0">
                <a:latin typeface="Tele-GroteskNor" pitchFamily="2" charset="0"/>
              </a:rPr>
              <a:t>o.ä</a:t>
            </a:r>
            <a:r>
              <a:rPr lang="de-DE" dirty="0" smtClean="0">
                <a:latin typeface="Tele-GroteskNor" pitchFamily="2" charset="0"/>
              </a:rPr>
              <a:t>.) entwickeln</a:t>
            </a:r>
          </a:p>
          <a:p>
            <a:pPr marL="400050" indent="-400050">
              <a:buFont typeface="+mj-lt"/>
              <a:buAutoNum type="romanUcPeriod"/>
            </a:pPr>
            <a:r>
              <a:rPr lang="de-DE" dirty="0" smtClean="0">
                <a:latin typeface="Tele-GroteskNor" pitchFamily="2" charset="0"/>
              </a:rPr>
              <a:t>Zusammenführung von I. und II.:</a:t>
            </a:r>
          </a:p>
          <a:p>
            <a:pPr marL="501750" lvl="2" indent="-285750" defTabSz="1151961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4B4B4B"/>
                </a:solidFill>
                <a:latin typeface="Tele-GroteskNor" pitchFamily="2" charset="0"/>
              </a:rPr>
              <a:t>Satz an Methoden/Instrumenten/</a:t>
            </a:r>
            <a:r>
              <a:rPr lang="de-DE" dirty="0" err="1" smtClean="0">
                <a:solidFill>
                  <a:srgbClr val="4B4B4B"/>
                </a:solidFill>
                <a:latin typeface="Tele-GroteskNor" pitchFamily="2" charset="0"/>
              </a:rPr>
              <a:t>PoCs</a:t>
            </a:r>
            <a:r>
              <a:rPr lang="de-DE" dirty="0" smtClean="0">
                <a:solidFill>
                  <a:srgbClr val="4B4B4B"/>
                </a:solidFill>
                <a:latin typeface="Tele-GroteskNor" pitchFamily="2" charset="0"/>
              </a:rPr>
              <a:t> für </a:t>
            </a:r>
            <a:r>
              <a:rPr lang="de-DE" dirty="0">
                <a:latin typeface="Tele-GroteskUlt" pitchFamily="2" charset="0"/>
              </a:rPr>
              <a:t>Einsatz in Projekten 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Inhaltsplatzhalter 11"/>
          <p:cNvSpPr>
            <a:spLocks noGrp="1"/>
          </p:cNvSpPr>
          <p:nvPr>
            <p:ph sz="quarter" idx="19"/>
          </p:nvPr>
        </p:nvSpPr>
        <p:spPr>
          <a:xfrm>
            <a:off x="6831480" y="1280160"/>
            <a:ext cx="4156560" cy="4140000"/>
          </a:xfrm>
        </p:spPr>
        <p:txBody>
          <a:bodyPr/>
          <a:lstStyle/>
          <a:p>
            <a:r>
              <a:rPr lang="de-DE" dirty="0" smtClean="0"/>
              <a:t>Persönliche Weiterbildung: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Tele-GroteskNor" pitchFamily="2" charset="0"/>
              </a:rPr>
              <a:t>Selbststudium für Verständnis und Überblick</a:t>
            </a:r>
            <a:endParaRPr lang="de-DE" dirty="0">
              <a:latin typeface="Tele-GroteskNor" pitchFamily="2" charset="0"/>
            </a:endParaRP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Tele-GroteskNor" pitchFamily="2" charset="0"/>
              </a:rPr>
              <a:t>Bücher, Internet</a:t>
            </a:r>
          </a:p>
          <a:p>
            <a:pPr marL="501750" lvl="2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Tele-GroteskNor" pitchFamily="2" charset="0"/>
              </a:rPr>
              <a:t>ML Grundlagen in </a:t>
            </a:r>
            <a:r>
              <a:rPr lang="de-DE" dirty="0" err="1" smtClean="0">
                <a:latin typeface="Tele-GroteskNor" pitchFamily="2" charset="0"/>
              </a:rPr>
              <a:t>Udacity</a:t>
            </a:r>
            <a:endParaRPr lang="de-DE" dirty="0" smtClean="0">
              <a:latin typeface="Tele-GroteskNor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Tele-GroteskNor" pitchFamily="2" charset="0"/>
              </a:rPr>
              <a:t>Anschließend (WS 18/19) </a:t>
            </a:r>
            <a:r>
              <a:rPr lang="de-DE" dirty="0" err="1" smtClean="0">
                <a:latin typeface="Tele-GroteskNor" pitchFamily="2" charset="0"/>
              </a:rPr>
              <a:t>Nanodegree</a:t>
            </a:r>
            <a:r>
              <a:rPr lang="de-DE" dirty="0" smtClean="0">
                <a:latin typeface="Tele-GroteskNor" pitchFamily="2" charset="0"/>
              </a:rPr>
              <a:t> ML bei </a:t>
            </a:r>
            <a:r>
              <a:rPr lang="de-DE" dirty="0" err="1" smtClean="0">
                <a:latin typeface="Tele-GroteskNor" pitchFamily="2" charset="0"/>
              </a:rPr>
              <a:t>Udacity</a:t>
            </a:r>
            <a:endParaRPr lang="de-DE" dirty="0" smtClean="0">
              <a:latin typeface="Tele-GroteskNor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Tele-GroteskNor" pitchFamily="2" charset="0"/>
              </a:rPr>
              <a:t>Ggf. anschließend Spezialisierung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148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E5C9075-CD2F-413E-BE72-CDEDF17694E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de-DE" smtClean="0"/>
              <a:t>tt.mm.jjjj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– Intern –                         Autor/Thema der Präsentation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747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Praesentationsvorlage_Master_Format_16_9">
  <a:themeElements>
    <a:clrScheme name="Telekom 2016">
      <a:dk1>
        <a:srgbClr val="4B4B4B"/>
      </a:dk1>
      <a:lt1>
        <a:srgbClr val="FFFFFF"/>
      </a:lt1>
      <a:dk2>
        <a:srgbClr val="E20074"/>
      </a:dk2>
      <a:lt2>
        <a:srgbClr val="A4A4A4"/>
      </a:lt2>
      <a:accent1>
        <a:srgbClr val="1063AD"/>
      </a:accent1>
      <a:accent2>
        <a:srgbClr val="53BAF2"/>
      </a:accent2>
      <a:accent3>
        <a:srgbClr val="1BADA2"/>
      </a:accent3>
      <a:accent4>
        <a:srgbClr val="BFCB44"/>
      </a:accent4>
      <a:accent5>
        <a:srgbClr val="FFD329"/>
      </a:accent5>
      <a:accent6>
        <a:srgbClr val="FF9A1E"/>
      </a:accent6>
      <a:hlink>
        <a:srgbClr val="E20074"/>
      </a:hlink>
      <a:folHlink>
        <a:srgbClr val="6C6C6C"/>
      </a:folHlink>
    </a:clrScheme>
    <a:fontScheme name="T-Systems">
      <a:majorFont>
        <a:latin typeface="TeleGrotesk Headline Ultra"/>
        <a:ea typeface=""/>
        <a:cs typeface=""/>
      </a:majorFont>
      <a:minorFont>
        <a:latin typeface="Tele-GroteskNo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6350">
          <a:noFill/>
        </a:ln>
      </a:spPr>
      <a:bodyPr rot="0" spcFirstLastPara="0" vert="horz" wrap="square" lIns="180000" tIns="180000" rIns="180000" bIns="180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80000"/>
          </a:lnSpc>
          <a:spcAft>
            <a:spcPts val="600"/>
          </a:spcAft>
          <a:buClr>
            <a:schemeClr val="tx1"/>
          </a:buClr>
          <a:buSzPct val="90000"/>
          <a:defRPr sz="1600" dirty="0" err="1" smtClean="0">
            <a:solidFill>
              <a:schemeClr val="bg1"/>
            </a:solidFill>
            <a:latin typeface="Tele-GroteskUlt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000" indent="-180000" defTabSz="1152053">
          <a:lnSpc>
            <a:spcPct val="80000"/>
          </a:lnSpc>
          <a:spcBef>
            <a:spcPts val="600"/>
          </a:spcBef>
          <a:buClr>
            <a:schemeClr val="tx1"/>
          </a:buClr>
          <a:buSzPct val="90000"/>
          <a:buFont typeface="Wingdings" panose="05000000000000000000" pitchFamily="2" charset="2"/>
          <a:buChar char="§"/>
          <a:defRPr sz="1600" dirty="0" err="1" smtClean="0"/>
        </a:defPPr>
      </a:lstStyle>
    </a:txDef>
  </a:objectDefaults>
  <a:extraClrSchemeLst/>
  <a:custClrLst>
    <a:custClr name="Gelb">
      <a:srgbClr val="FFD329"/>
    </a:custClr>
    <a:custClr name="Orange">
      <a:srgbClr val="FF9A1E"/>
    </a:custClr>
    <a:custClr name="Hellblau">
      <a:srgbClr val="53BAF2"/>
    </a:custClr>
    <a:custClr name="Dunkelblau">
      <a:srgbClr val="1063AD"/>
    </a:custClr>
    <a:custClr name="Petrol">
      <a:srgbClr val="1BADA2"/>
    </a:custClr>
    <a:custClr name="Grün">
      <a:srgbClr val="BFCB44"/>
    </a:custClr>
    <a:custClr name="Schwarz">
      <a:srgbClr val="000000"/>
    </a:custClr>
    <a:custClr name="Weiß">
      <a:srgbClr val="FFFFFF"/>
    </a:custClr>
    <a:custClr name="Weiß">
      <a:srgbClr val="FFFFFF"/>
    </a:custClr>
    <a:custClr name="Weiß">
      <a:srgbClr val="FFFFFF"/>
    </a:custClr>
    <a:custClr name="Gelb hell">
      <a:srgbClr val="FFDE5D"/>
    </a:custClr>
    <a:custClr name="Orange hell">
      <a:srgbClr val="FFB356"/>
    </a:custClr>
    <a:custClr name="Hellblau hell">
      <a:srgbClr val="7ECBF5"/>
    </a:custClr>
    <a:custClr name="Dunkelblau hell">
      <a:srgbClr val="529AD6"/>
    </a:custClr>
    <a:custClr name="Petrol hell">
      <a:srgbClr val="65C8C0"/>
    </a:custClr>
    <a:custClr name="Grün hell">
      <a:srgbClr val="CFD837"/>
    </a:custClr>
    <a:custClr name="Weiß">
      <a:srgbClr val="FFFFFF"/>
    </a:custClr>
    <a:custClr name="Weiß">
      <a:srgbClr val="FFFFFF"/>
    </a:custClr>
    <a:custClr name="Weiß">
      <a:srgbClr val="FFFFFF"/>
    </a:custClr>
    <a:custClr name="Weiß">
      <a:srgbClr val="FFFFFF"/>
    </a:custClr>
    <a:custClr name="Gelb dunkel">
      <a:srgbClr val="DBAD39"/>
    </a:custClr>
    <a:custClr name="Orange dunkel">
      <a:srgbClr val="D48936"/>
    </a:custClr>
    <a:custClr name="Hellblau dunkel">
      <a:srgbClr val="317CB3"/>
    </a:custClr>
    <a:custClr name="Dunkelblau dunkel">
      <a:srgbClr val="235482"/>
    </a:custClr>
    <a:custClr name="Petrol dunkel">
      <a:srgbClr val="218076"/>
    </a:custClr>
    <a:custClr name="Grün dunkel">
      <a:srgbClr val="889130"/>
    </a:custClr>
    <a:custClr name="Weiß">
      <a:srgbClr val="FFFFFF"/>
    </a:custClr>
    <a:custClr name="Weiß">
      <a:srgbClr val="FFFFFF"/>
    </a:custClr>
    <a:custClr name="Weiß">
      <a:srgbClr val="FFFFFF"/>
    </a:custClr>
    <a:custClr name="Weiß">
      <a:srgbClr val="FFFFFF"/>
    </a:custClr>
  </a:custClrLst>
</a:theme>
</file>

<file path=ppt/theme/theme2.xml><?xml version="1.0" encoding="utf-8"?>
<a:theme xmlns:a="http://schemas.openxmlformats.org/drawingml/2006/main" name="Larissa">
  <a:themeElements>
    <a:clrScheme name="Telekom">
      <a:dk1>
        <a:srgbClr val="000000"/>
      </a:dk1>
      <a:lt1>
        <a:srgbClr val="FFFFFF"/>
      </a:lt1>
      <a:dk2>
        <a:srgbClr val="E20074"/>
      </a:dk2>
      <a:lt2>
        <a:srgbClr val="A4A4A4"/>
      </a:lt2>
      <a:accent1>
        <a:srgbClr val="EDEDED"/>
      </a:accent1>
      <a:accent2>
        <a:srgbClr val="D0D0D0"/>
      </a:accent2>
      <a:accent3>
        <a:srgbClr val="7C7C7C"/>
      </a:accent3>
      <a:accent4>
        <a:srgbClr val="6C6C6C"/>
      </a:accent4>
      <a:accent5>
        <a:srgbClr val="4B4B4B"/>
      </a:accent5>
      <a:accent6>
        <a:srgbClr val="A4A4A4"/>
      </a:accent6>
      <a:hlink>
        <a:srgbClr val="E20074"/>
      </a:hlink>
      <a:folHlink>
        <a:srgbClr val="6C6C6C"/>
      </a:folHlink>
    </a:clrScheme>
    <a:fontScheme name="Telekom_01 2013">
      <a:majorFont>
        <a:latin typeface="TeleGrotesk Headline Ultra"/>
        <a:ea typeface=""/>
        <a:cs typeface=""/>
      </a:majorFont>
      <a:minorFont>
        <a:latin typeface="Tele-GroteskNo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Telekom">
      <a:dk1>
        <a:srgbClr val="000000"/>
      </a:dk1>
      <a:lt1>
        <a:srgbClr val="FFFFFF"/>
      </a:lt1>
      <a:dk2>
        <a:srgbClr val="E20074"/>
      </a:dk2>
      <a:lt2>
        <a:srgbClr val="A4A4A4"/>
      </a:lt2>
      <a:accent1>
        <a:srgbClr val="EDEDED"/>
      </a:accent1>
      <a:accent2>
        <a:srgbClr val="D0D0D0"/>
      </a:accent2>
      <a:accent3>
        <a:srgbClr val="7C7C7C"/>
      </a:accent3>
      <a:accent4>
        <a:srgbClr val="6C6C6C"/>
      </a:accent4>
      <a:accent5>
        <a:srgbClr val="4B4B4B"/>
      </a:accent5>
      <a:accent6>
        <a:srgbClr val="A4A4A4"/>
      </a:accent6>
      <a:hlink>
        <a:srgbClr val="E20074"/>
      </a:hlink>
      <a:folHlink>
        <a:srgbClr val="6C6C6C"/>
      </a:folHlink>
    </a:clrScheme>
    <a:fontScheme name="Telekom_01 2013">
      <a:majorFont>
        <a:latin typeface="TeleGrotesk Headline Ultra"/>
        <a:ea typeface=""/>
        <a:cs typeface=""/>
      </a:majorFont>
      <a:minorFont>
        <a:latin typeface="Tele-GroteskNo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953bfc63d84033916a559a8d98be4a xmlns="222fca36-b72c-4416-b6af-9e9ed73a4974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9edbddb8-2e4b-4ac9-98b5-9f0c87cba86b</TermId>
        </TermInfo>
      </Terms>
    </la953bfc63d84033916a559a8d98be4a>
    <o87fbed98a9c4048a9b8a38dac14bb11 xmlns="222fca36-b72c-4416-b6af-9e9ed73a4974">
      <Terms xmlns="http://schemas.microsoft.com/office/infopath/2007/PartnerControls">
        <TermInfo xmlns="http://schemas.microsoft.com/office/infopath/2007/PartnerControls">
          <TermName xmlns="http://schemas.microsoft.com/office/infopath/2007/PartnerControls">Deutsch</TermName>
          <TermId xmlns="http://schemas.microsoft.com/office/infopath/2007/PartnerControls">331c7095-f3e9-4cf5-8f17-950770e5b16d</TermId>
        </TermInfo>
      </Terms>
    </o87fbed98a9c4048a9b8a38dac14bb11>
    <TaxCatchAll xmlns="222fca36-b72c-4416-b6af-9e9ed73a4974">
      <Value>54</Value>
      <Value>3</Value>
      <Value>2</Value>
    </TaxCatchAll>
    <k3b5aecce6364763bd8694026bf75174 xmlns="222fca36-b72c-4416-b6af-9e9ed73a4974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intern</TermName>
          <TermId xmlns="http://schemas.microsoft.com/office/infopath/2007/PartnerControls">9de8da0f-7620-401e-8c7a-972aee2fcca6</TermId>
        </TermInfo>
      </Terms>
    </k3b5aecce6364763bd8694026bf75174>
    <Dokumentenbeschreibung xmlns="222fca36-b72c-4416-b6af-9e9ed73a4974" xsi:nil="true"/>
    <Autorisierte_x0020_Bearbeiter xmlns="222fca36-b72c-4416-b6af-9e9ed73a4974">
      <UserInfo>
        <DisplayName/>
        <AccountId xsi:nil="true"/>
        <AccountType/>
      </UserInfo>
    </Autorisierte_x0020_Bearbeiter>
    <n17287cc22ba42c2b5a18e1b1cd9cd21 xmlns="222fca36-b72c-4416-b6af-9e9ed73a4974">
      <Terms xmlns="http://schemas.microsoft.com/office/infopath/2007/PartnerControls"/>
    </n17287cc22ba42c2b5a18e1b1cd9cd21>
    <Zentrales_x0020_Dokument xmlns="222fca36-b72c-4416-b6af-9e9ed73a4974">true</Zentrales_x0020_Dokument>
    <Lieferant xmlns="222fca36-b72c-4416-b6af-9e9ed73a4974" xsi:nil="true"/>
    <Referenzvereinbarung xmlns="222fca36-b72c-4416-b6af-9e9ed73a4974">nein</Referenzvereinbarung>
    <Kunde xmlns="222fca36-b72c-4416-b6af-9e9ed73a4974" xsi:nil="true"/>
    <ff4b811ecead4569aba5a63c616163f8 xmlns="222fca36-b72c-4416-b6af-9e9ed73a4974">
      <Terms xmlns="http://schemas.microsoft.com/office/infopath/2007/PartnerControls"/>
    </ff4b811ecead4569aba5a63c616163f8>
    <cf54400b229c4d3e90757e4e6f8e0c15 xmlns="222fca36-b72c-4416-b6af-9e9ed73a4974">
      <Terms xmlns="http://schemas.microsoft.com/office/infopath/2007/PartnerControls"/>
    </cf54400b229c4d3e90757e4e6f8e0c15>
    <cd808290e78f42048fcdd5b03b8e7f70 xmlns="222fca36-b72c-4416-b6af-9e9ed73a4974">
      <Terms xmlns="http://schemas.microsoft.com/office/infopath/2007/PartnerControls"/>
    </cd808290e78f42048fcdd5b03b8e7f70>
    <CRM_x0020_Link xmlns="222fca36-b72c-4416-b6af-9e9ed73a4974">
      <Url xsi:nil="true"/>
      <Description xsi:nil="true"/>
    </CRM_x0020_Link>
    <n0edfcb6924140fa816f4b2075da18dc xmlns="222fca36-b72c-4416-b6af-9e9ed73a4974">
      <Terms xmlns="http://schemas.microsoft.com/office/infopath/2007/PartnerControls"/>
    </n0edfcb6924140fa816f4b2075da18dc>
    <_dlc_DocId xmlns="222fca36-b72c-4416-b6af-9e9ed73a4974">MMSVORLAGEN-147141784-3890</_dlc_DocId>
    <_dlc_DocIdUrl xmlns="222fca36-b72c-4416-b6af-9e9ed73a4974">
      <Url>https://sharepoint.mms-at-work.de/sites/vorlagen/_layouts/15/DocIdRedir.aspx?ID=MMSVORLAGEN-147141784-3890</Url>
      <Description>MMSVORLAGEN-147141784-3890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arketing und Sales Dokumente" ma:contentTypeID="0x0101009A6327AA6A04D144B7DF3047913CED01001AAAC3D7F624114C8818C48B5F5968C9" ma:contentTypeVersion="6" ma:contentTypeDescription="" ma:contentTypeScope="" ma:versionID="676976ac817886382d58f53e84f17356">
  <xsd:schema xmlns:xsd="http://www.w3.org/2001/XMLSchema" xmlns:xs="http://www.w3.org/2001/XMLSchema" xmlns:p="http://schemas.microsoft.com/office/2006/metadata/properties" xmlns:ns2="222fca36-b72c-4416-b6af-9e9ed73a4974" targetNamespace="http://schemas.microsoft.com/office/2006/metadata/properties" ma:root="true" ma:fieldsID="ddcb3d55a8780c6dfe4f354b45537d00" ns2:_="">
    <xsd:import namespace="222fca36-b72c-4416-b6af-9e9ed73a497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Dokumentenbeschreibung" minOccurs="0"/>
                <xsd:element ref="ns2:k3b5aecce6364763bd8694026bf75174" minOccurs="0"/>
                <xsd:element ref="ns2:TaxCatchAll" minOccurs="0"/>
                <xsd:element ref="ns2:TaxCatchAllLabel" minOccurs="0"/>
                <xsd:element ref="ns2:la953bfc63d84033916a559a8d98be4a" minOccurs="0"/>
                <xsd:element ref="ns2:o87fbed98a9c4048a9b8a38dac14bb11" minOccurs="0"/>
                <xsd:element ref="ns2:Autorisierte_x0020_Bearbeiter" minOccurs="0"/>
                <xsd:element ref="ns2:cd808290e78f42048fcdd5b03b8e7f70" minOccurs="0"/>
                <xsd:element ref="ns2:n0edfcb6924140fa816f4b2075da18dc" minOccurs="0"/>
                <xsd:element ref="ns2:Zentrales_x0020_Dokument" minOccurs="0"/>
                <xsd:element ref="ns2:cf54400b229c4d3e90757e4e6f8e0c15" minOccurs="0"/>
                <xsd:element ref="ns2:n17287cc22ba42c2b5a18e1b1cd9cd21" minOccurs="0"/>
                <xsd:element ref="ns2:Kunde" minOccurs="0"/>
                <xsd:element ref="ns2:Lieferant" minOccurs="0"/>
                <xsd:element ref="ns2:ff4b811ecead4569aba5a63c616163f8" minOccurs="0"/>
                <xsd:element ref="ns2:Referenzvereinbarung" minOccurs="0"/>
                <xsd:element ref="ns2:CRM_x0020_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fca36-b72c-4416-b6af-9e9ed73a497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Dokumentenbeschreibung" ma:index="11" nillable="true" ma:displayName="Dokumentenbeschreibung" ma:internalName="Dokumentenbeschreibung">
      <xsd:simpleType>
        <xsd:restriction base="dms:Note">
          <xsd:maxLength value="255"/>
        </xsd:restriction>
      </xsd:simpleType>
    </xsd:element>
    <xsd:element name="k3b5aecce6364763bd8694026bf75174" ma:index="12" nillable="true" ma:taxonomy="true" ma:internalName="k3b5aecce6364763bd8694026bf75174" ma:taxonomyFieldName="Klassifizierung" ma:displayName="Klassifizierung" ma:readOnly="false" ma:default="" ma:fieldId="{43b5aecc-e636-4763-bd86-94026bf75174}" ma:sspId="b612783d-021f-4644-87cf-1a6360251e7c" ma:termSetId="119f31ca-51c4-47c8-ad1e-0b6be5fb21a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3" nillable="true" ma:displayName="Taxonomy Catch All Column" ma:hidden="true" ma:list="{8041d593-c780-49b6-ac93-0414e50ba6f8}" ma:internalName="TaxCatchAll" ma:showField="CatchAllData" ma:web="222fca36-b72c-4416-b6af-9e9ed73a49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4" nillable="true" ma:displayName="Taxonomy Catch All Column1" ma:hidden="true" ma:list="{8041d593-c780-49b6-ac93-0414e50ba6f8}" ma:internalName="TaxCatchAllLabel" ma:readOnly="true" ma:showField="CatchAllDataLabel" ma:web="222fca36-b72c-4416-b6af-9e9ed73a49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953bfc63d84033916a559a8d98be4a" ma:index="16" nillable="true" ma:taxonomy="true" ma:internalName="la953bfc63d84033916a559a8d98be4a" ma:taxonomyFieldName="Organisationseinheit" ma:displayName="Hrsg. Organisationseinheit" ma:readOnly="false" ma:default="" ma:fieldId="{5a953bfc-63d8-4033-916a-559a8d98be4a}" ma:sspId="b612783d-021f-4644-87cf-1a6360251e7c" ma:termSetId="ee446b85-9a63-4e20-a9b5-c062c92a260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87fbed98a9c4048a9b8a38dac14bb11" ma:index="18" nillable="true" ma:taxonomy="true" ma:internalName="o87fbed98a9c4048a9b8a38dac14bb11" ma:taxonomyFieldName="Sprachversion" ma:displayName="Sprachversion" ma:readOnly="false" ma:default="" ma:fieldId="{887fbed9-8a9c-4048-a9b8-a38dac14bb11}" ma:sspId="b612783d-021f-4644-87cf-1a6360251e7c" ma:termSetId="5c449dba-d487-455b-81da-4fb391ca402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utorisierte_x0020_Bearbeiter" ma:index="20" nillable="true" ma:displayName="Autorisierte Bearbeiter" ma:list="UserInfo" ma:SharePointGroup="0" ma:internalName="Autorisierte_x0020_Bearbeiter" ma:readOnly="fals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d808290e78f42048fcdd5b03b8e7f70" ma:index="21" nillable="true" ma:taxonomy="true" ma:internalName="cd808290e78f42048fcdd5b03b8e7f70" ma:taxonomyFieldName="Dokumentenkategorie" ma:displayName="Dokumentenkategorie" ma:readOnly="false" ma:default="" ma:fieldId="{cd808290-e78f-4204-8fcd-d5b03b8e7f70}" ma:sspId="b612783d-021f-4644-87cf-1a6360251e7c" ma:termSetId="1fd601b4-8498-4d4b-8d03-41fa9073f2d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0edfcb6924140fa816f4b2075da18dc" ma:index="23" nillable="true" ma:taxonomy="true" ma:internalName="n0edfcb6924140fa816f4b2075da18dc" ma:taxonomyFieldName="Technologie" ma:displayName="Technologie" ma:readOnly="false" ma:default="" ma:fieldId="{70edfcb6-9241-40fa-816f-4b2075da18dc}" ma:taxonomyMulti="true" ma:sspId="b612783d-021f-4644-87cf-1a6360251e7c" ma:termSetId="71eafbe2-7165-4b71-bd99-dbd6b7bb256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Zentrales_x0020_Dokument" ma:index="25" nillable="true" ma:displayName="Zentrales Dokument" ma:default="1" ma:internalName="Zentrales_x0020_Dokument" ma:readOnly="false">
      <xsd:simpleType>
        <xsd:restriction base="dms:Boolean"/>
      </xsd:simpleType>
    </xsd:element>
    <xsd:element name="cf54400b229c4d3e90757e4e6f8e0c15" ma:index="26" nillable="true" ma:taxonomy="true" ma:internalName="cf54400b229c4d3e90757e4e6f8e0c15" ma:taxonomyFieldName="Branche" ma:displayName="Branche" ma:readOnly="false" ma:default="" ma:fieldId="{cf54400b-229c-4d3e-9075-7e4e6f8e0c15}" ma:taxonomyMulti="true" ma:sspId="b612783d-021f-4644-87cf-1a6360251e7c" ma:termSetId="29860e59-7722-4699-aca1-59a8265a5b1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17287cc22ba42c2b5a18e1b1cd9cd21" ma:index="28" nillable="true" ma:taxonomy="true" ma:internalName="n17287cc22ba42c2b5a18e1b1cd9cd21" ma:taxonomyFieldName="Marktl_x00f6_sung" ma:displayName="Marktlösung" ma:readOnly="false" ma:default="" ma:fieldId="{717287cc-22ba-42c2-b5a1-8e1b1cd9cd21}" ma:taxonomyMulti="true" ma:sspId="b612783d-021f-4644-87cf-1a6360251e7c" ma:termSetId="52ae3624-5c19-4dce-9f5e-0faebcc20d3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unde" ma:index="30" nillable="true" ma:displayName="Kunde" ma:description="Bitte gib hier den Namen des Kunden an mit dem das Dokument in Verbindung steht. Nicht auszufüllen bei Portfolioelementen und Marktlösungen." ma:internalName="Kunde" ma:readOnly="false">
      <xsd:simpleType>
        <xsd:restriction base="dms:Text">
          <xsd:maxLength value="255"/>
        </xsd:restriction>
      </xsd:simpleType>
    </xsd:element>
    <xsd:element name="Lieferant" ma:index="31" nillable="true" ma:displayName="Lieferant" ma:description="Bitte gib hier den Namen des Lieferanten an mit dem das Dokument in Verbindung steht." ma:internalName="Lieferant">
      <xsd:simpleType>
        <xsd:restriction base="dms:Text">
          <xsd:maxLength value="255"/>
        </xsd:restriction>
      </xsd:simpleType>
    </xsd:element>
    <xsd:element name="ff4b811ecead4569aba5a63c616163f8" ma:index="32" nillable="true" ma:taxonomy="true" ma:internalName="ff4b811ecead4569aba5a63c616163f8" ma:taxonomyFieldName="Portfolioelement" ma:displayName="Portfolioelement" ma:readOnly="false" ma:default="" ma:fieldId="{ff4b811e-cead-4569-aba5-a63c616163f8}" ma:taxonomyMulti="true" ma:sspId="b612783d-021f-4644-87cf-1a6360251e7c" ma:termSetId="771f6bb4-b6fb-4169-b9c9-aeb290c22af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Referenzvereinbarung" ma:index="34" nillable="true" ma:displayName="Referenzvereinbarung" ma:default="nein" ma:description="Gibt es eine Referenzvereinbarung zu dieser Referenz?" ma:format="Dropdown" ma:internalName="Referenzvereinbarung" ma:readOnly="false">
      <xsd:simpleType>
        <xsd:restriction base="dms:Choice">
          <xsd:enumeration value="ja"/>
          <xsd:enumeration value="nein"/>
        </xsd:restriction>
      </xsd:simpleType>
    </xsd:element>
    <xsd:element name="CRM_x0020_Link" ma:index="35" nillable="true" ma:displayName="CRM Link" ma:format="Hyperlink" ma:internalName="CRM_x0020_Link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FBECAA-707B-4222-9694-DD74669806E0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222fca36-b72c-4416-b6af-9e9ed73a4974"/>
    <ds:schemaRef ds:uri="http://schemas.microsoft.com/office/2006/metadata/properties"/>
    <ds:schemaRef ds:uri="http://purl.org/dc/dcmitype/"/>
    <ds:schemaRef ds:uri="http://schemas.microsoft.com/sharepoint/v3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0E32428-C73C-44B2-BCCD-3A1BB5D9955F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4C6D775-986B-4C61-9506-7DB0579714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2fca36-b72c-4416-b6af-9e9ed73a49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4578220-B5E9-4E4B-A2D5-686CD36EC7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Praesentationsvorlage_Master_Format_16_9</Template>
  <TotalTime>0</TotalTime>
  <Words>144</Words>
  <Application>Microsoft Office PowerPoint</Application>
  <PresentationFormat>Benutzerdefiniert</PresentationFormat>
  <Paragraphs>24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TeleGrotesk Headline Ultra</vt:lpstr>
      <vt:lpstr>Wingdings</vt:lpstr>
      <vt:lpstr>Tele-GroteskUlt</vt:lpstr>
      <vt:lpstr>Tele-GroteskNor</vt:lpstr>
      <vt:lpstr>TeleGrotesk Headline</vt:lpstr>
      <vt:lpstr>Praesentationsvorlage_Master_Format_16_9</vt:lpstr>
      <vt:lpstr>ML im Service</vt:lpstr>
      <vt:lpstr>PowerPoint-Präsentation</vt:lpstr>
    </vt:vector>
  </TitlesOfParts>
  <Company>T-Systems Multimedia Solutions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Klaus Engel</dc:creator>
  <cp:lastModifiedBy>Klaus Engel</cp:lastModifiedBy>
  <cp:revision>15</cp:revision>
  <cp:lastPrinted>2014-09-18T07:48:07Z</cp:lastPrinted>
  <dcterms:created xsi:type="dcterms:W3CDTF">2018-04-19T07:17:40Z</dcterms:created>
  <dcterms:modified xsi:type="dcterms:W3CDTF">2018-04-20T09:38:17Z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0x0101009A6327AA6A04D144B7DF3047913CED01001AAAC3D7F624114C8818C48B5F5968C9</vt:lpwstr>
  </property>
  <property fmtid="{D5CDD505-2E9C-101B-9397-08002B2CF9AE}" pid="3" name="_dlc_policyId">
    <vt:lpwstr>0x010100A8A9D4991A377F42B5D70145DA4ABAD2|2078424209</vt:lpwstr>
  </property>
  <property fmtid="{D5CDD505-2E9C-101B-9397-08002B2CF9AE}" pid="4" name="ItemRetentionFormula">
    <vt:lpwstr>&lt;formula id="Microsoft.Office.RecordsManagement.PolicyFeatures.Expiration.Formula.BuiltIn"&gt;&lt;number&gt;1&lt;/number&gt;&lt;property&gt;Modified&lt;/property&gt;&lt;propertyId&gt;28cf69c5-fa48-462a-b5cd-27b6f9d2bd5f&lt;/propertyId&gt;&lt;period&gt;years&lt;/period&gt;&lt;/formula&gt;</vt:lpwstr>
  </property>
  <property fmtid="{D5CDD505-2E9C-101B-9397-08002B2CF9AE}" pid="5" name="Geltungsbereich">
    <vt:lpwstr>11;#T-Systems MMS|67de32d2-4093-4bdd-9fce-5bbde0141c05</vt:lpwstr>
  </property>
  <property fmtid="{D5CDD505-2E9C-101B-9397-08002B2CF9AE}" pid="6" name="Dokumententyp">
    <vt:lpwstr>26;#Dokumentenvorlage|ca62863b-6ee5-4b50-b01e-d7b32ed9c677</vt:lpwstr>
  </property>
  <property fmtid="{D5CDD505-2E9C-101B-9397-08002B2CF9AE}" pid="7" name="Prozess">
    <vt:lpwstr>39;#Lead to Cash|61aa40bd-28d3-4328-b4b6-ac0f40a78296</vt:lpwstr>
  </property>
  <property fmtid="{D5CDD505-2E9C-101B-9397-08002B2CF9AE}" pid="8" name="Sprachversion">
    <vt:lpwstr>3;#Deutsch|331c7095-f3e9-4cf5-8f17-950770e5b16d</vt:lpwstr>
  </property>
  <property fmtid="{D5CDD505-2E9C-101B-9397-08002B2CF9AE}" pid="9" name="Klassifizierung">
    <vt:lpwstr>2;#intern|9de8da0f-7620-401e-8c7a-972aee2fcca6</vt:lpwstr>
  </property>
  <property fmtid="{D5CDD505-2E9C-101B-9397-08002B2CF9AE}" pid="10" name="Organisationseinheit">
    <vt:lpwstr>54;#Marketing|9edbddb8-2e4b-4ac9-98b5-9f0c87cba86b</vt:lpwstr>
  </property>
  <property fmtid="{D5CDD505-2E9C-101B-9397-08002B2CF9AE}" pid="11" name="Branche">
    <vt:lpwstr/>
  </property>
  <property fmtid="{D5CDD505-2E9C-101B-9397-08002B2CF9AE}" pid="12" name="Portfolioelement">
    <vt:lpwstr/>
  </property>
  <property fmtid="{D5CDD505-2E9C-101B-9397-08002B2CF9AE}" pid="13" name="Dokumentenkategorie">
    <vt:lpwstr/>
  </property>
  <property fmtid="{D5CDD505-2E9C-101B-9397-08002B2CF9AE}" pid="14" name="_dlc_ExpireDate">
    <vt:filetime>2017-08-23T08:28:32Z</vt:filetime>
  </property>
  <property fmtid="{D5CDD505-2E9C-101B-9397-08002B2CF9AE}" pid="15" name="m807304f5db24ae1943c25b2a9f8c267">
    <vt:lpwstr>Dokumentenvorlage|ca62863b-6ee5-4b50-b01e-d7b32ed9c677</vt:lpwstr>
  </property>
  <property fmtid="{D5CDD505-2E9C-101B-9397-08002B2CF9AE}" pid="16" name="g0966aa43bfc42ab8a90781e9cefb455">
    <vt:lpwstr>Lead to Cash|61aa40bd-28d3-4328-b4b6-ac0f40a78296</vt:lpwstr>
  </property>
  <property fmtid="{D5CDD505-2E9C-101B-9397-08002B2CF9AE}" pid="17" name="_dlc_DocIdItemGuid">
    <vt:lpwstr>482def0e-932b-4fd1-80ec-f3b6d09db1cb</vt:lpwstr>
  </property>
  <property fmtid="{D5CDD505-2E9C-101B-9397-08002B2CF9AE}" pid="18" name="e0808ad4cf2446d7ab6556f25bc088b0">
    <vt:lpwstr>T-Systems MMS|67de32d2-4093-4bdd-9fce-5bbde0141c05</vt:lpwstr>
  </property>
  <property fmtid="{D5CDD505-2E9C-101B-9397-08002B2CF9AE}" pid="19" name="Marktlösung">
    <vt:lpwstr/>
  </property>
  <property fmtid="{D5CDD505-2E9C-101B-9397-08002B2CF9AE}" pid="20" name="Wer hat archiviert">
    <vt:lpwstr/>
  </property>
  <property fmtid="{D5CDD505-2E9C-101B-9397-08002B2CF9AE}" pid="21" name="Vorlagenbeschreibung">
    <vt:lpwstr>Mastervorlage zur Erstellung einer Unternehmenspräsentation im Format 16:9</vt:lpwstr>
  </property>
  <property fmtid="{D5CDD505-2E9C-101B-9397-08002B2CF9AE}" pid="22" name="Technologie">
    <vt:lpwstr/>
  </property>
  <property fmtid="{D5CDD505-2E9C-101B-9397-08002B2CF9AE}" pid="23" name="Gelenktes Dokument">
    <vt:bool>false</vt:bool>
  </property>
</Properties>
</file>