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362" r:id="rId2"/>
    <p:sldId id="597" r:id="rId3"/>
    <p:sldId id="596" r:id="rId4"/>
    <p:sldId id="541" r:id="rId5"/>
    <p:sldId id="542" r:id="rId6"/>
    <p:sldId id="543" r:id="rId7"/>
    <p:sldId id="554" r:id="rId8"/>
    <p:sldId id="581" r:id="rId9"/>
    <p:sldId id="553" r:id="rId10"/>
    <p:sldId id="559" r:id="rId11"/>
    <p:sldId id="603" r:id="rId12"/>
    <p:sldId id="604" r:id="rId13"/>
    <p:sldId id="605" r:id="rId14"/>
    <p:sldId id="607" r:id="rId15"/>
    <p:sldId id="610" r:id="rId16"/>
    <p:sldId id="612" r:id="rId17"/>
    <p:sldId id="606" r:id="rId18"/>
    <p:sldId id="614" r:id="rId19"/>
    <p:sldId id="609" r:id="rId20"/>
    <p:sldId id="611" r:id="rId21"/>
    <p:sldId id="613" r:id="rId22"/>
  </p:sldIdLst>
  <p:sldSz cx="9144000" cy="6858000" type="screen4x3"/>
  <p:notesSz cx="7099300" cy="10234613"/>
  <p:defaultTextStyle>
    <a:defPPr>
      <a:defRPr lang="en-GB"/>
    </a:defPPr>
    <a:lvl1pPr algn="ctr" rtl="0" fontAlgn="base">
      <a:spcBef>
        <a:spcPct val="0"/>
      </a:spcBef>
      <a:spcAft>
        <a:spcPct val="0"/>
      </a:spcAft>
      <a:defRPr sz="2000" i="1" kern="1200">
        <a:solidFill>
          <a:srgbClr val="CCCCFF"/>
        </a:solidFill>
        <a:latin typeface="Arial" charset="0"/>
        <a:ea typeface="+mn-ea"/>
        <a:cs typeface="+mn-cs"/>
      </a:defRPr>
    </a:lvl1pPr>
    <a:lvl2pPr marL="457200" algn="ctr" rtl="0" fontAlgn="base">
      <a:spcBef>
        <a:spcPct val="0"/>
      </a:spcBef>
      <a:spcAft>
        <a:spcPct val="0"/>
      </a:spcAft>
      <a:defRPr sz="2000" i="1" kern="1200">
        <a:solidFill>
          <a:srgbClr val="CCCCFF"/>
        </a:solidFill>
        <a:latin typeface="Arial" charset="0"/>
        <a:ea typeface="+mn-ea"/>
        <a:cs typeface="+mn-cs"/>
      </a:defRPr>
    </a:lvl2pPr>
    <a:lvl3pPr marL="914400" algn="ctr" rtl="0" fontAlgn="base">
      <a:spcBef>
        <a:spcPct val="0"/>
      </a:spcBef>
      <a:spcAft>
        <a:spcPct val="0"/>
      </a:spcAft>
      <a:defRPr sz="2000" i="1" kern="1200">
        <a:solidFill>
          <a:srgbClr val="CCCCFF"/>
        </a:solidFill>
        <a:latin typeface="Arial" charset="0"/>
        <a:ea typeface="+mn-ea"/>
        <a:cs typeface="+mn-cs"/>
      </a:defRPr>
    </a:lvl3pPr>
    <a:lvl4pPr marL="1371600" algn="ctr" rtl="0" fontAlgn="base">
      <a:spcBef>
        <a:spcPct val="0"/>
      </a:spcBef>
      <a:spcAft>
        <a:spcPct val="0"/>
      </a:spcAft>
      <a:defRPr sz="2000" i="1" kern="1200">
        <a:solidFill>
          <a:srgbClr val="CCCCFF"/>
        </a:solidFill>
        <a:latin typeface="Arial" charset="0"/>
        <a:ea typeface="+mn-ea"/>
        <a:cs typeface="+mn-cs"/>
      </a:defRPr>
    </a:lvl4pPr>
    <a:lvl5pPr marL="1828800" algn="ctr" rtl="0" fontAlgn="base">
      <a:spcBef>
        <a:spcPct val="0"/>
      </a:spcBef>
      <a:spcAft>
        <a:spcPct val="0"/>
      </a:spcAft>
      <a:defRPr sz="2000" i="1" kern="1200">
        <a:solidFill>
          <a:srgbClr val="CCCCFF"/>
        </a:solidFill>
        <a:latin typeface="Arial" charset="0"/>
        <a:ea typeface="+mn-ea"/>
        <a:cs typeface="+mn-cs"/>
      </a:defRPr>
    </a:lvl5pPr>
    <a:lvl6pPr marL="2286000" algn="l" defTabSz="914400" rtl="0" eaLnBrk="1" latinLnBrk="0" hangingPunct="1">
      <a:defRPr sz="2000" i="1" kern="1200">
        <a:solidFill>
          <a:srgbClr val="CCCCFF"/>
        </a:solidFill>
        <a:latin typeface="Arial" charset="0"/>
        <a:ea typeface="+mn-ea"/>
        <a:cs typeface="+mn-cs"/>
      </a:defRPr>
    </a:lvl6pPr>
    <a:lvl7pPr marL="2743200" algn="l" defTabSz="914400" rtl="0" eaLnBrk="1" latinLnBrk="0" hangingPunct="1">
      <a:defRPr sz="2000" i="1" kern="1200">
        <a:solidFill>
          <a:srgbClr val="CCCCFF"/>
        </a:solidFill>
        <a:latin typeface="Arial" charset="0"/>
        <a:ea typeface="+mn-ea"/>
        <a:cs typeface="+mn-cs"/>
      </a:defRPr>
    </a:lvl7pPr>
    <a:lvl8pPr marL="3200400" algn="l" defTabSz="914400" rtl="0" eaLnBrk="1" latinLnBrk="0" hangingPunct="1">
      <a:defRPr sz="2000" i="1" kern="1200">
        <a:solidFill>
          <a:srgbClr val="CCCCFF"/>
        </a:solidFill>
        <a:latin typeface="Arial" charset="0"/>
        <a:ea typeface="+mn-ea"/>
        <a:cs typeface="+mn-cs"/>
      </a:defRPr>
    </a:lvl8pPr>
    <a:lvl9pPr marL="3657600" algn="l" defTabSz="914400" rtl="0" eaLnBrk="1" latinLnBrk="0" hangingPunct="1">
      <a:defRPr sz="2000" i="1" kern="1200">
        <a:solidFill>
          <a:srgbClr val="CCCCFF"/>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00"/>
    <a:srgbClr val="FFFFFF"/>
    <a:srgbClr val="00FFFF"/>
    <a:srgbClr val="00FF00"/>
    <a:srgbClr val="336699"/>
    <a:srgbClr val="9999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784" autoAdjust="0"/>
  </p:normalViewPr>
  <p:slideViewPr>
    <p:cSldViewPr>
      <p:cViewPr varScale="1">
        <p:scale>
          <a:sx n="103" d="100"/>
          <a:sy n="103" d="100"/>
        </p:scale>
        <p:origin x="145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6451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i="0" smtClean="0">
                <a:solidFill>
                  <a:schemeClr val="tx1"/>
                </a:solidFill>
              </a:defRPr>
            </a:lvl1pPr>
          </a:lstStyle>
          <a:p>
            <a:pPr>
              <a:defRPr/>
            </a:pPr>
            <a:endParaRPr lang="en-GB"/>
          </a:p>
        </p:txBody>
      </p:sp>
      <p:sp>
        <p:nvSpPr>
          <p:cNvPr id="6451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6451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i="0" smtClean="0">
                <a:solidFill>
                  <a:schemeClr val="tx1"/>
                </a:solidFill>
              </a:defRPr>
            </a:lvl1pPr>
          </a:lstStyle>
          <a:p>
            <a:pPr>
              <a:defRPr/>
            </a:pPr>
            <a:fld id="{6C8990F5-9948-4760-A635-73935B75CFA8}" type="slidenum">
              <a:rPr lang="en-GB"/>
              <a:pPr>
                <a:defRPr/>
              </a:pPr>
              <a:t>‹Nr.›</a:t>
            </a:fld>
            <a:endParaRPr lang="en-GB"/>
          </a:p>
        </p:txBody>
      </p:sp>
    </p:spTree>
    <p:extLst>
      <p:ext uri="{BB962C8B-B14F-4D97-AF65-F5344CB8AC3E}">
        <p14:creationId xmlns:p14="http://schemas.microsoft.com/office/powerpoint/2010/main" val="2277660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33795"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i="0" smtClean="0">
                <a:solidFill>
                  <a:schemeClr val="tx1"/>
                </a:solidFill>
              </a:defRPr>
            </a:lvl1pPr>
          </a:lstStyle>
          <a:p>
            <a:pPr>
              <a:defRPr/>
            </a:pPr>
            <a:endParaRPr lang="en-GB"/>
          </a:p>
        </p:txBody>
      </p:sp>
      <p:sp>
        <p:nvSpPr>
          <p:cNvPr id="71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3798"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33799"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i="0" smtClean="0">
                <a:solidFill>
                  <a:schemeClr val="tx1"/>
                </a:solidFill>
              </a:defRPr>
            </a:lvl1pPr>
          </a:lstStyle>
          <a:p>
            <a:pPr>
              <a:defRPr/>
            </a:pPr>
            <a:fld id="{7ACBFFDF-1C72-40A1-8AF7-5FB6F1B595D2}" type="slidenum">
              <a:rPr lang="en-GB"/>
              <a:pPr>
                <a:defRPr/>
              </a:pPr>
              <a:t>‹Nr.›</a:t>
            </a:fld>
            <a:endParaRPr lang="en-GB"/>
          </a:p>
        </p:txBody>
      </p:sp>
    </p:spTree>
    <p:extLst>
      <p:ext uri="{BB962C8B-B14F-4D97-AF65-F5344CB8AC3E}">
        <p14:creationId xmlns:p14="http://schemas.microsoft.com/office/powerpoint/2010/main" val="3296587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00200" y="1524000"/>
            <a:ext cx="6096000" cy="1879600"/>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lnSpc>
                <a:spcPct val="95000"/>
              </a:lnSpc>
              <a:defRPr sz="5400"/>
            </a:lvl1pPr>
          </a:lstStyle>
          <a:p>
            <a:pPr lvl="0"/>
            <a:r>
              <a:rPr lang="en-GB" noProof="0"/>
              <a:t>Click to edit Master title style</a:t>
            </a:r>
          </a:p>
        </p:txBody>
      </p:sp>
      <p:sp>
        <p:nvSpPr>
          <p:cNvPr id="4099" name="Rectangle 3"/>
          <p:cNvSpPr>
            <a:spLocks noGrp="1" noChangeArrowheads="1"/>
          </p:cNvSpPr>
          <p:nvPr>
            <p:ph type="subTitle" idx="1"/>
          </p:nvPr>
        </p:nvSpPr>
        <p:spPr>
          <a:xfrm>
            <a:off x="1682750" y="4076700"/>
            <a:ext cx="5861050" cy="1257300"/>
          </a:xfr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a:buFontTx/>
              <a:buNone/>
              <a:defRPr/>
            </a:lvl1pPr>
          </a:lstStyle>
          <a:p>
            <a:pPr lvl="0"/>
            <a:r>
              <a:rPr lang="en-GB" noProof="0"/>
              <a:t>Click to edit Master subtitle style</a:t>
            </a:r>
          </a:p>
        </p:txBody>
      </p:sp>
      <p:sp>
        <p:nvSpPr>
          <p:cNvPr id="4" name="Rectangle 4"/>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sz="1400" i="0" smtClean="0">
                <a:solidFill>
                  <a:schemeClr val="tx1"/>
                </a:solidFill>
              </a:defRPr>
            </a:lvl1pPr>
          </a:lstStyle>
          <a:p>
            <a:pPr>
              <a:defRPr/>
            </a:pPr>
            <a:endParaRPr lang="en-GB"/>
          </a:p>
        </p:txBody>
      </p:sp>
      <p:sp>
        <p:nvSpPr>
          <p:cNvPr id="5" name="Rectangle 5"/>
          <p:cNvSpPr>
            <a:spLocks noGrp="1" noChangeArrowheads="1"/>
          </p:cNvSpPr>
          <p:nvPr>
            <p:ph type="ftr" sz="quarter" idx="11"/>
          </p:nvPr>
        </p:nvSpPr>
        <p:spPr>
          <a:xfrm>
            <a:off x="3124200" y="6248400"/>
            <a:ext cx="2895600" cy="457200"/>
          </a:xfr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smtClean="0">
                <a:solidFill>
                  <a:schemeClr val="tx1"/>
                </a:solidFill>
                <a:latin typeface="Arial" charset="0"/>
              </a:defRPr>
            </a:lvl1pPr>
          </a:lstStyle>
          <a:p>
            <a:pPr>
              <a:defRPr/>
            </a:pPr>
            <a:endParaRPr lang="en-GB"/>
          </a:p>
        </p:txBody>
      </p:sp>
      <p:sp>
        <p:nvSpPr>
          <p:cNvPr id="6" name="Rectangle 6"/>
          <p:cNvSpPr>
            <a:spLocks noGrp="1" noChangeArrowheads="1"/>
          </p:cNvSpPr>
          <p:nvPr>
            <p:ph type="sldNum" sz="quarter" idx="12"/>
          </p:nvPr>
        </p:nvSpPr>
        <p:spPr>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mtClean="0"/>
            </a:lvl1pPr>
          </a:lstStyle>
          <a:p>
            <a:pPr>
              <a:defRPr/>
            </a:pPr>
            <a:fld id="{5BA62000-1EC1-4C64-8523-407BF72A28F3}" type="slidenum">
              <a:rPr lang="en-GB"/>
              <a:pPr>
                <a:defRPr/>
              </a:pPr>
              <a:t>‹Nr.›</a:t>
            </a:fld>
            <a:endParaRPr lang="en-GB"/>
          </a:p>
        </p:txBody>
      </p:sp>
    </p:spTree>
    <p:extLst>
      <p:ext uri="{BB962C8B-B14F-4D97-AF65-F5344CB8AC3E}">
        <p14:creationId xmlns:p14="http://schemas.microsoft.com/office/powerpoint/2010/main" val="25827400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D3515E01-E753-4B36-A629-F00B2ED25806}" type="slidenum">
              <a:rPr lang="en-GB"/>
              <a:pPr>
                <a:defRPr/>
              </a:pPr>
              <a:t>‹Nr.›</a:t>
            </a:fld>
            <a:endParaRPr lang="en-GB"/>
          </a:p>
        </p:txBody>
      </p:sp>
    </p:spTree>
    <p:extLst>
      <p:ext uri="{BB962C8B-B14F-4D97-AF65-F5344CB8AC3E}">
        <p14:creationId xmlns:p14="http://schemas.microsoft.com/office/powerpoint/2010/main" val="3948077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533400"/>
            <a:ext cx="1943100" cy="55626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85800" y="533400"/>
            <a:ext cx="5676900" cy="556260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6BDCDEF5-78C4-41A9-B0C1-372EC9FD2905}" type="slidenum">
              <a:rPr lang="en-GB"/>
              <a:pPr>
                <a:defRPr/>
              </a:pPr>
              <a:t>‹Nr.›</a:t>
            </a:fld>
            <a:endParaRPr lang="en-GB"/>
          </a:p>
        </p:txBody>
      </p:sp>
    </p:spTree>
    <p:extLst>
      <p:ext uri="{BB962C8B-B14F-4D97-AF65-F5344CB8AC3E}">
        <p14:creationId xmlns:p14="http://schemas.microsoft.com/office/powerpoint/2010/main" val="179446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2A3E521A-440A-4370-A4EC-FE6ED43EFE92}" type="slidenum">
              <a:rPr lang="en-GB"/>
              <a:pPr>
                <a:defRPr/>
              </a:pPr>
              <a:t>‹Nr.›</a:t>
            </a:fld>
            <a:endParaRPr lang="en-GB"/>
          </a:p>
        </p:txBody>
      </p:sp>
    </p:spTree>
    <p:extLst>
      <p:ext uri="{BB962C8B-B14F-4D97-AF65-F5344CB8AC3E}">
        <p14:creationId xmlns:p14="http://schemas.microsoft.com/office/powerpoint/2010/main" val="39993465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28AD4D28-EBE4-4D40-8068-6564E44E6DCC}" type="slidenum">
              <a:rPr lang="en-GB"/>
              <a:pPr>
                <a:defRPr/>
              </a:pPr>
              <a:t>‹Nr.›</a:t>
            </a:fld>
            <a:endParaRPr lang="en-GB"/>
          </a:p>
        </p:txBody>
      </p:sp>
    </p:spTree>
    <p:extLst>
      <p:ext uri="{BB962C8B-B14F-4D97-AF65-F5344CB8AC3E}">
        <p14:creationId xmlns:p14="http://schemas.microsoft.com/office/powerpoint/2010/main" val="37510247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858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53DFBF3D-B6A5-4165-A98D-22D2FB7A9680}" type="slidenum">
              <a:rPr lang="en-GB"/>
              <a:pPr>
                <a:defRPr/>
              </a:pPr>
              <a:t>‹Nr.›</a:t>
            </a:fld>
            <a:endParaRPr lang="en-GB"/>
          </a:p>
        </p:txBody>
      </p:sp>
    </p:spTree>
    <p:extLst>
      <p:ext uri="{BB962C8B-B14F-4D97-AF65-F5344CB8AC3E}">
        <p14:creationId xmlns:p14="http://schemas.microsoft.com/office/powerpoint/2010/main" val="4530649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5"/>
          <p:cNvSpPr>
            <a:spLocks noGrp="1" noChangeArrowheads="1"/>
          </p:cNvSpPr>
          <p:nvPr>
            <p:ph type="ftr" sz="quarter" idx="10"/>
          </p:nvPr>
        </p:nvSpPr>
        <p:spPr>
          <a:ln/>
        </p:spPr>
        <p:txBody>
          <a:bodyPr/>
          <a:lstStyle>
            <a:lvl1pPr>
              <a:defRPr/>
            </a:lvl1pPr>
          </a:lstStyle>
          <a:p>
            <a:pPr>
              <a:defRPr/>
            </a:pPr>
            <a:endParaRPr lang="en-GB"/>
          </a:p>
        </p:txBody>
      </p:sp>
      <p:sp>
        <p:nvSpPr>
          <p:cNvPr id="8" name="Rectangle 6"/>
          <p:cNvSpPr>
            <a:spLocks noGrp="1" noChangeArrowheads="1"/>
          </p:cNvSpPr>
          <p:nvPr>
            <p:ph type="sldNum" sz="quarter" idx="11"/>
          </p:nvPr>
        </p:nvSpPr>
        <p:spPr>
          <a:ln/>
        </p:spPr>
        <p:txBody>
          <a:bodyPr/>
          <a:lstStyle>
            <a:lvl1pPr>
              <a:defRPr/>
            </a:lvl1pPr>
          </a:lstStyle>
          <a:p>
            <a:pPr>
              <a:defRPr/>
            </a:pPr>
            <a:fld id="{04360DB3-84A2-4361-8FD5-A99A32A98E36}" type="slidenum">
              <a:rPr lang="en-GB"/>
              <a:pPr>
                <a:defRPr/>
              </a:pPr>
              <a:t>‹Nr.›</a:t>
            </a:fld>
            <a:endParaRPr lang="en-GB"/>
          </a:p>
        </p:txBody>
      </p:sp>
    </p:spTree>
    <p:extLst>
      <p:ext uri="{BB962C8B-B14F-4D97-AF65-F5344CB8AC3E}">
        <p14:creationId xmlns:p14="http://schemas.microsoft.com/office/powerpoint/2010/main" val="29483983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en-GB"/>
          </a:p>
        </p:txBody>
      </p:sp>
      <p:sp>
        <p:nvSpPr>
          <p:cNvPr id="4" name="Rectangle 6"/>
          <p:cNvSpPr>
            <a:spLocks noGrp="1" noChangeArrowheads="1"/>
          </p:cNvSpPr>
          <p:nvPr>
            <p:ph type="sldNum" sz="quarter" idx="11"/>
          </p:nvPr>
        </p:nvSpPr>
        <p:spPr>
          <a:ln/>
        </p:spPr>
        <p:txBody>
          <a:bodyPr/>
          <a:lstStyle>
            <a:lvl1pPr>
              <a:defRPr/>
            </a:lvl1pPr>
          </a:lstStyle>
          <a:p>
            <a:pPr>
              <a:defRPr/>
            </a:pPr>
            <a:fld id="{6375C9A7-8CF0-47EE-8B34-7CE28A51B4D4}" type="slidenum">
              <a:rPr lang="en-GB"/>
              <a:pPr>
                <a:defRPr/>
              </a:pPr>
              <a:t>‹Nr.›</a:t>
            </a:fld>
            <a:endParaRPr lang="en-GB"/>
          </a:p>
        </p:txBody>
      </p:sp>
    </p:spTree>
    <p:extLst>
      <p:ext uri="{BB962C8B-B14F-4D97-AF65-F5344CB8AC3E}">
        <p14:creationId xmlns:p14="http://schemas.microsoft.com/office/powerpoint/2010/main" val="37617485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a:p>
        </p:txBody>
      </p:sp>
      <p:sp>
        <p:nvSpPr>
          <p:cNvPr id="3" name="Rectangle 6"/>
          <p:cNvSpPr>
            <a:spLocks noGrp="1" noChangeArrowheads="1"/>
          </p:cNvSpPr>
          <p:nvPr>
            <p:ph type="sldNum" sz="quarter" idx="11"/>
          </p:nvPr>
        </p:nvSpPr>
        <p:spPr>
          <a:ln/>
        </p:spPr>
        <p:txBody>
          <a:bodyPr/>
          <a:lstStyle>
            <a:lvl1pPr>
              <a:defRPr/>
            </a:lvl1pPr>
          </a:lstStyle>
          <a:p>
            <a:pPr>
              <a:defRPr/>
            </a:pPr>
            <a:fld id="{953A165F-58C5-49F7-8580-13D3F23F1977}" type="slidenum">
              <a:rPr lang="en-GB"/>
              <a:pPr>
                <a:defRPr/>
              </a:pPr>
              <a:t>‹Nr.›</a:t>
            </a:fld>
            <a:endParaRPr lang="en-GB"/>
          </a:p>
        </p:txBody>
      </p:sp>
    </p:spTree>
    <p:extLst>
      <p:ext uri="{BB962C8B-B14F-4D97-AF65-F5344CB8AC3E}">
        <p14:creationId xmlns:p14="http://schemas.microsoft.com/office/powerpoint/2010/main" val="326067659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308A9FE6-44A2-4356-B522-FA8B8AE22685}" type="slidenum">
              <a:rPr lang="en-GB"/>
              <a:pPr>
                <a:defRPr/>
              </a:pPr>
              <a:t>‹Nr.›</a:t>
            </a:fld>
            <a:endParaRPr lang="en-GB"/>
          </a:p>
        </p:txBody>
      </p:sp>
    </p:spTree>
    <p:extLst>
      <p:ext uri="{BB962C8B-B14F-4D97-AF65-F5344CB8AC3E}">
        <p14:creationId xmlns:p14="http://schemas.microsoft.com/office/powerpoint/2010/main" val="14548196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0C5D049E-9BCB-4C26-B990-05D3EAB6ECEC}" type="slidenum">
              <a:rPr lang="en-GB"/>
              <a:pPr>
                <a:defRPr/>
              </a:pPr>
              <a:t>‹Nr.›</a:t>
            </a:fld>
            <a:endParaRPr lang="en-GB"/>
          </a:p>
        </p:txBody>
      </p:sp>
    </p:spTree>
    <p:extLst>
      <p:ext uri="{BB962C8B-B14F-4D97-AF65-F5344CB8AC3E}">
        <p14:creationId xmlns:p14="http://schemas.microsoft.com/office/powerpoint/2010/main" val="22484844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533400"/>
            <a:ext cx="7772400" cy="1066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85800" y="1828800"/>
            <a:ext cx="7772400" cy="4267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r>
              <a:rPr lang="de-DE"/>
              <a:t>	</a:t>
            </a:r>
            <a:endParaRPr lang="en-GB"/>
          </a:p>
          <a:p>
            <a:pPr lvl="2"/>
            <a:r>
              <a:rPr lang="en-GB"/>
              <a:t>Third level</a:t>
            </a:r>
          </a:p>
          <a:p>
            <a:pPr lvl="3"/>
            <a:r>
              <a:rPr lang="en-GB"/>
              <a:t>Fourth level</a:t>
            </a:r>
          </a:p>
          <a:p>
            <a:pPr lvl="4"/>
            <a:r>
              <a:rPr lang="en-GB"/>
              <a:t>Fifth level</a:t>
            </a:r>
          </a:p>
        </p:txBody>
      </p:sp>
      <p:sp>
        <p:nvSpPr>
          <p:cNvPr id="3077" name="Rectangle 5"/>
          <p:cNvSpPr>
            <a:spLocks noGrp="1" noChangeArrowheads="1"/>
          </p:cNvSpPr>
          <p:nvPr>
            <p:ph type="ftr" sz="quarter" idx="3"/>
          </p:nvPr>
        </p:nvSpPr>
        <p:spPr bwMode="auto">
          <a:xfrm>
            <a:off x="2667000" y="6248400"/>
            <a:ext cx="4038600" cy="2841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lvl1pPr>
              <a:defRPr sz="1000" i="0" smtClean="0">
                <a:solidFill>
                  <a:srgbClr val="FF6600"/>
                </a:solidFill>
                <a:latin typeface="+mn-lt"/>
              </a:defRPr>
            </a:lvl1pPr>
          </a:lstStyle>
          <a:p>
            <a:pPr>
              <a:defRPr/>
            </a:pPr>
            <a:endParaRPr lang="en-GB"/>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algn="r">
              <a:defRPr sz="1400" i="0" smtClean="0">
                <a:solidFill>
                  <a:schemeClr val="tx1"/>
                </a:solidFill>
              </a:defRPr>
            </a:lvl1pPr>
          </a:lstStyle>
          <a:p>
            <a:pPr>
              <a:defRPr/>
            </a:pPr>
            <a:fld id="{ED30EC0C-5628-478F-8177-108B8EA40143}" type="slidenum">
              <a:rPr lang="en-GB"/>
              <a:pPr>
                <a:defRPr/>
              </a:pPr>
              <a:t>‹Nr.›</a:t>
            </a:fld>
            <a:endParaRPr lang="en-GB"/>
          </a:p>
        </p:txBody>
      </p:sp>
      <p:sp>
        <p:nvSpPr>
          <p:cNvPr id="1030" name="FormatShape" descr="SKIING" hidden="1"/>
          <p:cNvSpPr>
            <a:spLocks noChangeArrowheads="1"/>
          </p:cNvSpPr>
          <p:nvPr/>
        </p:nvSpPr>
        <p:spPr bwMode="auto">
          <a:xfrm>
            <a:off x="-1333500" y="1701800"/>
            <a:ext cx="1181100" cy="825500"/>
          </a:xfrm>
          <a:prstGeom prst="rect">
            <a:avLst/>
          </a:prstGeom>
          <a:noFill/>
          <a:ln w="101600" cmpd="thinThick">
            <a:solidFill>
              <a:schemeClr val="bg1"/>
            </a:solidFill>
            <a:miter lim="800000"/>
            <a:headEnd/>
            <a:tailEnd/>
          </a:ln>
          <a:effectLst/>
          <a:extLst>
            <a:ext uri="{909E8E84-426E-40DD-AFC4-6F175D3DCCD1}">
              <a14:hiddenFill xmlns:a14="http://schemas.microsoft.com/office/drawing/2010/main">
                <a:blipFill dpi="0" rotWithShape="0">
                  <a:blip r:embed="rId13"/>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2400" i="0">
              <a:solidFill>
                <a:schemeClr val="tx1"/>
              </a:solidFill>
            </a:endParaRPr>
          </a:p>
        </p:txBody>
      </p:sp>
      <p:sp>
        <p:nvSpPr>
          <p:cNvPr id="1031" name="Rectangle 11" descr="Large checker board"/>
          <p:cNvSpPr>
            <a:spLocks noChangeArrowheads="1"/>
          </p:cNvSpPr>
          <p:nvPr userDrawn="1"/>
        </p:nvSpPr>
        <p:spPr bwMode="auto">
          <a:xfrm>
            <a:off x="914400" y="685800"/>
            <a:ext cx="7315200" cy="762000"/>
          </a:xfrm>
          <a:prstGeom prst="rect">
            <a:avLst/>
          </a:prstGeom>
          <a:noFill/>
          <a:ln w="12700">
            <a:solidFill>
              <a:schemeClr val="bg1"/>
            </a:solidFill>
            <a:miter lim="800000"/>
            <a:headEnd/>
            <a:tailEnd/>
          </a:ln>
          <a:effectLst/>
          <a:extLst>
            <a:ext uri="{909E8E84-426E-40DD-AFC4-6F175D3DCCD1}">
              <a14:hiddenFill xmlns:a14="http://schemas.microsoft.com/office/drawing/2010/main">
                <a:pattFill prst="lgCheck">
                  <a:fgClr>
                    <a:schemeClr val="bg1"/>
                  </a:fgClr>
                  <a:bgClr>
                    <a:srgbClr val="FF9900"/>
                  </a:bgClr>
                </a:patt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de-DE" sz="2400" i="0">
              <a:solidFill>
                <a:srgbClr val="800000"/>
              </a:solidFill>
            </a:endParaRPr>
          </a:p>
        </p:txBody>
      </p:sp>
      <p:sp>
        <p:nvSpPr>
          <p:cNvPr id="1032" name="Line 15"/>
          <p:cNvSpPr>
            <a:spLocks noChangeShapeType="1"/>
          </p:cNvSpPr>
          <p:nvPr userDrawn="1"/>
        </p:nvSpPr>
        <p:spPr bwMode="auto">
          <a:xfrm>
            <a:off x="1905000" y="1600200"/>
            <a:ext cx="53340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dt="0"/>
  <p:txStyles>
    <p:titleStyle>
      <a:lvl1pPr algn="ctr" rtl="0" eaLnBrk="0" fontAlgn="base" hangingPunct="0">
        <a:spcBef>
          <a:spcPct val="0"/>
        </a:spcBef>
        <a:spcAft>
          <a:spcPct val="0"/>
        </a:spcAft>
        <a:defRPr sz="4400">
          <a:solidFill>
            <a:srgbClr val="FF6600"/>
          </a:solidFill>
          <a:latin typeface="+mj-lt"/>
          <a:ea typeface="+mj-ea"/>
          <a:cs typeface="+mj-cs"/>
        </a:defRPr>
      </a:lvl1pPr>
      <a:lvl2pPr algn="ctr" rtl="0" eaLnBrk="0" fontAlgn="base" hangingPunct="0">
        <a:spcBef>
          <a:spcPct val="0"/>
        </a:spcBef>
        <a:spcAft>
          <a:spcPct val="0"/>
        </a:spcAft>
        <a:defRPr sz="4400">
          <a:solidFill>
            <a:srgbClr val="FF6600"/>
          </a:solidFill>
          <a:latin typeface="JazzText" pitchFamily="2" charset="2"/>
        </a:defRPr>
      </a:lvl2pPr>
      <a:lvl3pPr algn="ctr" rtl="0" eaLnBrk="0" fontAlgn="base" hangingPunct="0">
        <a:spcBef>
          <a:spcPct val="0"/>
        </a:spcBef>
        <a:spcAft>
          <a:spcPct val="0"/>
        </a:spcAft>
        <a:defRPr sz="4400">
          <a:solidFill>
            <a:srgbClr val="FF6600"/>
          </a:solidFill>
          <a:latin typeface="JazzText" pitchFamily="2" charset="2"/>
        </a:defRPr>
      </a:lvl3pPr>
      <a:lvl4pPr algn="ctr" rtl="0" eaLnBrk="0" fontAlgn="base" hangingPunct="0">
        <a:spcBef>
          <a:spcPct val="0"/>
        </a:spcBef>
        <a:spcAft>
          <a:spcPct val="0"/>
        </a:spcAft>
        <a:defRPr sz="4400">
          <a:solidFill>
            <a:srgbClr val="FF6600"/>
          </a:solidFill>
          <a:latin typeface="JazzText" pitchFamily="2" charset="2"/>
        </a:defRPr>
      </a:lvl4pPr>
      <a:lvl5pPr algn="ctr" rtl="0" eaLnBrk="0" fontAlgn="base" hangingPunct="0">
        <a:spcBef>
          <a:spcPct val="0"/>
        </a:spcBef>
        <a:spcAft>
          <a:spcPct val="0"/>
        </a:spcAft>
        <a:defRPr sz="4400">
          <a:solidFill>
            <a:srgbClr val="FF6600"/>
          </a:solidFill>
          <a:latin typeface="JazzText" pitchFamily="2" charset="2"/>
        </a:defRPr>
      </a:lvl5pPr>
      <a:lvl6pPr marL="457200" algn="ctr" rtl="0" fontAlgn="base">
        <a:spcBef>
          <a:spcPct val="0"/>
        </a:spcBef>
        <a:spcAft>
          <a:spcPct val="0"/>
        </a:spcAft>
        <a:defRPr sz="4400">
          <a:solidFill>
            <a:srgbClr val="FF6600"/>
          </a:solidFill>
          <a:latin typeface="JazzText" pitchFamily="2" charset="2"/>
        </a:defRPr>
      </a:lvl6pPr>
      <a:lvl7pPr marL="914400" algn="ctr" rtl="0" fontAlgn="base">
        <a:spcBef>
          <a:spcPct val="0"/>
        </a:spcBef>
        <a:spcAft>
          <a:spcPct val="0"/>
        </a:spcAft>
        <a:defRPr sz="4400">
          <a:solidFill>
            <a:srgbClr val="FF6600"/>
          </a:solidFill>
          <a:latin typeface="JazzText" pitchFamily="2" charset="2"/>
        </a:defRPr>
      </a:lvl7pPr>
      <a:lvl8pPr marL="1371600" algn="ctr" rtl="0" fontAlgn="base">
        <a:spcBef>
          <a:spcPct val="0"/>
        </a:spcBef>
        <a:spcAft>
          <a:spcPct val="0"/>
        </a:spcAft>
        <a:defRPr sz="4400">
          <a:solidFill>
            <a:srgbClr val="FF6600"/>
          </a:solidFill>
          <a:latin typeface="JazzText" pitchFamily="2" charset="2"/>
        </a:defRPr>
      </a:lvl8pPr>
      <a:lvl9pPr marL="1828800" algn="ctr" rtl="0" fontAlgn="base">
        <a:spcBef>
          <a:spcPct val="0"/>
        </a:spcBef>
        <a:spcAft>
          <a:spcPct val="0"/>
        </a:spcAft>
        <a:defRPr sz="4400">
          <a:solidFill>
            <a:srgbClr val="FF6600"/>
          </a:solidFill>
          <a:latin typeface="JazzText" pitchFamily="2" charset="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azzomat.hfm-weimar.de/interactiv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klausfrieler/digthatlick_lectu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68313" y="836613"/>
            <a:ext cx="8207375" cy="1879600"/>
          </a:xfrm>
        </p:spPr>
        <p:txBody>
          <a:bodyPr/>
          <a:lstStyle/>
          <a:p>
            <a:r>
              <a:rPr lang="en-US" sz="4800" b="1" dirty="0">
                <a:effectLst>
                  <a:outerShdw blurRad="38100" dist="38100" dir="2700000" algn="tl">
                    <a:srgbClr val="000000">
                      <a:alpha val="43137"/>
                    </a:srgbClr>
                  </a:outerShdw>
                </a:effectLst>
              </a:rPr>
              <a:t>Computers </a:t>
            </a:r>
            <a:br>
              <a:rPr lang="en-US" sz="4800" b="1" dirty="0">
                <a:effectLst>
                  <a:outerShdw blurRad="38100" dist="38100" dir="2700000" algn="tl">
                    <a:srgbClr val="000000">
                      <a:alpha val="43137"/>
                    </a:srgbClr>
                  </a:outerShdw>
                </a:effectLst>
              </a:rPr>
            </a:br>
            <a:r>
              <a:rPr lang="en-US" sz="4800" b="1" dirty="0">
                <a:effectLst>
                  <a:outerShdw blurRad="38100" dist="38100" dir="2700000" algn="tl">
                    <a:srgbClr val="000000">
                      <a:alpha val="43137"/>
                    </a:srgbClr>
                  </a:outerShdw>
                </a:effectLst>
              </a:rPr>
              <a:t>in Systematic Musicology</a:t>
            </a:r>
            <a:br>
              <a:rPr lang="en-US" sz="4800" b="1" dirty="0">
                <a:effectLst>
                  <a:outerShdw blurRad="38100" dist="38100" dir="2700000" algn="tl">
                    <a:srgbClr val="000000">
                      <a:alpha val="43137"/>
                    </a:srgbClr>
                  </a:outerShdw>
                </a:effectLst>
              </a:rPr>
            </a:br>
            <a:endParaRPr lang="en-US" sz="3600" dirty="0">
              <a:solidFill>
                <a:srgbClr val="FFFFFF"/>
              </a:solidFill>
            </a:endParaRPr>
          </a:p>
        </p:txBody>
      </p:sp>
      <p:sp>
        <p:nvSpPr>
          <p:cNvPr id="13315" name="Rectangle 3"/>
          <p:cNvSpPr>
            <a:spLocks noGrp="1" noChangeArrowheads="1"/>
          </p:cNvSpPr>
          <p:nvPr>
            <p:ph type="subTitle" idx="1"/>
          </p:nvPr>
        </p:nvSpPr>
        <p:spPr>
          <a:xfrm>
            <a:off x="1403350" y="3165474"/>
            <a:ext cx="6408738" cy="2135733"/>
          </a:xfrm>
        </p:spPr>
        <p:txBody>
          <a:bodyPr/>
          <a:lstStyle/>
          <a:p>
            <a:pPr eaLnBrk="1" hangingPunct="1"/>
            <a:r>
              <a:rPr lang="de-DE" sz="2400" dirty="0"/>
              <a:t>Klaus Frieler</a:t>
            </a:r>
          </a:p>
          <a:p>
            <a:pPr eaLnBrk="1" hangingPunct="1"/>
            <a:r>
              <a:rPr lang="de-DE" sz="1800" dirty="0"/>
              <a:t>Institut für Musikwissenschaft, Weimar-Jena</a:t>
            </a:r>
          </a:p>
          <a:p>
            <a:pPr eaLnBrk="1" hangingPunct="1"/>
            <a:endParaRPr lang="de-DE" sz="1800" dirty="0"/>
          </a:p>
          <a:p>
            <a:pPr eaLnBrk="1" hangingPunct="1"/>
            <a:r>
              <a:rPr lang="de-DE" sz="1800" dirty="0" err="1"/>
              <a:t>SysMus</a:t>
            </a:r>
            <a:r>
              <a:rPr lang="de-DE" sz="1800" dirty="0"/>
              <a:t> 2019</a:t>
            </a:r>
          </a:p>
          <a:p>
            <a:pPr eaLnBrk="1" hangingPunct="1"/>
            <a:r>
              <a:rPr lang="de-DE" sz="1800" dirty="0" err="1"/>
              <a:t>HdPK</a:t>
            </a:r>
            <a:r>
              <a:rPr lang="de-DE" sz="1800" dirty="0"/>
              <a:t> Berlin</a:t>
            </a:r>
          </a:p>
          <a:p>
            <a:pPr eaLnBrk="1" hangingPunct="1"/>
            <a:r>
              <a:rPr lang="de-DE" sz="1800" dirty="0"/>
              <a:t>Sep 12, 2019</a:t>
            </a:r>
          </a:p>
        </p:txBody>
      </p:sp>
      <p:pic>
        <p:nvPicPr>
          <p:cNvPr id="13316" name="Picture 2" descr="df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5655378"/>
            <a:ext cx="1648128" cy="8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5655378"/>
            <a:ext cx="2563064" cy="83417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2379" y="5655378"/>
            <a:ext cx="2790061" cy="797958"/>
          </a:xfrm>
          <a:prstGeom prst="rect">
            <a:avLst/>
          </a:prstGeom>
        </p:spPr>
      </p:pic>
    </p:spTree>
    <p:extLst>
      <p:ext uri="{BB962C8B-B14F-4D97-AF65-F5344CB8AC3E}">
        <p14:creationId xmlns:p14="http://schemas.microsoft.com/office/powerpoint/2010/main" val="168371092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intervallverteilung</a:t>
            </a:r>
          </a:p>
        </p:txBody>
      </p:sp>
      <p:pic>
        <p:nvPicPr>
          <p:cNvPr id="8" name="Inhaltsplatzhalt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10315" y="104864"/>
            <a:ext cx="4923370" cy="6564496"/>
          </a:xfrm>
        </p:spPr>
      </p:pic>
    </p:spTree>
    <p:extLst>
      <p:ext uri="{BB962C8B-B14F-4D97-AF65-F5344CB8AC3E}">
        <p14:creationId xmlns:p14="http://schemas.microsoft.com/office/powerpoint/2010/main" val="24127527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2895600"/>
            <a:ext cx="7772400" cy="1066800"/>
          </a:xfrm>
        </p:spPr>
        <p:txBody>
          <a:bodyPr/>
          <a:lstStyle/>
          <a:p>
            <a:r>
              <a:rPr lang="en-GB"/>
              <a:t>Hands-on </a:t>
            </a:r>
            <a:r>
              <a:rPr lang="en-GB" dirty="0"/>
              <a:t>for everyone</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87384669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JRP/DTL Web Tools </a:t>
            </a:r>
            <a:endParaRPr lang="en-GB" sz="4000" i="1" dirty="0"/>
          </a:p>
        </p:txBody>
      </p:sp>
      <p:sp>
        <p:nvSpPr>
          <p:cNvPr id="5" name="Text Box 4"/>
          <p:cNvSpPr txBox="1">
            <a:spLocks noChangeArrowheads="1"/>
          </p:cNvSpPr>
          <p:nvPr/>
        </p:nvSpPr>
        <p:spPr bwMode="auto">
          <a:xfrm>
            <a:off x="251520" y="1557338"/>
            <a:ext cx="8640960" cy="298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Tools to be used</a:t>
            </a:r>
            <a:endParaRPr lang="en-GB" sz="24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Feature History Explorer</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Pattern History Explorer</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Dig That Lick Pattern Search</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Dig That Lick Similarity Search</a:t>
            </a:r>
          </a:p>
          <a:p>
            <a:pPr marL="800100" lvl="2" indent="0" algn="l" eaLnBrk="1" hangingPunct="1">
              <a:lnSpc>
                <a:spcPct val="110000"/>
              </a:lnSpc>
            </a:pPr>
            <a:r>
              <a:rPr lang="en-GB" sz="2400" i="0" dirty="0">
                <a:solidFill>
                  <a:schemeClr val="tx1"/>
                </a:solidFill>
                <a:latin typeface="Tw Cen MT" panose="020B0602020104020603" pitchFamily="34" charset="0"/>
              </a:rPr>
              <a:t>Links: </a:t>
            </a:r>
            <a:r>
              <a:rPr lang="de-DE" sz="2400" i="0" dirty="0">
                <a:solidFill>
                  <a:srgbClr val="FF6600"/>
                </a:solidFill>
                <a:latin typeface="Tw Cen MT" panose="020B0602020104020603" pitchFamily="34" charset="0"/>
                <a:hlinkClick r:id="rId2">
                  <a:extLst>
                    <a:ext uri="{A12FA001-AC4F-418D-AE19-62706E023703}">
                      <ahyp:hlinkClr xmlns:ahyp="http://schemas.microsoft.com/office/drawing/2018/hyperlinkcolor" val="tx"/>
                    </a:ext>
                  </a:extLst>
                </a:hlinkClick>
              </a:rPr>
              <a:t>https://jazzomat.hfm-weimar.de/interactive.html</a:t>
            </a:r>
            <a:endParaRPr lang="en-GB" sz="2400" i="0" dirty="0">
              <a:solidFill>
                <a:srgbClr val="FF6600"/>
              </a:solidFill>
              <a:latin typeface="Tw Cen MT" panose="020B0602020104020603" pitchFamily="34" charset="0"/>
            </a:endParaRPr>
          </a:p>
          <a:p>
            <a:pPr marL="857250" lvl="1" indent="-457200" algn="l" eaLnBrk="1" hangingPunct="1">
              <a:lnSpc>
                <a:spcPct val="110000"/>
              </a:lnSpc>
              <a:buFont typeface="Arial" pitchFamily="34" charset="0"/>
              <a:buChar char="•"/>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1032196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Feature History Explorer</a:t>
            </a:r>
            <a:endParaRPr lang="en-GB" sz="4000" i="1" dirty="0"/>
          </a:p>
        </p:txBody>
      </p:sp>
      <p:sp>
        <p:nvSpPr>
          <p:cNvPr id="5" name="Text Box 4"/>
          <p:cNvSpPr txBox="1">
            <a:spLocks noChangeArrowheads="1"/>
          </p:cNvSpPr>
          <p:nvPr/>
        </p:nvSpPr>
        <p:spPr bwMode="auto">
          <a:xfrm>
            <a:off x="251520" y="1557338"/>
            <a:ext cx="8640960" cy="508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Visualizes development of solo features in the WJD over time</a:t>
            </a:r>
            <a:r>
              <a:rPr lang="en-GB" sz="2400" i="0" dirty="0">
                <a:solidFill>
                  <a:schemeClr val="tx1"/>
                </a:solidFill>
                <a:latin typeface="Tw Cen MT" panose="020B0602020104020603" pitchFamily="34" charset="0"/>
              </a:rPr>
              <a:t>.</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x-axis: recording year (or decade).</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y-axis: selected feature. </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Scatterplot with (polynomial) regression line.</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Goodness-of-fit values: R</a:t>
            </a:r>
            <a:r>
              <a:rPr lang="en-GB" sz="2400" i="0" baseline="30000" dirty="0">
                <a:solidFill>
                  <a:schemeClr val="tx1"/>
                </a:solidFill>
                <a:latin typeface="Tw Cen MT" panose="020B0602020104020603" pitchFamily="34" charset="0"/>
              </a:rPr>
              <a:t>2</a:t>
            </a:r>
            <a:r>
              <a:rPr lang="en-GB" sz="2400" i="0" dirty="0">
                <a:solidFill>
                  <a:schemeClr val="tx1"/>
                </a:solidFill>
                <a:latin typeface="Tw Cen MT" panose="020B0602020104020603" pitchFamily="34" charset="0"/>
              </a:rPr>
              <a:t>, p value, AIC.</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With or without aggregation.</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Filtering, colouring, and presentations options.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Selecting area in plot displays data table for selected solos (only for unaggregated data).</a:t>
            </a:r>
          </a:p>
          <a:p>
            <a:pPr marL="1257300" lvl="2" indent="-457200" algn="l" eaLnBrk="1" hangingPunct="1">
              <a:lnSpc>
                <a:spcPct val="110000"/>
              </a:lnSpc>
              <a:buFont typeface="Arial" pitchFamily="34" charset="0"/>
              <a:buChar char="•"/>
            </a:pPr>
            <a:endParaRPr lang="en-GB" sz="24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7388223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Pattern History Explorer</a:t>
            </a:r>
            <a:endParaRPr lang="en-GB" sz="4000" i="1" dirty="0"/>
          </a:p>
        </p:txBody>
      </p:sp>
      <p:sp>
        <p:nvSpPr>
          <p:cNvPr id="5" name="Text Box 4"/>
          <p:cNvSpPr txBox="1">
            <a:spLocks noChangeArrowheads="1"/>
          </p:cNvSpPr>
          <p:nvPr/>
        </p:nvSpPr>
        <p:spPr bwMode="auto">
          <a:xfrm>
            <a:off x="251520" y="1557338"/>
            <a:ext cx="8640960" cy="47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Contains selection of 653 common interval patterns by eminent performers and its instances in the WJD.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See “Help” tab for further details</a:t>
            </a:r>
            <a:endParaRPr lang="en-GB" sz="2400" i="0" dirty="0">
              <a:solidFill>
                <a:schemeClr val="tx1"/>
              </a:solidFill>
              <a:latin typeface="Tw Cen MT" panose="020B0602020104020603" pitchFamily="34" charset="0"/>
            </a:endParaRP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Listen &amp; See: Shows pattern instances (score, audio, metadata)</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Instances: More detailed info on instances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Stats: Stats for the pattern and its instances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Timeline: Distribution of instances over recording time and performers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General Stats: Stats of all patterns</a:t>
            </a:r>
          </a:p>
          <a:p>
            <a:pPr marL="857250" lvl="1" indent="-457200" algn="l" eaLnBrk="1" hangingPunct="1">
              <a:lnSpc>
                <a:spcPct val="110000"/>
              </a:lnSpc>
              <a:buFont typeface="Arial" pitchFamily="34" charset="0"/>
              <a:buChar char="•"/>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6418418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Pattern Search</a:t>
            </a:r>
            <a:endParaRPr lang="en-GB" sz="4000" i="1" dirty="0"/>
          </a:p>
        </p:txBody>
      </p:sp>
      <p:sp>
        <p:nvSpPr>
          <p:cNvPr id="5" name="Text Box 4"/>
          <p:cNvSpPr txBox="1">
            <a:spLocks noChangeArrowheads="1"/>
          </p:cNvSpPr>
          <p:nvPr/>
        </p:nvSpPr>
        <p:spPr bwMode="auto">
          <a:xfrm>
            <a:off x="251520" y="1557338"/>
            <a:ext cx="8640960" cy="43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Allows very flexible search for patterns in the WJD, the Essen Folk Song Collection and the </a:t>
            </a:r>
            <a:r>
              <a:rPr lang="en-GB" sz="2800" i="0" dirty="0" err="1">
                <a:solidFill>
                  <a:schemeClr val="tx1"/>
                </a:solidFill>
                <a:latin typeface="Tw Cen MT" panose="020B0602020104020603" pitchFamily="34" charset="0"/>
              </a:rPr>
              <a:t>Omnibook</a:t>
            </a:r>
            <a:r>
              <a:rPr lang="en-GB" sz="2800" i="0" dirty="0">
                <a:solidFill>
                  <a:schemeClr val="tx1"/>
                </a:solidFill>
                <a:latin typeface="Tw Cen MT" panose="020B0602020104020603" pitchFamily="34" charset="0"/>
              </a:rPr>
              <a:t>.</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Entry via abstract notation or virtual keyboard.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Many different types of patterns. (“transformations”)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Secondary search (search in search results).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Metadata filter</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Displays scores and audios + additional metadata.</a:t>
            </a:r>
          </a:p>
          <a:p>
            <a:pPr marL="400050" lvl="1" indent="0" algn="l" eaLnBrk="1" hangingPunct="1">
              <a:lnSpc>
                <a:spcPct val="110000"/>
              </a:lnSpc>
            </a:pPr>
            <a:endParaRPr lang="en-GB" sz="28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endParaRPr lang="en-GB" sz="28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6241210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Similarity Search</a:t>
            </a:r>
            <a:endParaRPr lang="en-GB" sz="4000" i="1" dirty="0"/>
          </a:p>
        </p:txBody>
      </p:sp>
      <p:sp>
        <p:nvSpPr>
          <p:cNvPr id="5" name="Text Box 4"/>
          <p:cNvSpPr txBox="1">
            <a:spLocks noChangeArrowheads="1"/>
          </p:cNvSpPr>
          <p:nvPr/>
        </p:nvSpPr>
        <p:spPr bwMode="auto">
          <a:xfrm>
            <a:off x="251520" y="1557338"/>
            <a:ext cx="8640960" cy="43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Allows similarity search for patterns in the WJD,.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Entry via abstract notation or virtual keyboard.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Interval, fuzzy interval, pitch and CDPCX patterns.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Metadata filter.</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Filter for extra conditions.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Displays audios + additional metadata.</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Timeline and network visualizations.</a:t>
            </a:r>
          </a:p>
          <a:p>
            <a:pPr marL="400050" lvl="1" indent="0" algn="l" eaLnBrk="1" hangingPunct="1">
              <a:lnSpc>
                <a:spcPct val="110000"/>
              </a:lnSpc>
            </a:pPr>
            <a:endParaRPr lang="en-GB" sz="28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endParaRPr lang="en-GB" sz="28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81985192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Exercises</a:t>
            </a:r>
          </a:p>
        </p:txBody>
      </p:sp>
      <p:sp>
        <p:nvSpPr>
          <p:cNvPr id="5" name="Text Box 4"/>
          <p:cNvSpPr txBox="1">
            <a:spLocks noChangeArrowheads="1"/>
          </p:cNvSpPr>
          <p:nvPr/>
        </p:nvSpPr>
        <p:spPr bwMode="auto">
          <a:xfrm>
            <a:off x="251520" y="1557338"/>
            <a:ext cx="8640960" cy="413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914400" lvl="1" indent="-51435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All questions and exercises (+ more) can be found here:</a:t>
            </a:r>
          </a:p>
          <a:p>
            <a:pPr marL="400050" lvl="1" indent="0" eaLnBrk="1" hangingPunct="1">
              <a:lnSpc>
                <a:spcPct val="110000"/>
              </a:lnSpc>
            </a:pPr>
            <a:r>
              <a:rPr lang="de-DE" sz="2400" i="0" dirty="0">
                <a:solidFill>
                  <a:srgbClr val="FF6600"/>
                </a:solidFill>
                <a:latin typeface="Tw Cen MT" panose="020B0602020104020603" pitchFamily="34" charset="0"/>
                <a:hlinkClick r:id="rId2">
                  <a:extLst>
                    <a:ext uri="{A12FA001-AC4F-418D-AE19-62706E023703}">
                      <ahyp:hlinkClr xmlns:ahyp="http://schemas.microsoft.com/office/drawing/2018/hyperlinkcolor" val="tx"/>
                    </a:ext>
                  </a:extLst>
                </a:hlinkClick>
              </a:rPr>
              <a:t>https://github.com/klausfrieler/digthatlick_lecture</a:t>
            </a:r>
            <a:endParaRPr lang="de-DE" sz="2400" i="0" dirty="0">
              <a:solidFill>
                <a:srgbClr val="FF6600"/>
              </a:solidFill>
              <a:latin typeface="Tw Cen MT" panose="020B0602020104020603" pitchFamily="34" charset="0"/>
            </a:endParaRP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Exercise are of different difficulty levels and mostly open ended. </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Please choose freely exercises and tools you want to work on.</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Group work highly recommended.</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Ask me anything anytime.</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Send me your results, if you want to have feedback.</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You might want to start with the green ones.</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Have fun!</a:t>
            </a:r>
          </a:p>
        </p:txBody>
      </p:sp>
    </p:spTree>
    <p:extLst>
      <p:ext uri="{BB962C8B-B14F-4D97-AF65-F5344CB8AC3E}">
        <p14:creationId xmlns:p14="http://schemas.microsoft.com/office/powerpoint/2010/main" val="342424717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Feature History Explorer</a:t>
            </a:r>
            <a:endParaRPr lang="en-GB" sz="4000" i="1" dirty="0"/>
          </a:p>
        </p:txBody>
      </p:sp>
      <p:sp>
        <p:nvSpPr>
          <p:cNvPr id="5" name="Text Box 4"/>
          <p:cNvSpPr txBox="1">
            <a:spLocks noChangeArrowheads="1"/>
          </p:cNvSpPr>
          <p:nvPr/>
        </p:nvSpPr>
        <p:spPr bwMode="auto">
          <a:xfrm>
            <a:off x="251520" y="1557338"/>
            <a:ext cx="8640960" cy="460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What das </a:t>
            </a:r>
            <a:r>
              <a:rPr lang="en-GB" sz="2400" i="0" dirty="0" err="1">
                <a:solidFill>
                  <a:srgbClr val="92D050"/>
                </a:solidFill>
                <a:latin typeface="Tw Cen MT" panose="020B0602020104020603" pitchFamily="34" charset="0"/>
              </a:rPr>
              <a:t>abs_int_range</a:t>
            </a:r>
            <a:r>
              <a:rPr lang="en-GB" sz="2400" i="0" dirty="0">
                <a:solidFill>
                  <a:srgbClr val="92D050"/>
                </a:solidFill>
                <a:latin typeface="Tw Cen MT" panose="020B0602020104020603" pitchFamily="34" charset="0"/>
              </a:rPr>
              <a:t> mean? Give an intuitive explanation.</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What drives the trend in </a:t>
            </a:r>
            <a:r>
              <a:rPr lang="en-GB" sz="2400" i="0" dirty="0" err="1">
                <a:solidFill>
                  <a:schemeClr val="tx1"/>
                </a:solidFill>
                <a:latin typeface="Tw Cen MT" panose="020B0602020104020603" pitchFamily="34" charset="0"/>
              </a:rPr>
              <a:t>abs_int_range</a:t>
            </a:r>
            <a:r>
              <a:rPr lang="en-GB" sz="2400" i="0" dirty="0">
                <a:solidFill>
                  <a:schemeClr val="tx1"/>
                </a:solidFill>
                <a:latin typeface="Tw Cen MT" panose="020B0602020104020603" pitchFamily="34" charset="0"/>
              </a:rPr>
              <a:t>?</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What does CDPCX mean?</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Which CDPCX values show significant trends?</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How do trends changes when you select “Mean” aggregation? Why? </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a feature with a much better quadratic trend ( = larger R</a:t>
            </a:r>
            <a:r>
              <a:rPr lang="en-GB" sz="2400" i="0" baseline="30000" dirty="0">
                <a:solidFill>
                  <a:schemeClr val="tx1"/>
                </a:solidFill>
                <a:latin typeface="Tw Cen MT" panose="020B0602020104020603" pitchFamily="34" charset="0"/>
              </a:rPr>
              <a:t>2</a:t>
            </a:r>
            <a:r>
              <a:rPr lang="en-GB" sz="2400" i="0" dirty="0">
                <a:solidFill>
                  <a:schemeClr val="tx1"/>
                </a:solidFill>
                <a:latin typeface="Tw Cen MT" panose="020B0602020104020603" pitchFamily="34" charset="0"/>
              </a:rPr>
              <a:t> and smaller AIC).</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Which solo has the highest event density, which the lowest?</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Which feature has the strongest aggregated trend?</a:t>
            </a:r>
          </a:p>
        </p:txBody>
      </p:sp>
    </p:spTree>
    <p:extLst>
      <p:ext uri="{BB962C8B-B14F-4D97-AF65-F5344CB8AC3E}">
        <p14:creationId xmlns:p14="http://schemas.microsoft.com/office/powerpoint/2010/main" val="39260788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Pattern History Explorer</a:t>
            </a:r>
            <a:endParaRPr lang="en-GB" sz="4000" i="1" dirty="0"/>
          </a:p>
        </p:txBody>
      </p:sp>
      <p:sp>
        <p:nvSpPr>
          <p:cNvPr id="5" name="Text Box 4"/>
          <p:cNvSpPr txBox="1">
            <a:spLocks noChangeArrowheads="1"/>
          </p:cNvSpPr>
          <p:nvPr/>
        </p:nvSpPr>
        <p:spPr bwMode="auto">
          <a:xfrm>
            <a:off x="251520" y="1557338"/>
            <a:ext cx="8640960" cy="420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Find the longest arpeggio patterns. Who owns it?</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longest “non-trivial” (non-trill, non-repetition) pattern. What can be said of its start pitch, harmonic context, accent pattern?</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most frequent pattern with the longest stretch of an ascending or descending whole tone scale. Who owns it? Who played it first (in the WJD)? Which are more common: ascending or descending?</a:t>
            </a:r>
          </a:p>
          <a:p>
            <a:pPr marL="1314450" lvl="2" indent="-514350" algn="l" eaLnBrk="1" hangingPunct="1">
              <a:lnSpc>
                <a:spcPct val="110000"/>
              </a:lnSpc>
              <a:buFont typeface="+mj-lt"/>
              <a:buAutoNum type="arabicPeriod"/>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8815348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2895600"/>
            <a:ext cx="7772400" cy="1066800"/>
          </a:xfrm>
        </p:spPr>
        <p:txBody>
          <a:bodyPr/>
          <a:lstStyle/>
          <a:p>
            <a:r>
              <a:rPr lang="en-GB" dirty="0"/>
              <a:t>Computational Musicology</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56794334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Pattern Search</a:t>
            </a:r>
            <a:endParaRPr lang="en-GB" sz="4000" i="1" dirty="0"/>
          </a:p>
        </p:txBody>
      </p:sp>
      <p:sp>
        <p:nvSpPr>
          <p:cNvPr id="5" name="Text Box 4"/>
          <p:cNvSpPr txBox="1">
            <a:spLocks noChangeArrowheads="1"/>
          </p:cNvSpPr>
          <p:nvPr/>
        </p:nvSpPr>
        <p:spPr bwMode="auto">
          <a:xfrm>
            <a:off x="251520" y="1557338"/>
            <a:ext cx="8640960" cy="501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Lick” in the WJD. Does it exist in the Essen Collection and the </a:t>
            </a:r>
            <a:r>
              <a:rPr lang="en-GB" sz="2400" i="0" dirty="0" err="1">
                <a:solidFill>
                  <a:schemeClr val="tx1"/>
                </a:solidFill>
                <a:latin typeface="Tw Cen MT" panose="020B0602020104020603" pitchFamily="34" charset="0"/>
              </a:rPr>
              <a:t>Omnibook</a:t>
            </a:r>
            <a:r>
              <a:rPr lang="en-GB" sz="2400" i="0" dirty="0">
                <a:solidFill>
                  <a:schemeClr val="tx1"/>
                </a:solidFill>
                <a:latin typeface="Tw Cen MT" panose="020B0602020104020603" pitchFamily="34" charset="0"/>
              </a:rPr>
              <a:t>? (Find the Lick on the internet).</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Find the beginning of “</a:t>
            </a:r>
            <a:r>
              <a:rPr lang="en-GB" sz="2400" i="0" dirty="0" err="1">
                <a:solidFill>
                  <a:srgbClr val="92D050"/>
                </a:solidFill>
                <a:latin typeface="Tw Cen MT" panose="020B0602020104020603" pitchFamily="34" charset="0"/>
              </a:rPr>
              <a:t>Hänschen</a:t>
            </a:r>
            <a:r>
              <a:rPr lang="en-GB" sz="2400" i="0" dirty="0">
                <a:solidFill>
                  <a:srgbClr val="92D050"/>
                </a:solidFill>
                <a:latin typeface="Tw Cen MT" panose="020B0602020104020603" pitchFamily="34" charset="0"/>
              </a:rPr>
              <a:t> Klein” in the WJD. Which is the most similar instance, why? Why are other instances not similar at all?</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Repeat one of the previous searches Lick with tone context of 2 or more tones before and after. How does it change the pattern impression? What are the most common pre/successions?</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longest ascending whole tone scale segment (within a single phrase) with only one search request.</a:t>
            </a:r>
          </a:p>
        </p:txBody>
      </p:sp>
    </p:spTree>
    <p:extLst>
      <p:ext uri="{BB962C8B-B14F-4D97-AF65-F5344CB8AC3E}">
        <p14:creationId xmlns:p14="http://schemas.microsoft.com/office/powerpoint/2010/main" val="10875160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Similarity Search</a:t>
            </a:r>
            <a:endParaRPr lang="en-GB" sz="4000" i="1" dirty="0"/>
          </a:p>
        </p:txBody>
      </p:sp>
      <p:sp>
        <p:nvSpPr>
          <p:cNvPr id="5" name="Text Box 4"/>
          <p:cNvSpPr txBox="1">
            <a:spLocks noChangeArrowheads="1"/>
          </p:cNvSpPr>
          <p:nvPr/>
        </p:nvSpPr>
        <p:spPr bwMode="auto">
          <a:xfrm>
            <a:off x="251520" y="1557338"/>
            <a:ext cx="8640960" cy="501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i="0" dirty="0">
                <a:solidFill>
                  <a:srgbClr val="92D050"/>
                </a:solidFill>
                <a:latin typeface="Tw Cen MT" panose="020B0602020104020603" pitchFamily="34" charset="0"/>
              </a:rPr>
              <a:t>How would you define pattern similarity? How did we define it?</a:t>
            </a:r>
          </a:p>
          <a:p>
            <a:pPr marL="914400" lvl="1" indent="-514350" algn="l" eaLnBrk="1" hangingPunct="1">
              <a:lnSpc>
                <a:spcPct val="110000"/>
              </a:lnSpc>
              <a:buFont typeface="+mj-lt"/>
              <a:buAutoNum type="arabicPeriod"/>
            </a:pPr>
            <a:r>
              <a:rPr lang="en-GB" i="0" dirty="0">
                <a:solidFill>
                  <a:srgbClr val="92D050"/>
                </a:solidFill>
                <a:latin typeface="Tw Cen MT" panose="020B0602020104020603" pitchFamily="34" charset="0"/>
              </a:rPr>
              <a:t>Search for an interval pattern of choice with 5 elements. How many instances for similarity thresholds 1, .75, .5 and maximal length difference 0, 1, 2 do you get? </a:t>
            </a:r>
          </a:p>
          <a:p>
            <a:pPr marL="914400" lvl="1" indent="-514350" algn="l" eaLnBrk="1" hangingPunct="1">
              <a:lnSpc>
                <a:spcPct val="110000"/>
              </a:lnSpc>
              <a:buFont typeface="+mj-lt"/>
              <a:buAutoNum type="arabicPeriod"/>
            </a:pPr>
            <a:r>
              <a:rPr lang="en-GB" i="0" dirty="0">
                <a:solidFill>
                  <a:schemeClr val="tx1"/>
                </a:solidFill>
                <a:latin typeface="Tw Cen MT" panose="020B0602020104020603" pitchFamily="34" charset="0"/>
              </a:rPr>
              <a:t>Search for “The Lick” with min sim = .8, max diff = 0. Then repeat: Start new similarity search (right click on the pattern) for the most frequent and most similar but not identical pattern. Does “The Lick” disappear from the result set? What happens? Why?</a:t>
            </a:r>
          </a:p>
          <a:p>
            <a:pPr marL="914400" lvl="1" indent="-514350" algn="l" eaLnBrk="1" hangingPunct="1">
              <a:lnSpc>
                <a:spcPct val="110000"/>
              </a:lnSpc>
              <a:buFont typeface="+mj-lt"/>
              <a:buAutoNum type="arabicPeriod"/>
            </a:pPr>
            <a:r>
              <a:rPr lang="en-GB" i="0" dirty="0">
                <a:solidFill>
                  <a:schemeClr val="tx1"/>
                </a:solidFill>
                <a:latin typeface="Tw Cen MT" panose="020B0602020104020603" pitchFamily="34" charset="0"/>
              </a:rPr>
              <a:t>Find the most frequent 8-interval pattern by Chris Potter and play it at half speed. Who owns the pattern? How might it reflect influences? What is the most common start pitch? How does is mostly fit the chords? (Tip: Don’t forget the PHE).</a:t>
            </a:r>
            <a:endParaRPr lang="en-GB" sz="2400" i="0" dirty="0">
              <a:solidFill>
                <a:schemeClr val="tx1"/>
              </a:solidFill>
              <a:latin typeface="Tw Cen MT" panose="020B0602020104020603" pitchFamily="34" charset="0"/>
            </a:endParaRPr>
          </a:p>
          <a:p>
            <a:pPr marL="1314450" lvl="2" indent="-514350" algn="l" eaLnBrk="1" hangingPunct="1">
              <a:lnSpc>
                <a:spcPct val="110000"/>
              </a:lnSpc>
              <a:buFont typeface="+mj-lt"/>
              <a:buAutoNum type="arabicPeriod"/>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601919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p>
        </p:txBody>
      </p:sp>
      <p:sp>
        <p:nvSpPr>
          <p:cNvPr id="3" name="Inhaltsplatzhalter 2"/>
          <p:cNvSpPr>
            <a:spLocks noGrp="1"/>
          </p:cNvSpPr>
          <p:nvPr>
            <p:ph idx="1"/>
          </p:nvPr>
        </p:nvSpPr>
        <p:spPr/>
        <p:txBody>
          <a:bodyPr/>
          <a:lstStyle/>
          <a:p>
            <a:r>
              <a:rPr lang="en-US" sz="2400" dirty="0">
                <a:latin typeface="Tw Cen MT" panose="020B0602020104020603" pitchFamily="34" charset="0"/>
              </a:rPr>
              <a:t>Complements and enhances existing and provides new analysis methods.</a:t>
            </a:r>
          </a:p>
          <a:p>
            <a:r>
              <a:rPr lang="en-US" sz="2400" dirty="0">
                <a:latin typeface="Tw Cen MT" panose="020B0602020104020603" pitchFamily="34" charset="0"/>
              </a:rPr>
              <a:t>Pioneered by corpus-based sub-fields of musicology (e.g., ethnomusicology, old music research).</a:t>
            </a:r>
          </a:p>
          <a:p>
            <a:r>
              <a:rPr lang="en-US" sz="2400" dirty="0">
                <a:latin typeface="Tw Cen MT" panose="020B0602020104020603" pitchFamily="34" charset="0"/>
              </a:rPr>
              <a:t>Boost since the early 2000s driven by Music Information Retrieval and by pervasion of computers and the internet („Music Google“).</a:t>
            </a:r>
          </a:p>
          <a:p>
            <a:r>
              <a:rPr lang="en-US" sz="2400" dirty="0">
                <a:latin typeface="Tw Cen MT" panose="020B0602020104020603" pitchFamily="34" charset="0"/>
              </a:rPr>
              <a:t>Very active research field.</a:t>
            </a:r>
          </a:p>
          <a:p>
            <a:r>
              <a:rPr lang="en-US" sz="2400" dirty="0">
                <a:latin typeface="Tw Cen MT" panose="020B0602020104020603" pitchFamily="34" charset="0"/>
              </a:rPr>
              <a:t>Connections to many different subfields of musicology.</a:t>
            </a:r>
          </a:p>
          <a:p>
            <a:r>
              <a:rPr lang="en-US" sz="2400" dirty="0">
                <a:latin typeface="Tw Cen MT" panose="020B0602020104020603" pitchFamily="34" charset="0"/>
              </a:rPr>
              <a:t>Computational ≠ digital musicology!</a:t>
            </a:r>
          </a:p>
          <a:p>
            <a:endParaRPr lang="en-US" sz="2400" dirty="0">
              <a:latin typeface="Tw Cen MT" panose="020B0602020104020603" pitchFamily="34" charset="0"/>
            </a:endParaRP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0417380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endParaRPr lang="de-DE" sz="4000" dirty="0"/>
          </a:p>
        </p:txBody>
      </p:sp>
      <p:sp>
        <p:nvSpPr>
          <p:cNvPr id="3" name="Inhaltsplatzhalter 2"/>
          <p:cNvSpPr>
            <a:spLocks noGrp="1"/>
          </p:cNvSpPr>
          <p:nvPr>
            <p:ph idx="1"/>
          </p:nvPr>
        </p:nvSpPr>
        <p:spPr/>
        <p:txBody>
          <a:bodyPr/>
          <a:lstStyle/>
          <a:p>
            <a:r>
              <a:rPr lang="en-GB" dirty="0">
                <a:latin typeface="Tw Cen MT" panose="020B0602020104020603" pitchFamily="34" charset="0"/>
              </a:rPr>
              <a:t>Advantages:</a:t>
            </a:r>
          </a:p>
          <a:p>
            <a:pPr lvl="1"/>
            <a:r>
              <a:rPr lang="en-GB" dirty="0">
                <a:latin typeface="Tw Cen MT" panose="020B0602020104020603" pitchFamily="34" charset="0"/>
              </a:rPr>
              <a:t>Facilitates collection and curation of big data sets (improved reliability).</a:t>
            </a:r>
          </a:p>
          <a:p>
            <a:pPr lvl="1"/>
            <a:r>
              <a:rPr lang="en-GB" dirty="0">
                <a:latin typeface="Tw Cen MT" panose="020B0602020104020603" pitchFamily="34" charset="0"/>
              </a:rPr>
              <a:t>Necessary to analyse big musical data sets.</a:t>
            </a:r>
          </a:p>
          <a:p>
            <a:pPr lvl="1"/>
            <a:r>
              <a:rPr lang="en-GB" dirty="0">
                <a:latin typeface="Tw Cen MT" panose="020B0602020104020603" pitchFamily="34" charset="0"/>
              </a:rPr>
              <a:t>Acceleration of research processes.</a:t>
            </a:r>
          </a:p>
          <a:p>
            <a:pPr lvl="1"/>
            <a:r>
              <a:rPr lang="en-GB" dirty="0">
                <a:latin typeface="Tw Cen MT" panose="020B0602020104020603" pitchFamily="34" charset="0"/>
              </a:rPr>
              <a:t>Development, test and simulation of models.</a:t>
            </a:r>
          </a:p>
          <a:p>
            <a:pPr lvl="1"/>
            <a:r>
              <a:rPr lang="en-GB" dirty="0">
                <a:latin typeface="Tw Cen MT" panose="020B0602020104020603" pitchFamily="34" charset="0"/>
              </a:rPr>
              <a:t>Enables analysis pathways that are otherwise hard to obtain (e.g., timbre, intensity, intonation).</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3047931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endParaRPr lang="de-DE" sz="4000" dirty="0"/>
          </a:p>
        </p:txBody>
      </p:sp>
      <p:sp>
        <p:nvSpPr>
          <p:cNvPr id="3" name="Inhaltsplatzhalter 2"/>
          <p:cNvSpPr>
            <a:spLocks noGrp="1"/>
          </p:cNvSpPr>
          <p:nvPr>
            <p:ph idx="1"/>
          </p:nvPr>
        </p:nvSpPr>
        <p:spPr/>
        <p:txBody>
          <a:bodyPr/>
          <a:lstStyle/>
          <a:p>
            <a:r>
              <a:rPr lang="en-GB" dirty="0">
                <a:latin typeface="Tw Cen MT" panose="020B0602020104020603" pitchFamily="34" charset="0"/>
              </a:rPr>
              <a:t>Issues:</a:t>
            </a:r>
          </a:p>
          <a:p>
            <a:pPr lvl="1"/>
            <a:r>
              <a:rPr lang="en-GB" dirty="0">
                <a:latin typeface="Tw Cen MT" panose="020B0602020104020603" pitchFamily="34" charset="0"/>
              </a:rPr>
              <a:t>Focus on quantitative methods.</a:t>
            </a:r>
          </a:p>
          <a:p>
            <a:pPr lvl="1"/>
            <a:r>
              <a:rPr lang="en-GB" dirty="0">
                <a:latin typeface="Tw Cen MT" panose="020B0602020104020603" pitchFamily="34" charset="0"/>
              </a:rPr>
              <a:t>Often simplified and specific definitions of concepts are needed to suit them for computer-use (can also be an advantage!).</a:t>
            </a:r>
          </a:p>
          <a:p>
            <a:pPr lvl="1"/>
            <a:r>
              <a:rPr lang="en-GB" dirty="0">
                <a:latin typeface="Tw Cen MT" panose="020B0602020104020603" pitchFamily="34" charset="0"/>
              </a:rPr>
              <a:t>High entry threshold (extra knowledge in maths, computer science, stats, machine learning, signal procession etc. required).</a:t>
            </a:r>
          </a:p>
          <a:p>
            <a:pPr lvl="1"/>
            <a:r>
              <a:rPr lang="en-GB" dirty="0">
                <a:latin typeface="Tw Cen MT" panose="020B0602020104020603" pitchFamily="34" charset="0"/>
              </a:rPr>
              <a:t>„Proving the obvious“ (but: „hindsight bias“).</a:t>
            </a:r>
          </a:p>
          <a:p>
            <a:pPr lvl="1"/>
            <a:r>
              <a:rPr lang="en-GB" dirty="0">
                <a:latin typeface="Tw Cen MT" panose="020B0602020104020603" pitchFamily="34" charset="0"/>
              </a:rPr>
              <a:t>Fear of “trivializing” the music and the musician.</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22348140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endParaRPr lang="de-DE" sz="4000" dirty="0"/>
          </a:p>
        </p:txBody>
      </p:sp>
      <p:sp>
        <p:nvSpPr>
          <p:cNvPr id="4" name="Fußzeilenplatzhalter 3"/>
          <p:cNvSpPr>
            <a:spLocks noGrp="1"/>
          </p:cNvSpPr>
          <p:nvPr>
            <p:ph type="ftr" sz="quarter" idx="10"/>
          </p:nvPr>
        </p:nvSpPr>
        <p:spPr>
          <a:xfrm>
            <a:off x="2667000" y="6248400"/>
            <a:ext cx="4038600" cy="284163"/>
          </a:xfrm>
        </p:spPr>
        <p:txBody>
          <a:bodyPr/>
          <a:lstStyle/>
          <a:p>
            <a:pPr>
              <a:defRPr/>
            </a:pPr>
            <a:endParaRPr lang="en-GB"/>
          </a:p>
        </p:txBody>
      </p:sp>
      <p:sp>
        <p:nvSpPr>
          <p:cNvPr id="6" name="Rechteck 5"/>
          <p:cNvSpPr/>
          <p:nvPr/>
        </p:nvSpPr>
        <p:spPr bwMode="auto">
          <a:xfrm>
            <a:off x="3635896" y="3717016"/>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a:solidFill>
                  <a:schemeClr val="bg1"/>
                </a:solidFill>
                <a:latin typeface="Tw Cen MT" panose="020B0602020104020603" pitchFamily="34" charset="0"/>
              </a:rPr>
              <a:t>Music Analysis</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7" name="Rechteck 6"/>
          <p:cNvSpPr/>
          <p:nvPr/>
        </p:nvSpPr>
        <p:spPr bwMode="auto">
          <a:xfrm>
            <a:off x="3635896" y="4725160"/>
            <a:ext cx="1800000" cy="432000"/>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Statistics</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14" name="Gerade Verbindung mit Pfeil 13"/>
          <p:cNvCxnSpPr>
            <a:stCxn id="6" idx="2"/>
            <a:endCxn id="7" idx="0"/>
          </p:cNvCxnSpPr>
          <p:nvPr/>
        </p:nvCxnSpPr>
        <p:spPr bwMode="auto">
          <a:xfrm>
            <a:off x="4535896" y="4149064"/>
            <a:ext cx="0" cy="576096"/>
          </a:xfrm>
          <a:prstGeom prst="straightConnector1">
            <a:avLst/>
          </a:prstGeom>
          <a:solidFill>
            <a:schemeClr val="accent1"/>
          </a:solidFill>
          <a:ln w="254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hteck 20"/>
          <p:cNvSpPr/>
          <p:nvPr/>
        </p:nvSpPr>
        <p:spPr bwMode="auto">
          <a:xfrm>
            <a:off x="3635896"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Score</a:t>
            </a:r>
          </a:p>
        </p:txBody>
      </p:sp>
      <p:sp>
        <p:nvSpPr>
          <p:cNvPr id="22" name="Rechteck 21"/>
          <p:cNvSpPr/>
          <p:nvPr/>
        </p:nvSpPr>
        <p:spPr bwMode="auto">
          <a:xfrm>
            <a:off x="5904250" y="1700808"/>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Audio</a:t>
            </a:r>
          </a:p>
        </p:txBody>
      </p:sp>
      <p:cxnSp>
        <p:nvCxnSpPr>
          <p:cNvPr id="37" name="Gewinkelte Verbindung 36"/>
          <p:cNvCxnSpPr>
            <a:stCxn id="84" idx="2"/>
            <a:endCxn id="6" idx="3"/>
          </p:cNvCxnSpPr>
          <p:nvPr/>
        </p:nvCxnSpPr>
        <p:spPr bwMode="auto">
          <a:xfrm rot="5400000">
            <a:off x="5724037" y="2852827"/>
            <a:ext cx="792072" cy="1368354"/>
          </a:xfrm>
          <a:prstGeom prst="bentConnector2">
            <a:avLst/>
          </a:prstGeom>
          <a:solidFill>
            <a:schemeClr val="accent1"/>
          </a:solidFill>
          <a:ln w="254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winkelte Verbindung 45"/>
          <p:cNvCxnSpPr>
            <a:stCxn id="84" idx="2"/>
            <a:endCxn id="7" idx="3"/>
          </p:cNvCxnSpPr>
          <p:nvPr/>
        </p:nvCxnSpPr>
        <p:spPr bwMode="auto">
          <a:xfrm rot="5400000">
            <a:off x="5219977" y="3356887"/>
            <a:ext cx="1800192" cy="1368354"/>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hteck 59"/>
          <p:cNvSpPr/>
          <p:nvPr/>
        </p:nvSpPr>
        <p:spPr bwMode="auto">
          <a:xfrm>
            <a:off x="1331640"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err="1">
                <a:ln>
                  <a:noFill/>
                </a:ln>
                <a:solidFill>
                  <a:schemeClr val="bg1"/>
                </a:solidFill>
                <a:effectLst/>
                <a:latin typeface="Tw Cen MT" panose="020B0602020104020603" pitchFamily="34" charset="0"/>
              </a:rPr>
              <a:t>Metadata</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84" name="Rechteck 83"/>
          <p:cNvSpPr/>
          <p:nvPr/>
        </p:nvSpPr>
        <p:spPr bwMode="auto">
          <a:xfrm>
            <a:off x="5904250" y="2708920"/>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a:solidFill>
                  <a:schemeClr val="bg1"/>
                </a:solidFill>
                <a:latin typeface="Tw Cen MT" panose="020B0602020104020603" pitchFamily="34" charset="0"/>
              </a:rPr>
              <a:t>Sound Analysis</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85" name="Rechteck 84"/>
          <p:cNvSpPr/>
          <p:nvPr/>
        </p:nvSpPr>
        <p:spPr bwMode="auto">
          <a:xfrm>
            <a:off x="3635896" y="5733256"/>
            <a:ext cx="1800000" cy="432048"/>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Results</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86" name="Gerade Verbindung mit Pfeil 85"/>
          <p:cNvCxnSpPr>
            <a:stCxn id="7" idx="2"/>
            <a:endCxn id="85" idx="0"/>
          </p:cNvCxnSpPr>
          <p:nvPr/>
        </p:nvCxnSpPr>
        <p:spPr bwMode="auto">
          <a:xfrm>
            <a:off x="4535896" y="5157160"/>
            <a:ext cx="0" cy="57609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Gerade Verbindung mit Pfeil 99"/>
          <p:cNvCxnSpPr>
            <a:stCxn id="21" idx="2"/>
            <a:endCxn id="6" idx="0"/>
          </p:cNvCxnSpPr>
          <p:nvPr/>
        </p:nvCxnSpPr>
        <p:spPr bwMode="auto">
          <a:xfrm>
            <a:off x="4535896" y="3140920"/>
            <a:ext cx="0" cy="57609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Gewinkelte Verbindung 104"/>
          <p:cNvCxnSpPr>
            <a:stCxn id="60" idx="2"/>
            <a:endCxn id="6" idx="1"/>
          </p:cNvCxnSpPr>
          <p:nvPr/>
        </p:nvCxnSpPr>
        <p:spPr bwMode="auto">
          <a:xfrm rot="16200000" flipH="1">
            <a:off x="2537708" y="2834852"/>
            <a:ext cx="792120" cy="1404256"/>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Gerade Verbindung mit Pfeil 110"/>
          <p:cNvCxnSpPr>
            <a:stCxn id="22" idx="2"/>
            <a:endCxn id="84" idx="0"/>
          </p:cNvCxnSpPr>
          <p:nvPr/>
        </p:nvCxnSpPr>
        <p:spPr bwMode="auto">
          <a:xfrm>
            <a:off x="6804250" y="2132808"/>
            <a:ext cx="0" cy="576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Gerade Verbindung mit Pfeil 115"/>
          <p:cNvCxnSpPr>
            <a:stCxn id="84" idx="1"/>
            <a:endCxn id="21" idx="3"/>
          </p:cNvCxnSpPr>
          <p:nvPr/>
        </p:nvCxnSpPr>
        <p:spPr bwMode="auto">
          <a:xfrm flipH="1" flipV="1">
            <a:off x="5435896" y="2924920"/>
            <a:ext cx="468354" cy="24"/>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Gewinkelte Verbindung 118"/>
          <p:cNvCxnSpPr>
            <a:stCxn id="60" idx="2"/>
            <a:endCxn id="7" idx="1"/>
          </p:cNvCxnSpPr>
          <p:nvPr/>
        </p:nvCxnSpPr>
        <p:spPr bwMode="auto">
          <a:xfrm rot="16200000" flipH="1">
            <a:off x="2033648" y="3338912"/>
            <a:ext cx="1800240" cy="1404256"/>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hteck 19"/>
          <p:cNvSpPr/>
          <p:nvPr/>
        </p:nvSpPr>
        <p:spPr bwMode="auto">
          <a:xfrm>
            <a:off x="3635896" y="1700808"/>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Transcriptions</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23" name="Gerade Verbindung mit Pfeil 22"/>
          <p:cNvCxnSpPr>
            <a:stCxn id="20" idx="2"/>
            <a:endCxn id="21" idx="0"/>
          </p:cNvCxnSpPr>
          <p:nvPr/>
        </p:nvCxnSpPr>
        <p:spPr bwMode="auto">
          <a:xfrm>
            <a:off x="4535896" y="2132856"/>
            <a:ext cx="0" cy="576064"/>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Gerade Verbindung mit Pfeil 23"/>
          <p:cNvCxnSpPr>
            <a:stCxn id="22" idx="1"/>
            <a:endCxn id="20" idx="3"/>
          </p:cNvCxnSpPr>
          <p:nvPr/>
        </p:nvCxnSpPr>
        <p:spPr bwMode="auto">
          <a:xfrm flipH="1">
            <a:off x="5435896" y="1916808"/>
            <a:ext cx="468354" cy="24"/>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77411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Excursion: Features</a:t>
            </a:r>
            <a:endParaRPr lang="en-GB" sz="4000" i="1" dirty="0"/>
          </a:p>
        </p:txBody>
      </p:sp>
      <p:sp>
        <p:nvSpPr>
          <p:cNvPr id="5" name="Text Box 4"/>
          <p:cNvSpPr txBox="1">
            <a:spLocks noChangeArrowheads="1"/>
          </p:cNvSpPr>
          <p:nvPr/>
        </p:nvSpPr>
        <p:spPr bwMode="auto">
          <a:xfrm>
            <a:off x="251520" y="1557338"/>
            <a:ext cx="8640960" cy="291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Features are numerical or categorial properties of entities, here: of melodies.</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Mostly based on some transformation of the melodical surface.</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External metadata also considered features.</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Possibility space for feature is virtually infinite (modular construction system: „feature machine“). </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Currently, over 600 pre-defined features in the </a:t>
            </a:r>
            <a:r>
              <a:rPr lang="en-GB" sz="2400" i="0" dirty="0" err="1">
                <a:solidFill>
                  <a:schemeClr val="tx1"/>
                </a:solidFill>
                <a:latin typeface="Tw Cen MT" panose="020B0602020104020603" pitchFamily="34" charset="0"/>
              </a:rPr>
              <a:t>MeloSpyGUI</a:t>
            </a:r>
            <a:r>
              <a:rPr lang="en-GB" sz="2400" i="0" dirty="0">
                <a:solidFill>
                  <a:schemeClr val="tx1"/>
                </a:solidFill>
                <a:latin typeface="Tw Cen MT" panose="020B0602020104020603" pitchFamily="34" charset="0"/>
              </a:rPr>
              <a:t>.</a:t>
            </a:r>
          </a:p>
        </p:txBody>
      </p:sp>
    </p:spTree>
    <p:extLst>
      <p:ext uri="{BB962C8B-B14F-4D97-AF65-F5344CB8AC3E}">
        <p14:creationId xmlns:p14="http://schemas.microsoft.com/office/powerpoint/2010/main" val="207584648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GB" sz="4000" dirty="0"/>
              <a:t>Excursion: Transformations</a:t>
            </a:r>
          </a:p>
        </p:txBody>
      </p:sp>
      <p:sp>
        <p:nvSpPr>
          <p:cNvPr id="5" name="Inhaltsplatzhalter 4"/>
          <p:cNvSpPr>
            <a:spLocks noGrp="1"/>
          </p:cNvSpPr>
          <p:nvPr>
            <p:ph sz="quarter" idx="1"/>
          </p:nvPr>
        </p:nvSpPr>
        <p:spPr>
          <a:xfrm>
            <a:off x="301752" y="1484784"/>
            <a:ext cx="8503920" cy="4572000"/>
          </a:xfrm>
        </p:spPr>
        <p:txBody>
          <a:bodyPr>
            <a:normAutofit/>
          </a:bodyPr>
          <a:lstStyle/>
          <a:p>
            <a:pPr marL="400050" lvl="1" indent="0" algn="ctr">
              <a:lnSpc>
                <a:spcPct val="110000"/>
              </a:lnSpc>
              <a:buNone/>
            </a:pPr>
            <a:r>
              <a:rPr lang="en-GB" sz="2400" dirty="0">
                <a:solidFill>
                  <a:schemeClr val="tx1"/>
                </a:solidFill>
                <a:latin typeface="Tw Cen MT" panose="020B0602020104020603" pitchFamily="34" charset="0"/>
              </a:rPr>
              <a:t>Excerpt from Bob Berg’s </a:t>
            </a:r>
            <a:r>
              <a:rPr lang="en-GB" dirty="0">
                <a:latin typeface="Tw Cen MT" panose="020B0602020104020603" pitchFamily="34" charset="0"/>
              </a:rPr>
              <a:t>s</a:t>
            </a:r>
            <a:r>
              <a:rPr lang="en-GB" sz="2400" dirty="0">
                <a:solidFill>
                  <a:schemeClr val="tx1"/>
                </a:solidFill>
                <a:latin typeface="Tw Cen MT" panose="020B0602020104020603" pitchFamily="34" charset="0"/>
              </a:rPr>
              <a:t>olo on „Angles“</a:t>
            </a: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400050" lvl="1" indent="0">
              <a:lnSpc>
                <a:spcPct val="110000"/>
              </a:lnSpc>
              <a:buNone/>
            </a:pPr>
            <a:r>
              <a:rPr lang="en-GB" dirty="0">
                <a:latin typeface="Tw Cen MT" panose="020B0602020104020603" pitchFamily="34" charset="0"/>
              </a:rPr>
              <a:t>	 </a:t>
            </a:r>
            <a:r>
              <a:rPr lang="en-GB" sz="2400" b="1" dirty="0">
                <a:solidFill>
                  <a:srgbClr val="FF6600"/>
                </a:solidFill>
                <a:latin typeface="Tw Cen MT" panose="020B0602020104020603" pitchFamily="34" charset="0"/>
              </a:rPr>
              <a:t>pc</a:t>
            </a:r>
            <a:r>
              <a:rPr lang="en-GB" sz="2400" dirty="0">
                <a:solidFill>
                  <a:schemeClr val="tx1"/>
                </a:solidFill>
                <a:latin typeface="Tw Cen MT" panose="020B0602020104020603" pitchFamily="34" charset="0"/>
              </a:rPr>
              <a:t>:   10 8 9 10 8 9 8 7 6 5 6 9 5 7 6 5 9 7 4 0 10</a:t>
            </a:r>
          </a:p>
          <a:p>
            <a:pPr marL="400050" lvl="1" indent="0">
              <a:lnSpc>
                <a:spcPct val="110000"/>
              </a:lnSpc>
              <a:buNone/>
            </a:pPr>
            <a:r>
              <a:rPr lang="en-GB" dirty="0">
                <a:latin typeface="Tw Cen MT" panose="020B0602020104020603" pitchFamily="34" charset="0"/>
              </a:rPr>
              <a:t>	</a:t>
            </a:r>
            <a:r>
              <a:rPr lang="en-GB" sz="2400" b="1" dirty="0" err="1">
                <a:solidFill>
                  <a:srgbClr val="FF6600"/>
                </a:solidFill>
                <a:latin typeface="Tw Cen MT" panose="020B0602020104020603" pitchFamily="34" charset="0"/>
              </a:rPr>
              <a:t>cpc</a:t>
            </a:r>
            <a:r>
              <a:rPr lang="en-GB" sz="2400" b="1" dirty="0">
                <a:solidFill>
                  <a:srgbClr val="FF6600"/>
                </a:solidFill>
                <a:latin typeface="Tw Cen MT" panose="020B0602020104020603" pitchFamily="34" charset="0"/>
              </a:rPr>
              <a:t> </a:t>
            </a:r>
            <a:r>
              <a:rPr lang="en-GB" sz="2400" dirty="0">
                <a:solidFill>
                  <a:schemeClr val="tx1"/>
                </a:solidFill>
                <a:latin typeface="Tw Cen MT" panose="020B0602020104020603" pitchFamily="34" charset="0"/>
              </a:rPr>
              <a:t>:  7 5 6 7 5 6 5 4 3 2 4 6 2 4 3 2 6 4 1 9 7  </a:t>
            </a:r>
          </a:p>
          <a:p>
            <a:pPr marL="400050" lvl="1" indent="0">
              <a:lnSpc>
                <a:spcPct val="110000"/>
              </a:lnSpc>
              <a:buNone/>
            </a:pPr>
            <a:r>
              <a:rPr lang="en-GB" dirty="0">
                <a:latin typeface="Tw Cen MT" panose="020B0602020104020603" pitchFamily="34" charset="0"/>
              </a:rPr>
              <a:t>	</a:t>
            </a:r>
            <a:r>
              <a:rPr lang="en-GB" sz="2400" b="1" dirty="0" err="1">
                <a:solidFill>
                  <a:srgbClr val="FF6600"/>
                </a:solidFill>
                <a:latin typeface="Tw Cen MT" panose="020B0602020104020603" pitchFamily="34" charset="0"/>
              </a:rPr>
              <a:t>cdpc</a:t>
            </a:r>
            <a:r>
              <a:rPr lang="en-GB" sz="2400" dirty="0">
                <a:solidFill>
                  <a:schemeClr val="tx1"/>
                </a:solidFill>
                <a:latin typeface="Tw Cen MT" panose="020B0602020104020603" pitchFamily="34" charset="0"/>
              </a:rPr>
              <a:t>: 5 4 T 5 4 T 4 3 B 2 3 T 2 3 B 2 T 3 2 6 5</a:t>
            </a:r>
          </a:p>
          <a:p>
            <a:pPr marL="400050" lvl="1" indent="0">
              <a:lnSpc>
                <a:spcPct val="110000"/>
              </a:lnSpc>
              <a:buNone/>
            </a:pPr>
            <a:r>
              <a:rPr lang="en-GB" dirty="0">
                <a:latin typeface="Tw Cen MT" panose="020B0602020104020603" pitchFamily="34" charset="0"/>
              </a:rPr>
              <a:t>        </a:t>
            </a:r>
            <a:r>
              <a:rPr lang="en-GB" sz="2400" b="1" dirty="0">
                <a:solidFill>
                  <a:srgbClr val="FF6600"/>
                </a:solidFill>
                <a:latin typeface="Tw Cen MT" panose="020B0602020104020603" pitchFamily="34" charset="0"/>
              </a:rPr>
              <a:t>int</a:t>
            </a:r>
            <a:r>
              <a:rPr lang="en-GB" sz="2400" dirty="0">
                <a:solidFill>
                  <a:schemeClr val="tx1"/>
                </a:solidFill>
                <a:latin typeface="Tw Cen MT" panose="020B0602020104020603" pitchFamily="34" charset="0"/>
              </a:rPr>
              <a:t>: -2 1 1 -2 1 -1 -1 -1 -1 2 2 -4 2 -1 -1 4 -2 -3 -4-2</a:t>
            </a:r>
          </a:p>
          <a:p>
            <a:endParaRPr lang="en-GB" dirty="0">
              <a:latin typeface="Tw Cen MT" panose="020B0602020104020603" pitchFamily="34"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227007"/>
            <a:ext cx="5143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7" name="BobBerg_Angles_Exampl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740352" y="2398457"/>
            <a:ext cx="454479" cy="454479"/>
          </a:xfrm>
          <a:prstGeom prst="rect">
            <a:avLst/>
          </a:prstGeom>
        </p:spPr>
      </p:pic>
    </p:spTree>
    <p:extLst>
      <p:ext uri="{BB962C8B-B14F-4D97-AF65-F5344CB8AC3E}">
        <p14:creationId xmlns:p14="http://schemas.microsoft.com/office/powerpoint/2010/main" val="1352495574"/>
      </p:ext>
    </p:extLst>
  </p:cSld>
  <p:clrMapOvr>
    <a:masterClrMapping/>
  </p:clrMapOvr>
  <p:transition/>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Example: Interval Distribution</a:t>
            </a:r>
          </a:p>
        </p:txBody>
      </p:sp>
      <p:pic>
        <p:nvPicPr>
          <p:cNvPr id="8" name="Inhaltsplatzhalt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0852" y="1701278"/>
            <a:ext cx="6942296" cy="4680048"/>
          </a:xfrm>
        </p:spPr>
      </p:pic>
    </p:spTree>
    <p:extLst>
      <p:ext uri="{BB962C8B-B14F-4D97-AF65-F5344CB8AC3E}">
        <p14:creationId xmlns:p14="http://schemas.microsoft.com/office/powerpoint/2010/main" val="3722225888"/>
      </p:ext>
    </p:extLst>
  </p:cSld>
  <p:clrMapOvr>
    <a:masterClrMapping/>
  </p:clrMapOvr>
  <p:transition/>
</p:sld>
</file>

<file path=ppt/theme/theme1.xml><?xml version="1.0" encoding="utf-8"?>
<a:theme xmlns:a="http://schemas.openxmlformats.org/drawingml/2006/main" name="Simple Silver">
  <a:themeElements>
    <a:clrScheme name="Simple Silver 5">
      <a:dk1>
        <a:srgbClr val="5F5F5F"/>
      </a:dk1>
      <a:lt1>
        <a:srgbClr val="DDDDDD"/>
      </a:lt1>
      <a:dk2>
        <a:srgbClr val="000000"/>
      </a:dk2>
      <a:lt2>
        <a:srgbClr val="5F5F5F"/>
      </a:lt2>
      <a:accent1>
        <a:srgbClr val="B2B2B2"/>
      </a:accent1>
      <a:accent2>
        <a:srgbClr val="808080"/>
      </a:accent2>
      <a:accent3>
        <a:srgbClr val="AAAAAA"/>
      </a:accent3>
      <a:accent4>
        <a:srgbClr val="BDBDBD"/>
      </a:accent4>
      <a:accent5>
        <a:srgbClr val="D5D5D5"/>
      </a:accent5>
      <a:accent6>
        <a:srgbClr val="737373"/>
      </a:accent6>
      <a:hlink>
        <a:srgbClr val="B2B2B2"/>
      </a:hlink>
      <a:folHlink>
        <a:srgbClr val="777777"/>
      </a:folHlink>
    </a:clrScheme>
    <a:fontScheme name="Simple Silver">
      <a:majorFont>
        <a:latin typeface="JazzText"/>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000" b="0" i="1" u="none" strike="noStrike" cap="none" normalizeH="0" baseline="0" smtClean="0">
            <a:ln>
              <a:noFill/>
            </a:ln>
            <a:solidFill>
              <a:srgbClr val="CCCC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000" b="0" i="1" u="none" strike="noStrike" cap="none" normalizeH="0" baseline="0" smtClean="0">
            <a:ln>
              <a:noFill/>
            </a:ln>
            <a:solidFill>
              <a:srgbClr val="CCCCFF"/>
            </a:solidFill>
            <a:effectLst/>
            <a:latin typeface="Arial" charset="0"/>
          </a:defRPr>
        </a:defPPr>
      </a:lstStyle>
    </a:lnDef>
  </a:objectDefaults>
  <a:extraClrSchemeLst>
    <a:extraClrScheme>
      <a:clrScheme name="Simple Silver 1">
        <a:dk1>
          <a:srgbClr val="00458A"/>
        </a:dk1>
        <a:lt1>
          <a:srgbClr val="D7D6AE"/>
        </a:lt1>
        <a:dk2>
          <a:srgbClr val="000066"/>
        </a:dk2>
        <a:lt2>
          <a:srgbClr val="006666"/>
        </a:lt2>
        <a:accent1>
          <a:srgbClr val="007A77"/>
        </a:accent1>
        <a:accent2>
          <a:srgbClr val="005856"/>
        </a:accent2>
        <a:accent3>
          <a:srgbClr val="AAAAB8"/>
        </a:accent3>
        <a:accent4>
          <a:srgbClr val="B7B794"/>
        </a:accent4>
        <a:accent5>
          <a:srgbClr val="AABEBD"/>
        </a:accent5>
        <a:accent6>
          <a:srgbClr val="004F4D"/>
        </a:accent6>
        <a:hlink>
          <a:srgbClr val="A8A884"/>
        </a:hlink>
        <a:folHlink>
          <a:srgbClr val="867E5E"/>
        </a:folHlink>
      </a:clrScheme>
      <a:clrMap bg1="dk2" tx1="lt1" bg2="dk1" tx2="lt2" accent1="accent1" accent2="accent2" accent3="accent3" accent4="accent4" accent5="accent5" accent6="accent6" hlink="hlink" folHlink="folHlink"/>
    </a:extraClrScheme>
    <a:extraClrScheme>
      <a:clrScheme name="Simple Silver 2">
        <a:dk1>
          <a:srgbClr val="000066"/>
        </a:dk1>
        <a:lt1>
          <a:srgbClr val="FFFFFF"/>
        </a:lt1>
        <a:dk2>
          <a:srgbClr val="660066"/>
        </a:dk2>
        <a:lt2>
          <a:srgbClr val="FFFFCC"/>
        </a:lt2>
        <a:accent1>
          <a:srgbClr val="666699"/>
        </a:accent1>
        <a:accent2>
          <a:srgbClr val="000099"/>
        </a:accent2>
        <a:accent3>
          <a:srgbClr val="FFFFFF"/>
        </a:accent3>
        <a:accent4>
          <a:srgbClr val="000056"/>
        </a:accent4>
        <a:accent5>
          <a:srgbClr val="B8B8CA"/>
        </a:accent5>
        <a:accent6>
          <a:srgbClr val="00008A"/>
        </a:accent6>
        <a:hlink>
          <a:srgbClr val="006666"/>
        </a:hlink>
        <a:folHlink>
          <a:srgbClr val="800080"/>
        </a:folHlink>
      </a:clrScheme>
      <a:clrMap bg1="lt1" tx1="dk1" bg2="lt2" tx2="dk2" accent1="accent1" accent2="accent2" accent3="accent3" accent4="accent4" accent5="accent5" accent6="accent6" hlink="hlink" folHlink="folHlink"/>
    </a:extraClrScheme>
    <a:extraClrScheme>
      <a:clrScheme name="Simple Silver 3">
        <a:dk1>
          <a:srgbClr val="000000"/>
        </a:dk1>
        <a:lt1>
          <a:srgbClr val="FFFFFF"/>
        </a:lt1>
        <a:dk2>
          <a:srgbClr val="000000"/>
        </a:dk2>
        <a:lt2>
          <a:srgbClr val="B2B2B2"/>
        </a:lt2>
        <a:accent1>
          <a:srgbClr val="B2B2B2"/>
        </a:accent1>
        <a:accent2>
          <a:srgbClr val="808080"/>
        </a:accent2>
        <a:accent3>
          <a:srgbClr val="FFFFFF"/>
        </a:accent3>
        <a:accent4>
          <a:srgbClr val="000000"/>
        </a:accent4>
        <a:accent5>
          <a:srgbClr val="D5D5D5"/>
        </a:accent5>
        <a:accent6>
          <a:srgbClr val="737373"/>
        </a:accent6>
        <a:hlink>
          <a:srgbClr val="969696"/>
        </a:hlink>
        <a:folHlink>
          <a:srgbClr val="4D4D4D"/>
        </a:folHlink>
      </a:clrScheme>
      <a:clrMap bg1="lt1" tx1="dk1" bg2="lt2" tx2="dk2" accent1="accent1" accent2="accent2" accent3="accent3" accent4="accent4" accent5="accent5" accent6="accent6" hlink="hlink" folHlink="folHlink"/>
    </a:extraClrScheme>
    <a:extraClrScheme>
      <a:clrScheme name="Simple Silver 4">
        <a:dk1>
          <a:srgbClr val="003300"/>
        </a:dk1>
        <a:lt1>
          <a:srgbClr val="DBD0B9"/>
        </a:lt1>
        <a:dk2>
          <a:srgbClr val="09472B"/>
        </a:dk2>
        <a:lt2>
          <a:srgbClr val="A38955"/>
        </a:lt2>
        <a:accent1>
          <a:srgbClr val="B8A378"/>
        </a:accent1>
        <a:accent2>
          <a:srgbClr val="8E774A"/>
        </a:accent2>
        <a:accent3>
          <a:srgbClr val="AAB1AC"/>
        </a:accent3>
        <a:accent4>
          <a:srgbClr val="BBB19E"/>
        </a:accent4>
        <a:accent5>
          <a:srgbClr val="D8CEBE"/>
        </a:accent5>
        <a:accent6>
          <a:srgbClr val="806B42"/>
        </a:accent6>
        <a:hlink>
          <a:srgbClr val="A7A743"/>
        </a:hlink>
        <a:folHlink>
          <a:srgbClr val="919777"/>
        </a:folHlink>
      </a:clrScheme>
      <a:clrMap bg1="dk2" tx1="lt1" bg2="dk1" tx2="lt2" accent1="accent1" accent2="accent2" accent3="accent3" accent4="accent4" accent5="accent5" accent6="accent6" hlink="hlink" folHlink="folHlink"/>
    </a:extraClrScheme>
    <a:extraClrScheme>
      <a:clrScheme name="Simple Silver 5">
        <a:dk1>
          <a:srgbClr val="5F5F5F"/>
        </a:dk1>
        <a:lt1>
          <a:srgbClr val="DDDDDD"/>
        </a:lt1>
        <a:dk2>
          <a:srgbClr val="000000"/>
        </a:dk2>
        <a:lt2>
          <a:srgbClr val="5F5F5F"/>
        </a:lt2>
        <a:accent1>
          <a:srgbClr val="B2B2B2"/>
        </a:accent1>
        <a:accent2>
          <a:srgbClr val="808080"/>
        </a:accent2>
        <a:accent3>
          <a:srgbClr val="AAAAAA"/>
        </a:accent3>
        <a:accent4>
          <a:srgbClr val="BDBDBD"/>
        </a:accent4>
        <a:accent5>
          <a:srgbClr val="D5D5D5"/>
        </a:accent5>
        <a:accent6>
          <a:srgbClr val="737373"/>
        </a:accent6>
        <a:hlink>
          <a:srgbClr val="B2B2B2"/>
        </a:hlink>
        <a:folHlink>
          <a:srgbClr val="7777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1183</Words>
  <Application>Microsoft Office PowerPoint</Application>
  <PresentationFormat>Bildschirmpräsentation (4:3)</PresentationFormat>
  <Paragraphs>133</Paragraphs>
  <Slides>21</Slides>
  <Notes>0</Notes>
  <HiddenSlides>0</HiddenSlides>
  <MMClips>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JazzText</vt:lpstr>
      <vt:lpstr>Times New Roman</vt:lpstr>
      <vt:lpstr>Trebuchet MS</vt:lpstr>
      <vt:lpstr>Tw Cen MT</vt:lpstr>
      <vt:lpstr>Simple Silver</vt:lpstr>
      <vt:lpstr>Computers  in Systematic Musicology </vt:lpstr>
      <vt:lpstr>Computational Musicology</vt:lpstr>
      <vt:lpstr>Computational Musicology</vt:lpstr>
      <vt:lpstr>Computational Musicology</vt:lpstr>
      <vt:lpstr>Computational Musicology</vt:lpstr>
      <vt:lpstr>Computational Musicology</vt:lpstr>
      <vt:lpstr>Excursion: Features</vt:lpstr>
      <vt:lpstr>Excursion: Transformations</vt:lpstr>
      <vt:lpstr>Example: Interval Distribution</vt:lpstr>
      <vt:lpstr>intervallverteilung</vt:lpstr>
      <vt:lpstr>Hands-on for everyone</vt:lpstr>
      <vt:lpstr>JRP/DTL Web Tools </vt:lpstr>
      <vt:lpstr>Feature History Explorer</vt:lpstr>
      <vt:lpstr>Pattern History Explorer</vt:lpstr>
      <vt:lpstr>Dig That Lick Pattern Search</vt:lpstr>
      <vt:lpstr>Dig That Lick Similarity Search</vt:lpstr>
      <vt:lpstr>Exercises</vt:lpstr>
      <vt:lpstr>Feature History Explorer</vt:lpstr>
      <vt:lpstr>Pattern History Explorer</vt:lpstr>
      <vt:lpstr>Dig That Lick Pattern Search</vt:lpstr>
      <vt:lpstr>Dig That Lick Similarity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klaus</dc:creator>
  <cp:lastModifiedBy>Klaus Frieler</cp:lastModifiedBy>
  <cp:revision>964</cp:revision>
  <dcterms:created xsi:type="dcterms:W3CDTF">2006-08-10T17:42:32Z</dcterms:created>
  <dcterms:modified xsi:type="dcterms:W3CDTF">2019-09-10T17:20:54Z</dcterms:modified>
</cp:coreProperties>
</file>