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handoutMasterIdLst>
    <p:handoutMasterId r:id="rId33"/>
  </p:handoutMasterIdLst>
  <p:sldIdLst>
    <p:sldId id="362" r:id="rId2"/>
    <p:sldId id="615" r:id="rId3"/>
    <p:sldId id="597" r:id="rId4"/>
    <p:sldId id="617" r:id="rId5"/>
    <p:sldId id="618" r:id="rId6"/>
    <p:sldId id="315" r:id="rId7"/>
    <p:sldId id="616" r:id="rId8"/>
    <p:sldId id="619" r:id="rId9"/>
    <p:sldId id="543" r:id="rId10"/>
    <p:sldId id="621" r:id="rId11"/>
    <p:sldId id="620" r:id="rId12"/>
    <p:sldId id="541" r:id="rId13"/>
    <p:sldId id="542" r:id="rId14"/>
    <p:sldId id="554" r:id="rId15"/>
    <p:sldId id="411" r:id="rId16"/>
    <p:sldId id="581" r:id="rId17"/>
    <p:sldId id="553" r:id="rId18"/>
    <p:sldId id="603" r:id="rId19"/>
    <p:sldId id="604" r:id="rId20"/>
    <p:sldId id="605" r:id="rId21"/>
    <p:sldId id="607" r:id="rId22"/>
    <p:sldId id="610" r:id="rId23"/>
    <p:sldId id="612" r:id="rId24"/>
    <p:sldId id="606" r:id="rId25"/>
    <p:sldId id="614" r:id="rId26"/>
    <p:sldId id="609" r:id="rId27"/>
    <p:sldId id="611" r:id="rId28"/>
    <p:sldId id="613" r:id="rId29"/>
    <p:sldId id="326" r:id="rId30"/>
    <p:sldId id="328" r:id="rId31"/>
  </p:sldIdLst>
  <p:sldSz cx="9144000" cy="6858000" type="screen4x3"/>
  <p:notesSz cx="7099300" cy="10234613"/>
  <p:defaultTextStyle>
    <a:defPPr>
      <a:defRPr lang="en-GB"/>
    </a:defPPr>
    <a:lvl1pPr algn="ctr" rtl="0" fontAlgn="base">
      <a:spcBef>
        <a:spcPct val="0"/>
      </a:spcBef>
      <a:spcAft>
        <a:spcPct val="0"/>
      </a:spcAft>
      <a:defRPr sz="2000" i="1" kern="1200">
        <a:solidFill>
          <a:srgbClr val="CCCCFF"/>
        </a:solidFill>
        <a:latin typeface="Arial" charset="0"/>
        <a:ea typeface="+mn-ea"/>
        <a:cs typeface="+mn-cs"/>
      </a:defRPr>
    </a:lvl1pPr>
    <a:lvl2pPr marL="457200" algn="ctr" rtl="0" fontAlgn="base">
      <a:spcBef>
        <a:spcPct val="0"/>
      </a:spcBef>
      <a:spcAft>
        <a:spcPct val="0"/>
      </a:spcAft>
      <a:defRPr sz="2000" i="1" kern="1200">
        <a:solidFill>
          <a:srgbClr val="CCCCFF"/>
        </a:solidFill>
        <a:latin typeface="Arial" charset="0"/>
        <a:ea typeface="+mn-ea"/>
        <a:cs typeface="+mn-cs"/>
      </a:defRPr>
    </a:lvl2pPr>
    <a:lvl3pPr marL="914400" algn="ctr" rtl="0" fontAlgn="base">
      <a:spcBef>
        <a:spcPct val="0"/>
      </a:spcBef>
      <a:spcAft>
        <a:spcPct val="0"/>
      </a:spcAft>
      <a:defRPr sz="2000" i="1" kern="1200">
        <a:solidFill>
          <a:srgbClr val="CCCCFF"/>
        </a:solidFill>
        <a:latin typeface="Arial" charset="0"/>
        <a:ea typeface="+mn-ea"/>
        <a:cs typeface="+mn-cs"/>
      </a:defRPr>
    </a:lvl3pPr>
    <a:lvl4pPr marL="1371600" algn="ctr" rtl="0" fontAlgn="base">
      <a:spcBef>
        <a:spcPct val="0"/>
      </a:spcBef>
      <a:spcAft>
        <a:spcPct val="0"/>
      </a:spcAft>
      <a:defRPr sz="2000" i="1" kern="1200">
        <a:solidFill>
          <a:srgbClr val="CCCCFF"/>
        </a:solidFill>
        <a:latin typeface="Arial" charset="0"/>
        <a:ea typeface="+mn-ea"/>
        <a:cs typeface="+mn-cs"/>
      </a:defRPr>
    </a:lvl4pPr>
    <a:lvl5pPr marL="1828800" algn="ctr" rtl="0" fontAlgn="base">
      <a:spcBef>
        <a:spcPct val="0"/>
      </a:spcBef>
      <a:spcAft>
        <a:spcPct val="0"/>
      </a:spcAft>
      <a:defRPr sz="2000" i="1" kern="1200">
        <a:solidFill>
          <a:srgbClr val="CCCCFF"/>
        </a:solidFill>
        <a:latin typeface="Arial" charset="0"/>
        <a:ea typeface="+mn-ea"/>
        <a:cs typeface="+mn-cs"/>
      </a:defRPr>
    </a:lvl5pPr>
    <a:lvl6pPr marL="2286000" algn="l" defTabSz="914400" rtl="0" eaLnBrk="1" latinLnBrk="0" hangingPunct="1">
      <a:defRPr sz="2000" i="1" kern="1200">
        <a:solidFill>
          <a:srgbClr val="CCCCFF"/>
        </a:solidFill>
        <a:latin typeface="Arial" charset="0"/>
        <a:ea typeface="+mn-ea"/>
        <a:cs typeface="+mn-cs"/>
      </a:defRPr>
    </a:lvl6pPr>
    <a:lvl7pPr marL="2743200" algn="l" defTabSz="914400" rtl="0" eaLnBrk="1" latinLnBrk="0" hangingPunct="1">
      <a:defRPr sz="2000" i="1" kern="1200">
        <a:solidFill>
          <a:srgbClr val="CCCCFF"/>
        </a:solidFill>
        <a:latin typeface="Arial" charset="0"/>
        <a:ea typeface="+mn-ea"/>
        <a:cs typeface="+mn-cs"/>
      </a:defRPr>
    </a:lvl7pPr>
    <a:lvl8pPr marL="3200400" algn="l" defTabSz="914400" rtl="0" eaLnBrk="1" latinLnBrk="0" hangingPunct="1">
      <a:defRPr sz="2000" i="1" kern="1200">
        <a:solidFill>
          <a:srgbClr val="CCCCFF"/>
        </a:solidFill>
        <a:latin typeface="Arial" charset="0"/>
        <a:ea typeface="+mn-ea"/>
        <a:cs typeface="+mn-cs"/>
      </a:defRPr>
    </a:lvl8pPr>
    <a:lvl9pPr marL="3657600" algn="l" defTabSz="914400" rtl="0" eaLnBrk="1" latinLnBrk="0" hangingPunct="1">
      <a:defRPr sz="2000" i="1" kern="1200">
        <a:solidFill>
          <a:srgbClr val="CCCCFF"/>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00"/>
    <a:srgbClr val="FFFFFF"/>
    <a:srgbClr val="00FFFF"/>
    <a:srgbClr val="00FF00"/>
    <a:srgbClr val="336699"/>
    <a:srgbClr val="9999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89784" autoAdjust="0"/>
  </p:normalViewPr>
  <p:slideViewPr>
    <p:cSldViewPr>
      <p:cViewPr>
        <p:scale>
          <a:sx n="100" d="100"/>
          <a:sy n="100" d="100"/>
        </p:scale>
        <p:origin x="1512"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i="0" smtClean="0">
                <a:solidFill>
                  <a:schemeClr val="tx1"/>
                </a:solidFill>
              </a:defRPr>
            </a:lvl1pPr>
          </a:lstStyle>
          <a:p>
            <a:pPr>
              <a:defRPr/>
            </a:pPr>
            <a:endParaRPr lang="en-GB"/>
          </a:p>
        </p:txBody>
      </p:sp>
      <p:sp>
        <p:nvSpPr>
          <p:cNvPr id="64515"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i="0" smtClean="0">
                <a:solidFill>
                  <a:schemeClr val="tx1"/>
                </a:solidFill>
              </a:defRPr>
            </a:lvl1pPr>
          </a:lstStyle>
          <a:p>
            <a:pPr>
              <a:defRPr/>
            </a:pPr>
            <a:endParaRPr lang="en-GB"/>
          </a:p>
        </p:txBody>
      </p:sp>
      <p:sp>
        <p:nvSpPr>
          <p:cNvPr id="64516"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i="0" smtClean="0">
                <a:solidFill>
                  <a:schemeClr val="tx1"/>
                </a:solidFill>
              </a:defRPr>
            </a:lvl1pPr>
          </a:lstStyle>
          <a:p>
            <a:pPr>
              <a:defRPr/>
            </a:pPr>
            <a:endParaRPr lang="en-GB"/>
          </a:p>
        </p:txBody>
      </p:sp>
      <p:sp>
        <p:nvSpPr>
          <p:cNvPr id="64517"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i="0" smtClean="0">
                <a:solidFill>
                  <a:schemeClr val="tx1"/>
                </a:solidFill>
              </a:defRPr>
            </a:lvl1pPr>
          </a:lstStyle>
          <a:p>
            <a:pPr>
              <a:defRPr/>
            </a:pPr>
            <a:fld id="{6C8990F5-9948-4760-A635-73935B75CFA8}" type="slidenum">
              <a:rPr lang="en-GB"/>
              <a:pPr>
                <a:defRPr/>
              </a:pPr>
              <a:t>‹Nr.›</a:t>
            </a:fld>
            <a:endParaRPr lang="en-GB"/>
          </a:p>
        </p:txBody>
      </p:sp>
    </p:spTree>
    <p:extLst>
      <p:ext uri="{BB962C8B-B14F-4D97-AF65-F5344CB8AC3E}">
        <p14:creationId xmlns:p14="http://schemas.microsoft.com/office/powerpoint/2010/main" val="2277660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i="0" smtClean="0">
                <a:solidFill>
                  <a:schemeClr val="tx1"/>
                </a:solidFill>
              </a:defRPr>
            </a:lvl1pPr>
          </a:lstStyle>
          <a:p>
            <a:pPr>
              <a:defRPr/>
            </a:pPr>
            <a:endParaRPr lang="en-GB"/>
          </a:p>
        </p:txBody>
      </p:sp>
      <p:sp>
        <p:nvSpPr>
          <p:cNvPr id="33795"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i="0" smtClean="0">
                <a:solidFill>
                  <a:schemeClr val="tx1"/>
                </a:solidFill>
              </a:defRPr>
            </a:lvl1pPr>
          </a:lstStyle>
          <a:p>
            <a:pPr>
              <a:defRPr/>
            </a:pPr>
            <a:endParaRPr lang="en-GB"/>
          </a:p>
        </p:txBody>
      </p:sp>
      <p:sp>
        <p:nvSpPr>
          <p:cNvPr id="717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3798"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i="0" smtClean="0">
                <a:solidFill>
                  <a:schemeClr val="tx1"/>
                </a:solidFill>
              </a:defRPr>
            </a:lvl1pPr>
          </a:lstStyle>
          <a:p>
            <a:pPr>
              <a:defRPr/>
            </a:pPr>
            <a:endParaRPr lang="en-GB"/>
          </a:p>
        </p:txBody>
      </p:sp>
      <p:sp>
        <p:nvSpPr>
          <p:cNvPr id="33799"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i="0" smtClean="0">
                <a:solidFill>
                  <a:schemeClr val="tx1"/>
                </a:solidFill>
              </a:defRPr>
            </a:lvl1pPr>
          </a:lstStyle>
          <a:p>
            <a:pPr>
              <a:defRPr/>
            </a:pPr>
            <a:fld id="{7ACBFFDF-1C72-40A1-8AF7-5FB6F1B595D2}" type="slidenum">
              <a:rPr lang="en-GB"/>
              <a:pPr>
                <a:defRPr/>
              </a:pPr>
              <a:t>‹Nr.›</a:t>
            </a:fld>
            <a:endParaRPr lang="en-GB"/>
          </a:p>
        </p:txBody>
      </p:sp>
    </p:spTree>
    <p:extLst>
      <p:ext uri="{BB962C8B-B14F-4D97-AF65-F5344CB8AC3E}">
        <p14:creationId xmlns:p14="http://schemas.microsoft.com/office/powerpoint/2010/main" val="3296587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7ACBFFDF-1C72-40A1-8AF7-5FB6F1B595D2}" type="slidenum">
              <a:rPr lang="en-GB" smtClean="0"/>
              <a:pPr>
                <a:defRPr/>
              </a:pPr>
              <a:t>15</a:t>
            </a:fld>
            <a:endParaRPr lang="en-GB"/>
          </a:p>
        </p:txBody>
      </p:sp>
    </p:spTree>
    <p:extLst>
      <p:ext uri="{BB962C8B-B14F-4D97-AF65-F5344CB8AC3E}">
        <p14:creationId xmlns:p14="http://schemas.microsoft.com/office/powerpoint/2010/main" val="342119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00200" y="1524000"/>
            <a:ext cx="6096000" cy="1879600"/>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lnSpc>
                <a:spcPct val="95000"/>
              </a:lnSpc>
              <a:defRPr sz="5400"/>
            </a:lvl1pPr>
          </a:lstStyle>
          <a:p>
            <a:pPr lvl="0"/>
            <a:r>
              <a:rPr lang="en-GB" noProof="0"/>
              <a:t>Click to edit Master title style</a:t>
            </a:r>
          </a:p>
        </p:txBody>
      </p:sp>
      <p:sp>
        <p:nvSpPr>
          <p:cNvPr id="4099" name="Rectangle 3"/>
          <p:cNvSpPr>
            <a:spLocks noGrp="1" noChangeArrowheads="1"/>
          </p:cNvSpPr>
          <p:nvPr>
            <p:ph type="subTitle" idx="1"/>
          </p:nvPr>
        </p:nvSpPr>
        <p:spPr>
          <a:xfrm>
            <a:off x="1682750" y="4076700"/>
            <a:ext cx="5861050" cy="1257300"/>
          </a:xfr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a:buFontTx/>
              <a:buNone/>
              <a:defRPr/>
            </a:lvl1pPr>
          </a:lstStyle>
          <a:p>
            <a:pPr lvl="0"/>
            <a:r>
              <a:rPr lang="en-GB" noProof="0"/>
              <a:t>Click to edit Master subtitle style</a:t>
            </a:r>
          </a:p>
        </p:txBody>
      </p:sp>
      <p:sp>
        <p:nvSpPr>
          <p:cNvPr id="4" name="Rectangle 4"/>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a:defRPr sz="1400" i="0" smtClean="0">
                <a:solidFill>
                  <a:schemeClr val="tx1"/>
                </a:solidFill>
              </a:defRPr>
            </a:lvl1pPr>
          </a:lstStyle>
          <a:p>
            <a:pPr>
              <a:defRPr/>
            </a:pPr>
            <a:endParaRPr lang="en-GB"/>
          </a:p>
        </p:txBody>
      </p:sp>
      <p:sp>
        <p:nvSpPr>
          <p:cNvPr id="5" name="Rectangle 5"/>
          <p:cNvSpPr>
            <a:spLocks noGrp="1" noChangeArrowheads="1"/>
          </p:cNvSpPr>
          <p:nvPr>
            <p:ph type="ftr" sz="quarter" idx="11"/>
          </p:nvPr>
        </p:nvSpPr>
        <p:spPr>
          <a:xfrm>
            <a:off x="3124200" y="6248400"/>
            <a:ext cx="2895600" cy="457200"/>
          </a:xfr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smtClean="0">
                <a:solidFill>
                  <a:schemeClr val="tx1"/>
                </a:solidFill>
                <a:latin typeface="Arial" charset="0"/>
              </a:defRPr>
            </a:lvl1pPr>
          </a:lstStyle>
          <a:p>
            <a:pPr>
              <a:defRPr/>
            </a:pPr>
            <a:endParaRPr lang="en-GB"/>
          </a:p>
        </p:txBody>
      </p:sp>
      <p:sp>
        <p:nvSpPr>
          <p:cNvPr id="6" name="Rectangle 6"/>
          <p:cNvSpPr>
            <a:spLocks noGrp="1" noChangeArrowheads="1"/>
          </p:cNvSpPr>
          <p:nvPr>
            <p:ph type="sldNum" sz="quarter" idx="12"/>
          </p:nvPr>
        </p:nvSpPr>
        <p:spPr>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mtClean="0"/>
            </a:lvl1pPr>
          </a:lstStyle>
          <a:p>
            <a:pPr>
              <a:defRPr/>
            </a:pPr>
            <a:fld id="{5BA62000-1EC1-4C64-8523-407BF72A28F3}" type="slidenum">
              <a:rPr lang="en-GB"/>
              <a:pPr>
                <a:defRPr/>
              </a:pPr>
              <a:t>‹Nr.›</a:t>
            </a:fld>
            <a:endParaRPr lang="en-GB"/>
          </a:p>
        </p:txBody>
      </p:sp>
    </p:spTree>
    <p:extLst>
      <p:ext uri="{BB962C8B-B14F-4D97-AF65-F5344CB8AC3E}">
        <p14:creationId xmlns:p14="http://schemas.microsoft.com/office/powerpoint/2010/main" val="25827400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D3515E01-E753-4B36-A629-F00B2ED25806}" type="slidenum">
              <a:rPr lang="en-GB"/>
              <a:pPr>
                <a:defRPr/>
              </a:pPr>
              <a:t>‹Nr.›</a:t>
            </a:fld>
            <a:endParaRPr lang="en-GB"/>
          </a:p>
        </p:txBody>
      </p:sp>
    </p:spTree>
    <p:extLst>
      <p:ext uri="{BB962C8B-B14F-4D97-AF65-F5344CB8AC3E}">
        <p14:creationId xmlns:p14="http://schemas.microsoft.com/office/powerpoint/2010/main" val="3948077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533400"/>
            <a:ext cx="1943100" cy="556260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85800" y="533400"/>
            <a:ext cx="5676900" cy="556260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6BDCDEF5-78C4-41A9-B0C1-372EC9FD2905}" type="slidenum">
              <a:rPr lang="en-GB"/>
              <a:pPr>
                <a:defRPr/>
              </a:pPr>
              <a:t>‹Nr.›</a:t>
            </a:fld>
            <a:endParaRPr lang="en-GB"/>
          </a:p>
        </p:txBody>
      </p:sp>
    </p:spTree>
    <p:extLst>
      <p:ext uri="{BB962C8B-B14F-4D97-AF65-F5344CB8AC3E}">
        <p14:creationId xmlns:p14="http://schemas.microsoft.com/office/powerpoint/2010/main" val="179446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2A3E521A-440A-4370-A4EC-FE6ED43EFE92}" type="slidenum">
              <a:rPr lang="en-GB"/>
              <a:pPr>
                <a:defRPr/>
              </a:pPr>
              <a:t>‹Nr.›</a:t>
            </a:fld>
            <a:endParaRPr lang="en-GB"/>
          </a:p>
        </p:txBody>
      </p:sp>
    </p:spTree>
    <p:extLst>
      <p:ext uri="{BB962C8B-B14F-4D97-AF65-F5344CB8AC3E}">
        <p14:creationId xmlns:p14="http://schemas.microsoft.com/office/powerpoint/2010/main" val="39993465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28AD4D28-EBE4-4D40-8068-6564E44E6DCC}" type="slidenum">
              <a:rPr lang="en-GB"/>
              <a:pPr>
                <a:defRPr/>
              </a:pPr>
              <a:t>‹Nr.›</a:t>
            </a:fld>
            <a:endParaRPr lang="en-GB"/>
          </a:p>
        </p:txBody>
      </p:sp>
    </p:spTree>
    <p:extLst>
      <p:ext uri="{BB962C8B-B14F-4D97-AF65-F5344CB8AC3E}">
        <p14:creationId xmlns:p14="http://schemas.microsoft.com/office/powerpoint/2010/main" val="37510247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858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53DFBF3D-B6A5-4165-A98D-22D2FB7A9680}" type="slidenum">
              <a:rPr lang="en-GB"/>
              <a:pPr>
                <a:defRPr/>
              </a:pPr>
              <a:t>‹Nr.›</a:t>
            </a:fld>
            <a:endParaRPr lang="en-GB"/>
          </a:p>
        </p:txBody>
      </p:sp>
    </p:spTree>
    <p:extLst>
      <p:ext uri="{BB962C8B-B14F-4D97-AF65-F5344CB8AC3E}">
        <p14:creationId xmlns:p14="http://schemas.microsoft.com/office/powerpoint/2010/main" val="4530649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5"/>
          <p:cNvSpPr>
            <a:spLocks noGrp="1" noChangeArrowheads="1"/>
          </p:cNvSpPr>
          <p:nvPr>
            <p:ph type="ftr" sz="quarter" idx="10"/>
          </p:nvPr>
        </p:nvSpPr>
        <p:spPr>
          <a:ln/>
        </p:spPr>
        <p:txBody>
          <a:bodyPr/>
          <a:lstStyle>
            <a:lvl1pPr>
              <a:defRPr/>
            </a:lvl1pPr>
          </a:lstStyle>
          <a:p>
            <a:pPr>
              <a:defRPr/>
            </a:pPr>
            <a:endParaRPr lang="en-GB"/>
          </a:p>
        </p:txBody>
      </p:sp>
      <p:sp>
        <p:nvSpPr>
          <p:cNvPr id="8" name="Rectangle 6"/>
          <p:cNvSpPr>
            <a:spLocks noGrp="1" noChangeArrowheads="1"/>
          </p:cNvSpPr>
          <p:nvPr>
            <p:ph type="sldNum" sz="quarter" idx="11"/>
          </p:nvPr>
        </p:nvSpPr>
        <p:spPr>
          <a:ln/>
        </p:spPr>
        <p:txBody>
          <a:bodyPr/>
          <a:lstStyle>
            <a:lvl1pPr>
              <a:defRPr/>
            </a:lvl1pPr>
          </a:lstStyle>
          <a:p>
            <a:pPr>
              <a:defRPr/>
            </a:pPr>
            <a:fld id="{04360DB3-84A2-4361-8FD5-A99A32A98E36}" type="slidenum">
              <a:rPr lang="en-GB"/>
              <a:pPr>
                <a:defRPr/>
              </a:pPr>
              <a:t>‹Nr.›</a:t>
            </a:fld>
            <a:endParaRPr lang="en-GB"/>
          </a:p>
        </p:txBody>
      </p:sp>
    </p:spTree>
    <p:extLst>
      <p:ext uri="{BB962C8B-B14F-4D97-AF65-F5344CB8AC3E}">
        <p14:creationId xmlns:p14="http://schemas.microsoft.com/office/powerpoint/2010/main" val="29483983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en-GB"/>
          </a:p>
        </p:txBody>
      </p:sp>
      <p:sp>
        <p:nvSpPr>
          <p:cNvPr id="4" name="Rectangle 6"/>
          <p:cNvSpPr>
            <a:spLocks noGrp="1" noChangeArrowheads="1"/>
          </p:cNvSpPr>
          <p:nvPr>
            <p:ph type="sldNum" sz="quarter" idx="11"/>
          </p:nvPr>
        </p:nvSpPr>
        <p:spPr>
          <a:ln/>
        </p:spPr>
        <p:txBody>
          <a:bodyPr/>
          <a:lstStyle>
            <a:lvl1pPr>
              <a:defRPr/>
            </a:lvl1pPr>
          </a:lstStyle>
          <a:p>
            <a:pPr>
              <a:defRPr/>
            </a:pPr>
            <a:fld id="{6375C9A7-8CF0-47EE-8B34-7CE28A51B4D4}" type="slidenum">
              <a:rPr lang="en-GB"/>
              <a:pPr>
                <a:defRPr/>
              </a:pPr>
              <a:t>‹Nr.›</a:t>
            </a:fld>
            <a:endParaRPr lang="en-GB"/>
          </a:p>
        </p:txBody>
      </p:sp>
    </p:spTree>
    <p:extLst>
      <p:ext uri="{BB962C8B-B14F-4D97-AF65-F5344CB8AC3E}">
        <p14:creationId xmlns:p14="http://schemas.microsoft.com/office/powerpoint/2010/main" val="37617485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GB"/>
          </a:p>
        </p:txBody>
      </p:sp>
      <p:sp>
        <p:nvSpPr>
          <p:cNvPr id="3" name="Rectangle 6"/>
          <p:cNvSpPr>
            <a:spLocks noGrp="1" noChangeArrowheads="1"/>
          </p:cNvSpPr>
          <p:nvPr>
            <p:ph type="sldNum" sz="quarter" idx="11"/>
          </p:nvPr>
        </p:nvSpPr>
        <p:spPr>
          <a:ln/>
        </p:spPr>
        <p:txBody>
          <a:bodyPr/>
          <a:lstStyle>
            <a:lvl1pPr>
              <a:defRPr/>
            </a:lvl1pPr>
          </a:lstStyle>
          <a:p>
            <a:pPr>
              <a:defRPr/>
            </a:pPr>
            <a:fld id="{953A165F-58C5-49F7-8580-13D3F23F1977}" type="slidenum">
              <a:rPr lang="en-GB"/>
              <a:pPr>
                <a:defRPr/>
              </a:pPr>
              <a:t>‹Nr.›</a:t>
            </a:fld>
            <a:endParaRPr lang="en-GB"/>
          </a:p>
        </p:txBody>
      </p:sp>
    </p:spTree>
    <p:extLst>
      <p:ext uri="{BB962C8B-B14F-4D97-AF65-F5344CB8AC3E}">
        <p14:creationId xmlns:p14="http://schemas.microsoft.com/office/powerpoint/2010/main" val="326067659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308A9FE6-44A2-4356-B522-FA8B8AE22685}" type="slidenum">
              <a:rPr lang="en-GB"/>
              <a:pPr>
                <a:defRPr/>
              </a:pPr>
              <a:t>‹Nr.›</a:t>
            </a:fld>
            <a:endParaRPr lang="en-GB"/>
          </a:p>
        </p:txBody>
      </p:sp>
    </p:spTree>
    <p:extLst>
      <p:ext uri="{BB962C8B-B14F-4D97-AF65-F5344CB8AC3E}">
        <p14:creationId xmlns:p14="http://schemas.microsoft.com/office/powerpoint/2010/main" val="14548196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0C5D049E-9BCB-4C26-B990-05D3EAB6ECEC}" type="slidenum">
              <a:rPr lang="en-GB"/>
              <a:pPr>
                <a:defRPr/>
              </a:pPr>
              <a:t>‹Nr.›</a:t>
            </a:fld>
            <a:endParaRPr lang="en-GB"/>
          </a:p>
        </p:txBody>
      </p:sp>
    </p:spTree>
    <p:extLst>
      <p:ext uri="{BB962C8B-B14F-4D97-AF65-F5344CB8AC3E}">
        <p14:creationId xmlns:p14="http://schemas.microsoft.com/office/powerpoint/2010/main" val="22484844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533400"/>
            <a:ext cx="7772400" cy="1066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85800" y="1828800"/>
            <a:ext cx="7772400" cy="4267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r>
              <a:rPr lang="de-DE"/>
              <a:t>	</a:t>
            </a:r>
            <a:endParaRPr lang="en-GB"/>
          </a:p>
          <a:p>
            <a:pPr lvl="2"/>
            <a:r>
              <a:rPr lang="en-GB"/>
              <a:t>Third level</a:t>
            </a:r>
          </a:p>
          <a:p>
            <a:pPr lvl="3"/>
            <a:r>
              <a:rPr lang="en-GB"/>
              <a:t>Fourth level</a:t>
            </a:r>
          </a:p>
          <a:p>
            <a:pPr lvl="4"/>
            <a:r>
              <a:rPr lang="en-GB"/>
              <a:t>Fifth level</a:t>
            </a:r>
          </a:p>
        </p:txBody>
      </p:sp>
      <p:sp>
        <p:nvSpPr>
          <p:cNvPr id="3077" name="Rectangle 5"/>
          <p:cNvSpPr>
            <a:spLocks noGrp="1" noChangeArrowheads="1"/>
          </p:cNvSpPr>
          <p:nvPr>
            <p:ph type="ftr" sz="quarter" idx="3"/>
          </p:nvPr>
        </p:nvSpPr>
        <p:spPr bwMode="auto">
          <a:xfrm>
            <a:off x="2667000" y="6248400"/>
            <a:ext cx="4038600" cy="2841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lvl1pPr>
              <a:defRPr sz="1000" i="0" smtClean="0">
                <a:solidFill>
                  <a:srgbClr val="FF6600"/>
                </a:solidFill>
                <a:latin typeface="+mn-lt"/>
              </a:defRPr>
            </a:lvl1pPr>
          </a:lstStyle>
          <a:p>
            <a:pPr>
              <a:defRPr/>
            </a:pPr>
            <a:endParaRPr lang="en-GB"/>
          </a:p>
        </p:txBody>
      </p:sp>
      <p:sp>
        <p:nvSpPr>
          <p:cNvPr id="3078" name="Rectangle 6"/>
          <p:cNvSpPr>
            <a:spLocks noGrp="1" noChangeArrowheads="1"/>
          </p:cNvSpPr>
          <p:nvPr>
            <p:ph type="sldNum" sz="quarter" idx="4"/>
          </p:nvPr>
        </p:nvSpPr>
        <p:spPr bwMode="auto">
          <a:xfrm>
            <a:off x="6553200" y="6248400"/>
            <a:ext cx="1905000" cy="457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algn="r">
              <a:defRPr sz="1400" i="0" smtClean="0">
                <a:solidFill>
                  <a:schemeClr val="tx1"/>
                </a:solidFill>
              </a:defRPr>
            </a:lvl1pPr>
          </a:lstStyle>
          <a:p>
            <a:pPr>
              <a:defRPr/>
            </a:pPr>
            <a:fld id="{ED30EC0C-5628-478F-8177-108B8EA40143}" type="slidenum">
              <a:rPr lang="en-GB"/>
              <a:pPr>
                <a:defRPr/>
              </a:pPr>
              <a:t>‹Nr.›</a:t>
            </a:fld>
            <a:endParaRPr lang="en-GB"/>
          </a:p>
        </p:txBody>
      </p:sp>
      <p:sp>
        <p:nvSpPr>
          <p:cNvPr id="1030" name="FormatShape" descr="SKIING" hidden="1"/>
          <p:cNvSpPr>
            <a:spLocks noChangeArrowheads="1"/>
          </p:cNvSpPr>
          <p:nvPr/>
        </p:nvSpPr>
        <p:spPr bwMode="auto">
          <a:xfrm>
            <a:off x="-1333500" y="1701800"/>
            <a:ext cx="1181100" cy="825500"/>
          </a:xfrm>
          <a:prstGeom prst="rect">
            <a:avLst/>
          </a:prstGeom>
          <a:noFill/>
          <a:ln w="101600" cmpd="thinThick">
            <a:solidFill>
              <a:schemeClr val="bg1"/>
            </a:solidFill>
            <a:miter lim="800000"/>
            <a:headEnd/>
            <a:tailEnd/>
          </a:ln>
          <a:effectLst/>
          <a:extLst>
            <a:ext uri="{909E8E84-426E-40DD-AFC4-6F175D3DCCD1}">
              <a14:hiddenFill xmlns:a14="http://schemas.microsoft.com/office/drawing/2010/main">
                <a:blipFill dpi="0" rotWithShape="0">
                  <a:blip r:embed="rId13"/>
                  <a:srcRect/>
                  <a:stretch>
                    <a:fillRect/>
                  </a:stretch>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2400" i="0">
              <a:solidFill>
                <a:schemeClr val="tx1"/>
              </a:solidFill>
            </a:endParaRPr>
          </a:p>
        </p:txBody>
      </p:sp>
      <p:sp>
        <p:nvSpPr>
          <p:cNvPr id="1031" name="Rectangle 11" descr="Large checker board"/>
          <p:cNvSpPr>
            <a:spLocks noChangeArrowheads="1"/>
          </p:cNvSpPr>
          <p:nvPr userDrawn="1"/>
        </p:nvSpPr>
        <p:spPr bwMode="auto">
          <a:xfrm>
            <a:off x="914400" y="685800"/>
            <a:ext cx="7315200" cy="762000"/>
          </a:xfrm>
          <a:prstGeom prst="rect">
            <a:avLst/>
          </a:prstGeom>
          <a:noFill/>
          <a:ln w="12700">
            <a:solidFill>
              <a:schemeClr val="bg1"/>
            </a:solidFill>
            <a:miter lim="800000"/>
            <a:headEnd/>
            <a:tailEnd/>
          </a:ln>
          <a:effectLst/>
          <a:extLst>
            <a:ext uri="{909E8E84-426E-40DD-AFC4-6F175D3DCCD1}">
              <a14:hiddenFill xmlns:a14="http://schemas.microsoft.com/office/drawing/2010/main">
                <a:pattFill prst="lgCheck">
                  <a:fgClr>
                    <a:schemeClr val="bg1"/>
                  </a:fgClr>
                  <a:bgClr>
                    <a:srgbClr val="FF9900"/>
                  </a:bgClr>
                </a:patt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de-DE" sz="2400" i="0">
              <a:solidFill>
                <a:srgbClr val="800000"/>
              </a:solidFill>
            </a:endParaRPr>
          </a:p>
        </p:txBody>
      </p:sp>
      <p:sp>
        <p:nvSpPr>
          <p:cNvPr id="1032" name="Line 15"/>
          <p:cNvSpPr>
            <a:spLocks noChangeShapeType="1"/>
          </p:cNvSpPr>
          <p:nvPr userDrawn="1"/>
        </p:nvSpPr>
        <p:spPr bwMode="auto">
          <a:xfrm>
            <a:off x="1905000" y="1600200"/>
            <a:ext cx="53340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dt="0"/>
  <p:txStyles>
    <p:titleStyle>
      <a:lvl1pPr algn="ctr" rtl="0" eaLnBrk="0" fontAlgn="base" hangingPunct="0">
        <a:spcBef>
          <a:spcPct val="0"/>
        </a:spcBef>
        <a:spcAft>
          <a:spcPct val="0"/>
        </a:spcAft>
        <a:defRPr sz="4400">
          <a:solidFill>
            <a:srgbClr val="FF6600"/>
          </a:solidFill>
          <a:latin typeface="+mj-lt"/>
          <a:ea typeface="+mj-ea"/>
          <a:cs typeface="+mj-cs"/>
        </a:defRPr>
      </a:lvl1pPr>
      <a:lvl2pPr algn="ctr" rtl="0" eaLnBrk="0" fontAlgn="base" hangingPunct="0">
        <a:spcBef>
          <a:spcPct val="0"/>
        </a:spcBef>
        <a:spcAft>
          <a:spcPct val="0"/>
        </a:spcAft>
        <a:defRPr sz="4400">
          <a:solidFill>
            <a:srgbClr val="FF6600"/>
          </a:solidFill>
          <a:latin typeface="JazzText" pitchFamily="2" charset="2"/>
        </a:defRPr>
      </a:lvl2pPr>
      <a:lvl3pPr algn="ctr" rtl="0" eaLnBrk="0" fontAlgn="base" hangingPunct="0">
        <a:spcBef>
          <a:spcPct val="0"/>
        </a:spcBef>
        <a:spcAft>
          <a:spcPct val="0"/>
        </a:spcAft>
        <a:defRPr sz="4400">
          <a:solidFill>
            <a:srgbClr val="FF6600"/>
          </a:solidFill>
          <a:latin typeface="JazzText" pitchFamily="2" charset="2"/>
        </a:defRPr>
      </a:lvl3pPr>
      <a:lvl4pPr algn="ctr" rtl="0" eaLnBrk="0" fontAlgn="base" hangingPunct="0">
        <a:spcBef>
          <a:spcPct val="0"/>
        </a:spcBef>
        <a:spcAft>
          <a:spcPct val="0"/>
        </a:spcAft>
        <a:defRPr sz="4400">
          <a:solidFill>
            <a:srgbClr val="FF6600"/>
          </a:solidFill>
          <a:latin typeface="JazzText" pitchFamily="2" charset="2"/>
        </a:defRPr>
      </a:lvl4pPr>
      <a:lvl5pPr algn="ctr" rtl="0" eaLnBrk="0" fontAlgn="base" hangingPunct="0">
        <a:spcBef>
          <a:spcPct val="0"/>
        </a:spcBef>
        <a:spcAft>
          <a:spcPct val="0"/>
        </a:spcAft>
        <a:defRPr sz="4400">
          <a:solidFill>
            <a:srgbClr val="FF6600"/>
          </a:solidFill>
          <a:latin typeface="JazzText" pitchFamily="2" charset="2"/>
        </a:defRPr>
      </a:lvl5pPr>
      <a:lvl6pPr marL="457200" algn="ctr" rtl="0" fontAlgn="base">
        <a:spcBef>
          <a:spcPct val="0"/>
        </a:spcBef>
        <a:spcAft>
          <a:spcPct val="0"/>
        </a:spcAft>
        <a:defRPr sz="4400">
          <a:solidFill>
            <a:srgbClr val="FF6600"/>
          </a:solidFill>
          <a:latin typeface="JazzText" pitchFamily="2" charset="2"/>
        </a:defRPr>
      </a:lvl6pPr>
      <a:lvl7pPr marL="914400" algn="ctr" rtl="0" fontAlgn="base">
        <a:spcBef>
          <a:spcPct val="0"/>
        </a:spcBef>
        <a:spcAft>
          <a:spcPct val="0"/>
        </a:spcAft>
        <a:defRPr sz="4400">
          <a:solidFill>
            <a:srgbClr val="FF6600"/>
          </a:solidFill>
          <a:latin typeface="JazzText" pitchFamily="2" charset="2"/>
        </a:defRPr>
      </a:lvl7pPr>
      <a:lvl8pPr marL="1371600" algn="ctr" rtl="0" fontAlgn="base">
        <a:spcBef>
          <a:spcPct val="0"/>
        </a:spcBef>
        <a:spcAft>
          <a:spcPct val="0"/>
        </a:spcAft>
        <a:defRPr sz="4400">
          <a:solidFill>
            <a:srgbClr val="FF6600"/>
          </a:solidFill>
          <a:latin typeface="JazzText" pitchFamily="2" charset="2"/>
        </a:defRPr>
      </a:lvl8pPr>
      <a:lvl9pPr marL="1828800" algn="ctr" rtl="0" fontAlgn="base">
        <a:spcBef>
          <a:spcPct val="0"/>
        </a:spcBef>
        <a:spcAft>
          <a:spcPct val="0"/>
        </a:spcAft>
        <a:defRPr sz="4400">
          <a:solidFill>
            <a:srgbClr val="FF6600"/>
          </a:solidFill>
          <a:latin typeface="JazzText" pitchFamily="2" charset="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onicvisualiser.org/" TargetMode="External"/><Relationship Id="rId2" Type="http://schemas.openxmlformats.org/officeDocument/2006/relationships/hyperlink" Target="https://jazzomat.hfm-weimar.de/interactive.html" TargetMode="External"/><Relationship Id="rId1" Type="http://schemas.openxmlformats.org/officeDocument/2006/relationships/slideLayout" Target="../slideLayouts/slideLayout2.xml"/><Relationship Id="rId4" Type="http://schemas.openxmlformats.org/officeDocument/2006/relationships/hyperlink" Target="https://code.soundsoftware.ac.uk/projects/ton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lausfrieler/digthatlick_lectur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468313" y="836613"/>
            <a:ext cx="8207375" cy="1879600"/>
          </a:xfrm>
        </p:spPr>
        <p:txBody>
          <a:bodyPr/>
          <a:lstStyle/>
          <a:p>
            <a:r>
              <a:rPr lang="en-US" sz="4800" b="1" dirty="0">
                <a:effectLst>
                  <a:outerShdw blurRad="38100" dist="38100" dir="2700000" algn="tl">
                    <a:srgbClr val="000000">
                      <a:alpha val="43137"/>
                    </a:srgbClr>
                  </a:outerShdw>
                </a:effectLst>
              </a:rPr>
              <a:t>Computers </a:t>
            </a:r>
            <a:br>
              <a:rPr lang="en-US" sz="4800" b="1" dirty="0">
                <a:effectLst>
                  <a:outerShdw blurRad="38100" dist="38100" dir="2700000" algn="tl">
                    <a:srgbClr val="000000">
                      <a:alpha val="43137"/>
                    </a:srgbClr>
                  </a:outerShdw>
                </a:effectLst>
              </a:rPr>
            </a:br>
            <a:r>
              <a:rPr lang="en-US" sz="4800" b="1" dirty="0">
                <a:effectLst>
                  <a:outerShdw blurRad="38100" dist="38100" dir="2700000" algn="tl">
                    <a:srgbClr val="000000">
                      <a:alpha val="43137"/>
                    </a:srgbClr>
                  </a:outerShdw>
                </a:effectLst>
              </a:rPr>
              <a:t>in Systematic Musicology</a:t>
            </a:r>
            <a:br>
              <a:rPr lang="en-US" sz="4800" b="1" dirty="0">
                <a:effectLst>
                  <a:outerShdw blurRad="38100" dist="38100" dir="2700000" algn="tl">
                    <a:srgbClr val="000000">
                      <a:alpha val="43137"/>
                    </a:srgbClr>
                  </a:outerShdw>
                </a:effectLst>
              </a:rPr>
            </a:br>
            <a:endParaRPr lang="en-US" sz="3600" dirty="0">
              <a:solidFill>
                <a:srgbClr val="FFFFFF"/>
              </a:solidFill>
            </a:endParaRPr>
          </a:p>
        </p:txBody>
      </p:sp>
      <p:sp>
        <p:nvSpPr>
          <p:cNvPr id="13315" name="Rectangle 3"/>
          <p:cNvSpPr>
            <a:spLocks noGrp="1" noChangeArrowheads="1"/>
          </p:cNvSpPr>
          <p:nvPr>
            <p:ph type="subTitle" idx="1"/>
          </p:nvPr>
        </p:nvSpPr>
        <p:spPr>
          <a:xfrm>
            <a:off x="1403350" y="3165474"/>
            <a:ext cx="6408738" cy="2135733"/>
          </a:xfrm>
        </p:spPr>
        <p:txBody>
          <a:bodyPr/>
          <a:lstStyle/>
          <a:p>
            <a:pPr eaLnBrk="1" hangingPunct="1"/>
            <a:r>
              <a:rPr lang="de-DE" sz="2400" dirty="0"/>
              <a:t>Klaus Frieler</a:t>
            </a:r>
          </a:p>
          <a:p>
            <a:pPr eaLnBrk="1" hangingPunct="1"/>
            <a:r>
              <a:rPr lang="de-DE" sz="1800" dirty="0"/>
              <a:t>Institut für Musikwissenschaft, Weimar-Jena</a:t>
            </a:r>
          </a:p>
          <a:p>
            <a:pPr eaLnBrk="1" hangingPunct="1"/>
            <a:endParaRPr lang="de-DE" sz="1800" dirty="0"/>
          </a:p>
          <a:p>
            <a:pPr eaLnBrk="1" hangingPunct="1"/>
            <a:r>
              <a:rPr lang="de-DE" sz="1800" dirty="0" err="1"/>
              <a:t>SysMus</a:t>
            </a:r>
            <a:r>
              <a:rPr lang="de-DE" sz="1800" dirty="0"/>
              <a:t> 2019</a:t>
            </a:r>
          </a:p>
          <a:p>
            <a:pPr eaLnBrk="1" hangingPunct="1"/>
            <a:r>
              <a:rPr lang="de-DE" sz="1800" dirty="0" err="1"/>
              <a:t>HdPK</a:t>
            </a:r>
            <a:r>
              <a:rPr lang="de-DE" sz="1800" dirty="0"/>
              <a:t> Berlin</a:t>
            </a:r>
          </a:p>
          <a:p>
            <a:pPr eaLnBrk="1" hangingPunct="1"/>
            <a:r>
              <a:rPr lang="de-DE" sz="1800" dirty="0"/>
              <a:t>Sep 12, 2019</a:t>
            </a:r>
          </a:p>
        </p:txBody>
      </p:sp>
      <p:pic>
        <p:nvPicPr>
          <p:cNvPr id="13316" name="Picture 2" descr="df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5655378"/>
            <a:ext cx="1648128" cy="8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5655378"/>
            <a:ext cx="2563064" cy="834173"/>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2379" y="5655378"/>
            <a:ext cx="2790061" cy="797958"/>
          </a:xfrm>
          <a:prstGeom prst="rect">
            <a:avLst/>
          </a:prstGeom>
        </p:spPr>
      </p:pic>
    </p:spTree>
    <p:extLst>
      <p:ext uri="{BB962C8B-B14F-4D97-AF65-F5344CB8AC3E}">
        <p14:creationId xmlns:p14="http://schemas.microsoft.com/office/powerpoint/2010/main" val="168371092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Music Information Retrieval</a:t>
            </a:r>
            <a:endParaRPr lang="de-DE" sz="4000" dirty="0"/>
          </a:p>
        </p:txBody>
      </p:sp>
      <p:sp>
        <p:nvSpPr>
          <p:cNvPr id="4" name="Fußzeilenplatzhalter 3"/>
          <p:cNvSpPr>
            <a:spLocks noGrp="1"/>
          </p:cNvSpPr>
          <p:nvPr>
            <p:ph type="ftr" sz="quarter" idx="10"/>
          </p:nvPr>
        </p:nvSpPr>
        <p:spPr>
          <a:xfrm>
            <a:off x="2667000" y="6248400"/>
            <a:ext cx="4038600" cy="284163"/>
          </a:xfrm>
        </p:spPr>
        <p:txBody>
          <a:bodyPr/>
          <a:lstStyle/>
          <a:p>
            <a:pPr>
              <a:defRPr/>
            </a:pPr>
            <a:endParaRPr lang="en-GB"/>
          </a:p>
        </p:txBody>
      </p:sp>
      <p:sp>
        <p:nvSpPr>
          <p:cNvPr id="7" name="Rechteck 6"/>
          <p:cNvSpPr/>
          <p:nvPr/>
        </p:nvSpPr>
        <p:spPr bwMode="auto">
          <a:xfrm>
            <a:off x="3635896" y="3789040"/>
            <a:ext cx="1800000" cy="432000"/>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err="1">
                <a:solidFill>
                  <a:schemeClr val="bg1"/>
                </a:solidFill>
                <a:latin typeface="Tw Cen MT" panose="020B0602020104020603" pitchFamily="34" charset="0"/>
              </a:rPr>
              <a:t>Machine</a:t>
            </a:r>
            <a:r>
              <a:rPr lang="de-DE" i="0" dirty="0">
                <a:solidFill>
                  <a:schemeClr val="bg1"/>
                </a:solidFill>
                <a:latin typeface="Tw Cen MT" panose="020B0602020104020603" pitchFamily="34" charset="0"/>
              </a:rPr>
              <a:t> Learning</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14" name="Gerade Verbindung mit Pfeil 13"/>
          <p:cNvCxnSpPr>
            <a:cxnSpLocks/>
            <a:stCxn id="84" idx="2"/>
            <a:endCxn id="7" idx="0"/>
          </p:cNvCxnSpPr>
          <p:nvPr/>
        </p:nvCxnSpPr>
        <p:spPr bwMode="auto">
          <a:xfrm flipH="1">
            <a:off x="4535896" y="3140968"/>
            <a:ext cx="200" cy="648072"/>
          </a:xfrm>
          <a:prstGeom prst="straightConnector1">
            <a:avLst/>
          </a:prstGeom>
          <a:solidFill>
            <a:schemeClr val="accent1"/>
          </a:solidFill>
          <a:ln w="25400" cap="flat" cmpd="sng" algn="ctr">
            <a:solidFill>
              <a:schemeClr val="tx1"/>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hteck 21"/>
          <p:cNvSpPr/>
          <p:nvPr/>
        </p:nvSpPr>
        <p:spPr bwMode="auto">
          <a:xfrm>
            <a:off x="3636096" y="1700808"/>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a:ln>
                  <a:noFill/>
                </a:ln>
                <a:solidFill>
                  <a:schemeClr val="bg1"/>
                </a:solidFill>
                <a:effectLst/>
                <a:latin typeface="Tw Cen MT" panose="020B0602020104020603" pitchFamily="34" charset="0"/>
              </a:rPr>
              <a:t>Audio</a:t>
            </a:r>
          </a:p>
        </p:txBody>
      </p:sp>
      <p:sp>
        <p:nvSpPr>
          <p:cNvPr id="84" name="Rechteck 83"/>
          <p:cNvSpPr/>
          <p:nvPr/>
        </p:nvSpPr>
        <p:spPr bwMode="auto">
          <a:xfrm>
            <a:off x="3636096" y="2708920"/>
            <a:ext cx="1800000" cy="432048"/>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a:solidFill>
                  <a:schemeClr val="bg1"/>
                </a:solidFill>
                <a:latin typeface="Tw Cen MT" panose="020B0602020104020603" pitchFamily="34" charset="0"/>
              </a:rPr>
              <a:t>Sound Analysis</a:t>
            </a:r>
            <a:endParaRPr kumimoji="0" lang="de-DE" sz="2000" b="0" i="0" u="none" strike="noStrike" cap="none" normalizeH="0" baseline="0" dirty="0">
              <a:ln>
                <a:noFill/>
              </a:ln>
              <a:solidFill>
                <a:schemeClr val="bg1"/>
              </a:solidFill>
              <a:effectLst/>
              <a:latin typeface="Tw Cen MT" panose="020B0602020104020603" pitchFamily="34" charset="0"/>
            </a:endParaRPr>
          </a:p>
        </p:txBody>
      </p:sp>
      <p:sp>
        <p:nvSpPr>
          <p:cNvPr id="85" name="Rechteck 84"/>
          <p:cNvSpPr/>
          <p:nvPr/>
        </p:nvSpPr>
        <p:spPr bwMode="auto">
          <a:xfrm>
            <a:off x="3635896" y="4797136"/>
            <a:ext cx="1800000" cy="432048"/>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err="1">
                <a:solidFill>
                  <a:schemeClr val="bg1"/>
                </a:solidFill>
                <a:latin typeface="Tw Cen MT" panose="020B0602020104020603" pitchFamily="34" charset="0"/>
              </a:rPr>
              <a:t>Metadata</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86" name="Gerade Verbindung mit Pfeil 85"/>
          <p:cNvCxnSpPr>
            <a:stCxn id="7" idx="2"/>
            <a:endCxn id="85" idx="0"/>
          </p:cNvCxnSpPr>
          <p:nvPr/>
        </p:nvCxnSpPr>
        <p:spPr bwMode="auto">
          <a:xfrm>
            <a:off x="4535896" y="4221040"/>
            <a:ext cx="0" cy="576096"/>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Gerade Verbindung mit Pfeil 110"/>
          <p:cNvCxnSpPr>
            <a:stCxn id="22" idx="2"/>
            <a:endCxn id="84" idx="0"/>
          </p:cNvCxnSpPr>
          <p:nvPr/>
        </p:nvCxnSpPr>
        <p:spPr bwMode="auto">
          <a:xfrm>
            <a:off x="4536096" y="2132808"/>
            <a:ext cx="0" cy="57611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hteck 26">
            <a:extLst>
              <a:ext uri="{FF2B5EF4-FFF2-40B4-BE49-F238E27FC236}">
                <a16:creationId xmlns:a16="http://schemas.microsoft.com/office/drawing/2014/main" id="{7C70EA0D-5D49-4E33-BE8E-4CDF9D627D1B}"/>
              </a:ext>
            </a:extLst>
          </p:cNvPr>
          <p:cNvSpPr/>
          <p:nvPr/>
        </p:nvSpPr>
        <p:spPr bwMode="auto">
          <a:xfrm>
            <a:off x="1331640" y="2708920"/>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a:ln>
                  <a:noFill/>
                </a:ln>
                <a:solidFill>
                  <a:schemeClr val="bg1"/>
                </a:solidFill>
                <a:effectLst/>
                <a:latin typeface="Tw Cen MT" panose="020B0602020104020603" pitchFamily="34" charset="0"/>
              </a:rPr>
              <a:t>User </a:t>
            </a:r>
            <a:r>
              <a:rPr kumimoji="0" lang="de-DE" sz="2000" b="0" i="0" u="none" strike="noStrike" cap="none" normalizeH="0" baseline="0" dirty="0" err="1">
                <a:ln>
                  <a:noFill/>
                </a:ln>
                <a:solidFill>
                  <a:schemeClr val="bg1"/>
                </a:solidFill>
                <a:effectLst/>
                <a:latin typeface="Tw Cen MT" panose="020B0602020104020603" pitchFamily="34" charset="0"/>
              </a:rPr>
              <a:t>Behaviour</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28" name="Gewinkelte Verbindung 104">
            <a:extLst>
              <a:ext uri="{FF2B5EF4-FFF2-40B4-BE49-F238E27FC236}">
                <a16:creationId xmlns:a16="http://schemas.microsoft.com/office/drawing/2014/main" id="{4A69AA6B-E4D4-4227-AE06-29D479BB84BB}"/>
              </a:ext>
            </a:extLst>
          </p:cNvPr>
          <p:cNvCxnSpPr>
            <a:stCxn id="27" idx="2"/>
          </p:cNvCxnSpPr>
          <p:nvPr/>
        </p:nvCxnSpPr>
        <p:spPr bwMode="auto">
          <a:xfrm rot="16200000" flipH="1">
            <a:off x="2501696" y="2870864"/>
            <a:ext cx="864144" cy="1404256"/>
          </a:xfrm>
          <a:prstGeom prst="bentConnector2">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0898381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err="1"/>
              <a:t>Digial</a:t>
            </a:r>
            <a:r>
              <a:rPr lang="en-GB" sz="4000" dirty="0"/>
              <a:t> Musicology</a:t>
            </a:r>
            <a:endParaRPr lang="de-DE" sz="4000" dirty="0"/>
          </a:p>
        </p:txBody>
      </p:sp>
      <p:sp>
        <p:nvSpPr>
          <p:cNvPr id="4" name="Fußzeilenplatzhalter 3"/>
          <p:cNvSpPr>
            <a:spLocks noGrp="1"/>
          </p:cNvSpPr>
          <p:nvPr>
            <p:ph type="ftr" sz="quarter" idx="10"/>
          </p:nvPr>
        </p:nvSpPr>
        <p:spPr>
          <a:xfrm>
            <a:off x="2667000" y="6248400"/>
            <a:ext cx="4038600" cy="284163"/>
          </a:xfrm>
        </p:spPr>
        <p:txBody>
          <a:bodyPr/>
          <a:lstStyle/>
          <a:p>
            <a:pPr>
              <a:defRPr/>
            </a:pPr>
            <a:endParaRPr lang="en-GB"/>
          </a:p>
        </p:txBody>
      </p:sp>
      <p:sp>
        <p:nvSpPr>
          <p:cNvPr id="6" name="Rechteck 5"/>
          <p:cNvSpPr/>
          <p:nvPr/>
        </p:nvSpPr>
        <p:spPr bwMode="auto">
          <a:xfrm>
            <a:off x="3635896" y="3717016"/>
            <a:ext cx="1800000" cy="432048"/>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a:solidFill>
                  <a:schemeClr val="bg1"/>
                </a:solidFill>
                <a:latin typeface="Tw Cen MT" panose="020B0602020104020603" pitchFamily="34" charset="0"/>
              </a:rPr>
              <a:t>Archive</a:t>
            </a:r>
            <a:endParaRPr kumimoji="0" lang="de-DE" sz="2000" b="0" i="0" u="none" strike="noStrike" cap="none" normalizeH="0" baseline="0" dirty="0">
              <a:ln>
                <a:noFill/>
              </a:ln>
              <a:solidFill>
                <a:schemeClr val="bg1"/>
              </a:solidFill>
              <a:effectLst/>
              <a:latin typeface="Tw Cen MT" panose="020B0602020104020603" pitchFamily="34" charset="0"/>
            </a:endParaRPr>
          </a:p>
        </p:txBody>
      </p:sp>
      <p:sp>
        <p:nvSpPr>
          <p:cNvPr id="21" name="Rechteck 20"/>
          <p:cNvSpPr/>
          <p:nvPr/>
        </p:nvSpPr>
        <p:spPr bwMode="auto">
          <a:xfrm>
            <a:off x="3635896" y="2708920"/>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a:ln>
                  <a:noFill/>
                </a:ln>
                <a:solidFill>
                  <a:schemeClr val="bg1"/>
                </a:solidFill>
                <a:effectLst/>
                <a:latin typeface="Tw Cen MT" panose="020B0602020104020603" pitchFamily="34" charset="0"/>
              </a:rPr>
              <a:t>Score</a:t>
            </a:r>
          </a:p>
        </p:txBody>
      </p:sp>
      <p:sp>
        <p:nvSpPr>
          <p:cNvPr id="60" name="Rechteck 59"/>
          <p:cNvSpPr/>
          <p:nvPr/>
        </p:nvSpPr>
        <p:spPr bwMode="auto">
          <a:xfrm>
            <a:off x="1331640" y="2708920"/>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err="1">
                <a:ln>
                  <a:noFill/>
                </a:ln>
                <a:solidFill>
                  <a:schemeClr val="bg1"/>
                </a:solidFill>
                <a:effectLst/>
                <a:latin typeface="Tw Cen MT" panose="020B0602020104020603" pitchFamily="34" charset="0"/>
              </a:rPr>
              <a:t>Metadata</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100" name="Gerade Verbindung mit Pfeil 99"/>
          <p:cNvCxnSpPr>
            <a:stCxn id="21" idx="2"/>
            <a:endCxn id="6" idx="0"/>
          </p:cNvCxnSpPr>
          <p:nvPr/>
        </p:nvCxnSpPr>
        <p:spPr bwMode="auto">
          <a:xfrm>
            <a:off x="4535896" y="3140920"/>
            <a:ext cx="0" cy="576096"/>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Gewinkelte Verbindung 104"/>
          <p:cNvCxnSpPr>
            <a:stCxn id="60" idx="2"/>
            <a:endCxn id="6" idx="1"/>
          </p:cNvCxnSpPr>
          <p:nvPr/>
        </p:nvCxnSpPr>
        <p:spPr bwMode="auto">
          <a:xfrm rot="16200000" flipH="1">
            <a:off x="2537708" y="2834852"/>
            <a:ext cx="792120" cy="1404256"/>
          </a:xfrm>
          <a:prstGeom prst="bentConnector2">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2799922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Computational Musicology</a:t>
            </a:r>
            <a:endParaRPr lang="de-DE" sz="4000" dirty="0"/>
          </a:p>
        </p:txBody>
      </p:sp>
      <p:sp>
        <p:nvSpPr>
          <p:cNvPr id="3" name="Inhaltsplatzhalter 2"/>
          <p:cNvSpPr>
            <a:spLocks noGrp="1"/>
          </p:cNvSpPr>
          <p:nvPr>
            <p:ph idx="1"/>
          </p:nvPr>
        </p:nvSpPr>
        <p:spPr/>
        <p:txBody>
          <a:bodyPr/>
          <a:lstStyle/>
          <a:p>
            <a:r>
              <a:rPr lang="en-GB" dirty="0">
                <a:latin typeface="Tw Cen MT" panose="020B0602020104020603" pitchFamily="34" charset="0"/>
              </a:rPr>
              <a:t>Advantages:</a:t>
            </a:r>
          </a:p>
          <a:p>
            <a:pPr lvl="1"/>
            <a:r>
              <a:rPr lang="en-GB" dirty="0">
                <a:latin typeface="Tw Cen MT" panose="020B0602020104020603" pitchFamily="34" charset="0"/>
              </a:rPr>
              <a:t>Facilitates collection and curation of big data sets (improved reliability).</a:t>
            </a:r>
          </a:p>
          <a:p>
            <a:pPr lvl="1"/>
            <a:r>
              <a:rPr lang="en-GB" dirty="0">
                <a:latin typeface="Tw Cen MT" panose="020B0602020104020603" pitchFamily="34" charset="0"/>
              </a:rPr>
              <a:t>Necessary to analyse big musical data sets.</a:t>
            </a:r>
          </a:p>
          <a:p>
            <a:pPr lvl="1"/>
            <a:r>
              <a:rPr lang="en-GB" dirty="0">
                <a:latin typeface="Tw Cen MT" panose="020B0602020104020603" pitchFamily="34" charset="0"/>
              </a:rPr>
              <a:t>Acceleration of research processes.</a:t>
            </a:r>
          </a:p>
          <a:p>
            <a:pPr lvl="1"/>
            <a:r>
              <a:rPr lang="en-GB" dirty="0">
                <a:latin typeface="Tw Cen MT" panose="020B0602020104020603" pitchFamily="34" charset="0"/>
              </a:rPr>
              <a:t>Development, test and simulation of models.</a:t>
            </a:r>
          </a:p>
          <a:p>
            <a:pPr lvl="1"/>
            <a:r>
              <a:rPr lang="en-GB" dirty="0">
                <a:latin typeface="Tw Cen MT" panose="020B0602020104020603" pitchFamily="34" charset="0"/>
              </a:rPr>
              <a:t>Enables analysis pathways that are otherwise hard to obtain (e.g., timbre, intensity, intonation).</a:t>
            </a: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4813478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Computational Musicology</a:t>
            </a:r>
            <a:endParaRPr lang="de-DE" sz="4000" dirty="0"/>
          </a:p>
        </p:txBody>
      </p:sp>
      <p:sp>
        <p:nvSpPr>
          <p:cNvPr id="3" name="Inhaltsplatzhalter 2"/>
          <p:cNvSpPr>
            <a:spLocks noGrp="1"/>
          </p:cNvSpPr>
          <p:nvPr>
            <p:ph idx="1"/>
          </p:nvPr>
        </p:nvSpPr>
        <p:spPr/>
        <p:txBody>
          <a:bodyPr/>
          <a:lstStyle/>
          <a:p>
            <a:r>
              <a:rPr lang="en-GB" dirty="0">
                <a:latin typeface="Tw Cen MT" panose="020B0602020104020603" pitchFamily="34" charset="0"/>
              </a:rPr>
              <a:t>Issues:</a:t>
            </a:r>
          </a:p>
          <a:p>
            <a:pPr lvl="1"/>
            <a:r>
              <a:rPr lang="en-GB" dirty="0">
                <a:latin typeface="Tw Cen MT" panose="020B0602020104020603" pitchFamily="34" charset="0"/>
              </a:rPr>
              <a:t>Focus on quantitative methods.</a:t>
            </a:r>
          </a:p>
          <a:p>
            <a:pPr lvl="1"/>
            <a:r>
              <a:rPr lang="en-GB" dirty="0">
                <a:latin typeface="Tw Cen MT" panose="020B0602020104020603" pitchFamily="34" charset="0"/>
              </a:rPr>
              <a:t>Often simplified and specific definitions of concepts are needed to suit them for computer-use (can also be an advantage!).</a:t>
            </a:r>
          </a:p>
          <a:p>
            <a:pPr lvl="1"/>
            <a:r>
              <a:rPr lang="en-GB" dirty="0">
                <a:latin typeface="Tw Cen MT" panose="020B0602020104020603" pitchFamily="34" charset="0"/>
              </a:rPr>
              <a:t>High entry threshold (extra knowledge in maths, computer science, stats, machine learning, signal procession etc. required).</a:t>
            </a:r>
          </a:p>
          <a:p>
            <a:pPr lvl="1"/>
            <a:r>
              <a:rPr lang="en-GB" dirty="0">
                <a:latin typeface="Tw Cen MT" panose="020B0602020104020603" pitchFamily="34" charset="0"/>
              </a:rPr>
              <a:t>„Proving the obvious“ (but: „hindsight bias“).</a:t>
            </a:r>
          </a:p>
          <a:p>
            <a:pPr lvl="1"/>
            <a:r>
              <a:rPr lang="en-GB" dirty="0">
                <a:latin typeface="Tw Cen MT" panose="020B0602020104020603" pitchFamily="34" charset="0"/>
              </a:rPr>
              <a:t>Fear of “trivializing” the music and the musician.</a:t>
            </a: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66263570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Features</a:t>
            </a:r>
            <a:endParaRPr lang="en-GB" sz="4000" i="1" dirty="0"/>
          </a:p>
        </p:txBody>
      </p:sp>
      <p:sp>
        <p:nvSpPr>
          <p:cNvPr id="5" name="Text Box 4"/>
          <p:cNvSpPr txBox="1">
            <a:spLocks noChangeArrowheads="1"/>
          </p:cNvSpPr>
          <p:nvPr/>
        </p:nvSpPr>
        <p:spPr bwMode="auto">
          <a:xfrm>
            <a:off x="251520" y="1557338"/>
            <a:ext cx="8640960" cy="372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Features are numerical or categorial properties of entities, here: of melodies (or music in general).</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Mostly based on some transformation of the melodical surface.</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External metadata also considered features.</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Possibility space for feature is virtually infinite (modular construction system: „feature machine“). </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Currently, over 600 pre-defined features in the </a:t>
            </a:r>
            <a:r>
              <a:rPr lang="en-GB" sz="2400" i="0" dirty="0" err="1">
                <a:solidFill>
                  <a:schemeClr val="tx1"/>
                </a:solidFill>
                <a:latin typeface="Tw Cen MT" panose="020B0602020104020603" pitchFamily="34" charset="0"/>
              </a:rPr>
              <a:t>MeloSpyGUI</a:t>
            </a:r>
            <a:r>
              <a:rPr lang="en-GB" sz="2400" i="0" dirty="0">
                <a:solidFill>
                  <a:schemeClr val="tx1"/>
                </a:solidFill>
                <a:latin typeface="Tw Cen MT" panose="020B0602020104020603" pitchFamily="34" charset="0"/>
              </a:rPr>
              <a:t>.</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MIR uses mostly sound features derived directly from the audio.</a:t>
            </a:r>
          </a:p>
        </p:txBody>
      </p:sp>
    </p:spTree>
    <p:extLst>
      <p:ext uri="{BB962C8B-B14F-4D97-AF65-F5344CB8AC3E}">
        <p14:creationId xmlns:p14="http://schemas.microsoft.com/office/powerpoint/2010/main" val="20758464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3850" y="533400"/>
            <a:ext cx="7772400" cy="1066800"/>
          </a:xfrm>
        </p:spPr>
        <p:txBody>
          <a:bodyPr/>
          <a:lstStyle/>
          <a:p>
            <a:pPr marL="514350" indent="-514350" eaLnBrk="1" hangingPunct="1"/>
            <a:r>
              <a:rPr lang="en-US" sz="3600" dirty="0"/>
              <a:t>Tonal transformations</a:t>
            </a:r>
            <a:endParaRPr lang="en-US" sz="3600" i="1" dirty="0"/>
          </a:p>
        </p:txBody>
      </p:sp>
      <p:sp>
        <p:nvSpPr>
          <p:cNvPr id="5" name="Text Box 4"/>
          <p:cNvSpPr txBox="1">
            <a:spLocks noChangeArrowheads="1"/>
          </p:cNvSpPr>
          <p:nvPr/>
        </p:nvSpPr>
        <p:spPr bwMode="auto">
          <a:xfrm>
            <a:off x="251520" y="1557338"/>
            <a:ext cx="8640960" cy="379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57200"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Pitch (</a:t>
            </a:r>
            <a:r>
              <a:rPr lang="en-US" i="0" dirty="0">
                <a:solidFill>
                  <a:srgbClr val="FF6600"/>
                </a:solidFill>
                <a:latin typeface="Tw Cen MT" panose="020B0602020104020603" pitchFamily="34" charset="0"/>
              </a:rPr>
              <a:t>pitch</a:t>
            </a:r>
            <a:r>
              <a:rPr lang="en-US" i="0" dirty="0">
                <a:solidFill>
                  <a:schemeClr val="tx1"/>
                </a:solidFill>
                <a:latin typeface="Tw Cen MT" panose="020B0602020104020603" pitchFamily="34" charset="0"/>
              </a:rPr>
              <a:t>):</a:t>
            </a:r>
          </a:p>
          <a:p>
            <a:pPr marL="857250" lvl="1"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Absolute pitch (MIDI encoding).</a:t>
            </a:r>
          </a:p>
          <a:p>
            <a:pPr marL="457200"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Extended chordal diatonic pitch class (</a:t>
            </a:r>
            <a:r>
              <a:rPr lang="en-US" i="0" dirty="0" err="1">
                <a:solidFill>
                  <a:srgbClr val="FF6600"/>
                </a:solidFill>
                <a:latin typeface="Tw Cen MT" panose="020B0602020104020603" pitchFamily="34" charset="0"/>
              </a:rPr>
              <a:t>cdpcx</a:t>
            </a:r>
            <a:r>
              <a:rPr lang="en-US" i="0" dirty="0">
                <a:solidFill>
                  <a:schemeClr val="tx1"/>
                </a:solidFill>
                <a:latin typeface="Tw Cen MT" panose="020B0602020104020603" pitchFamily="34" charset="0"/>
              </a:rPr>
              <a:t>):</a:t>
            </a:r>
          </a:p>
          <a:p>
            <a:pPr marL="857250" lvl="1"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Root = 1, Thirds = 3, Fourth = 4 etc., </a:t>
            </a:r>
          </a:p>
          <a:p>
            <a:pPr marL="857250" lvl="1"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Chromatics: #11: Tritone, #9: m3 over major chord, #10: M3 over minor chord, #7= M7 over minor chord, b7= m7 over maj7 chord, b13: m6 over major chord, b9 = flat ninth</a:t>
            </a:r>
          </a:p>
          <a:p>
            <a:pPr marL="857250" lvl="1"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Example: Lydian scale over major </a:t>
            </a:r>
            <a:r>
              <a:rPr lang="en-US" i="0" dirty="0">
                <a:solidFill>
                  <a:schemeClr val="tx1"/>
                </a:solidFill>
                <a:latin typeface="Tw Cen MT" panose="020B0602020104020603" pitchFamily="34" charset="0"/>
                <a:sym typeface="Symbol"/>
              </a:rPr>
              <a:t> </a:t>
            </a:r>
            <a:r>
              <a:rPr lang="en-US" i="0" dirty="0">
                <a:solidFill>
                  <a:schemeClr val="tx1"/>
                </a:solidFill>
                <a:latin typeface="Tw Cen MT" panose="020B0602020104020603" pitchFamily="34" charset="0"/>
              </a:rPr>
              <a:t>123[#11]567.</a:t>
            </a:r>
          </a:p>
          <a:p>
            <a:pPr marL="457200"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Intervals (</a:t>
            </a:r>
            <a:r>
              <a:rPr lang="en-US" i="0" dirty="0">
                <a:solidFill>
                  <a:srgbClr val="FF6600"/>
                </a:solidFill>
                <a:latin typeface="Tw Cen MT" panose="020B0602020104020603" pitchFamily="34" charset="0"/>
              </a:rPr>
              <a:t>int</a:t>
            </a:r>
            <a:r>
              <a:rPr lang="en-US" i="0" dirty="0">
                <a:solidFill>
                  <a:schemeClr val="tx1"/>
                </a:solidFill>
                <a:latin typeface="Tw Cen MT" panose="020B0602020104020603" pitchFamily="34" charset="0"/>
              </a:rPr>
              <a:t>):</a:t>
            </a:r>
          </a:p>
          <a:p>
            <a:pPr marL="857250" lvl="1"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Difference of subsequent pitches as semitones.</a:t>
            </a:r>
          </a:p>
          <a:p>
            <a:pPr marL="857250" lvl="1"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Example: Major scale </a:t>
            </a:r>
            <a:r>
              <a:rPr lang="en-US" i="0" dirty="0">
                <a:solidFill>
                  <a:schemeClr val="tx1"/>
                </a:solidFill>
                <a:latin typeface="Tw Cen MT" panose="020B0602020104020603" pitchFamily="34" charset="0"/>
                <a:sym typeface="Symbol"/>
              </a:rPr>
              <a:t> </a:t>
            </a:r>
            <a:r>
              <a:rPr lang="en-US" i="0" dirty="0">
                <a:solidFill>
                  <a:schemeClr val="tx1"/>
                </a:solidFill>
                <a:latin typeface="Tw Cen MT" panose="020B0602020104020603" pitchFamily="34" charset="0"/>
              </a:rPr>
              <a:t>+2 +2 +1 +2 +2 +2 +1.</a:t>
            </a:r>
          </a:p>
        </p:txBody>
      </p:sp>
    </p:spTree>
    <p:extLst>
      <p:ext uri="{BB962C8B-B14F-4D97-AF65-F5344CB8AC3E}">
        <p14:creationId xmlns:p14="http://schemas.microsoft.com/office/powerpoint/2010/main" val="2624537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GB" sz="4000" dirty="0"/>
              <a:t>Transformations</a:t>
            </a:r>
          </a:p>
        </p:txBody>
      </p:sp>
      <p:sp>
        <p:nvSpPr>
          <p:cNvPr id="5" name="Inhaltsplatzhalter 4"/>
          <p:cNvSpPr>
            <a:spLocks noGrp="1"/>
          </p:cNvSpPr>
          <p:nvPr>
            <p:ph sz="quarter" idx="1"/>
          </p:nvPr>
        </p:nvSpPr>
        <p:spPr>
          <a:xfrm>
            <a:off x="301752" y="1484784"/>
            <a:ext cx="8503920" cy="4572000"/>
          </a:xfrm>
        </p:spPr>
        <p:txBody>
          <a:bodyPr>
            <a:normAutofit/>
          </a:bodyPr>
          <a:lstStyle/>
          <a:p>
            <a:pPr marL="400050" lvl="1" indent="0" algn="ctr">
              <a:lnSpc>
                <a:spcPct val="110000"/>
              </a:lnSpc>
              <a:buNone/>
            </a:pPr>
            <a:r>
              <a:rPr lang="en-GB" sz="2400" dirty="0">
                <a:solidFill>
                  <a:schemeClr val="tx1"/>
                </a:solidFill>
                <a:latin typeface="Tw Cen MT" panose="020B0602020104020603" pitchFamily="34" charset="0"/>
              </a:rPr>
              <a:t>Excerpt from Bob Berg’s </a:t>
            </a:r>
            <a:r>
              <a:rPr lang="en-GB" dirty="0">
                <a:latin typeface="Tw Cen MT" panose="020B0602020104020603" pitchFamily="34" charset="0"/>
              </a:rPr>
              <a:t>s</a:t>
            </a:r>
            <a:r>
              <a:rPr lang="en-GB" sz="2400" dirty="0">
                <a:solidFill>
                  <a:schemeClr val="tx1"/>
                </a:solidFill>
                <a:latin typeface="Tw Cen MT" panose="020B0602020104020603" pitchFamily="34" charset="0"/>
              </a:rPr>
              <a:t>olo on „Angles“</a:t>
            </a:r>
          </a:p>
          <a:p>
            <a:pPr marL="857250" lvl="1" indent="-457200">
              <a:lnSpc>
                <a:spcPct val="110000"/>
              </a:lnSpc>
              <a:buFont typeface="Arial" pitchFamily="34" charset="0"/>
              <a:buChar char="•"/>
            </a:pPr>
            <a:endParaRPr lang="en-GB" sz="2400" dirty="0">
              <a:solidFill>
                <a:schemeClr val="tx1"/>
              </a:solidFill>
              <a:latin typeface="Tw Cen MT" panose="020B0602020104020603" pitchFamily="34" charset="0"/>
            </a:endParaRPr>
          </a:p>
          <a:p>
            <a:pPr marL="857250" lvl="1" indent="-457200">
              <a:lnSpc>
                <a:spcPct val="110000"/>
              </a:lnSpc>
              <a:buFont typeface="Arial" pitchFamily="34" charset="0"/>
              <a:buChar char="•"/>
            </a:pPr>
            <a:endParaRPr lang="en-GB" sz="2400" dirty="0">
              <a:solidFill>
                <a:schemeClr val="tx1"/>
              </a:solidFill>
              <a:latin typeface="Tw Cen MT" panose="020B0602020104020603" pitchFamily="34" charset="0"/>
            </a:endParaRPr>
          </a:p>
          <a:p>
            <a:pPr marL="857250" lvl="1" indent="-457200">
              <a:lnSpc>
                <a:spcPct val="110000"/>
              </a:lnSpc>
              <a:buFont typeface="Arial" pitchFamily="34" charset="0"/>
              <a:buChar char="•"/>
            </a:pPr>
            <a:endParaRPr lang="en-GB" sz="2400" dirty="0">
              <a:solidFill>
                <a:schemeClr val="tx1"/>
              </a:solidFill>
              <a:latin typeface="Tw Cen MT" panose="020B0602020104020603" pitchFamily="34" charset="0"/>
            </a:endParaRPr>
          </a:p>
          <a:p>
            <a:pPr marL="857250" lvl="1" indent="-457200">
              <a:lnSpc>
                <a:spcPct val="110000"/>
              </a:lnSpc>
              <a:buFont typeface="Arial" pitchFamily="34" charset="0"/>
              <a:buChar char="•"/>
            </a:pPr>
            <a:endParaRPr lang="en-GB" sz="2400" dirty="0">
              <a:solidFill>
                <a:schemeClr val="tx1"/>
              </a:solidFill>
              <a:latin typeface="Tw Cen MT" panose="020B0602020104020603" pitchFamily="34" charset="0"/>
            </a:endParaRPr>
          </a:p>
          <a:p>
            <a:pPr marL="400050" lvl="1" indent="0">
              <a:lnSpc>
                <a:spcPct val="110000"/>
              </a:lnSpc>
              <a:buNone/>
            </a:pPr>
            <a:r>
              <a:rPr lang="en-GB" dirty="0">
                <a:latin typeface="Tw Cen MT" panose="020B0602020104020603" pitchFamily="34" charset="0"/>
              </a:rPr>
              <a:t>	 </a:t>
            </a:r>
            <a:r>
              <a:rPr lang="en-GB" sz="2400" b="1" dirty="0">
                <a:solidFill>
                  <a:srgbClr val="FF6600"/>
                </a:solidFill>
                <a:latin typeface="Tw Cen MT" panose="020B0602020104020603" pitchFamily="34" charset="0"/>
              </a:rPr>
              <a:t>pc</a:t>
            </a:r>
            <a:r>
              <a:rPr lang="en-GB" sz="2400" dirty="0">
                <a:solidFill>
                  <a:schemeClr val="tx1"/>
                </a:solidFill>
                <a:latin typeface="Tw Cen MT" panose="020B0602020104020603" pitchFamily="34" charset="0"/>
              </a:rPr>
              <a:t>:   10 8 9 10 8 9 8 7 6 5 6 9 5 7 6 5 9 7 4 0 10</a:t>
            </a:r>
          </a:p>
          <a:p>
            <a:pPr marL="400050" lvl="1" indent="0">
              <a:lnSpc>
                <a:spcPct val="110000"/>
              </a:lnSpc>
              <a:buNone/>
            </a:pPr>
            <a:r>
              <a:rPr lang="en-GB" dirty="0">
                <a:latin typeface="Tw Cen MT" panose="020B0602020104020603" pitchFamily="34" charset="0"/>
              </a:rPr>
              <a:t>	</a:t>
            </a:r>
            <a:r>
              <a:rPr lang="en-GB" sz="2400" b="1" dirty="0" err="1">
                <a:solidFill>
                  <a:srgbClr val="FF6600"/>
                </a:solidFill>
                <a:latin typeface="Tw Cen MT" panose="020B0602020104020603" pitchFamily="34" charset="0"/>
              </a:rPr>
              <a:t>cpc</a:t>
            </a:r>
            <a:r>
              <a:rPr lang="en-GB" sz="2400" b="1" dirty="0">
                <a:solidFill>
                  <a:srgbClr val="FF6600"/>
                </a:solidFill>
                <a:latin typeface="Tw Cen MT" panose="020B0602020104020603" pitchFamily="34" charset="0"/>
              </a:rPr>
              <a:t> </a:t>
            </a:r>
            <a:r>
              <a:rPr lang="en-GB" sz="2400" dirty="0">
                <a:solidFill>
                  <a:schemeClr val="tx1"/>
                </a:solidFill>
                <a:latin typeface="Tw Cen MT" panose="020B0602020104020603" pitchFamily="34" charset="0"/>
              </a:rPr>
              <a:t>:  7 5 6 7 5 6 5 4 3 2 4 6 2 4 3 2 6 4 1 9 7  </a:t>
            </a:r>
          </a:p>
          <a:p>
            <a:pPr marL="400050" lvl="1" indent="0">
              <a:lnSpc>
                <a:spcPct val="110000"/>
              </a:lnSpc>
              <a:buNone/>
            </a:pPr>
            <a:r>
              <a:rPr lang="en-GB" dirty="0">
                <a:latin typeface="Tw Cen MT" panose="020B0602020104020603" pitchFamily="34" charset="0"/>
              </a:rPr>
              <a:t>	</a:t>
            </a:r>
            <a:r>
              <a:rPr lang="en-GB" sz="2400" b="1" dirty="0" err="1">
                <a:solidFill>
                  <a:srgbClr val="FF6600"/>
                </a:solidFill>
                <a:latin typeface="Tw Cen MT" panose="020B0602020104020603" pitchFamily="34" charset="0"/>
              </a:rPr>
              <a:t>cdpcx</a:t>
            </a:r>
            <a:r>
              <a:rPr lang="en-GB" sz="2400" dirty="0">
                <a:solidFill>
                  <a:schemeClr val="tx1"/>
                </a:solidFill>
                <a:latin typeface="Tw Cen MT" panose="020B0602020104020603" pitchFamily="34" charset="0"/>
              </a:rPr>
              <a:t>: 5 4 T 5 4 T 4 3 B 2 3 T 2 3 B 2 T 3 2 6 5</a:t>
            </a:r>
          </a:p>
          <a:p>
            <a:pPr marL="400050" lvl="1" indent="0">
              <a:lnSpc>
                <a:spcPct val="110000"/>
              </a:lnSpc>
              <a:buNone/>
            </a:pPr>
            <a:r>
              <a:rPr lang="en-GB" dirty="0">
                <a:latin typeface="Tw Cen MT" panose="020B0602020104020603" pitchFamily="34" charset="0"/>
              </a:rPr>
              <a:t>        </a:t>
            </a:r>
            <a:r>
              <a:rPr lang="en-GB" sz="2400" b="1" dirty="0">
                <a:solidFill>
                  <a:srgbClr val="FF6600"/>
                </a:solidFill>
                <a:latin typeface="Tw Cen MT" panose="020B0602020104020603" pitchFamily="34" charset="0"/>
              </a:rPr>
              <a:t>int</a:t>
            </a:r>
            <a:r>
              <a:rPr lang="en-GB" sz="2400" dirty="0">
                <a:solidFill>
                  <a:schemeClr val="tx1"/>
                </a:solidFill>
                <a:latin typeface="Tw Cen MT" panose="020B0602020104020603" pitchFamily="34" charset="0"/>
              </a:rPr>
              <a:t>: -2 1 1 -2 1 -1 -1 -1 -1 2 2 -4 2 -1 -1 4 -2 -3 -4-2</a:t>
            </a:r>
          </a:p>
          <a:p>
            <a:endParaRPr lang="en-GB" dirty="0">
              <a:latin typeface="Tw Cen MT" panose="020B0602020104020603" pitchFamily="34" charset="0"/>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227007"/>
            <a:ext cx="5143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7" name="BobBerg_Angles_Exampl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740352" y="2398457"/>
            <a:ext cx="454479" cy="454479"/>
          </a:xfrm>
          <a:prstGeom prst="rect">
            <a:avLst/>
          </a:prstGeom>
        </p:spPr>
      </p:pic>
    </p:spTree>
    <p:extLst>
      <p:ext uri="{BB962C8B-B14F-4D97-AF65-F5344CB8AC3E}">
        <p14:creationId xmlns:p14="http://schemas.microsoft.com/office/powerpoint/2010/main" val="1352495574"/>
      </p:ext>
    </p:extLst>
  </p:cSld>
  <p:clrMapOvr>
    <a:masterClrMapping/>
  </p:clrMapOvr>
  <p:transition/>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7"/>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Example: Interval Distribution</a:t>
            </a:r>
          </a:p>
        </p:txBody>
      </p:sp>
      <p:pic>
        <p:nvPicPr>
          <p:cNvPr id="8" name="Inhaltsplatzhalt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0852" y="1701278"/>
            <a:ext cx="6942296" cy="4680048"/>
          </a:xfrm>
        </p:spPr>
      </p:pic>
    </p:spTree>
    <p:extLst>
      <p:ext uri="{BB962C8B-B14F-4D97-AF65-F5344CB8AC3E}">
        <p14:creationId xmlns:p14="http://schemas.microsoft.com/office/powerpoint/2010/main" val="37222258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2895600"/>
            <a:ext cx="7772400" cy="1066800"/>
          </a:xfrm>
        </p:spPr>
        <p:txBody>
          <a:bodyPr/>
          <a:lstStyle/>
          <a:p>
            <a:r>
              <a:rPr lang="en-GB" dirty="0"/>
              <a:t>Hands-on for everyone</a:t>
            </a: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8738466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JRP/DTL Web Tools </a:t>
            </a:r>
            <a:endParaRPr lang="en-GB" sz="4000" i="1" dirty="0"/>
          </a:p>
        </p:txBody>
      </p:sp>
      <p:sp>
        <p:nvSpPr>
          <p:cNvPr id="5" name="Text Box 4"/>
          <p:cNvSpPr txBox="1">
            <a:spLocks noChangeArrowheads="1"/>
          </p:cNvSpPr>
          <p:nvPr/>
        </p:nvSpPr>
        <p:spPr bwMode="auto">
          <a:xfrm>
            <a:off x="251520" y="1557338"/>
            <a:ext cx="8640960" cy="3387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Tools to be used</a:t>
            </a:r>
            <a:endParaRPr lang="en-GB" sz="2400" i="0" dirty="0">
              <a:solidFill>
                <a:schemeClr val="tx1"/>
              </a:solidFill>
              <a:latin typeface="Tw Cen MT" panose="020B0602020104020603" pitchFamily="34" charset="0"/>
            </a:endParaRP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Feature History Explorer</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Pattern History Explorer</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Dig That Lick Pattern Search</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Dig That Lick Similarity Search</a:t>
            </a:r>
          </a:p>
          <a:p>
            <a:pPr marL="800100" lvl="2" indent="0" algn="l" eaLnBrk="1" hangingPunct="1">
              <a:lnSpc>
                <a:spcPct val="110000"/>
              </a:lnSpc>
            </a:pPr>
            <a:r>
              <a:rPr lang="en-GB" sz="2400" i="0" dirty="0">
                <a:solidFill>
                  <a:schemeClr val="tx1"/>
                </a:solidFill>
                <a:latin typeface="Tw Cen MT" panose="020B0602020104020603" pitchFamily="34" charset="0"/>
              </a:rPr>
              <a:t>Links: </a:t>
            </a:r>
            <a:r>
              <a:rPr lang="de-DE" sz="2400" i="0" dirty="0">
                <a:solidFill>
                  <a:srgbClr val="FF6600"/>
                </a:solidFill>
                <a:latin typeface="Tw Cen MT" panose="020B0602020104020603" pitchFamily="34" charset="0"/>
                <a:hlinkClick r:id="rId2">
                  <a:extLst>
                    <a:ext uri="{A12FA001-AC4F-418D-AE19-62706E023703}">
                      <ahyp:hlinkClr xmlns:ahyp="http://schemas.microsoft.com/office/drawing/2018/hyperlinkcolor" val="tx"/>
                    </a:ext>
                  </a:extLst>
                </a:hlinkClick>
              </a:rPr>
              <a:t>https://jazzomat.hfm-weimar.de/interactive.html</a:t>
            </a:r>
            <a:endParaRPr lang="en-GB" sz="2400" i="0" dirty="0">
              <a:solidFill>
                <a:srgbClr val="FF6600"/>
              </a:solidFill>
              <a:latin typeface="Tw Cen MT" panose="020B0602020104020603" pitchFamily="34" charset="0"/>
            </a:endParaRP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Sonic Visualiser (</a:t>
            </a:r>
            <a:r>
              <a:rPr lang="de-DE" sz="2400" i="0" dirty="0">
                <a:latin typeface="Tw Cen MT" panose="020B0602020104020603" pitchFamily="34" charset="0"/>
                <a:hlinkClick r:id="rId3"/>
              </a:rPr>
              <a:t>https://www.sonicvisualiser.org/</a:t>
            </a:r>
            <a:r>
              <a:rPr lang="de-DE" sz="2400" i="0" dirty="0">
                <a:latin typeface="Tw Cen MT" panose="020B0602020104020603" pitchFamily="34" charset="0"/>
              </a:rPr>
              <a:t>)</a:t>
            </a:r>
          </a:p>
          <a:p>
            <a:pPr marL="857250" lvl="1" indent="-457200" algn="l" eaLnBrk="1" hangingPunct="1">
              <a:lnSpc>
                <a:spcPct val="110000"/>
              </a:lnSpc>
              <a:buFont typeface="Arial" pitchFamily="34" charset="0"/>
              <a:buChar char="•"/>
            </a:pPr>
            <a:r>
              <a:rPr lang="de-DE" sz="2400" i="0" dirty="0">
                <a:solidFill>
                  <a:schemeClr val="tx1"/>
                </a:solidFill>
                <a:latin typeface="Tw Cen MT" panose="020B0602020104020603" pitchFamily="34" charset="0"/>
              </a:rPr>
              <a:t>Tony (</a:t>
            </a:r>
            <a:r>
              <a:rPr lang="de-DE" sz="2400" i="0" dirty="0">
                <a:latin typeface="Tw Cen MT" panose="020B0602020104020603" pitchFamily="34" charset="0"/>
                <a:hlinkClick r:id="rId4"/>
              </a:rPr>
              <a:t>https://code.soundsoftware.ac.uk/projects/tony</a:t>
            </a:r>
            <a:r>
              <a:rPr lang="de-DE" sz="2400" i="0" dirty="0">
                <a:latin typeface="Tw Cen MT" panose="020B0602020104020603" pitchFamily="34" charset="0"/>
              </a:rPr>
              <a:t>)</a:t>
            </a: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10321965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Agenda for today</a:t>
            </a:r>
          </a:p>
        </p:txBody>
      </p:sp>
      <p:sp>
        <p:nvSpPr>
          <p:cNvPr id="3" name="Inhaltsplatzhalter 2"/>
          <p:cNvSpPr>
            <a:spLocks noGrp="1"/>
          </p:cNvSpPr>
          <p:nvPr>
            <p:ph idx="1"/>
          </p:nvPr>
        </p:nvSpPr>
        <p:spPr/>
        <p:txBody>
          <a:bodyPr/>
          <a:lstStyle/>
          <a:p>
            <a:r>
              <a:rPr lang="en-US" sz="2400" dirty="0">
                <a:latin typeface="Tw Cen MT" panose="020B0602020104020603" pitchFamily="34" charset="0"/>
              </a:rPr>
              <a:t>Let’s talk</a:t>
            </a:r>
          </a:p>
          <a:p>
            <a:r>
              <a:rPr lang="en-US" sz="2400" dirty="0">
                <a:latin typeface="Tw Cen MT" panose="020B0602020104020603" pitchFamily="34" charset="0"/>
              </a:rPr>
              <a:t>A little bit of input</a:t>
            </a:r>
          </a:p>
          <a:p>
            <a:r>
              <a:rPr lang="en-US" sz="2400" dirty="0">
                <a:latin typeface="Tw Cen MT" panose="020B0602020104020603" pitchFamily="34" charset="0"/>
              </a:rPr>
              <a:t>Hands-on exercises for everyone</a:t>
            </a:r>
          </a:p>
          <a:p>
            <a:endParaRPr lang="en-US" sz="2400" dirty="0">
              <a:latin typeface="Tw Cen MT" panose="020B0602020104020603" pitchFamily="34" charset="0"/>
            </a:endParaRP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8008663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Feature History Explorer</a:t>
            </a:r>
            <a:endParaRPr lang="en-GB" sz="4000" i="1" dirty="0"/>
          </a:p>
        </p:txBody>
      </p:sp>
      <p:sp>
        <p:nvSpPr>
          <p:cNvPr id="5" name="Text Box 4"/>
          <p:cNvSpPr txBox="1">
            <a:spLocks noChangeArrowheads="1"/>
          </p:cNvSpPr>
          <p:nvPr/>
        </p:nvSpPr>
        <p:spPr bwMode="auto">
          <a:xfrm>
            <a:off x="251520" y="1557338"/>
            <a:ext cx="8640960" cy="5080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Visualizes development of solo features in the WJD over time</a:t>
            </a:r>
            <a:r>
              <a:rPr lang="en-GB" sz="2400" i="0" dirty="0">
                <a:solidFill>
                  <a:schemeClr val="tx1"/>
                </a:solidFill>
                <a:latin typeface="Tw Cen MT" panose="020B0602020104020603" pitchFamily="34" charset="0"/>
              </a:rPr>
              <a:t>.</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x-axis: recording year (or decade).</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y-axis: selected feature. </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Scatterplot with (polynomial) regression line.</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Goodness-of-fit values: R</a:t>
            </a:r>
            <a:r>
              <a:rPr lang="en-GB" sz="2400" i="0" baseline="30000" dirty="0">
                <a:solidFill>
                  <a:schemeClr val="tx1"/>
                </a:solidFill>
                <a:latin typeface="Tw Cen MT" panose="020B0602020104020603" pitchFamily="34" charset="0"/>
              </a:rPr>
              <a:t>2</a:t>
            </a:r>
            <a:r>
              <a:rPr lang="en-GB" sz="2400" i="0" dirty="0">
                <a:solidFill>
                  <a:schemeClr val="tx1"/>
                </a:solidFill>
                <a:latin typeface="Tw Cen MT" panose="020B0602020104020603" pitchFamily="34" charset="0"/>
              </a:rPr>
              <a:t>, p value, AIC.</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With or without aggregation.</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Filtering, colouring, and presentations options.</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Selecting area in plot displays data table for selected solos (only for unaggregated data).</a:t>
            </a:r>
          </a:p>
          <a:p>
            <a:pPr marL="1257300" lvl="2" indent="-457200" algn="l" eaLnBrk="1" hangingPunct="1">
              <a:lnSpc>
                <a:spcPct val="110000"/>
              </a:lnSpc>
              <a:buFont typeface="Arial" pitchFamily="34" charset="0"/>
              <a:buChar char="•"/>
            </a:pPr>
            <a:endParaRPr lang="en-GB" sz="2400" i="0" dirty="0">
              <a:solidFill>
                <a:schemeClr val="tx1"/>
              </a:solidFill>
              <a:latin typeface="Tw Cen MT" panose="020B0602020104020603" pitchFamily="34" charset="0"/>
            </a:endParaRPr>
          </a:p>
          <a:p>
            <a:pPr marL="857250" lvl="1" indent="-457200" algn="l" eaLnBrk="1" hangingPunct="1">
              <a:lnSpc>
                <a:spcPct val="110000"/>
              </a:lnSpc>
              <a:buFont typeface="Arial" pitchFamily="34" charset="0"/>
              <a:buChar char="•"/>
            </a:pP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17388223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Pattern History Explorer</a:t>
            </a:r>
            <a:endParaRPr lang="en-GB" sz="4000" i="1" dirty="0"/>
          </a:p>
        </p:txBody>
      </p:sp>
      <p:sp>
        <p:nvSpPr>
          <p:cNvPr id="5" name="Text Box 4"/>
          <p:cNvSpPr txBox="1">
            <a:spLocks noChangeArrowheads="1"/>
          </p:cNvSpPr>
          <p:nvPr/>
        </p:nvSpPr>
        <p:spPr bwMode="auto">
          <a:xfrm>
            <a:off x="251520" y="1557338"/>
            <a:ext cx="8640960" cy="47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Contains selection of 653 common interval patterns by eminent performers and its instances in the WJD.</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See “Help” tab for further details</a:t>
            </a:r>
            <a:endParaRPr lang="en-GB" sz="2400" i="0" dirty="0">
              <a:solidFill>
                <a:schemeClr val="tx1"/>
              </a:solidFill>
              <a:latin typeface="Tw Cen MT" panose="020B0602020104020603" pitchFamily="34" charset="0"/>
            </a:endParaRP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Listen &amp; See: Shows pattern instances (score, audio, metadata)</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Instances: More detailed info on instances</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Stats: Stats for the pattern and its instances</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Timeline: Distribution of instances over recording time and performers</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General Stats: Stats of all patterns</a:t>
            </a:r>
          </a:p>
          <a:p>
            <a:pPr marL="857250" lvl="1" indent="-457200" algn="l" eaLnBrk="1" hangingPunct="1">
              <a:lnSpc>
                <a:spcPct val="110000"/>
              </a:lnSpc>
              <a:buFont typeface="Arial" pitchFamily="34" charset="0"/>
              <a:buChar char="•"/>
            </a:pP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6418418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Dig That Lick Pattern Search</a:t>
            </a:r>
            <a:endParaRPr lang="en-GB" sz="4000" i="1" dirty="0"/>
          </a:p>
        </p:txBody>
      </p:sp>
      <p:sp>
        <p:nvSpPr>
          <p:cNvPr id="5" name="Text Box 4"/>
          <p:cNvSpPr txBox="1">
            <a:spLocks noChangeArrowheads="1"/>
          </p:cNvSpPr>
          <p:nvPr/>
        </p:nvSpPr>
        <p:spPr bwMode="auto">
          <a:xfrm>
            <a:off x="251520" y="1557338"/>
            <a:ext cx="8640960" cy="43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Allows very flexible search for patterns in the WJD, the Essen Folk Song Collection and the </a:t>
            </a:r>
            <a:r>
              <a:rPr lang="en-GB" sz="2800" i="0" dirty="0" err="1">
                <a:solidFill>
                  <a:schemeClr val="tx1"/>
                </a:solidFill>
                <a:latin typeface="Tw Cen MT" panose="020B0602020104020603" pitchFamily="34" charset="0"/>
              </a:rPr>
              <a:t>Omnibook</a:t>
            </a:r>
            <a:r>
              <a:rPr lang="en-GB" sz="2800" i="0" dirty="0">
                <a:solidFill>
                  <a:schemeClr val="tx1"/>
                </a:solidFill>
                <a:latin typeface="Tw Cen MT" panose="020B0602020104020603" pitchFamily="34" charset="0"/>
              </a:rPr>
              <a:t>.</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Entry via abstract notation or virtual keyboard.</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Many different types of patterns. (“transformations”)</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Secondary search (search in search results).</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Metadata filter</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Displays scores and audios + additional metadata.</a:t>
            </a:r>
          </a:p>
          <a:p>
            <a:pPr marL="400050" lvl="1" indent="0" algn="l" eaLnBrk="1" hangingPunct="1">
              <a:lnSpc>
                <a:spcPct val="110000"/>
              </a:lnSpc>
            </a:pPr>
            <a:endParaRPr lang="en-GB" sz="2800" i="0" dirty="0">
              <a:solidFill>
                <a:schemeClr val="tx1"/>
              </a:solidFill>
              <a:latin typeface="Tw Cen MT" panose="020B0602020104020603" pitchFamily="34" charset="0"/>
            </a:endParaRPr>
          </a:p>
          <a:p>
            <a:pPr marL="857250" lvl="1" indent="-457200" algn="l" eaLnBrk="1" hangingPunct="1">
              <a:lnSpc>
                <a:spcPct val="110000"/>
              </a:lnSpc>
              <a:buFont typeface="Arial" pitchFamily="34" charset="0"/>
              <a:buChar char="•"/>
            </a:pPr>
            <a:endParaRPr lang="en-GB" sz="28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62412100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Dig That Lick Similarity Search</a:t>
            </a:r>
            <a:endParaRPr lang="en-GB" sz="4000" i="1" dirty="0"/>
          </a:p>
        </p:txBody>
      </p:sp>
      <p:sp>
        <p:nvSpPr>
          <p:cNvPr id="5" name="Text Box 4"/>
          <p:cNvSpPr txBox="1">
            <a:spLocks noChangeArrowheads="1"/>
          </p:cNvSpPr>
          <p:nvPr/>
        </p:nvSpPr>
        <p:spPr bwMode="auto">
          <a:xfrm>
            <a:off x="251520" y="1557338"/>
            <a:ext cx="8640960" cy="480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Allows similarity search for patterns in the WJD,.</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Entry via abstract notation or virtual keyboard.</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Interval, fuzzy interval, pitch and CDPCX patterns.</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Metadata filter.</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Filter for extra conditions.</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Displays audios + additional metadata.</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Timeline and network visualizations.</a:t>
            </a:r>
          </a:p>
          <a:p>
            <a:pPr marL="857250" lvl="1" indent="-457200" algn="l" eaLnBrk="1" hangingPunct="1">
              <a:lnSpc>
                <a:spcPct val="110000"/>
              </a:lnSpc>
              <a:buFont typeface="Arial" pitchFamily="34" charset="0"/>
              <a:buChar char="•"/>
            </a:pPr>
            <a:endParaRPr lang="en-GB" sz="2800" i="0" dirty="0">
              <a:solidFill>
                <a:schemeClr val="tx1"/>
              </a:solidFill>
              <a:latin typeface="Tw Cen MT" panose="020B0602020104020603" pitchFamily="34" charset="0"/>
            </a:endParaRPr>
          </a:p>
          <a:p>
            <a:pPr marL="400050" lvl="1" indent="0" algn="l" eaLnBrk="1" hangingPunct="1">
              <a:lnSpc>
                <a:spcPct val="110000"/>
              </a:lnSpc>
            </a:pPr>
            <a:endParaRPr lang="en-GB" sz="2800" i="0" dirty="0">
              <a:solidFill>
                <a:schemeClr val="tx1"/>
              </a:solidFill>
              <a:latin typeface="Tw Cen MT" panose="020B0602020104020603" pitchFamily="34" charset="0"/>
            </a:endParaRPr>
          </a:p>
          <a:p>
            <a:pPr marL="857250" lvl="1" indent="-457200" algn="l" eaLnBrk="1" hangingPunct="1">
              <a:lnSpc>
                <a:spcPct val="110000"/>
              </a:lnSpc>
              <a:buFont typeface="Arial" pitchFamily="34" charset="0"/>
              <a:buChar char="•"/>
            </a:pPr>
            <a:endParaRPr lang="en-GB" sz="28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81985192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Exercises</a:t>
            </a:r>
          </a:p>
        </p:txBody>
      </p:sp>
      <p:sp>
        <p:nvSpPr>
          <p:cNvPr id="5" name="Text Box 4"/>
          <p:cNvSpPr txBox="1">
            <a:spLocks noChangeArrowheads="1"/>
          </p:cNvSpPr>
          <p:nvPr/>
        </p:nvSpPr>
        <p:spPr bwMode="auto">
          <a:xfrm>
            <a:off x="251520" y="1557338"/>
            <a:ext cx="8640960" cy="372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914400" lvl="1" indent="-51435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All questions and exercises (+ more) can be found here:</a:t>
            </a:r>
          </a:p>
          <a:p>
            <a:pPr marL="400050" lvl="1" indent="0" eaLnBrk="1" hangingPunct="1">
              <a:lnSpc>
                <a:spcPct val="110000"/>
              </a:lnSpc>
            </a:pPr>
            <a:r>
              <a:rPr lang="de-DE" sz="2400" i="0" dirty="0">
                <a:solidFill>
                  <a:srgbClr val="FF6600"/>
                </a:solidFill>
                <a:latin typeface="Tw Cen MT" panose="020B0602020104020603" pitchFamily="34" charset="0"/>
                <a:hlinkClick r:id="rId2">
                  <a:extLst>
                    <a:ext uri="{A12FA001-AC4F-418D-AE19-62706E023703}">
                      <ahyp:hlinkClr xmlns:ahyp="http://schemas.microsoft.com/office/drawing/2018/hyperlinkcolor" val="tx"/>
                    </a:ext>
                  </a:extLst>
                </a:hlinkClick>
              </a:rPr>
              <a:t>https://github.com/klausfrieler/digthatlick_lecture</a:t>
            </a:r>
            <a:endParaRPr lang="de-DE" sz="2400" i="0" dirty="0">
              <a:solidFill>
                <a:srgbClr val="FF6600"/>
              </a:solidFill>
              <a:latin typeface="Tw Cen MT" panose="020B0602020104020603" pitchFamily="34" charset="0"/>
            </a:endParaRP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Exercise are of different difficulty levels and mostly open ended. </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Please choose freely exercises and tools you want to work on.</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Group work highly recommended.</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Ask me anything anytime.</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Send me your results by e-mail, if you want to have feedback.</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Have fun!</a:t>
            </a:r>
          </a:p>
        </p:txBody>
      </p:sp>
    </p:spTree>
    <p:extLst>
      <p:ext uri="{BB962C8B-B14F-4D97-AF65-F5344CB8AC3E}">
        <p14:creationId xmlns:p14="http://schemas.microsoft.com/office/powerpoint/2010/main" val="34242471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Feature History Explorer</a:t>
            </a:r>
            <a:endParaRPr lang="en-GB" sz="4000" i="1" dirty="0"/>
          </a:p>
        </p:txBody>
      </p:sp>
      <p:sp>
        <p:nvSpPr>
          <p:cNvPr id="5" name="Text Box 4"/>
          <p:cNvSpPr txBox="1">
            <a:spLocks noChangeArrowheads="1"/>
          </p:cNvSpPr>
          <p:nvPr/>
        </p:nvSpPr>
        <p:spPr bwMode="auto">
          <a:xfrm>
            <a:off x="251520" y="1557338"/>
            <a:ext cx="8640960" cy="460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Questions &amp; Tasks (select as you wish)</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What das </a:t>
            </a:r>
            <a:r>
              <a:rPr lang="en-GB" sz="2400" i="0" dirty="0" err="1">
                <a:solidFill>
                  <a:srgbClr val="92D050"/>
                </a:solidFill>
                <a:latin typeface="Tw Cen MT" panose="020B0602020104020603" pitchFamily="34" charset="0"/>
              </a:rPr>
              <a:t>abs_int_range</a:t>
            </a:r>
            <a:r>
              <a:rPr lang="en-GB" sz="2400" i="0" dirty="0">
                <a:solidFill>
                  <a:srgbClr val="92D050"/>
                </a:solidFill>
                <a:latin typeface="Tw Cen MT" panose="020B0602020104020603" pitchFamily="34" charset="0"/>
              </a:rPr>
              <a:t> mean? Give an intuitive explanation.</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What drives the trend in </a:t>
            </a:r>
            <a:r>
              <a:rPr lang="en-GB" sz="2400" i="0" dirty="0" err="1">
                <a:solidFill>
                  <a:schemeClr val="tx1"/>
                </a:solidFill>
                <a:latin typeface="Tw Cen MT" panose="020B0602020104020603" pitchFamily="34" charset="0"/>
              </a:rPr>
              <a:t>abs_int_range</a:t>
            </a:r>
            <a:r>
              <a:rPr lang="en-GB" sz="2400" i="0" dirty="0">
                <a:solidFill>
                  <a:schemeClr val="tx1"/>
                </a:solidFill>
                <a:latin typeface="Tw Cen MT" panose="020B0602020104020603" pitchFamily="34" charset="0"/>
              </a:rPr>
              <a:t>?</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What does CDPCX mean?</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Which CDPCX values show significant trends?</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How do trends changes when you select “Mean” aggregation? Why? </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a feature with a much better quadratic trend ( = larger R</a:t>
            </a:r>
            <a:r>
              <a:rPr lang="en-GB" sz="2400" i="0" baseline="30000" dirty="0">
                <a:solidFill>
                  <a:schemeClr val="tx1"/>
                </a:solidFill>
                <a:latin typeface="Tw Cen MT" panose="020B0602020104020603" pitchFamily="34" charset="0"/>
              </a:rPr>
              <a:t>2</a:t>
            </a:r>
            <a:r>
              <a:rPr lang="en-GB" sz="2400" i="0" dirty="0">
                <a:solidFill>
                  <a:schemeClr val="tx1"/>
                </a:solidFill>
                <a:latin typeface="Tw Cen MT" panose="020B0602020104020603" pitchFamily="34" charset="0"/>
              </a:rPr>
              <a:t> and smaller AIC).</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Which solo has the highest event density, which the lowest?</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Which feature has the strongest aggregated trend?</a:t>
            </a:r>
          </a:p>
        </p:txBody>
      </p:sp>
    </p:spTree>
    <p:extLst>
      <p:ext uri="{BB962C8B-B14F-4D97-AF65-F5344CB8AC3E}">
        <p14:creationId xmlns:p14="http://schemas.microsoft.com/office/powerpoint/2010/main" val="39260788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Pattern History Explorer</a:t>
            </a:r>
            <a:endParaRPr lang="en-GB" sz="4000" i="1" dirty="0"/>
          </a:p>
        </p:txBody>
      </p:sp>
      <p:sp>
        <p:nvSpPr>
          <p:cNvPr id="5" name="Text Box 4"/>
          <p:cNvSpPr txBox="1">
            <a:spLocks noChangeArrowheads="1"/>
          </p:cNvSpPr>
          <p:nvPr/>
        </p:nvSpPr>
        <p:spPr bwMode="auto">
          <a:xfrm>
            <a:off x="251520" y="1557338"/>
            <a:ext cx="8640960" cy="420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Questions &amp; Tasks (select as you wish)</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Find the longest arpeggio patterns. Who owns it?</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the longest “non-trivial” (non-trill, non-repetition) pattern. What can be said of its start pitch, harmonic context, accent pattern?</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the most frequent pattern with the longest stretch of an ascending or descending whole tone scale. Who owns it? Who played it first (in the WJD)? Which are more common: ascending or descending?</a:t>
            </a:r>
          </a:p>
          <a:p>
            <a:pPr marL="1314450" lvl="2" indent="-514350" algn="l" eaLnBrk="1" hangingPunct="1">
              <a:lnSpc>
                <a:spcPct val="110000"/>
              </a:lnSpc>
              <a:buFont typeface="+mj-lt"/>
              <a:buAutoNum type="arabicPeriod"/>
            </a:pP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188153486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Dig That Lick Pattern Search</a:t>
            </a:r>
            <a:endParaRPr lang="en-GB" sz="4000" i="1" dirty="0"/>
          </a:p>
        </p:txBody>
      </p:sp>
      <p:sp>
        <p:nvSpPr>
          <p:cNvPr id="5" name="Text Box 4"/>
          <p:cNvSpPr txBox="1">
            <a:spLocks noChangeArrowheads="1"/>
          </p:cNvSpPr>
          <p:nvPr/>
        </p:nvSpPr>
        <p:spPr bwMode="auto">
          <a:xfrm>
            <a:off x="251520" y="1557338"/>
            <a:ext cx="8640960" cy="501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Questions &amp; Tasks (select as you wish)</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“The Lick” in the WJD. Does it exist in the Essen Collection and the </a:t>
            </a:r>
            <a:r>
              <a:rPr lang="en-GB" sz="2400" i="0" dirty="0" err="1">
                <a:solidFill>
                  <a:schemeClr val="tx1"/>
                </a:solidFill>
                <a:latin typeface="Tw Cen MT" panose="020B0602020104020603" pitchFamily="34" charset="0"/>
              </a:rPr>
              <a:t>Omnibook</a:t>
            </a:r>
            <a:r>
              <a:rPr lang="en-GB" sz="2400" i="0" dirty="0">
                <a:solidFill>
                  <a:schemeClr val="tx1"/>
                </a:solidFill>
                <a:latin typeface="Tw Cen MT" panose="020B0602020104020603" pitchFamily="34" charset="0"/>
              </a:rPr>
              <a:t>? (Find the Lick on the internet).</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Find the beginning of “</a:t>
            </a:r>
            <a:r>
              <a:rPr lang="en-GB" sz="2400" i="0" dirty="0" err="1">
                <a:solidFill>
                  <a:srgbClr val="92D050"/>
                </a:solidFill>
                <a:latin typeface="Tw Cen MT" panose="020B0602020104020603" pitchFamily="34" charset="0"/>
              </a:rPr>
              <a:t>Hänschen</a:t>
            </a:r>
            <a:r>
              <a:rPr lang="en-GB" sz="2400" i="0" dirty="0">
                <a:solidFill>
                  <a:srgbClr val="92D050"/>
                </a:solidFill>
                <a:latin typeface="Tw Cen MT" panose="020B0602020104020603" pitchFamily="34" charset="0"/>
              </a:rPr>
              <a:t> Klein” in the WJD. Which is the most similar instance, why? Why are other instances not similar at all?</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Repeat one of the previous searches Lick with tone context of 2 or more tones before and after. How does it change the pattern impression? What are the most common pre/successions?</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the longest ascending whole tone scale segment (within a single phrase) with only one search request.</a:t>
            </a:r>
          </a:p>
        </p:txBody>
      </p:sp>
    </p:spTree>
    <p:extLst>
      <p:ext uri="{BB962C8B-B14F-4D97-AF65-F5344CB8AC3E}">
        <p14:creationId xmlns:p14="http://schemas.microsoft.com/office/powerpoint/2010/main" val="108751601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Dig That Lick Similarity Search</a:t>
            </a:r>
            <a:endParaRPr lang="en-GB" sz="4000" i="1" dirty="0"/>
          </a:p>
        </p:txBody>
      </p:sp>
      <p:sp>
        <p:nvSpPr>
          <p:cNvPr id="5" name="Text Box 4"/>
          <p:cNvSpPr txBox="1">
            <a:spLocks noChangeArrowheads="1"/>
          </p:cNvSpPr>
          <p:nvPr/>
        </p:nvSpPr>
        <p:spPr bwMode="auto">
          <a:xfrm>
            <a:off x="251520" y="1557338"/>
            <a:ext cx="8640960" cy="501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Questions &amp; Tasks (select as you wish)</a:t>
            </a:r>
          </a:p>
          <a:p>
            <a:pPr marL="914400" lvl="1" indent="-514350" algn="l" eaLnBrk="1" hangingPunct="1">
              <a:lnSpc>
                <a:spcPct val="110000"/>
              </a:lnSpc>
              <a:buFont typeface="+mj-lt"/>
              <a:buAutoNum type="arabicPeriod"/>
            </a:pPr>
            <a:r>
              <a:rPr lang="en-GB" i="0" dirty="0">
                <a:solidFill>
                  <a:srgbClr val="92D050"/>
                </a:solidFill>
                <a:latin typeface="Tw Cen MT" panose="020B0602020104020603" pitchFamily="34" charset="0"/>
              </a:rPr>
              <a:t>How would you define pattern similarity? How did we define it?</a:t>
            </a:r>
          </a:p>
          <a:p>
            <a:pPr marL="914400" lvl="1" indent="-514350" algn="l" eaLnBrk="1" hangingPunct="1">
              <a:lnSpc>
                <a:spcPct val="110000"/>
              </a:lnSpc>
              <a:buFont typeface="+mj-lt"/>
              <a:buAutoNum type="arabicPeriod"/>
            </a:pPr>
            <a:r>
              <a:rPr lang="en-GB" i="0" dirty="0">
                <a:solidFill>
                  <a:srgbClr val="92D050"/>
                </a:solidFill>
                <a:latin typeface="Tw Cen MT" panose="020B0602020104020603" pitchFamily="34" charset="0"/>
              </a:rPr>
              <a:t>Search for an interval pattern of choice with 5 elements. How many instances for similarity thresholds 1, .75, .5 and maximal length difference 0, 1, 2 do you get? </a:t>
            </a:r>
          </a:p>
          <a:p>
            <a:pPr marL="914400" lvl="1" indent="-514350" algn="l" eaLnBrk="1" hangingPunct="1">
              <a:lnSpc>
                <a:spcPct val="110000"/>
              </a:lnSpc>
              <a:buFont typeface="+mj-lt"/>
              <a:buAutoNum type="arabicPeriod"/>
            </a:pPr>
            <a:r>
              <a:rPr lang="en-GB" i="0" dirty="0">
                <a:solidFill>
                  <a:schemeClr val="tx1"/>
                </a:solidFill>
                <a:latin typeface="Tw Cen MT" panose="020B0602020104020603" pitchFamily="34" charset="0"/>
              </a:rPr>
              <a:t>Search for “The Lick” with min sim = .8, max diff = 0. Then repeat: Start new similarity search (right click on the pattern) for the most frequent and most similar but not identical pattern. Does “The Lick” disappear from the result set? What happens? Why?</a:t>
            </a:r>
          </a:p>
          <a:p>
            <a:pPr marL="914400" lvl="1" indent="-514350" algn="l" eaLnBrk="1" hangingPunct="1">
              <a:lnSpc>
                <a:spcPct val="110000"/>
              </a:lnSpc>
              <a:buFont typeface="+mj-lt"/>
              <a:buAutoNum type="arabicPeriod"/>
            </a:pPr>
            <a:r>
              <a:rPr lang="en-GB" i="0" dirty="0">
                <a:solidFill>
                  <a:schemeClr val="tx1"/>
                </a:solidFill>
                <a:latin typeface="Tw Cen MT" panose="020B0602020104020603" pitchFamily="34" charset="0"/>
              </a:rPr>
              <a:t>Find the most frequent 8-interval pattern by Chris Potter and play it at half speed. Who owns the pattern? How might it reflect influences? What is the most common start pitch? How does is mostly fit the chords? (Tip: Don’t forget the PHE).</a:t>
            </a:r>
            <a:endParaRPr lang="en-GB" sz="2400" i="0" dirty="0">
              <a:solidFill>
                <a:schemeClr val="tx1"/>
              </a:solidFill>
              <a:latin typeface="Tw Cen MT" panose="020B0602020104020603" pitchFamily="34" charset="0"/>
            </a:endParaRPr>
          </a:p>
          <a:p>
            <a:pPr marL="1314450" lvl="2" indent="-514350" algn="l" eaLnBrk="1" hangingPunct="1">
              <a:lnSpc>
                <a:spcPct val="110000"/>
              </a:lnSpc>
              <a:buFont typeface="+mj-lt"/>
              <a:buAutoNum type="arabicPeriod"/>
            </a:pP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16019193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GB" dirty="0"/>
              <a:t>SV: Tatra Tempo Curve</a:t>
            </a:r>
          </a:p>
        </p:txBody>
      </p:sp>
      <p:sp>
        <p:nvSpPr>
          <p:cNvPr id="5" name="Inhaltsplatzhalter 4"/>
          <p:cNvSpPr>
            <a:spLocks noGrp="1"/>
          </p:cNvSpPr>
          <p:nvPr>
            <p:ph sz="quarter" idx="1"/>
          </p:nvPr>
        </p:nvSpPr>
        <p:spPr>
          <a:xfrm>
            <a:off x="301752" y="1527048"/>
            <a:ext cx="8503920" cy="4926288"/>
          </a:xfrm>
        </p:spPr>
        <p:txBody>
          <a:bodyPr>
            <a:noAutofit/>
          </a:bodyPr>
          <a:lstStyle/>
          <a:p>
            <a:r>
              <a:rPr lang="en-GB" sz="2000" dirty="0">
                <a:latin typeface="Tw Cen MT" panose="020B0602020104020603" pitchFamily="34" charset="0"/>
              </a:rPr>
              <a:t>Tools: Sonic Visualiser.</a:t>
            </a:r>
          </a:p>
          <a:p>
            <a:r>
              <a:rPr lang="en-GB" sz="2000" dirty="0">
                <a:latin typeface="Tw Cen MT" panose="020B0602020104020603" pitchFamily="34" charset="0"/>
              </a:rPr>
              <a:t>Background: Expressive timing is an important concept not only classical but also in folk music, e.g. music of the </a:t>
            </a:r>
            <a:r>
              <a:rPr lang="en-GB" sz="2000" dirty="0" err="1">
                <a:latin typeface="Tw Cen MT" panose="020B0602020104020603" pitchFamily="34" charset="0"/>
              </a:rPr>
              <a:t>Gorales</a:t>
            </a:r>
            <a:r>
              <a:rPr lang="en-GB" sz="2000" dirty="0">
                <a:latin typeface="Tw Cen MT" panose="020B0602020104020603" pitchFamily="34" charset="0"/>
              </a:rPr>
              <a:t> from the </a:t>
            </a:r>
            <a:r>
              <a:rPr lang="en-GB" sz="2000" dirty="0" err="1">
                <a:latin typeface="Tw Cen MT" panose="020B0602020104020603" pitchFamily="34" charset="0"/>
              </a:rPr>
              <a:t>Tatra</a:t>
            </a:r>
            <a:r>
              <a:rPr lang="en-GB" sz="2000" dirty="0">
                <a:latin typeface="Tw Cen MT" panose="020B0602020104020603" pitchFamily="34" charset="0"/>
              </a:rPr>
              <a:t> mountains in Poland.</a:t>
            </a:r>
          </a:p>
          <a:p>
            <a:r>
              <a:rPr lang="en-GB" sz="2000" dirty="0">
                <a:latin typeface="Tw Cen MT" panose="020B0602020104020603" pitchFamily="34" charset="0"/>
              </a:rPr>
              <a:t>Question: Is there a connection between different form parts and expressive timing/rubato? How do the players actually synchronize?</a:t>
            </a:r>
          </a:p>
          <a:p>
            <a:r>
              <a:rPr lang="en-GB" sz="2000" dirty="0">
                <a:latin typeface="Tw Cen MT" panose="020B0602020104020603" pitchFamily="34" charset="0"/>
              </a:rPr>
              <a:t>Task 1: </a:t>
            </a:r>
            <a:r>
              <a:rPr lang="en-GB" sz="2000" dirty="0">
                <a:solidFill>
                  <a:srgbClr val="92D050"/>
                </a:solidFill>
                <a:latin typeface="Tw Cen MT" panose="020B0602020104020603" pitchFamily="34" charset="0"/>
              </a:rPr>
              <a:t>Generate a tempo curve</a:t>
            </a:r>
            <a:r>
              <a:rPr lang="en-GB" sz="2000" dirty="0">
                <a:latin typeface="Tw Cen MT" panose="020B0602020104020603" pitchFamily="34" charset="0"/>
              </a:rPr>
              <a:t>.</a:t>
            </a:r>
          </a:p>
          <a:p>
            <a:r>
              <a:rPr lang="en-GB" sz="2000" dirty="0">
                <a:latin typeface="Tw Cen MT" panose="020B0602020104020603" pitchFamily="34" charset="0"/>
              </a:rPr>
              <a:t>Task 2: Identify and annotate form parts</a:t>
            </a:r>
          </a:p>
          <a:p>
            <a:r>
              <a:rPr lang="en-GB" sz="2000" dirty="0">
                <a:latin typeface="Tw Cen MT" panose="020B0602020104020603" pitchFamily="34" charset="0"/>
              </a:rPr>
              <a:t>Task 3: Try an automatic beat tracker plugins and evaluate their performance.</a:t>
            </a:r>
          </a:p>
          <a:p>
            <a:r>
              <a:rPr lang="en-GB" sz="2000" dirty="0">
                <a:latin typeface="Tw Cen MT" panose="020B0602020104020603" pitchFamily="34" charset="0"/>
              </a:rPr>
              <a:t>Bonus task: How would you analyse scales, chords and overall tuning?</a:t>
            </a:r>
            <a:endParaRPr lang="en-GB" sz="1400" dirty="0">
              <a:latin typeface="Tw Cen MT" panose="020B0602020104020603" pitchFamily="34" charset="0"/>
            </a:endParaRPr>
          </a:p>
        </p:txBody>
      </p:sp>
    </p:spTree>
    <p:extLst>
      <p:ext uri="{BB962C8B-B14F-4D97-AF65-F5344CB8AC3E}">
        <p14:creationId xmlns:p14="http://schemas.microsoft.com/office/powerpoint/2010/main" val="344799686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2895600"/>
            <a:ext cx="7772400" cy="1066800"/>
          </a:xfrm>
        </p:spPr>
        <p:txBody>
          <a:bodyPr/>
          <a:lstStyle/>
          <a:p>
            <a:r>
              <a:rPr lang="en-GB" dirty="0"/>
              <a:t>Well, so, let’s talk</a:t>
            </a: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56794334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GB" dirty="0"/>
              <a:t>Tony: </a:t>
            </a:r>
            <a:r>
              <a:rPr lang="en-GB" dirty="0" err="1"/>
              <a:t>Hindewhu</a:t>
            </a:r>
            <a:endParaRPr lang="en-GB" dirty="0"/>
          </a:p>
        </p:txBody>
      </p:sp>
      <p:sp>
        <p:nvSpPr>
          <p:cNvPr id="5" name="Inhaltsplatzhalter 4"/>
          <p:cNvSpPr>
            <a:spLocks noGrp="1"/>
          </p:cNvSpPr>
          <p:nvPr>
            <p:ph sz="quarter" idx="1"/>
          </p:nvPr>
        </p:nvSpPr>
        <p:spPr>
          <a:xfrm>
            <a:off x="301752" y="1527048"/>
            <a:ext cx="8503920" cy="4926288"/>
          </a:xfrm>
        </p:spPr>
        <p:txBody>
          <a:bodyPr>
            <a:noAutofit/>
          </a:bodyPr>
          <a:lstStyle/>
          <a:p>
            <a:r>
              <a:rPr lang="en-GB" sz="2000" dirty="0">
                <a:latin typeface="Tw Cen MT" panose="020B0602020104020603" pitchFamily="34" charset="0"/>
              </a:rPr>
              <a:t>Tools: Tony/Sonic Visualiser.</a:t>
            </a:r>
          </a:p>
          <a:p>
            <a:r>
              <a:rPr lang="en-GB" sz="2000" dirty="0">
                <a:latin typeface="Tw Cen MT" panose="020B0602020104020603" pitchFamily="34" charset="0"/>
              </a:rPr>
              <a:t>Background: Automated or semi-automatic transcription is one the main applications of MIR. The monophonic case is already satisfyingly solved – at least for pitches, onsets and durations. Further annotations (e.g., metrical) are still a problem.</a:t>
            </a:r>
          </a:p>
          <a:p>
            <a:r>
              <a:rPr lang="en-GB" sz="2000" dirty="0">
                <a:latin typeface="Tw Cen MT" panose="020B0602020104020603" pitchFamily="34" charset="0"/>
              </a:rPr>
              <a:t>Task 1: </a:t>
            </a:r>
            <a:r>
              <a:rPr lang="en-GB" sz="2000" dirty="0">
                <a:solidFill>
                  <a:srgbClr val="92D050"/>
                </a:solidFill>
                <a:latin typeface="Tw Cen MT" panose="020B0602020104020603" pitchFamily="34" charset="0"/>
              </a:rPr>
              <a:t>Create note track using Tony (recommended) or </a:t>
            </a:r>
            <a:r>
              <a:rPr lang="en-GB" sz="2000" dirty="0" err="1">
                <a:solidFill>
                  <a:srgbClr val="92D050"/>
                </a:solidFill>
                <a:latin typeface="Tw Cen MT" panose="020B0602020104020603" pitchFamily="34" charset="0"/>
              </a:rPr>
              <a:t>pYIN</a:t>
            </a:r>
            <a:r>
              <a:rPr lang="en-GB" sz="2000" dirty="0">
                <a:solidFill>
                  <a:srgbClr val="92D050"/>
                </a:solidFill>
                <a:latin typeface="Tw Cen MT" panose="020B0602020104020603" pitchFamily="34" charset="0"/>
              </a:rPr>
              <a:t> plugin for SV (or both)</a:t>
            </a:r>
            <a:r>
              <a:rPr lang="en-GB" sz="2000" dirty="0">
                <a:latin typeface="Tw Cen MT" panose="020B0602020104020603" pitchFamily="34" charset="0"/>
              </a:rPr>
              <a:t>. Analyse pitches (scale, tuning system, precision, </a:t>
            </a:r>
            <a:r>
              <a:rPr lang="en-GB" sz="2000" dirty="0" err="1">
                <a:latin typeface="Tw Cen MT" panose="020B0602020104020603" pitchFamily="34" charset="0"/>
              </a:rPr>
              <a:t>accucary</a:t>
            </a:r>
            <a:r>
              <a:rPr lang="en-GB" sz="2000" dirty="0">
                <a:latin typeface="Tw Cen MT" panose="020B0602020104020603" pitchFamily="34" charset="0"/>
              </a:rPr>
              <a:t>). </a:t>
            </a:r>
          </a:p>
          <a:p>
            <a:r>
              <a:rPr lang="en-GB" sz="2000" dirty="0">
                <a:latin typeface="Tw Cen MT" panose="020B0602020104020603" pitchFamily="34" charset="0"/>
              </a:rPr>
              <a:t>Task 2: </a:t>
            </a:r>
            <a:r>
              <a:rPr lang="en-GB" sz="2000" dirty="0">
                <a:solidFill>
                  <a:srgbClr val="92D050"/>
                </a:solidFill>
                <a:latin typeface="Tw Cen MT" panose="020B0602020104020603" pitchFamily="34" charset="0"/>
              </a:rPr>
              <a:t>Create a beat track</a:t>
            </a:r>
            <a:r>
              <a:rPr lang="en-GB" sz="2000" dirty="0">
                <a:latin typeface="Tw Cen MT" panose="020B0602020104020603" pitchFamily="34" charset="0"/>
              </a:rPr>
              <a:t>, add metrical annotations by hand. Analyse rhythm statistically.</a:t>
            </a:r>
          </a:p>
          <a:p>
            <a:r>
              <a:rPr lang="en-GB" sz="2000" dirty="0">
                <a:latin typeface="Tw Cen MT" panose="020B0602020104020603" pitchFamily="34" charset="0"/>
              </a:rPr>
              <a:t>Task 3: Prepare a full transcription of an excerpt (or all of it).</a:t>
            </a:r>
          </a:p>
        </p:txBody>
      </p:sp>
    </p:spTree>
    <p:extLst>
      <p:ext uri="{BB962C8B-B14F-4D97-AF65-F5344CB8AC3E}">
        <p14:creationId xmlns:p14="http://schemas.microsoft.com/office/powerpoint/2010/main" val="30032445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Some questions</a:t>
            </a:r>
          </a:p>
        </p:txBody>
      </p:sp>
      <p:sp>
        <p:nvSpPr>
          <p:cNvPr id="3" name="Inhaltsplatzhalter 2"/>
          <p:cNvSpPr>
            <a:spLocks noGrp="1"/>
          </p:cNvSpPr>
          <p:nvPr>
            <p:ph idx="1"/>
          </p:nvPr>
        </p:nvSpPr>
        <p:spPr/>
        <p:txBody>
          <a:bodyPr/>
          <a:lstStyle/>
          <a:p>
            <a:r>
              <a:rPr lang="en-US" sz="2400" dirty="0">
                <a:latin typeface="Tw Cen MT" panose="020B0602020104020603" pitchFamily="34" charset="0"/>
              </a:rPr>
              <a:t>Which computer programs do you use and what for?</a:t>
            </a:r>
          </a:p>
          <a:p>
            <a:r>
              <a:rPr lang="en-US" sz="2400" dirty="0">
                <a:latin typeface="Tw Cen MT" panose="020B0602020104020603" pitchFamily="34" charset="0"/>
              </a:rPr>
              <a:t>Would your current work be possible without computers?</a:t>
            </a:r>
          </a:p>
          <a:p>
            <a:r>
              <a:rPr lang="en-US" sz="2400" dirty="0">
                <a:latin typeface="Tw Cen MT" panose="020B0602020104020603" pitchFamily="34" charset="0"/>
              </a:rPr>
              <a:t>Which computer programs would you like to learn/use?</a:t>
            </a:r>
          </a:p>
          <a:p>
            <a:r>
              <a:rPr lang="en-US" sz="2400" dirty="0">
                <a:latin typeface="Tw Cen MT" panose="020B0602020104020603" pitchFamily="34" charset="0"/>
              </a:rPr>
              <a:t>Which tasks would you really like to with computers, which seems not possible yet (assuming Martian technology)?</a:t>
            </a:r>
          </a:p>
          <a:p>
            <a:endParaRPr lang="en-US" sz="2400" dirty="0">
              <a:latin typeface="Tw Cen MT" panose="020B0602020104020603" pitchFamily="34" charset="0"/>
            </a:endParaRPr>
          </a:p>
          <a:p>
            <a:endParaRPr lang="en-US" sz="2400" dirty="0">
              <a:latin typeface="Tw Cen MT" panose="020B0602020104020603" pitchFamily="34" charset="0"/>
            </a:endParaRP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30302975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Some more questions</a:t>
            </a:r>
          </a:p>
        </p:txBody>
      </p:sp>
      <p:sp>
        <p:nvSpPr>
          <p:cNvPr id="3" name="Inhaltsplatzhalter 2"/>
          <p:cNvSpPr>
            <a:spLocks noGrp="1"/>
          </p:cNvSpPr>
          <p:nvPr>
            <p:ph idx="1"/>
          </p:nvPr>
        </p:nvSpPr>
        <p:spPr/>
        <p:txBody>
          <a:bodyPr/>
          <a:lstStyle/>
          <a:p>
            <a:r>
              <a:rPr lang="en-US" sz="2400" dirty="0">
                <a:latin typeface="Tw Cen MT" panose="020B0602020104020603" pitchFamily="34" charset="0"/>
              </a:rPr>
              <a:t>Who has heard of the following tools/frameworks?</a:t>
            </a:r>
          </a:p>
          <a:p>
            <a:pPr lvl="1"/>
            <a:r>
              <a:rPr lang="en-US" sz="2000" dirty="0">
                <a:latin typeface="Tw Cen MT" panose="020B0602020104020603" pitchFamily="34" charset="0"/>
              </a:rPr>
              <a:t>R</a:t>
            </a:r>
          </a:p>
          <a:p>
            <a:pPr lvl="1"/>
            <a:r>
              <a:rPr lang="en-US" sz="2000" dirty="0">
                <a:latin typeface="Tw Cen MT" panose="020B0602020104020603" pitchFamily="34" charset="0"/>
              </a:rPr>
              <a:t>Python</a:t>
            </a:r>
          </a:p>
          <a:p>
            <a:pPr lvl="1"/>
            <a:r>
              <a:rPr lang="en-US" sz="2000" dirty="0">
                <a:latin typeface="Tw Cen MT" panose="020B0602020104020603" pitchFamily="34" charset="0"/>
              </a:rPr>
              <a:t>Sonic </a:t>
            </a:r>
            <a:r>
              <a:rPr lang="en-US" sz="2000" dirty="0" err="1">
                <a:latin typeface="Tw Cen MT" panose="020B0602020104020603" pitchFamily="34" charset="0"/>
              </a:rPr>
              <a:t>Visualiser</a:t>
            </a:r>
            <a:endParaRPr lang="en-US" sz="2000" dirty="0">
              <a:latin typeface="Tw Cen MT" panose="020B0602020104020603" pitchFamily="34" charset="0"/>
            </a:endParaRPr>
          </a:p>
          <a:p>
            <a:pPr lvl="1"/>
            <a:r>
              <a:rPr lang="en-US" sz="2000" dirty="0">
                <a:latin typeface="Tw Cen MT" panose="020B0602020104020603" pitchFamily="34" charset="0"/>
              </a:rPr>
              <a:t>PRAAT</a:t>
            </a:r>
          </a:p>
          <a:p>
            <a:pPr lvl="1"/>
            <a:r>
              <a:rPr lang="en-US" sz="2000" dirty="0">
                <a:latin typeface="Tw Cen MT" panose="020B0602020104020603" pitchFamily="34" charset="0"/>
              </a:rPr>
              <a:t>Tony</a:t>
            </a:r>
          </a:p>
          <a:p>
            <a:pPr lvl="1"/>
            <a:r>
              <a:rPr lang="en-US" sz="2000" dirty="0" err="1">
                <a:latin typeface="Tw Cen MT" panose="020B0602020104020603" pitchFamily="34" charset="0"/>
              </a:rPr>
              <a:t>Librosa</a:t>
            </a:r>
            <a:endParaRPr lang="en-US" sz="2000" dirty="0">
              <a:latin typeface="Tw Cen MT" panose="020B0602020104020603" pitchFamily="34" charset="0"/>
            </a:endParaRPr>
          </a:p>
          <a:p>
            <a:pPr lvl="1"/>
            <a:r>
              <a:rPr lang="en-US" sz="2000" dirty="0" err="1">
                <a:latin typeface="Tw Cen MT" panose="020B0602020104020603" pitchFamily="34" charset="0"/>
              </a:rPr>
              <a:t>MIRToolBox</a:t>
            </a:r>
            <a:endParaRPr lang="en-US" sz="2000" dirty="0">
              <a:latin typeface="Tw Cen MT" panose="020B0602020104020603" pitchFamily="34" charset="0"/>
            </a:endParaRPr>
          </a:p>
          <a:p>
            <a:pPr lvl="1"/>
            <a:r>
              <a:rPr lang="en-US" sz="2000" dirty="0" err="1">
                <a:latin typeface="Tw Cen MT" panose="020B0602020104020603" pitchFamily="34" charset="0"/>
              </a:rPr>
              <a:t>MIDIToolBox</a:t>
            </a:r>
            <a:endParaRPr lang="en-US" sz="2000" dirty="0">
              <a:latin typeface="Tw Cen MT" panose="020B0602020104020603" pitchFamily="34" charset="0"/>
            </a:endParaRPr>
          </a:p>
          <a:p>
            <a:pPr lvl="1"/>
            <a:r>
              <a:rPr lang="en-US" sz="2000" dirty="0">
                <a:latin typeface="Tw Cen MT" panose="020B0602020104020603" pitchFamily="34" charset="0"/>
              </a:rPr>
              <a:t>Music 21</a:t>
            </a:r>
          </a:p>
          <a:p>
            <a:pPr lvl="1"/>
            <a:r>
              <a:rPr lang="en-US" sz="2000" dirty="0" err="1">
                <a:latin typeface="Tw Cen MT" panose="020B0602020104020603" pitchFamily="34" charset="0"/>
              </a:rPr>
              <a:t>MeloSpyGUI</a:t>
            </a:r>
            <a:endParaRPr lang="en-US" sz="2000" dirty="0">
              <a:latin typeface="Tw Cen MT" panose="020B0602020104020603" pitchFamily="34" charset="0"/>
            </a:endParaRPr>
          </a:p>
          <a:p>
            <a:pPr lvl="1"/>
            <a:r>
              <a:rPr lang="en-US" sz="2000" dirty="0">
                <a:latin typeface="Tw Cen MT" panose="020B0602020104020603" pitchFamily="34" charset="0"/>
              </a:rPr>
              <a:t>humdrum</a:t>
            </a:r>
          </a:p>
          <a:p>
            <a:pPr lvl="1"/>
            <a:endParaRPr lang="en-US" sz="2000" dirty="0">
              <a:latin typeface="Tw Cen MT" panose="020B0602020104020603" pitchFamily="34" charset="0"/>
            </a:endParaRPr>
          </a:p>
          <a:p>
            <a:endParaRPr lang="en-US" sz="2400" dirty="0">
              <a:latin typeface="Tw Cen MT" panose="020B0602020104020603" pitchFamily="34" charset="0"/>
            </a:endParaRPr>
          </a:p>
          <a:p>
            <a:endParaRPr lang="en-US" sz="2400" dirty="0">
              <a:latin typeface="Tw Cen MT" panose="020B0602020104020603" pitchFamily="34" charset="0"/>
            </a:endParaRPr>
          </a:p>
          <a:p>
            <a:endParaRPr lang="en-US" sz="2400" dirty="0">
              <a:latin typeface="Tw Cen MT" panose="020B0602020104020603" pitchFamily="34" charset="0"/>
            </a:endParaRP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0641196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GB" dirty="0"/>
              <a:t>Computers in Musicology</a:t>
            </a:r>
          </a:p>
        </p:txBody>
      </p:sp>
      <p:sp>
        <p:nvSpPr>
          <p:cNvPr id="5" name="Inhaltsplatzhalter 4"/>
          <p:cNvSpPr>
            <a:spLocks noGrp="1"/>
          </p:cNvSpPr>
          <p:nvPr>
            <p:ph sz="quarter" idx="1"/>
          </p:nvPr>
        </p:nvSpPr>
        <p:spPr>
          <a:xfrm>
            <a:off x="301752" y="1527048"/>
            <a:ext cx="8503920" cy="4926288"/>
          </a:xfrm>
        </p:spPr>
        <p:txBody>
          <a:bodyPr>
            <a:noAutofit/>
          </a:bodyPr>
          <a:lstStyle/>
          <a:p>
            <a:r>
              <a:rPr lang="en-GB" sz="2000" dirty="0">
                <a:latin typeface="Tw Cen MT" panose="020B0602020104020603" pitchFamily="34" charset="0"/>
              </a:rPr>
              <a:t>Experiments</a:t>
            </a:r>
          </a:p>
          <a:p>
            <a:pPr lvl="1"/>
            <a:r>
              <a:rPr lang="en-GB" sz="1800" dirty="0">
                <a:latin typeface="Tw Cen MT" panose="020B0602020104020603" pitchFamily="34" charset="0"/>
              </a:rPr>
              <a:t>Stimulus preparation (Audio tools, PD, MAX/MSP…)</a:t>
            </a:r>
          </a:p>
          <a:p>
            <a:pPr lvl="1"/>
            <a:r>
              <a:rPr lang="en-GB" sz="1800" dirty="0">
                <a:latin typeface="Tw Cen MT" panose="020B0602020104020603" pitchFamily="34" charset="0"/>
              </a:rPr>
              <a:t>Experimental control and presentation (</a:t>
            </a:r>
            <a:r>
              <a:rPr lang="en-GB" sz="1800" dirty="0" err="1">
                <a:latin typeface="Tw Cen MT" panose="020B0602020104020603" pitchFamily="34" charset="0"/>
              </a:rPr>
              <a:t>Inquisit</a:t>
            </a:r>
            <a:r>
              <a:rPr lang="en-GB" sz="1800" dirty="0">
                <a:latin typeface="Tw Cen MT" panose="020B0602020104020603" pitchFamily="34" charset="0"/>
              </a:rPr>
              <a:t>, </a:t>
            </a:r>
            <a:r>
              <a:rPr lang="en-GB" sz="1800" dirty="0" err="1">
                <a:latin typeface="Tw Cen MT" panose="020B0602020104020603" pitchFamily="34" charset="0"/>
              </a:rPr>
              <a:t>MediaLab</a:t>
            </a:r>
            <a:r>
              <a:rPr lang="en-GB" sz="1800" dirty="0">
                <a:latin typeface="Tw Cen MT" panose="020B0602020104020603" pitchFamily="34" charset="0"/>
              </a:rPr>
              <a:t>, </a:t>
            </a:r>
            <a:r>
              <a:rPr lang="en-GB" sz="1800" dirty="0" err="1">
                <a:latin typeface="Tw Cen MT" panose="020B0602020104020603" pitchFamily="34" charset="0"/>
              </a:rPr>
              <a:t>DirectRT</a:t>
            </a:r>
            <a:r>
              <a:rPr lang="en-GB" sz="1800" dirty="0">
                <a:latin typeface="Tw Cen MT" panose="020B0602020104020603" pitchFamily="34" charset="0"/>
              </a:rPr>
              <a:t>, E-Prime…,) </a:t>
            </a:r>
          </a:p>
          <a:p>
            <a:pPr lvl="1"/>
            <a:r>
              <a:rPr lang="en-GB" sz="1800" dirty="0">
                <a:latin typeface="Tw Cen MT" panose="020B0602020104020603" pitchFamily="34" charset="0"/>
              </a:rPr>
              <a:t>Device controller (fMRI, EEG, TMS, EMG, motion capture, eye tracking …)  </a:t>
            </a:r>
          </a:p>
          <a:p>
            <a:pPr lvl="1"/>
            <a:r>
              <a:rPr lang="en-GB" sz="1800" dirty="0">
                <a:latin typeface="Tw Cen MT" panose="020B0602020104020603" pitchFamily="34" charset="0"/>
              </a:rPr>
              <a:t>Online surveys (</a:t>
            </a:r>
            <a:r>
              <a:rPr lang="en-GB" sz="1800" dirty="0" err="1">
                <a:latin typeface="Tw Cen MT" panose="020B0602020104020603" pitchFamily="34" charset="0"/>
              </a:rPr>
              <a:t>Qualtrics</a:t>
            </a:r>
            <a:r>
              <a:rPr lang="en-GB" sz="1800" dirty="0">
                <a:latin typeface="Tw Cen MT" panose="020B0602020104020603" pitchFamily="34" charset="0"/>
              </a:rPr>
              <a:t>, </a:t>
            </a:r>
            <a:r>
              <a:rPr lang="en-GB" sz="1800" dirty="0" err="1">
                <a:latin typeface="Tw Cen MT" panose="020B0602020104020603" pitchFamily="34" charset="0"/>
              </a:rPr>
              <a:t>LimeSurvey</a:t>
            </a:r>
            <a:r>
              <a:rPr lang="en-GB" sz="1800" dirty="0">
                <a:latin typeface="Tw Cen MT" panose="020B0602020104020603" pitchFamily="34" charset="0"/>
              </a:rPr>
              <a:t>, Mechanical Turk…)</a:t>
            </a:r>
          </a:p>
          <a:p>
            <a:pPr lvl="1"/>
            <a:r>
              <a:rPr lang="en-GB" sz="1800" dirty="0">
                <a:latin typeface="Tw Cen MT" panose="020B0602020104020603" pitchFamily="34" charset="0"/>
              </a:rPr>
              <a:t>Databases (WJazzD, EsAC, </a:t>
            </a:r>
            <a:r>
              <a:rPr lang="en-GB" sz="1800" dirty="0" err="1">
                <a:latin typeface="Tw Cen MT" panose="020B0602020104020603" pitchFamily="34" charset="0"/>
              </a:rPr>
              <a:t>MuseScore</a:t>
            </a:r>
            <a:r>
              <a:rPr lang="en-GB" sz="1800" dirty="0">
                <a:latin typeface="Tw Cen MT" panose="020B0602020104020603" pitchFamily="34" charset="0"/>
              </a:rPr>
              <a:t>, Million Song Dataset ….)</a:t>
            </a:r>
          </a:p>
          <a:p>
            <a:r>
              <a:rPr lang="en-GB" sz="2000" dirty="0">
                <a:latin typeface="Tw Cen MT" panose="020B0602020104020603" pitchFamily="34" charset="0"/>
              </a:rPr>
              <a:t>Data analysis</a:t>
            </a:r>
          </a:p>
          <a:p>
            <a:pPr lvl="1"/>
            <a:r>
              <a:rPr lang="en-GB" sz="1800" dirty="0">
                <a:latin typeface="Tw Cen MT" panose="020B0602020104020603" pitchFamily="34" charset="0"/>
              </a:rPr>
              <a:t>Statistics (SPSS, Excel, R, SAS…)</a:t>
            </a:r>
          </a:p>
          <a:p>
            <a:pPr lvl="1"/>
            <a:r>
              <a:rPr lang="en-GB" sz="1800" dirty="0">
                <a:latin typeface="Tw Cen MT" panose="020B0602020104020603" pitchFamily="34" charset="0"/>
              </a:rPr>
              <a:t>Computational analysis (humdrum, </a:t>
            </a:r>
            <a:r>
              <a:rPr lang="en-GB" sz="1800" dirty="0" err="1">
                <a:latin typeface="Tw Cen MT" panose="020B0602020104020603" pitchFamily="34" charset="0"/>
              </a:rPr>
              <a:t>Praat</a:t>
            </a:r>
            <a:r>
              <a:rPr lang="en-GB" sz="1800" dirty="0">
                <a:latin typeface="Tw Cen MT" panose="020B0602020104020603" pitchFamily="34" charset="0"/>
              </a:rPr>
              <a:t>, Sonic Visualiser, MeloSpyGUI…) </a:t>
            </a:r>
          </a:p>
          <a:p>
            <a:r>
              <a:rPr lang="en-GB" sz="2000" dirty="0">
                <a:latin typeface="Tw Cen MT" panose="020B0602020104020603" pitchFamily="34" charset="0"/>
              </a:rPr>
              <a:t>Communication &amp; Presentation</a:t>
            </a:r>
          </a:p>
          <a:p>
            <a:pPr lvl="1"/>
            <a:r>
              <a:rPr lang="en-GB" sz="1800" dirty="0">
                <a:latin typeface="Tw Cen MT" panose="020B0602020104020603" pitchFamily="34" charset="0"/>
              </a:rPr>
              <a:t>Text-processing (Word, OpenOffice, </a:t>
            </a:r>
            <a:r>
              <a:rPr lang="en-GB" sz="1800" dirty="0" err="1">
                <a:latin typeface="Tw Cen MT" panose="020B0602020104020603" pitchFamily="34" charset="0"/>
              </a:rPr>
              <a:t>LaTex</a:t>
            </a:r>
            <a:r>
              <a:rPr lang="en-GB" sz="1800" dirty="0">
                <a:latin typeface="Tw Cen MT" panose="020B0602020104020603" pitchFamily="34" charset="0"/>
              </a:rPr>
              <a:t>…)</a:t>
            </a:r>
          </a:p>
          <a:p>
            <a:pPr lvl="1"/>
            <a:r>
              <a:rPr lang="en-GB" sz="1800" dirty="0">
                <a:latin typeface="Tw Cen MT" panose="020B0602020104020603" pitchFamily="34" charset="0"/>
              </a:rPr>
              <a:t>Presentation tools (Power Point, </a:t>
            </a:r>
            <a:r>
              <a:rPr lang="en-GB" sz="1800" dirty="0" err="1">
                <a:latin typeface="Tw Cen MT" panose="020B0602020104020603" pitchFamily="34" charset="0"/>
              </a:rPr>
              <a:t>KeyNote</a:t>
            </a:r>
            <a:r>
              <a:rPr lang="en-GB" sz="1800" dirty="0">
                <a:latin typeface="Tw Cen MT" panose="020B0602020104020603" pitchFamily="34" charset="0"/>
              </a:rPr>
              <a:t>, Prezi…)</a:t>
            </a:r>
          </a:p>
          <a:p>
            <a:pPr lvl="1"/>
            <a:r>
              <a:rPr lang="en-GB" sz="1800" dirty="0">
                <a:latin typeface="Tw Cen MT" panose="020B0602020104020603" pitchFamily="34" charset="0"/>
              </a:rPr>
              <a:t>Communication (E-mail, Skype, Twitter, Blogs, Journals…)</a:t>
            </a:r>
          </a:p>
          <a:p>
            <a:pPr lvl="1"/>
            <a:r>
              <a:rPr lang="en-GB" sz="1800" dirty="0">
                <a:latin typeface="Tw Cen MT" panose="020B0602020104020603" pitchFamily="34" charset="0"/>
              </a:rPr>
              <a:t>Online Search Tools (</a:t>
            </a:r>
            <a:r>
              <a:rPr lang="en-GB" sz="1800" dirty="0" err="1">
                <a:latin typeface="Tw Cen MT" panose="020B0602020104020603" pitchFamily="34" charset="0"/>
              </a:rPr>
              <a:t>PsycNet</a:t>
            </a:r>
            <a:r>
              <a:rPr lang="en-GB" sz="1800" dirty="0">
                <a:latin typeface="Tw Cen MT" panose="020B0602020104020603" pitchFamily="34" charset="0"/>
              </a:rPr>
              <a:t>…)</a:t>
            </a:r>
          </a:p>
        </p:txBody>
      </p:sp>
    </p:spTree>
    <p:extLst>
      <p:ext uri="{BB962C8B-B14F-4D97-AF65-F5344CB8AC3E}">
        <p14:creationId xmlns:p14="http://schemas.microsoft.com/office/powerpoint/2010/main" val="21130706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2895600"/>
            <a:ext cx="7772400" cy="1066800"/>
          </a:xfrm>
        </p:spPr>
        <p:txBody>
          <a:bodyPr/>
          <a:lstStyle/>
          <a:p>
            <a:r>
              <a:rPr lang="en-GB" dirty="0"/>
              <a:t>Computational Musicology</a:t>
            </a: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11825352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Computational Musicology</a:t>
            </a:r>
          </a:p>
        </p:txBody>
      </p:sp>
      <p:sp>
        <p:nvSpPr>
          <p:cNvPr id="3" name="Inhaltsplatzhalter 2"/>
          <p:cNvSpPr>
            <a:spLocks noGrp="1"/>
          </p:cNvSpPr>
          <p:nvPr>
            <p:ph idx="1"/>
          </p:nvPr>
        </p:nvSpPr>
        <p:spPr/>
        <p:txBody>
          <a:bodyPr/>
          <a:lstStyle/>
          <a:p>
            <a:r>
              <a:rPr lang="en-US" sz="2400" dirty="0">
                <a:latin typeface="Tw Cen MT" panose="020B0602020104020603" pitchFamily="34" charset="0"/>
              </a:rPr>
              <a:t>Complements and enhances existing and provides new analysis methods.</a:t>
            </a:r>
          </a:p>
          <a:p>
            <a:r>
              <a:rPr lang="en-US" sz="2400" dirty="0">
                <a:latin typeface="Tw Cen MT" panose="020B0602020104020603" pitchFamily="34" charset="0"/>
              </a:rPr>
              <a:t>Pioneered by corpus-based sub-fields of musicology (e.g., ethnomusicology, Early Music research).</a:t>
            </a:r>
          </a:p>
          <a:p>
            <a:r>
              <a:rPr lang="en-US" sz="2400" dirty="0">
                <a:latin typeface="Tw Cen MT" panose="020B0602020104020603" pitchFamily="34" charset="0"/>
              </a:rPr>
              <a:t>Boost since the early 2000s driven by Music Information Retrieval and by pervasion of computers and the internet („Music Google“).</a:t>
            </a:r>
          </a:p>
          <a:p>
            <a:r>
              <a:rPr lang="en-US" sz="2400" dirty="0">
                <a:latin typeface="Tw Cen MT" panose="020B0602020104020603" pitchFamily="34" charset="0"/>
              </a:rPr>
              <a:t>Very active research field.</a:t>
            </a:r>
          </a:p>
          <a:p>
            <a:r>
              <a:rPr lang="en-US" sz="2400" dirty="0">
                <a:latin typeface="Tw Cen MT" panose="020B0602020104020603" pitchFamily="34" charset="0"/>
              </a:rPr>
              <a:t>Connections to many different subfields of musicology.</a:t>
            </a:r>
          </a:p>
          <a:p>
            <a:r>
              <a:rPr lang="en-US" sz="2400" dirty="0">
                <a:latin typeface="Tw Cen MT" panose="020B0602020104020603" pitchFamily="34" charset="0"/>
              </a:rPr>
              <a:t>Computational ≠ digital musicology!</a:t>
            </a:r>
          </a:p>
          <a:p>
            <a:endParaRPr lang="en-US" sz="2400" dirty="0">
              <a:latin typeface="Tw Cen MT" panose="020B0602020104020603" pitchFamily="34" charset="0"/>
            </a:endParaRP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66641577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Computational Musicology</a:t>
            </a:r>
            <a:endParaRPr lang="de-DE" sz="4000" dirty="0"/>
          </a:p>
        </p:txBody>
      </p:sp>
      <p:sp>
        <p:nvSpPr>
          <p:cNvPr id="4" name="Fußzeilenplatzhalter 3"/>
          <p:cNvSpPr>
            <a:spLocks noGrp="1"/>
          </p:cNvSpPr>
          <p:nvPr>
            <p:ph type="ftr" sz="quarter" idx="10"/>
          </p:nvPr>
        </p:nvSpPr>
        <p:spPr>
          <a:xfrm>
            <a:off x="2667000" y="6248400"/>
            <a:ext cx="4038600" cy="284163"/>
          </a:xfrm>
        </p:spPr>
        <p:txBody>
          <a:bodyPr/>
          <a:lstStyle/>
          <a:p>
            <a:pPr>
              <a:defRPr/>
            </a:pPr>
            <a:endParaRPr lang="en-GB"/>
          </a:p>
        </p:txBody>
      </p:sp>
      <p:sp>
        <p:nvSpPr>
          <p:cNvPr id="6" name="Rechteck 5"/>
          <p:cNvSpPr/>
          <p:nvPr/>
        </p:nvSpPr>
        <p:spPr bwMode="auto">
          <a:xfrm>
            <a:off x="3635896" y="3717016"/>
            <a:ext cx="1800000" cy="432048"/>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a:solidFill>
                  <a:schemeClr val="bg1"/>
                </a:solidFill>
                <a:latin typeface="Tw Cen MT" panose="020B0602020104020603" pitchFamily="34" charset="0"/>
              </a:rPr>
              <a:t>Music Analysis</a:t>
            </a:r>
            <a:endParaRPr kumimoji="0" lang="de-DE" sz="2000" b="0" i="0" u="none" strike="noStrike" cap="none" normalizeH="0" baseline="0" dirty="0">
              <a:ln>
                <a:noFill/>
              </a:ln>
              <a:solidFill>
                <a:schemeClr val="bg1"/>
              </a:solidFill>
              <a:effectLst/>
              <a:latin typeface="Tw Cen MT" panose="020B0602020104020603" pitchFamily="34" charset="0"/>
            </a:endParaRPr>
          </a:p>
        </p:txBody>
      </p:sp>
      <p:sp>
        <p:nvSpPr>
          <p:cNvPr id="7" name="Rechteck 6"/>
          <p:cNvSpPr/>
          <p:nvPr/>
        </p:nvSpPr>
        <p:spPr bwMode="auto">
          <a:xfrm>
            <a:off x="3635896" y="4725160"/>
            <a:ext cx="1800000" cy="432000"/>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err="1">
                <a:solidFill>
                  <a:schemeClr val="bg1"/>
                </a:solidFill>
                <a:latin typeface="Tw Cen MT" panose="020B0602020104020603" pitchFamily="34" charset="0"/>
              </a:rPr>
              <a:t>Statistics</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14" name="Gerade Verbindung mit Pfeil 13"/>
          <p:cNvCxnSpPr>
            <a:stCxn id="6" idx="2"/>
            <a:endCxn id="7" idx="0"/>
          </p:cNvCxnSpPr>
          <p:nvPr/>
        </p:nvCxnSpPr>
        <p:spPr bwMode="auto">
          <a:xfrm>
            <a:off x="4535896" y="4149064"/>
            <a:ext cx="0" cy="576096"/>
          </a:xfrm>
          <a:prstGeom prst="straightConnector1">
            <a:avLst/>
          </a:prstGeom>
          <a:solidFill>
            <a:schemeClr val="accent1"/>
          </a:solidFill>
          <a:ln w="25400" cap="flat" cmpd="sng" algn="ctr">
            <a:solidFill>
              <a:schemeClr val="tx1"/>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hteck 20"/>
          <p:cNvSpPr/>
          <p:nvPr/>
        </p:nvSpPr>
        <p:spPr bwMode="auto">
          <a:xfrm>
            <a:off x="3635896" y="2708920"/>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a:ln>
                  <a:noFill/>
                </a:ln>
                <a:solidFill>
                  <a:schemeClr val="bg1"/>
                </a:solidFill>
                <a:effectLst/>
                <a:latin typeface="Tw Cen MT" panose="020B0602020104020603" pitchFamily="34" charset="0"/>
              </a:rPr>
              <a:t>Score</a:t>
            </a:r>
          </a:p>
        </p:txBody>
      </p:sp>
      <p:sp>
        <p:nvSpPr>
          <p:cNvPr id="22" name="Rechteck 21"/>
          <p:cNvSpPr/>
          <p:nvPr/>
        </p:nvSpPr>
        <p:spPr bwMode="auto">
          <a:xfrm>
            <a:off x="5904250" y="1700808"/>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a:ln>
                  <a:noFill/>
                </a:ln>
                <a:solidFill>
                  <a:schemeClr val="bg1"/>
                </a:solidFill>
                <a:effectLst/>
                <a:latin typeface="Tw Cen MT" panose="020B0602020104020603" pitchFamily="34" charset="0"/>
              </a:rPr>
              <a:t>Audio</a:t>
            </a:r>
          </a:p>
        </p:txBody>
      </p:sp>
      <p:cxnSp>
        <p:nvCxnSpPr>
          <p:cNvPr id="37" name="Gewinkelte Verbindung 36"/>
          <p:cNvCxnSpPr>
            <a:stCxn id="84" idx="2"/>
            <a:endCxn id="6" idx="3"/>
          </p:cNvCxnSpPr>
          <p:nvPr/>
        </p:nvCxnSpPr>
        <p:spPr bwMode="auto">
          <a:xfrm rot="5400000">
            <a:off x="5724037" y="2852827"/>
            <a:ext cx="792072" cy="1368354"/>
          </a:xfrm>
          <a:prstGeom prst="bentConnector2">
            <a:avLst/>
          </a:prstGeom>
          <a:solidFill>
            <a:schemeClr val="accent1"/>
          </a:solidFill>
          <a:ln w="25400" cap="flat" cmpd="sng" algn="ctr">
            <a:solidFill>
              <a:schemeClr val="tx1"/>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winkelte Verbindung 45"/>
          <p:cNvCxnSpPr>
            <a:stCxn id="84" idx="2"/>
            <a:endCxn id="7" idx="3"/>
          </p:cNvCxnSpPr>
          <p:nvPr/>
        </p:nvCxnSpPr>
        <p:spPr bwMode="auto">
          <a:xfrm rot="5400000">
            <a:off x="5219977" y="3356887"/>
            <a:ext cx="1800192" cy="1368354"/>
          </a:xfrm>
          <a:prstGeom prst="bentConnector2">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hteck 59"/>
          <p:cNvSpPr/>
          <p:nvPr/>
        </p:nvSpPr>
        <p:spPr bwMode="auto">
          <a:xfrm>
            <a:off x="1331640" y="2708920"/>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err="1">
                <a:ln>
                  <a:noFill/>
                </a:ln>
                <a:solidFill>
                  <a:schemeClr val="bg1"/>
                </a:solidFill>
                <a:effectLst/>
                <a:latin typeface="Tw Cen MT" panose="020B0602020104020603" pitchFamily="34" charset="0"/>
              </a:rPr>
              <a:t>Metadata</a:t>
            </a:r>
            <a:endParaRPr kumimoji="0" lang="de-DE" sz="2000" b="0" i="0" u="none" strike="noStrike" cap="none" normalizeH="0" baseline="0" dirty="0">
              <a:ln>
                <a:noFill/>
              </a:ln>
              <a:solidFill>
                <a:schemeClr val="bg1"/>
              </a:solidFill>
              <a:effectLst/>
              <a:latin typeface="Tw Cen MT" panose="020B0602020104020603" pitchFamily="34" charset="0"/>
            </a:endParaRPr>
          </a:p>
        </p:txBody>
      </p:sp>
      <p:sp>
        <p:nvSpPr>
          <p:cNvPr id="84" name="Rechteck 83"/>
          <p:cNvSpPr/>
          <p:nvPr/>
        </p:nvSpPr>
        <p:spPr bwMode="auto">
          <a:xfrm>
            <a:off x="5904250" y="2708920"/>
            <a:ext cx="1800000" cy="432048"/>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a:solidFill>
                  <a:schemeClr val="bg1"/>
                </a:solidFill>
                <a:latin typeface="Tw Cen MT" panose="020B0602020104020603" pitchFamily="34" charset="0"/>
              </a:rPr>
              <a:t>Sound Analysis</a:t>
            </a:r>
            <a:endParaRPr kumimoji="0" lang="de-DE" sz="2000" b="0" i="0" u="none" strike="noStrike" cap="none" normalizeH="0" baseline="0" dirty="0">
              <a:ln>
                <a:noFill/>
              </a:ln>
              <a:solidFill>
                <a:schemeClr val="bg1"/>
              </a:solidFill>
              <a:effectLst/>
              <a:latin typeface="Tw Cen MT" panose="020B0602020104020603" pitchFamily="34" charset="0"/>
            </a:endParaRPr>
          </a:p>
        </p:txBody>
      </p:sp>
      <p:sp>
        <p:nvSpPr>
          <p:cNvPr id="85" name="Rechteck 84"/>
          <p:cNvSpPr/>
          <p:nvPr/>
        </p:nvSpPr>
        <p:spPr bwMode="auto">
          <a:xfrm>
            <a:off x="3635896" y="5733256"/>
            <a:ext cx="1800000" cy="432048"/>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err="1">
                <a:solidFill>
                  <a:schemeClr val="bg1"/>
                </a:solidFill>
                <a:latin typeface="Tw Cen MT" panose="020B0602020104020603" pitchFamily="34" charset="0"/>
              </a:rPr>
              <a:t>Results</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86" name="Gerade Verbindung mit Pfeil 85"/>
          <p:cNvCxnSpPr>
            <a:stCxn id="7" idx="2"/>
            <a:endCxn id="85" idx="0"/>
          </p:cNvCxnSpPr>
          <p:nvPr/>
        </p:nvCxnSpPr>
        <p:spPr bwMode="auto">
          <a:xfrm>
            <a:off x="4535896" y="5157160"/>
            <a:ext cx="0" cy="576096"/>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Gerade Verbindung mit Pfeil 99"/>
          <p:cNvCxnSpPr>
            <a:stCxn id="21" idx="2"/>
            <a:endCxn id="6" idx="0"/>
          </p:cNvCxnSpPr>
          <p:nvPr/>
        </p:nvCxnSpPr>
        <p:spPr bwMode="auto">
          <a:xfrm>
            <a:off x="4535896" y="3140920"/>
            <a:ext cx="0" cy="576096"/>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Gewinkelte Verbindung 104"/>
          <p:cNvCxnSpPr>
            <a:stCxn id="60" idx="2"/>
            <a:endCxn id="6" idx="1"/>
          </p:cNvCxnSpPr>
          <p:nvPr/>
        </p:nvCxnSpPr>
        <p:spPr bwMode="auto">
          <a:xfrm rot="16200000" flipH="1">
            <a:off x="2537708" y="2834852"/>
            <a:ext cx="792120" cy="1404256"/>
          </a:xfrm>
          <a:prstGeom prst="bentConnector2">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Gerade Verbindung mit Pfeil 110"/>
          <p:cNvCxnSpPr>
            <a:stCxn id="22" idx="2"/>
            <a:endCxn id="84" idx="0"/>
          </p:cNvCxnSpPr>
          <p:nvPr/>
        </p:nvCxnSpPr>
        <p:spPr bwMode="auto">
          <a:xfrm>
            <a:off x="6804250" y="2132808"/>
            <a:ext cx="0" cy="57611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Gerade Verbindung mit Pfeil 115"/>
          <p:cNvCxnSpPr>
            <a:stCxn id="84" idx="1"/>
            <a:endCxn id="21" idx="3"/>
          </p:cNvCxnSpPr>
          <p:nvPr/>
        </p:nvCxnSpPr>
        <p:spPr bwMode="auto">
          <a:xfrm flipH="1" flipV="1">
            <a:off x="5435896" y="2924920"/>
            <a:ext cx="468354" cy="24"/>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Gewinkelte Verbindung 118"/>
          <p:cNvCxnSpPr>
            <a:stCxn id="60" idx="2"/>
            <a:endCxn id="7" idx="1"/>
          </p:cNvCxnSpPr>
          <p:nvPr/>
        </p:nvCxnSpPr>
        <p:spPr bwMode="auto">
          <a:xfrm rot="16200000" flipH="1">
            <a:off x="2033648" y="3338912"/>
            <a:ext cx="1800240" cy="1404256"/>
          </a:xfrm>
          <a:prstGeom prst="bentConnector2">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hteck 19"/>
          <p:cNvSpPr/>
          <p:nvPr/>
        </p:nvSpPr>
        <p:spPr bwMode="auto">
          <a:xfrm>
            <a:off x="3635896" y="1700808"/>
            <a:ext cx="1800000" cy="432048"/>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err="1">
                <a:solidFill>
                  <a:schemeClr val="bg1"/>
                </a:solidFill>
                <a:latin typeface="Tw Cen MT" panose="020B0602020104020603" pitchFamily="34" charset="0"/>
              </a:rPr>
              <a:t>Transcriptions</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23" name="Gerade Verbindung mit Pfeil 22"/>
          <p:cNvCxnSpPr>
            <a:stCxn id="20" idx="2"/>
            <a:endCxn id="21" idx="0"/>
          </p:cNvCxnSpPr>
          <p:nvPr/>
        </p:nvCxnSpPr>
        <p:spPr bwMode="auto">
          <a:xfrm>
            <a:off x="4535896" y="2132856"/>
            <a:ext cx="0" cy="576064"/>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Gerade Verbindung mit Pfeil 23"/>
          <p:cNvCxnSpPr>
            <a:stCxn id="22" idx="1"/>
            <a:endCxn id="20" idx="3"/>
          </p:cNvCxnSpPr>
          <p:nvPr/>
        </p:nvCxnSpPr>
        <p:spPr bwMode="auto">
          <a:xfrm flipH="1">
            <a:off x="5435896" y="1916808"/>
            <a:ext cx="468354" cy="24"/>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47741163"/>
      </p:ext>
    </p:extLst>
  </p:cSld>
  <p:clrMapOvr>
    <a:masterClrMapping/>
  </p:clrMapOvr>
  <p:transition/>
</p:sld>
</file>

<file path=ppt/theme/theme1.xml><?xml version="1.0" encoding="utf-8"?>
<a:theme xmlns:a="http://schemas.openxmlformats.org/drawingml/2006/main" name="Simple Silver">
  <a:themeElements>
    <a:clrScheme name="Simple Silver 5">
      <a:dk1>
        <a:srgbClr val="5F5F5F"/>
      </a:dk1>
      <a:lt1>
        <a:srgbClr val="DDDDDD"/>
      </a:lt1>
      <a:dk2>
        <a:srgbClr val="000000"/>
      </a:dk2>
      <a:lt2>
        <a:srgbClr val="5F5F5F"/>
      </a:lt2>
      <a:accent1>
        <a:srgbClr val="B2B2B2"/>
      </a:accent1>
      <a:accent2>
        <a:srgbClr val="808080"/>
      </a:accent2>
      <a:accent3>
        <a:srgbClr val="AAAAAA"/>
      </a:accent3>
      <a:accent4>
        <a:srgbClr val="BDBDBD"/>
      </a:accent4>
      <a:accent5>
        <a:srgbClr val="D5D5D5"/>
      </a:accent5>
      <a:accent6>
        <a:srgbClr val="737373"/>
      </a:accent6>
      <a:hlink>
        <a:srgbClr val="B2B2B2"/>
      </a:hlink>
      <a:folHlink>
        <a:srgbClr val="777777"/>
      </a:folHlink>
    </a:clrScheme>
    <a:fontScheme name="Simple Silver">
      <a:majorFont>
        <a:latin typeface="JazzText"/>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000" b="0" i="1" u="none" strike="noStrike" cap="none" normalizeH="0" baseline="0" smtClean="0">
            <a:ln>
              <a:noFill/>
            </a:ln>
            <a:solidFill>
              <a:srgbClr val="CCCC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000" b="0" i="1" u="none" strike="noStrike" cap="none" normalizeH="0" baseline="0" smtClean="0">
            <a:ln>
              <a:noFill/>
            </a:ln>
            <a:solidFill>
              <a:srgbClr val="CCCCFF"/>
            </a:solidFill>
            <a:effectLst/>
            <a:latin typeface="Arial" charset="0"/>
          </a:defRPr>
        </a:defPPr>
      </a:lstStyle>
    </a:lnDef>
  </a:objectDefaults>
  <a:extraClrSchemeLst>
    <a:extraClrScheme>
      <a:clrScheme name="Simple Silver 1">
        <a:dk1>
          <a:srgbClr val="00458A"/>
        </a:dk1>
        <a:lt1>
          <a:srgbClr val="D7D6AE"/>
        </a:lt1>
        <a:dk2>
          <a:srgbClr val="000066"/>
        </a:dk2>
        <a:lt2>
          <a:srgbClr val="006666"/>
        </a:lt2>
        <a:accent1>
          <a:srgbClr val="007A77"/>
        </a:accent1>
        <a:accent2>
          <a:srgbClr val="005856"/>
        </a:accent2>
        <a:accent3>
          <a:srgbClr val="AAAAB8"/>
        </a:accent3>
        <a:accent4>
          <a:srgbClr val="B7B794"/>
        </a:accent4>
        <a:accent5>
          <a:srgbClr val="AABEBD"/>
        </a:accent5>
        <a:accent6>
          <a:srgbClr val="004F4D"/>
        </a:accent6>
        <a:hlink>
          <a:srgbClr val="A8A884"/>
        </a:hlink>
        <a:folHlink>
          <a:srgbClr val="867E5E"/>
        </a:folHlink>
      </a:clrScheme>
      <a:clrMap bg1="dk2" tx1="lt1" bg2="dk1" tx2="lt2" accent1="accent1" accent2="accent2" accent3="accent3" accent4="accent4" accent5="accent5" accent6="accent6" hlink="hlink" folHlink="folHlink"/>
    </a:extraClrScheme>
    <a:extraClrScheme>
      <a:clrScheme name="Simple Silver 2">
        <a:dk1>
          <a:srgbClr val="000066"/>
        </a:dk1>
        <a:lt1>
          <a:srgbClr val="FFFFFF"/>
        </a:lt1>
        <a:dk2>
          <a:srgbClr val="660066"/>
        </a:dk2>
        <a:lt2>
          <a:srgbClr val="FFFFCC"/>
        </a:lt2>
        <a:accent1>
          <a:srgbClr val="666699"/>
        </a:accent1>
        <a:accent2>
          <a:srgbClr val="000099"/>
        </a:accent2>
        <a:accent3>
          <a:srgbClr val="FFFFFF"/>
        </a:accent3>
        <a:accent4>
          <a:srgbClr val="000056"/>
        </a:accent4>
        <a:accent5>
          <a:srgbClr val="B8B8CA"/>
        </a:accent5>
        <a:accent6>
          <a:srgbClr val="00008A"/>
        </a:accent6>
        <a:hlink>
          <a:srgbClr val="006666"/>
        </a:hlink>
        <a:folHlink>
          <a:srgbClr val="800080"/>
        </a:folHlink>
      </a:clrScheme>
      <a:clrMap bg1="lt1" tx1="dk1" bg2="lt2" tx2="dk2" accent1="accent1" accent2="accent2" accent3="accent3" accent4="accent4" accent5="accent5" accent6="accent6" hlink="hlink" folHlink="folHlink"/>
    </a:extraClrScheme>
    <a:extraClrScheme>
      <a:clrScheme name="Simple Silver 3">
        <a:dk1>
          <a:srgbClr val="000000"/>
        </a:dk1>
        <a:lt1>
          <a:srgbClr val="FFFFFF"/>
        </a:lt1>
        <a:dk2>
          <a:srgbClr val="000000"/>
        </a:dk2>
        <a:lt2>
          <a:srgbClr val="B2B2B2"/>
        </a:lt2>
        <a:accent1>
          <a:srgbClr val="B2B2B2"/>
        </a:accent1>
        <a:accent2>
          <a:srgbClr val="808080"/>
        </a:accent2>
        <a:accent3>
          <a:srgbClr val="FFFFFF"/>
        </a:accent3>
        <a:accent4>
          <a:srgbClr val="000000"/>
        </a:accent4>
        <a:accent5>
          <a:srgbClr val="D5D5D5"/>
        </a:accent5>
        <a:accent6>
          <a:srgbClr val="737373"/>
        </a:accent6>
        <a:hlink>
          <a:srgbClr val="969696"/>
        </a:hlink>
        <a:folHlink>
          <a:srgbClr val="4D4D4D"/>
        </a:folHlink>
      </a:clrScheme>
      <a:clrMap bg1="lt1" tx1="dk1" bg2="lt2" tx2="dk2" accent1="accent1" accent2="accent2" accent3="accent3" accent4="accent4" accent5="accent5" accent6="accent6" hlink="hlink" folHlink="folHlink"/>
    </a:extraClrScheme>
    <a:extraClrScheme>
      <a:clrScheme name="Simple Silver 4">
        <a:dk1>
          <a:srgbClr val="003300"/>
        </a:dk1>
        <a:lt1>
          <a:srgbClr val="DBD0B9"/>
        </a:lt1>
        <a:dk2>
          <a:srgbClr val="09472B"/>
        </a:dk2>
        <a:lt2>
          <a:srgbClr val="A38955"/>
        </a:lt2>
        <a:accent1>
          <a:srgbClr val="B8A378"/>
        </a:accent1>
        <a:accent2>
          <a:srgbClr val="8E774A"/>
        </a:accent2>
        <a:accent3>
          <a:srgbClr val="AAB1AC"/>
        </a:accent3>
        <a:accent4>
          <a:srgbClr val="BBB19E"/>
        </a:accent4>
        <a:accent5>
          <a:srgbClr val="D8CEBE"/>
        </a:accent5>
        <a:accent6>
          <a:srgbClr val="806B42"/>
        </a:accent6>
        <a:hlink>
          <a:srgbClr val="A7A743"/>
        </a:hlink>
        <a:folHlink>
          <a:srgbClr val="919777"/>
        </a:folHlink>
      </a:clrScheme>
      <a:clrMap bg1="dk2" tx1="lt1" bg2="dk1" tx2="lt2" accent1="accent1" accent2="accent2" accent3="accent3" accent4="accent4" accent5="accent5" accent6="accent6" hlink="hlink" folHlink="folHlink"/>
    </a:extraClrScheme>
    <a:extraClrScheme>
      <a:clrScheme name="Simple Silver 5">
        <a:dk1>
          <a:srgbClr val="5F5F5F"/>
        </a:dk1>
        <a:lt1>
          <a:srgbClr val="DDDDDD"/>
        </a:lt1>
        <a:dk2>
          <a:srgbClr val="000000"/>
        </a:dk2>
        <a:lt2>
          <a:srgbClr val="5F5F5F"/>
        </a:lt2>
        <a:accent1>
          <a:srgbClr val="B2B2B2"/>
        </a:accent1>
        <a:accent2>
          <a:srgbClr val="808080"/>
        </a:accent2>
        <a:accent3>
          <a:srgbClr val="AAAAAA"/>
        </a:accent3>
        <a:accent4>
          <a:srgbClr val="BDBDBD"/>
        </a:accent4>
        <a:accent5>
          <a:srgbClr val="D5D5D5"/>
        </a:accent5>
        <a:accent6>
          <a:srgbClr val="737373"/>
        </a:accent6>
        <a:hlink>
          <a:srgbClr val="B2B2B2"/>
        </a:hlink>
        <a:folHlink>
          <a:srgbClr val="7777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1813</Words>
  <Application>Microsoft Office PowerPoint</Application>
  <PresentationFormat>Bildschirmpräsentation (4:3)</PresentationFormat>
  <Paragraphs>214</Paragraphs>
  <Slides>30</Slides>
  <Notes>1</Notes>
  <HiddenSlides>0</HiddenSlides>
  <MMClips>1</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30</vt:i4>
      </vt:variant>
    </vt:vector>
  </HeadingPairs>
  <TitlesOfParts>
    <vt:vector size="36" baseType="lpstr">
      <vt:lpstr>Arial</vt:lpstr>
      <vt:lpstr>JazzText</vt:lpstr>
      <vt:lpstr>Times New Roman</vt:lpstr>
      <vt:lpstr>Trebuchet MS</vt:lpstr>
      <vt:lpstr>Tw Cen MT</vt:lpstr>
      <vt:lpstr>Simple Silver</vt:lpstr>
      <vt:lpstr>Computers  in Systematic Musicology </vt:lpstr>
      <vt:lpstr>Agenda for today</vt:lpstr>
      <vt:lpstr>Well, so, let’s talk</vt:lpstr>
      <vt:lpstr>Some questions</vt:lpstr>
      <vt:lpstr>Some more questions</vt:lpstr>
      <vt:lpstr>Computers in Musicology</vt:lpstr>
      <vt:lpstr>Computational Musicology</vt:lpstr>
      <vt:lpstr>Computational Musicology</vt:lpstr>
      <vt:lpstr>Computational Musicology</vt:lpstr>
      <vt:lpstr>Music Information Retrieval</vt:lpstr>
      <vt:lpstr>Digial Musicology</vt:lpstr>
      <vt:lpstr>Computational Musicology</vt:lpstr>
      <vt:lpstr>Computational Musicology</vt:lpstr>
      <vt:lpstr>Features</vt:lpstr>
      <vt:lpstr>Tonal transformations</vt:lpstr>
      <vt:lpstr>Transformations</vt:lpstr>
      <vt:lpstr>Example: Interval Distribution</vt:lpstr>
      <vt:lpstr>Hands-on for everyone</vt:lpstr>
      <vt:lpstr>JRP/DTL Web Tools </vt:lpstr>
      <vt:lpstr>Feature History Explorer</vt:lpstr>
      <vt:lpstr>Pattern History Explorer</vt:lpstr>
      <vt:lpstr>Dig That Lick Pattern Search</vt:lpstr>
      <vt:lpstr>Dig That Lick Similarity Search</vt:lpstr>
      <vt:lpstr>Exercises</vt:lpstr>
      <vt:lpstr>Feature History Explorer</vt:lpstr>
      <vt:lpstr>Pattern History Explorer</vt:lpstr>
      <vt:lpstr>Dig That Lick Pattern Search</vt:lpstr>
      <vt:lpstr>Dig That Lick Similarity Search</vt:lpstr>
      <vt:lpstr>SV: Tatra Tempo Curve</vt:lpstr>
      <vt:lpstr>Tony: Hindewhu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klaus</dc:creator>
  <cp:lastModifiedBy>Klaus Frieler</cp:lastModifiedBy>
  <cp:revision>976</cp:revision>
  <dcterms:created xsi:type="dcterms:W3CDTF">2006-08-10T17:42:32Z</dcterms:created>
  <dcterms:modified xsi:type="dcterms:W3CDTF">2019-09-11T07:48:25Z</dcterms:modified>
</cp:coreProperties>
</file>