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92" r:id="rId3"/>
    <p:sldId id="297" r:id="rId4"/>
    <p:sldId id="328" r:id="rId5"/>
    <p:sldId id="329" r:id="rId6"/>
    <p:sldId id="331" r:id="rId7"/>
    <p:sldId id="332" r:id="rId8"/>
    <p:sldId id="333" r:id="rId9"/>
    <p:sldId id="334" r:id="rId10"/>
    <p:sldId id="298" r:id="rId11"/>
    <p:sldId id="299" r:id="rId12"/>
    <p:sldId id="330" r:id="rId13"/>
    <p:sldId id="301" r:id="rId14"/>
    <p:sldId id="308" r:id="rId15"/>
    <p:sldId id="325" r:id="rId16"/>
    <p:sldId id="326" r:id="rId17"/>
    <p:sldId id="336" r:id="rId18"/>
    <p:sldId id="310" r:id="rId19"/>
    <p:sldId id="311" r:id="rId20"/>
    <p:sldId id="312" r:id="rId21"/>
    <p:sldId id="313" r:id="rId22"/>
    <p:sldId id="335" r:id="rId23"/>
    <p:sldId id="314" r:id="rId24"/>
    <p:sldId id="316" r:id="rId25"/>
    <p:sldId id="317" r:id="rId26"/>
    <p:sldId id="320" r:id="rId27"/>
    <p:sldId id="321" r:id="rId28"/>
    <p:sldId id="322" r:id="rId29"/>
    <p:sldId id="323" r:id="rId30"/>
    <p:sldId id="337" r:id="rId31"/>
    <p:sldId id="327" r:id="rId32"/>
    <p:sldId id="324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34DFF-4ADC-4ABE-913E-5371E29FDB54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41CD8-9E54-47AC-A028-1AA1BA724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5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97C4CD-EEBD-4A1A-BBE2-E15302D94C0F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D2BAE9-4689-42D6-8EF8-8CDC9BC371F6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OOSA&amp;D(2017)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One of a Kind Objects:  the Singleton Pattern</a:t>
            </a:r>
            <a:endParaRPr lang="zh-CN" altLang="en-US" dirty="0"/>
          </a:p>
        </p:txBody>
      </p:sp>
      <p:pic>
        <p:nvPicPr>
          <p:cNvPr id="13314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6778653" y="214290"/>
            <a:ext cx="2222503" cy="5000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Real World Scenario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Sometimes it's appropriate to have exactly one instance of a class: </a:t>
            </a:r>
          </a:p>
          <a:p>
            <a:pPr lvl="1"/>
            <a:r>
              <a:rPr lang="en-US" altLang="zh-CN" sz="2800" dirty="0" smtClean="0">
                <a:ea typeface="宋体" charset="-122"/>
              </a:rPr>
              <a:t>window manager</a:t>
            </a:r>
          </a:p>
          <a:p>
            <a:pPr lvl="1"/>
            <a:r>
              <a:rPr lang="en-US" altLang="zh-CN" sz="2800" dirty="0" smtClean="0">
                <a:ea typeface="宋体" charset="-122"/>
              </a:rPr>
              <a:t>print spooler </a:t>
            </a:r>
          </a:p>
          <a:p>
            <a:pPr lvl="1"/>
            <a:r>
              <a:rPr lang="en-US" altLang="zh-CN" sz="2800" dirty="0" err="1" smtClean="0">
                <a:ea typeface="宋体" charset="-122"/>
              </a:rPr>
              <a:t>Filesystems</a:t>
            </a:r>
            <a:endParaRPr lang="en-US" altLang="zh-CN" sz="2800" dirty="0" smtClean="0">
              <a:ea typeface="宋体" charset="-122"/>
            </a:endParaRPr>
          </a:p>
          <a:p>
            <a:pPr lvl="1"/>
            <a:r>
              <a:rPr lang="en-US" altLang="zh-CN" sz="2800" dirty="0" smtClean="0">
                <a:ea typeface="宋体" charset="-122"/>
              </a:rPr>
              <a:t>press Ctrl-F to display a Find dialog. </a:t>
            </a:r>
          </a:p>
        </p:txBody>
      </p:sp>
    </p:spTree>
    <p:extLst>
      <p:ext uri="{BB962C8B-B14F-4D97-AF65-F5344CB8AC3E}">
        <p14:creationId xmlns:p14="http://schemas.microsoft.com/office/powerpoint/2010/main" val="18461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62000" y="6391275"/>
            <a:ext cx="20574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3A8E6C-C9B5-4000-A32A-BF967EDD45F7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Real World Scenario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0010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smtClean="0">
                <a:ea typeface="宋体" charset="-122"/>
              </a:rPr>
              <a:t>why we care?</a:t>
            </a:r>
          </a:p>
          <a:p>
            <a:pPr lvl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creating lots of objects can take a lot of time </a:t>
            </a:r>
          </a:p>
          <a:p>
            <a:pPr lvl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extra objects take up memory</a:t>
            </a:r>
          </a:p>
          <a:p>
            <a:pPr lvl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it is a pain to deal with different objects floating around if they are essentially the same</a:t>
            </a:r>
          </a:p>
        </p:txBody>
      </p:sp>
    </p:spTree>
    <p:extLst>
      <p:ext uri="{BB962C8B-B14F-4D97-AF65-F5344CB8AC3E}">
        <p14:creationId xmlns:p14="http://schemas.microsoft.com/office/powerpoint/2010/main" val="38808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Design Pattern: </a:t>
            </a:r>
            <a:r>
              <a:rPr lang="en-US" altLang="zh-CN" u="sng" dirty="0">
                <a:solidFill>
                  <a:srgbClr val="FF0000"/>
                </a:solidFill>
              </a:rPr>
              <a:t>The Singleton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In</a:t>
            </a:r>
            <a:r>
              <a:rPr lang="en-US" altLang="zh-CN" dirty="0"/>
              <a:t>-class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06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6334B3C-082A-4246-806B-EA0D2FAC67F4}" type="datetime3">
              <a:rPr lang="zh-CN" altLang="en-US" smtClean="0"/>
              <a:pPr/>
              <a:t>2017年10月6日星期五</a:t>
            </a:fld>
            <a:endParaRPr lang="en-US" altLang="zh-CN" smtClean="0"/>
          </a:p>
        </p:txBody>
      </p:sp>
      <p:sp>
        <p:nvSpPr>
          <p:cNvPr id="1433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mtClean="0"/>
              <a:t>Neusoft Computer Science and Technology Department copy right</a:t>
            </a:r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1B8AF7-B713-46B9-90C4-381430C07B88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latin typeface="Comic Sans MS" pitchFamily="66" charset="0"/>
                <a:ea typeface="宋体" charset="-122"/>
              </a:rPr>
              <a:t>Class diagram: Singleton Pattern</a:t>
            </a:r>
          </a:p>
        </p:txBody>
      </p:sp>
      <p:pic>
        <p:nvPicPr>
          <p:cNvPr id="1434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646488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3" name="Text Box 12"/>
          <p:cNvSpPr txBox="1">
            <a:spLocks noChangeArrowheads="1"/>
          </p:cNvSpPr>
          <p:nvPr/>
        </p:nvSpPr>
        <p:spPr bwMode="auto">
          <a:xfrm>
            <a:off x="5222875" y="2286000"/>
            <a:ext cx="33940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571500" indent="-5715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400">
                <a:latin typeface="Comic Sans MS" pitchFamily="66" charset="0"/>
                <a:ea typeface="宋体" charset="-122"/>
              </a:rPr>
              <a:t>Holds our one and only</a:t>
            </a:r>
          </a:p>
          <a:p>
            <a:pPr algn="ctr">
              <a:spcBef>
                <a:spcPct val="20000"/>
              </a:spcBef>
            </a:pPr>
            <a:r>
              <a:rPr lang="en-US" altLang="zh-CN" sz="2400">
                <a:latin typeface="Comic Sans MS" pitchFamily="66" charset="0"/>
                <a:ea typeface="宋体" charset="-122"/>
              </a:rPr>
              <a:t>instance of Singleton.</a:t>
            </a:r>
          </a:p>
        </p:txBody>
      </p:sp>
      <p:sp>
        <p:nvSpPr>
          <p:cNvPr id="20488" name="Freeform 13"/>
          <p:cNvSpPr>
            <a:spLocks/>
          </p:cNvSpPr>
          <p:nvPr/>
        </p:nvSpPr>
        <p:spPr bwMode="auto">
          <a:xfrm>
            <a:off x="3429000" y="2590800"/>
            <a:ext cx="1371600" cy="381000"/>
          </a:xfrm>
          <a:custGeom>
            <a:avLst/>
            <a:gdLst>
              <a:gd name="T0" fmla="*/ 0 w 864"/>
              <a:gd name="T1" fmla="*/ 381000 h 240"/>
              <a:gd name="T2" fmla="*/ 457200 w 864"/>
              <a:gd name="T3" fmla="*/ 76200 h 240"/>
              <a:gd name="T4" fmla="*/ 1371600 w 864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240">
                <a:moveTo>
                  <a:pt x="0" y="240"/>
                </a:moveTo>
                <a:cubicBezTo>
                  <a:pt x="72" y="164"/>
                  <a:pt x="144" y="88"/>
                  <a:pt x="288" y="48"/>
                </a:cubicBezTo>
                <a:cubicBezTo>
                  <a:pt x="432" y="8"/>
                  <a:pt x="648" y="4"/>
                  <a:pt x="864" y="0"/>
                </a:cubicBezTo>
              </a:path>
            </a:pathLst>
          </a:custGeom>
          <a:noFill/>
          <a:ln w="571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5" name="Text Box 14"/>
          <p:cNvSpPr txBox="1">
            <a:spLocks noChangeArrowheads="1"/>
          </p:cNvSpPr>
          <p:nvPr/>
        </p:nvSpPr>
        <p:spPr bwMode="auto">
          <a:xfrm>
            <a:off x="4068763" y="4368800"/>
            <a:ext cx="41624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571500" indent="-5715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400">
                <a:latin typeface="Comic Sans MS" pitchFamily="66" charset="0"/>
                <a:ea typeface="宋体" charset="-122"/>
              </a:rPr>
              <a:t>You can conveniently access</a:t>
            </a:r>
          </a:p>
          <a:p>
            <a:pPr algn="ctr">
              <a:spcBef>
                <a:spcPct val="20000"/>
              </a:spcBef>
            </a:pPr>
            <a:r>
              <a:rPr lang="en-US" altLang="zh-CN" sz="2400">
                <a:latin typeface="Comic Sans MS" pitchFamily="66" charset="0"/>
                <a:ea typeface="宋体" charset="-122"/>
              </a:rPr>
              <a:t>the method anywhere?</a:t>
            </a:r>
          </a:p>
        </p:txBody>
      </p:sp>
      <p:sp>
        <p:nvSpPr>
          <p:cNvPr id="20490" name="Freeform 15"/>
          <p:cNvSpPr>
            <a:spLocks/>
          </p:cNvSpPr>
          <p:nvPr/>
        </p:nvSpPr>
        <p:spPr bwMode="auto">
          <a:xfrm>
            <a:off x="3429000" y="3581400"/>
            <a:ext cx="1524000" cy="863600"/>
          </a:xfrm>
          <a:custGeom>
            <a:avLst/>
            <a:gdLst>
              <a:gd name="T0" fmla="*/ 0 w 960"/>
              <a:gd name="T1" fmla="*/ 254000 h 544"/>
              <a:gd name="T2" fmla="*/ 914400 w 960"/>
              <a:gd name="T3" fmla="*/ 101600 h 544"/>
              <a:gd name="T4" fmla="*/ 1524000 w 960"/>
              <a:gd name="T5" fmla="*/ 863600 h 5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544">
                <a:moveTo>
                  <a:pt x="0" y="160"/>
                </a:moveTo>
                <a:cubicBezTo>
                  <a:pt x="208" y="80"/>
                  <a:pt x="416" y="0"/>
                  <a:pt x="576" y="64"/>
                </a:cubicBezTo>
                <a:cubicBezTo>
                  <a:pt x="736" y="128"/>
                  <a:pt x="848" y="336"/>
                  <a:pt x="960" y="544"/>
                </a:cubicBezTo>
              </a:path>
            </a:pathLst>
          </a:custGeom>
          <a:noFill/>
          <a:ln w="571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31FF89-CD29-430F-9CE8-C15183FC71AB}" type="datetime3">
              <a:rPr lang="zh-CN" altLang="en-US" smtClean="0"/>
              <a:pPr/>
              <a:t>2017年10月6日星期五</a:t>
            </a:fld>
            <a:endParaRPr lang="en-US" altLang="zh-CN" smtClean="0"/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mtClean="0"/>
              <a:t>Neusoft Computer Science and Technology Department copy right</a:t>
            </a:r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AD25D1-48D5-40ED-84D6-2DEAD9009B18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23900" indent="-723900"/>
            <a:r>
              <a:rPr lang="en-US" altLang="zh-CN" smtClean="0">
                <a:latin typeface="Comic Sans MS" pitchFamily="66" charset="0"/>
                <a:ea typeface="宋体" charset="-122"/>
              </a:rPr>
              <a:t>The Singleton Pattern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62000" indent="-762000"/>
            <a:r>
              <a:rPr lang="en-US" altLang="zh-CN" smtClean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The Singleton Pattern </a:t>
            </a:r>
            <a:r>
              <a:rPr lang="en-US" altLang="zh-CN" smtClean="0">
                <a:latin typeface="Comic Sans MS" pitchFamily="66" charset="0"/>
                <a:ea typeface="宋体" charset="-122"/>
              </a:rPr>
              <a:t>ensures a class has only one instance, and provides a global point of access to it.</a:t>
            </a:r>
          </a:p>
        </p:txBody>
      </p:sp>
      <p:pic>
        <p:nvPicPr>
          <p:cNvPr id="21511" name="Picture 4" descr="MCj012356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8350"/>
            <a:ext cx="1905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5" descr="MCj007881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4191000"/>
            <a:ext cx="163353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8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31FF89-CD29-430F-9CE8-C15183FC71AB}" type="datetime3">
              <a:rPr lang="zh-CN" altLang="en-US" smtClean="0"/>
              <a:pPr/>
              <a:t>2017年10月6日星期五</a:t>
            </a:fld>
            <a:endParaRPr lang="en-US" altLang="zh-CN" smtClean="0"/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mtClean="0"/>
              <a:t>Neusoft Computer Science and Technology Department copy right</a:t>
            </a:r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AD25D1-48D5-40ED-84D6-2DEAD9009B18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23900" indent="-723900"/>
            <a:r>
              <a:rPr lang="en-US" altLang="zh-CN" smtClean="0">
                <a:latin typeface="Comic Sans MS" pitchFamily="66" charset="0"/>
                <a:ea typeface="宋体" charset="-122"/>
              </a:rPr>
              <a:t>The Singleton Pattern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000" b="1" dirty="0"/>
              <a:t>Intent</a:t>
            </a:r>
          </a:p>
          <a:p>
            <a:r>
              <a:rPr lang="en-US" altLang="zh-CN" dirty="0"/>
              <a:t>Ensure a class has only one instance, and provide a global point of access to it.</a:t>
            </a:r>
          </a:p>
          <a:p>
            <a:r>
              <a:rPr lang="en-US" altLang="zh-CN" dirty="0"/>
              <a:t>Encapsulated "just-in-time initialization" or "initialization on first use".</a:t>
            </a:r>
            <a:endParaRPr lang="en-US" altLang="zh-CN" dirty="0" smtClean="0">
              <a:latin typeface="Comic Sans MS" pitchFamily="66" charset="0"/>
              <a:ea typeface="宋体" charset="-122"/>
            </a:endParaRPr>
          </a:p>
        </p:txBody>
      </p:sp>
      <p:pic>
        <p:nvPicPr>
          <p:cNvPr id="21511" name="Picture 4" descr="MCj012356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8350"/>
            <a:ext cx="1905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5" descr="MCj007881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4191000"/>
            <a:ext cx="163353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31FF89-CD29-430F-9CE8-C15183FC71AB}" type="datetime3">
              <a:rPr lang="zh-CN" altLang="en-US" smtClean="0"/>
              <a:pPr/>
              <a:t>2017年10月6日星期五</a:t>
            </a:fld>
            <a:endParaRPr lang="en-US" altLang="zh-CN" smtClean="0"/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mtClean="0"/>
              <a:t>Neusoft Computer Science and Technology Department copy right</a:t>
            </a:r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AD25D1-48D5-40ED-84D6-2DEAD9009B18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23900" indent="-723900"/>
            <a:r>
              <a:rPr lang="en-US" altLang="zh-CN" dirty="0" smtClean="0">
                <a:latin typeface="Comic Sans MS" pitchFamily="66" charset="0"/>
                <a:ea typeface="宋体" charset="-122"/>
              </a:rPr>
              <a:t>The Singleton Pattern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Arial" pitchFamily="34" charset="0"/>
                <a:cs typeface="Arial" pitchFamily="34" charset="0"/>
              </a:rPr>
              <a:t>Problem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Application needs one, and only one, instance of an object. Additionally, lazy initialization and global access are necessary.</a:t>
            </a:r>
            <a:endParaRPr lang="en-US" altLang="zh-CN" dirty="0" smtClean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pic>
        <p:nvPicPr>
          <p:cNvPr id="21511" name="Picture 4" descr="MCj012356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8350"/>
            <a:ext cx="1905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5" descr="MCj007881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4191000"/>
            <a:ext cx="163353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C16BF5-FDA9-4914-A628-17C76FD21787}" type="datetime3">
              <a:rPr lang="zh-CN" altLang="en-US" smtClean="0"/>
              <a:pPr/>
              <a:t>2017年10月6日星期五</a:t>
            </a:fld>
            <a:endParaRPr lang="en-US" altLang="zh-CN" smtClean="0"/>
          </a:p>
        </p:txBody>
      </p:sp>
      <p:sp>
        <p:nvSpPr>
          <p:cNvPr id="2253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mtClean="0"/>
              <a:t>Neusoft Computer Science and Technology Department copy right</a:t>
            </a:r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A8A33D0-7E7F-4BCF-9A30-C5E8EDDE933F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mic Sans MS" pitchFamily="66" charset="0"/>
                <a:ea typeface="宋体" charset="-122"/>
              </a:rPr>
              <a:t>The Singleton Pattern</a:t>
            </a:r>
            <a:endParaRPr lang="en-US" altLang="zh-CN" dirty="0" smtClean="0">
              <a:latin typeface="Comic Sans MS" pitchFamily="66" charset="0"/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61803"/>
            <a:ext cx="6349865" cy="519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62000" y="6391275"/>
            <a:ext cx="20574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46287B-E715-4688-9D0A-2D21E7A1D4FF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Singleton pattern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038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 smtClean="0">
                <a:latin typeface="Arial" pitchFamily="34" charset="0"/>
                <a:ea typeface="宋体" charset="-122"/>
                <a:cs typeface="Arial" pitchFamily="34" charset="0"/>
              </a:rPr>
              <a:t>singleton</a:t>
            </a:r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: an object that is the only object of its type</a:t>
            </a:r>
            <a:endParaRPr lang="en-US" altLang="zh-CN" sz="2800" b="1" dirty="0" smtClean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ensures that a class has at most one instance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provides a global access point to that instance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takes responsibility of managing that instance away from the programmer (illegal to construct more instances)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provide </a:t>
            </a:r>
            <a:r>
              <a:rPr lang="en-US" altLang="zh-CN" dirty="0" err="1" smtClean="0">
                <a:latin typeface="Arial" pitchFamily="34" charset="0"/>
                <a:ea typeface="宋体" charset="-122"/>
                <a:cs typeface="Arial" pitchFamily="34" charset="0"/>
              </a:rPr>
              <a:t>accessor</a:t>
            </a:r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 method that allows users to see the (one and only) instance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possibly the most known / popular design pattern!  (this should tell you something)</a:t>
            </a:r>
            <a:endParaRPr lang="en-US" altLang="zh-CN" sz="3200" dirty="0" smtClean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62000" y="6391275"/>
            <a:ext cx="20574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44A023-9F49-49A8-9B52-F15A2EC78D2A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Restricting objects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One way to avoid creating objects:</a:t>
            </a:r>
            <a:b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use static methods instead</a:t>
            </a:r>
          </a:p>
          <a:p>
            <a:pPr lvl="1"/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Math, System, </a:t>
            </a:r>
            <a:r>
              <a:rPr lang="en-US" altLang="zh-CN" dirty="0" err="1" smtClean="0">
                <a:latin typeface="Arial" pitchFamily="34" charset="0"/>
                <a:ea typeface="宋体" charset="-122"/>
                <a:cs typeface="Arial" pitchFamily="34" charset="0"/>
              </a:rPr>
              <a:t>JOptionPane</a:t>
            </a:r>
            <a:endParaRPr lang="en-US" altLang="zh-CN" dirty="0" smtClean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lvl="1"/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is this a good alternative choice?  Why or why not?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733800"/>
            <a:ext cx="9144000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9250" indent="-349250">
              <a:defRPr>
                <a:solidFill>
                  <a:schemeClr val="tx1"/>
                </a:solidFill>
                <a:latin typeface="Arial" charset="0"/>
              </a:defRPr>
            </a:lvl1pPr>
            <a:lvl2pPr marL="738188" indent="-2746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 dirty="0">
                <a:latin typeface="Tahoma" pitchFamily="34" charset="0"/>
                <a:ea typeface="宋体" charset="-122"/>
              </a:rPr>
              <a:t>Problem: lacks flexibility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 dirty="0">
                <a:latin typeface="Tahoma" pitchFamily="34" charset="0"/>
                <a:ea typeface="宋体" charset="-122"/>
              </a:rPr>
              <a:t>Example: static methods can't be passed as an argument to a method, nor returned</a:t>
            </a:r>
            <a:br>
              <a:rPr lang="en-US" altLang="zh-CN" sz="2800" dirty="0">
                <a:latin typeface="Tahoma" pitchFamily="34" charset="0"/>
                <a:ea typeface="宋体" charset="-122"/>
              </a:rPr>
            </a:br>
            <a:endParaRPr lang="en-US" altLang="zh-CN" sz="2800" dirty="0">
              <a:latin typeface="Tahoma" pitchFamily="34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 dirty="0">
                <a:latin typeface="Tahoma" pitchFamily="34" charset="0"/>
                <a:ea typeface="宋体" charset="-122"/>
              </a:rPr>
              <a:t>Problem: cannot be extended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 dirty="0">
                <a:latin typeface="Tahoma" pitchFamily="34" charset="0"/>
                <a:ea typeface="宋体" charset="-122"/>
              </a:rPr>
              <a:t>Example: static methods can't be </a:t>
            </a:r>
            <a:r>
              <a:rPr lang="en-US" altLang="zh-CN" sz="2800" dirty="0" err="1">
                <a:latin typeface="Tahoma" pitchFamily="34" charset="0"/>
                <a:ea typeface="宋体" charset="-122"/>
              </a:rPr>
              <a:t>subclassed</a:t>
            </a:r>
            <a:r>
              <a:rPr lang="en-US" altLang="zh-CN" sz="2800" dirty="0">
                <a:latin typeface="Tahoma" pitchFamily="34" charset="0"/>
                <a:ea typeface="宋体" charset="-122"/>
              </a:rPr>
              <a:t> and overridden like a singleton's could be</a:t>
            </a:r>
          </a:p>
        </p:txBody>
      </p:sp>
    </p:spTree>
    <p:extLst>
      <p:ext uri="{BB962C8B-B14F-4D97-AF65-F5344CB8AC3E}">
        <p14:creationId xmlns:p14="http://schemas.microsoft.com/office/powerpoint/2010/main" val="206418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40C549-2400-4FC9-A868-AA45DF4A0E51}" type="datetime3">
              <a:rPr lang="zh-CN" altLang="en-US" smtClean="0"/>
              <a:pPr/>
              <a:t>2017年10月6日星期五</a:t>
            </a:fld>
            <a:endParaRPr lang="en-US" altLang="zh-CN" smtClean="0"/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mtClean="0"/>
              <a:t>Neusoft Computer Science and Technology Department copy right</a:t>
            </a:r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52958D-D03A-4B5A-B786-13C6BAB87F55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23900" indent="-723900"/>
            <a:r>
              <a:rPr lang="en-US" altLang="zh-CN" smtClean="0">
                <a:latin typeface="Comic Sans MS" pitchFamily="66" charset="0"/>
                <a:ea typeface="宋体" charset="-122"/>
              </a:rPr>
              <a:t>Review:The Factory Method Pattern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62000" indent="-762000"/>
            <a:r>
              <a:rPr lang="en-US" altLang="zh-CN" smtClean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The Factory Method Pattern </a:t>
            </a:r>
            <a:r>
              <a:rPr lang="en-US" altLang="zh-CN" smtClean="0">
                <a:latin typeface="Comic Sans MS" pitchFamily="66" charset="0"/>
                <a:ea typeface="宋体" charset="-122"/>
              </a:rPr>
              <a:t>defines an interface for creating an object, but lets subclasses decide which class to instantiate. Factory Method lets a class defer instantiation to subclasses.</a:t>
            </a:r>
          </a:p>
        </p:txBody>
      </p:sp>
      <p:pic>
        <p:nvPicPr>
          <p:cNvPr id="5127" name="Picture 4" descr="MCj012356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8350"/>
            <a:ext cx="1905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5" descr="MCj007881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4191000"/>
            <a:ext cx="163353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4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62000" y="6391275"/>
            <a:ext cx="20574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2F23A9-7CA6-4BB6-B485-F392F8DA99AE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10600" cy="40386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make constructor(s) private so that they can not be called from outside</a:t>
            </a:r>
          </a:p>
          <a:p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declare a single static private instance of the class</a:t>
            </a:r>
          </a:p>
          <a:p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write a public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getInstance</a:t>
            </a:r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() or similar method that allows access to the single instance</a:t>
            </a:r>
          </a:p>
          <a:p>
            <a:pPr lvl="1"/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possibly protect / synchronize this method to ensure that it will work in a multi-threaded program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32656"/>
            <a:ext cx="7696200" cy="9906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Implementing Singleton</a:t>
            </a:r>
          </a:p>
        </p:txBody>
      </p:sp>
    </p:spTree>
    <p:extLst>
      <p:ext uri="{BB962C8B-B14F-4D97-AF65-F5344CB8AC3E}">
        <p14:creationId xmlns:p14="http://schemas.microsoft.com/office/powerpoint/2010/main" val="14564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62000" y="6391275"/>
            <a:ext cx="20574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392FCD-A9B1-42B3-B744-96D2868291BD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Singleton sequence diagram</a:t>
            </a:r>
          </a:p>
        </p:txBody>
      </p:sp>
      <p:pic>
        <p:nvPicPr>
          <p:cNvPr id="26628" name="Picture 4" descr="C:\Documents and Settings\stepp\Desktop\single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931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5951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62000" y="6391275"/>
            <a:ext cx="20574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227878-4813-43DE-9068-273D74EE6296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solidFill>
                  <a:schemeClr val="tx2"/>
                </a:solidFill>
                <a:ea typeface="宋体" charset="-122"/>
              </a:rPr>
              <a:t>consider a class </a:t>
            </a:r>
            <a:r>
              <a:rPr lang="en-US" altLang="zh-CN" sz="2800" dirty="0" err="1" smtClean="0">
                <a:solidFill>
                  <a:schemeClr val="tx2"/>
                </a:solidFill>
                <a:ea typeface="宋体" charset="-122"/>
              </a:rPr>
              <a:t>RandomGenerator</a:t>
            </a:r>
            <a:r>
              <a:rPr lang="en-US" altLang="zh-CN" sz="2800" dirty="0" smtClean="0">
                <a:solidFill>
                  <a:schemeClr val="tx2"/>
                </a:solidFill>
                <a:ea typeface="宋体" charset="-122"/>
              </a:rPr>
              <a:t> that generates random numbers</a:t>
            </a:r>
            <a:endParaRPr lang="en-US" altLang="zh-CN" sz="2400" dirty="0" smtClean="0">
              <a:solidFill>
                <a:schemeClr val="tx2"/>
              </a:solidFill>
              <a:latin typeface="Courier New" pitchFamily="49" charset="0"/>
              <a:ea typeface="宋体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Courier New" pitchFamily="49" charset="0"/>
                <a:ea typeface="宋体" charset="-122"/>
              </a:rPr>
              <a:t>public class </a:t>
            </a: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RandomGenerator</a:t>
            </a:r>
            <a:r>
              <a:rPr lang="en-US" altLang="zh-CN" sz="2400" dirty="0" smtClean="0">
                <a:latin typeface="Courier New" pitchFamily="49" charset="0"/>
                <a:ea typeface="宋体" charset="-122"/>
              </a:rPr>
              <a:t>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private static </a:t>
            </a:r>
            <a:r>
              <a:rPr lang="en-US" altLang="zh-CN" sz="2400" b="1" dirty="0" err="1" smtClean="0">
                <a:latin typeface="Courier New" pitchFamily="49" charset="0"/>
                <a:ea typeface="宋体" charset="-122"/>
              </a:rPr>
              <a:t>RandomGenerator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 gen</a:t>
            </a:r>
            <a:r>
              <a:rPr lang="en-US" altLang="zh-CN" sz="2400" dirty="0" smtClean="0">
                <a:latin typeface="Courier New" pitchFamily="49" charset="0"/>
                <a:ea typeface="宋体" charset="-122"/>
              </a:rPr>
              <a:t>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zh-CN" sz="2400" dirty="0" smtClean="0">
              <a:latin typeface="Courier New" pitchFamily="49" charset="0"/>
              <a:ea typeface="宋体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public static </a:t>
            </a:r>
            <a:r>
              <a:rPr lang="en-US" altLang="zh-CN" sz="2400" b="1" dirty="0" err="1" smtClean="0">
                <a:latin typeface="Courier New" pitchFamily="49" charset="0"/>
                <a:ea typeface="宋体" charset="-122"/>
              </a:rPr>
              <a:t>RandomGenerator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ea typeface="宋体" charset="-122"/>
              </a:rPr>
              <a:t>getInstance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()</a:t>
            </a:r>
            <a:r>
              <a:rPr lang="en-US" altLang="zh-CN" sz="2400" dirty="0" smtClean="0">
                <a:latin typeface="Courier New" pitchFamily="49" charset="0"/>
                <a:ea typeface="宋体" charset="-122"/>
              </a:rPr>
              <a:t>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Courier New" pitchFamily="49" charset="0"/>
                <a:ea typeface="宋体" charset="-122"/>
              </a:rPr>
              <a:t>    return gen;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Courier New" pitchFamily="49" charset="0"/>
                <a:ea typeface="宋体" charset="-122"/>
              </a:rPr>
              <a:t>  }  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  private </a:t>
            </a:r>
            <a:r>
              <a:rPr lang="en-US" altLang="zh-CN" sz="2400" b="1" dirty="0" err="1" smtClean="0">
                <a:latin typeface="Courier New" pitchFamily="49" charset="0"/>
                <a:ea typeface="宋体" charset="-122"/>
              </a:rPr>
              <a:t>RandomGenerator</a:t>
            </a: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()</a:t>
            </a:r>
            <a:r>
              <a:rPr lang="en-US" altLang="zh-CN" sz="2400" dirty="0" smtClean="0">
                <a:latin typeface="Courier New" pitchFamily="49" charset="0"/>
                <a:ea typeface="宋体" charset="-122"/>
              </a:rPr>
              <a:t> {}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Courier New" pitchFamily="49" charset="0"/>
                <a:ea typeface="宋体" charset="-122"/>
              </a:rPr>
              <a:t>  public double </a:t>
            </a: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nextNumber</a:t>
            </a:r>
            <a:r>
              <a:rPr lang="en-US" altLang="zh-CN" sz="2400" dirty="0" smtClean="0">
                <a:latin typeface="Courier New" pitchFamily="49" charset="0"/>
                <a:ea typeface="宋体" charset="-122"/>
              </a:rPr>
              <a:t>()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Courier New" pitchFamily="49" charset="0"/>
                <a:ea typeface="宋体" charset="-122"/>
              </a:rPr>
              <a:t>    return </a:t>
            </a: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Math.random</a:t>
            </a:r>
            <a:r>
              <a:rPr lang="en-US" altLang="zh-CN" sz="2400" dirty="0" smtClean="0">
                <a:latin typeface="Courier New" pitchFamily="49" charset="0"/>
                <a:ea typeface="宋体" charset="-122"/>
              </a:rPr>
              <a:t>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Courier New" pitchFamily="49" charset="0"/>
                <a:ea typeface="宋体" charset="-122"/>
              </a:rPr>
              <a:t>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Courier New" pitchFamily="49" charset="0"/>
                <a:ea typeface="宋体" charset="-122"/>
              </a:rPr>
              <a:t>}</a:t>
            </a:r>
            <a:endParaRPr lang="en-US" altLang="zh-CN" sz="2400" dirty="0" smtClean="0">
              <a:ea typeface="宋体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Singleton example</a:t>
            </a:r>
          </a:p>
        </p:txBody>
      </p:sp>
    </p:spTree>
    <p:extLst>
      <p:ext uri="{BB962C8B-B14F-4D97-AF65-F5344CB8AC3E}">
        <p14:creationId xmlns:p14="http://schemas.microsoft.com/office/powerpoint/2010/main" val="404391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62000" y="6391275"/>
            <a:ext cx="20574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66A1D8-0DF5-4041-90D9-27F5E8BD9660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696200" cy="4038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</a:pPr>
            <a:r>
              <a:rPr lang="en-US" altLang="zh-CN" sz="2800" smtClean="0">
                <a:ea typeface="宋体" charset="-122"/>
              </a:rPr>
              <a:t>consider a singleton class RandomGenerator that generates random numbers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zh-CN" sz="2000" smtClean="0">
              <a:ea typeface="宋体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public class RandomGenerator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  </a:t>
            </a:r>
            <a:r>
              <a:rPr lang="en-US" altLang="zh-CN" sz="2000" b="1" smtClean="0">
                <a:ea typeface="宋体" charset="-122"/>
              </a:rPr>
              <a:t>private static RandomGenerator gen = new RandomGenerator()</a:t>
            </a:r>
            <a:r>
              <a:rPr lang="en-US" altLang="zh-CN" sz="2000" smtClean="0">
                <a:ea typeface="宋体" charset="-122"/>
              </a:rPr>
              <a:t>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zh-CN" sz="2000" smtClean="0">
              <a:ea typeface="宋体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  </a:t>
            </a:r>
            <a:r>
              <a:rPr lang="en-US" altLang="zh-CN" sz="2000" b="1" smtClean="0">
                <a:ea typeface="宋体" charset="-122"/>
              </a:rPr>
              <a:t>public static RandomGenerator getInstance()</a:t>
            </a:r>
            <a:r>
              <a:rPr lang="en-US" altLang="zh-CN" sz="2000" smtClean="0">
                <a:ea typeface="宋体" charset="-122"/>
              </a:rPr>
              <a:t>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    return gen;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  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b="1" smtClean="0">
                <a:ea typeface="宋体" charset="-122"/>
              </a:rPr>
              <a:t>  private RandomGenerator()</a:t>
            </a:r>
            <a:r>
              <a:rPr lang="en-US" altLang="zh-CN" sz="2000" smtClean="0">
                <a:ea typeface="宋体" charset="-122"/>
              </a:rPr>
              <a:t> {}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  public double nextNumber()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    return Math.random();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}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>
          <a:xfrm>
            <a:off x="251520" y="228600"/>
            <a:ext cx="8514528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An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eagerly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created instance(p181</a:t>
            </a:r>
            <a:r>
              <a:rPr lang="en-US" altLang="zh-CN" dirty="0" smtClean="0">
                <a:ea typeface="宋体" charset="-122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5105400" y="4495800"/>
            <a:ext cx="3810000" cy="14716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possible problem: </a:t>
            </a:r>
            <a:r>
              <a:rPr lang="en-US" altLang="zh-CN" sz="3200" dirty="0">
                <a:solidFill>
                  <a:srgbClr val="00B0F0"/>
                </a:solidFill>
                <a:latin typeface="+mn-ea"/>
              </a:rPr>
              <a:t>always creates the instance, even if it isn't used</a:t>
            </a:r>
          </a:p>
        </p:txBody>
      </p:sp>
    </p:spTree>
    <p:extLst>
      <p:ext uri="{BB962C8B-B14F-4D97-AF65-F5344CB8AC3E}">
        <p14:creationId xmlns:p14="http://schemas.microsoft.com/office/powerpoint/2010/main" val="34235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62000" y="6391275"/>
            <a:ext cx="20574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6C6B13-8A72-4785-A472-4D2021DE387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variation: solve concurrency issue by locking</a:t>
            </a:r>
            <a:endParaRPr lang="en-US" altLang="zh-CN" sz="2000" smtClean="0">
              <a:latin typeface="Courier New" pitchFamily="49" charset="0"/>
              <a:ea typeface="宋体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Courier New" pitchFamily="49" charset="0"/>
                <a:ea typeface="宋体" charset="-122"/>
              </a:rPr>
              <a:t>// Generates random numbers.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Courier New" pitchFamily="49" charset="0"/>
                <a:ea typeface="宋体" charset="-122"/>
              </a:rPr>
              <a:t>public class RandomGenerator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Courier New" pitchFamily="49" charset="0"/>
                <a:ea typeface="宋体" charset="-122"/>
              </a:rPr>
              <a:t>  private static RandomGenerator gen = null; </a:t>
            </a:r>
            <a:br>
              <a:rPr lang="en-US" altLang="zh-CN" sz="2000" smtClean="0">
                <a:latin typeface="Courier New" pitchFamily="49" charset="0"/>
                <a:ea typeface="宋体" charset="-122"/>
              </a:rPr>
            </a:br>
            <a:endParaRPr lang="en-US" altLang="zh-CN" sz="2000" smtClean="0">
              <a:latin typeface="Courier New" pitchFamily="49" charset="0"/>
              <a:ea typeface="宋体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Courier New" pitchFamily="49" charset="0"/>
                <a:ea typeface="宋体" charset="-122"/>
              </a:rPr>
              <a:t>  public static </a:t>
            </a:r>
            <a:r>
              <a:rPr lang="en-US" altLang="zh-CN" sz="2000" b="1" smtClean="0">
                <a:latin typeface="Courier New" pitchFamily="49" charset="0"/>
                <a:ea typeface="宋体" charset="-122"/>
              </a:rPr>
              <a:t>synchronized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  <a:ea typeface="宋体" charset="-122"/>
              </a:rPr>
              <a:t>             </a:t>
            </a:r>
            <a:r>
              <a:rPr lang="en-US" altLang="zh-CN" sz="2000" smtClean="0">
                <a:latin typeface="Courier New" pitchFamily="49" charset="0"/>
                <a:ea typeface="宋体" charset="-122"/>
              </a:rPr>
              <a:t> RandomGenerator getInstance()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Courier New" pitchFamily="49" charset="0"/>
                <a:ea typeface="宋体" charset="-122"/>
              </a:rPr>
              <a:t>    if (gen == null)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Courier New" pitchFamily="49" charset="0"/>
                <a:ea typeface="宋体" charset="-122"/>
              </a:rPr>
              <a:t>      gen = new RandomGenerator();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Courier New" pitchFamily="49" charset="0"/>
                <a:ea typeface="宋体" charset="-122"/>
              </a:rPr>
              <a:t>    return gen;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Courier New" pitchFamily="49" charset="0"/>
                <a:ea typeface="宋体" charset="-122"/>
              </a:rPr>
              <a:t>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Courier New" pitchFamily="49" charset="0"/>
                <a:ea typeface="宋体" charset="-122"/>
              </a:rPr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zh-CN" sz="2000" smtClean="0">
              <a:latin typeface="Courier New" pitchFamily="49" charset="0"/>
              <a:ea typeface="宋体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Dealing with multithreading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895600" y="5638800"/>
            <a:ext cx="5862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Is anything wrong with this version?</a:t>
            </a:r>
          </a:p>
        </p:txBody>
      </p:sp>
    </p:spTree>
    <p:extLst>
      <p:ext uri="{BB962C8B-B14F-4D97-AF65-F5344CB8AC3E}">
        <p14:creationId xmlns:p14="http://schemas.microsoft.com/office/powerpoint/2010/main" val="369562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62000" y="6391275"/>
            <a:ext cx="20574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9B2122-E790-43B8-A0B4-EA6041B2B594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 smtClean="0">
                <a:ea typeface="宋体" charset="-122"/>
              </a:rPr>
              <a:t>variation: solve concurrency issue without unnecessary locking</a:t>
            </a:r>
            <a:endParaRPr lang="en-US" altLang="zh-CN" sz="2400" dirty="0" smtClean="0">
              <a:latin typeface="Courier New" pitchFamily="49" charset="0"/>
              <a:ea typeface="宋体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// Generates random numbers.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public class 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RandomGenerator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private 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volatiel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static 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RandomGenerator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gen = null; </a:t>
            </a:r>
            <a:br>
              <a:rPr lang="en-US" altLang="zh-CN" sz="2000" dirty="0" smtClean="0">
                <a:latin typeface="Courier New" pitchFamily="49" charset="0"/>
                <a:ea typeface="宋体" charset="-122"/>
              </a:rPr>
            </a:b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public static 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RandomGenerator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getInstance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()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 if (gen == null)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  <a:ea typeface="宋体" charset="-122"/>
              </a:rPr>
              <a:t>      synchronized (</a:t>
            </a:r>
            <a:r>
              <a:rPr lang="en-US" altLang="zh-CN" sz="2000" b="1" dirty="0" err="1" smtClean="0">
                <a:latin typeface="Courier New" pitchFamily="49" charset="0"/>
                <a:ea typeface="宋体" charset="-122"/>
              </a:rPr>
              <a:t>RandomGenerator.class</a:t>
            </a:r>
            <a:r>
              <a:rPr lang="en-US" altLang="zh-CN" sz="2000" b="1" dirty="0" smtClean="0">
                <a:latin typeface="Courier New" pitchFamily="49" charset="0"/>
                <a:ea typeface="宋体" charset="-122"/>
              </a:rPr>
              <a:t>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  <a:ea typeface="宋体" charset="-122"/>
              </a:rPr>
              <a:t>			if (gen == null)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       gen = new 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RandomGenerator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  <a:ea typeface="宋体" charset="-122"/>
              </a:rPr>
              <a:t>    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 return gen;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}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Double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checking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locking(P182)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5452068"/>
            <a:ext cx="6451104" cy="13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9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62000" y="6391275"/>
            <a:ext cx="74104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dirty="0" smtClean="0"/>
              <a:t>Copyright © 2004 Dept. of Computer Science and Engineering, Washington University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915400" cy="762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Summary so far..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Want to ensure a single instance of a class, shared by all uses throughout a program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Context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Need to address initialization versus usage ordering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Solution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Provide a global access method (static)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First use of the access method instantiates the class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Constructors for instance are made private</a:t>
            </a:r>
          </a:p>
        </p:txBody>
      </p:sp>
    </p:spTree>
    <p:extLst>
      <p:ext uri="{BB962C8B-B14F-4D97-AF65-F5344CB8AC3E}">
        <p14:creationId xmlns:p14="http://schemas.microsoft.com/office/powerpoint/2010/main" val="24124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Summary so far..(P186)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charset="-122"/>
              </a:rPr>
              <a:t>OO Basics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charset="-122"/>
              </a:rPr>
              <a:t>Abstraction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charset="-122"/>
              </a:rPr>
              <a:t>Encapsulation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charset="-122"/>
              </a:rPr>
              <a:t>Inheritance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charset="-122"/>
              </a:rPr>
              <a:t>Polymorphism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905000"/>
            <a:ext cx="4495800" cy="4038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charset="-122"/>
              </a:rPr>
              <a:t>OO Principles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charset="-122"/>
              </a:rPr>
              <a:t>Encapsulate what varies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charset="-122"/>
              </a:rPr>
              <a:t>Favor composition over inheritance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charset="-122"/>
              </a:rPr>
              <a:t>Program to interfaces not to implementations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charset="-122"/>
              </a:rPr>
              <a:t>Strive for loosely coupled designs between objects that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charset="-122"/>
              </a:rPr>
              <a:t>Classes should be open for extension but closed for modification.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charset="-122"/>
              </a:rPr>
              <a:t>Depend on abstraction. Do not depend on concrete classes. 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7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Checkpoints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1752600"/>
            <a:ext cx="7772400" cy="40386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What is singleton pattern?</a:t>
            </a:r>
          </a:p>
          <a:p>
            <a:r>
              <a:rPr lang="en-US" altLang="zh-CN" smtClean="0">
                <a:ea typeface="宋体" charset="-122"/>
              </a:rPr>
              <a:t>What is the purpose of singleton pattern?</a:t>
            </a:r>
          </a:p>
          <a:p>
            <a:r>
              <a:rPr lang="en-US" altLang="zh-CN" smtClean="0">
                <a:ea typeface="宋体" charset="-122"/>
              </a:rPr>
              <a:t>How to apply singleton pattern to multithreading environment?</a:t>
            </a:r>
          </a:p>
        </p:txBody>
      </p:sp>
    </p:spTree>
    <p:extLst>
      <p:ext uri="{BB962C8B-B14F-4D97-AF65-F5344CB8AC3E}">
        <p14:creationId xmlns:p14="http://schemas.microsoft.com/office/powerpoint/2010/main" val="9385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3.In-class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practice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57158" y="5000636"/>
            <a:ext cx="8429684" cy="1357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Your job is to…</a:t>
            </a:r>
          </a:p>
          <a:p>
            <a:pPr marL="514350" indent="-514350">
              <a:buAutoNum type="arabicParenBoth"/>
            </a:pPr>
            <a:r>
              <a:rPr lang="en-US" altLang="zh-CN" sz="2000" dirty="0" smtClean="0">
                <a:solidFill>
                  <a:schemeClr val="tx1"/>
                </a:solidFill>
              </a:rPr>
              <a:t>Design the class diagram</a:t>
            </a:r>
          </a:p>
          <a:p>
            <a:pPr marL="514350" indent="-514350">
              <a:buAutoNum type="arabicParenBoth"/>
            </a:pPr>
            <a:r>
              <a:rPr lang="en-US" altLang="zh-CN" sz="2000" dirty="0" smtClean="0">
                <a:solidFill>
                  <a:schemeClr val="tx1"/>
                </a:solidFill>
              </a:rPr>
              <a:t>program according to your class diagram</a:t>
            </a:r>
          </a:p>
          <a:p>
            <a:pPr marL="514350" indent="-514350">
              <a:buAutoNum type="arabicParenBoth"/>
            </a:pPr>
            <a:r>
              <a:rPr lang="en-US" altLang="zh-CN" sz="2000" dirty="0" smtClean="0">
                <a:solidFill>
                  <a:schemeClr val="tx1"/>
                </a:solidFill>
              </a:rPr>
              <a:t>Test your design with the price $60.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Case 01: ID Number</a:t>
            </a:r>
            <a:r>
              <a:rPr lang="zh-CN" altLang="en-US" b="1" dirty="0"/>
              <a:t>（</a:t>
            </a:r>
            <a:r>
              <a:rPr lang="en-US" altLang="zh-CN" b="1" dirty="0"/>
              <a:t>case01</a:t>
            </a:r>
            <a:r>
              <a:rPr lang="zh-CN" altLang="en-US" b="1" dirty="0"/>
              <a:t>）</a:t>
            </a:r>
          </a:p>
          <a:p>
            <a:r>
              <a:rPr lang="en-US" altLang="zh-CN" dirty="0"/>
              <a:t>One person can and only can have only one ID number.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5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02198F5-8CCD-45FC-A45F-2D32F7D1197E}" type="datetime3">
              <a:rPr lang="zh-CN" altLang="en-US" sz="1200" smtClean="0">
                <a:latin typeface="Verdana" pitchFamily="34" charset="0"/>
              </a:rPr>
              <a:pPr/>
              <a:t>2017年10月6日星期五</a:t>
            </a:fld>
            <a:endParaRPr lang="en-US" altLang="zh-CN" sz="1200" smtClean="0">
              <a:latin typeface="Verdana" pitchFamily="34" charset="0"/>
            </a:endParaRPr>
          </a:p>
        </p:txBody>
      </p:sp>
      <p:sp>
        <p:nvSpPr>
          <p:cNvPr id="1024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 smtClean="0">
                <a:latin typeface="Verdana" pitchFamily="34" charset="0"/>
              </a:rPr>
              <a:t>Neusoft Computer Science and Technology Department copy right</a:t>
            </a:r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1C2883-592D-49A1-AF0D-0DB308870E7F}" type="slidenum">
              <a:rPr lang="en-US" altLang="zh-CN" sz="1200" smtClean="0">
                <a:latin typeface="Verdana" pitchFamily="34" charset="0"/>
                <a:ea typeface="宋体" charset="-122"/>
              </a:rPr>
              <a:pPr/>
              <a:t>3</a:t>
            </a:fld>
            <a:endParaRPr lang="en-US" altLang="zh-CN" sz="1200" smtClean="0">
              <a:latin typeface="Verdana" pitchFamily="34" charset="0"/>
              <a:ea typeface="宋体" charset="-122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charset="-122"/>
              </a:rPr>
              <a:t>glossary</a:t>
            </a:r>
            <a:endParaRPr lang="en-US" altLang="zh-CN" dirty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3886200" cy="48006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zh-CN" sz="3200" smtClean="0">
                <a:ea typeface="宋体" charset="-122"/>
              </a:rPr>
              <a:t>simplicity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3200" smtClean="0">
                <a:ea typeface="宋体" charset="-122"/>
              </a:rPr>
              <a:t>perspective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3200" smtClean="0">
                <a:ea typeface="宋体" charset="-122"/>
              </a:rPr>
              <a:t>singleton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3200" smtClean="0">
                <a:ea typeface="宋体" charset="-122"/>
              </a:rPr>
              <a:t>controller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3200" smtClean="0">
                <a:ea typeface="宋体" charset="-122"/>
              </a:rPr>
              <a:t>global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3200" smtClean="0">
                <a:ea typeface="宋体" charset="-122"/>
              </a:rPr>
              <a:t>thread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3200" smtClean="0">
                <a:ea typeface="宋体" charset="-122"/>
              </a:rPr>
              <a:t>multithreading             </a:t>
            </a:r>
            <a:endParaRPr lang="en-US" altLang="zh-CN" sz="3600" smtClean="0">
              <a:solidFill>
                <a:srgbClr val="FF0000"/>
              </a:solidFill>
              <a:ea typeface="宋体" charset="-122"/>
            </a:endParaRPr>
          </a:p>
          <a:p>
            <a:pPr eaLnBrk="1" hangingPunct="1"/>
            <a:endParaRPr lang="en-US" altLang="zh-CN" smtClean="0">
              <a:latin typeface="Comic Sans MS" pitchFamily="66" charset="0"/>
              <a:ea typeface="宋体" charset="-122"/>
            </a:endParaRPr>
          </a:p>
        </p:txBody>
      </p:sp>
      <p:pic>
        <p:nvPicPr>
          <p:cNvPr id="10247" name="Picture 5" descr="j04123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651571">
            <a:off x="6629400" y="4376738"/>
            <a:ext cx="2362200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348163" y="1676400"/>
            <a:ext cx="347186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Arial" charset="0"/>
              <a:buChar char="•"/>
            </a:pPr>
            <a:r>
              <a:rPr lang="zh-CN" altLang="en-US" sz="3200">
                <a:ea typeface="宋体" charset="-122"/>
              </a:rPr>
              <a:t>简易</a:t>
            </a:r>
            <a:endParaRPr lang="en-US" altLang="zh-CN" sz="320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Arial" charset="0"/>
              <a:buChar char="•"/>
            </a:pPr>
            <a:r>
              <a:rPr lang="zh-CN" altLang="en-US" sz="3200">
                <a:ea typeface="宋体" charset="-122"/>
              </a:rPr>
              <a:t>视角</a:t>
            </a:r>
            <a:endParaRPr lang="en-US" altLang="zh-CN" sz="320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Arial" charset="0"/>
              <a:buChar char="•"/>
            </a:pPr>
            <a:r>
              <a:rPr lang="zh-CN" altLang="en-US" sz="3200">
                <a:ea typeface="宋体" charset="-122"/>
              </a:rPr>
              <a:t>单例</a:t>
            </a:r>
            <a:endParaRPr lang="en-US" altLang="zh-CN" sz="320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Arial" charset="0"/>
              <a:buChar char="•"/>
            </a:pPr>
            <a:r>
              <a:rPr lang="zh-CN" altLang="en-US" sz="3200">
                <a:ea typeface="宋体" charset="-122"/>
              </a:rPr>
              <a:t>控制器</a:t>
            </a:r>
            <a:endParaRPr lang="en-US" altLang="zh-CN" sz="320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Arial" charset="0"/>
              <a:buChar char="•"/>
            </a:pPr>
            <a:r>
              <a:rPr lang="zh-CN" altLang="en-US" sz="3200">
                <a:ea typeface="宋体" charset="-122"/>
              </a:rPr>
              <a:t>全局的</a:t>
            </a:r>
            <a:endParaRPr lang="en-US" altLang="zh-CN" sz="320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Arial" charset="0"/>
              <a:buChar char="•"/>
            </a:pPr>
            <a:r>
              <a:rPr lang="zh-CN" altLang="en-US" sz="3200">
                <a:ea typeface="宋体" charset="-122"/>
              </a:rPr>
              <a:t>线程</a:t>
            </a:r>
            <a:endParaRPr lang="en-US" altLang="zh-CN" sz="320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Arial" charset="0"/>
              <a:buChar char="•"/>
            </a:pPr>
            <a:r>
              <a:rPr lang="zh-CN" altLang="en-US" sz="3200">
                <a:ea typeface="宋体" charset="-122"/>
              </a:rPr>
              <a:t>多线程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en-US" sz="3200"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200">
                <a:ea typeface="宋体" charset="-122"/>
              </a:rPr>
              <a:t>             </a:t>
            </a:r>
            <a:endParaRPr lang="zh-CN" altLang="en-US" sz="3600">
              <a:solidFill>
                <a:srgbClr val="FF0000"/>
              </a:solidFill>
              <a:ea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100">
              <a:latin typeface="Comic Sans MS" pitchFamily="66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45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In-class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practice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12776"/>
            <a:ext cx="70088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66" y="259964"/>
            <a:ext cx="7920880" cy="6507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044"/>
            <a:ext cx="8522687" cy="439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3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4.An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experiment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57158" y="5456054"/>
            <a:ext cx="8429684" cy="1357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Your job is to…</a:t>
            </a:r>
          </a:p>
          <a:p>
            <a:pPr marL="514350" indent="-514350">
              <a:buAutoNum type="arabicParenBoth"/>
            </a:pPr>
            <a:r>
              <a:rPr lang="en-US" altLang="zh-CN" sz="2000" dirty="0" smtClean="0">
                <a:solidFill>
                  <a:schemeClr val="tx1"/>
                </a:solidFill>
              </a:rPr>
              <a:t>Design the class diagram</a:t>
            </a:r>
          </a:p>
          <a:p>
            <a:pPr marL="514350" indent="-514350">
              <a:buAutoNum type="arabicParenBoth"/>
            </a:pPr>
            <a:r>
              <a:rPr lang="en-US" altLang="zh-CN" sz="2000" dirty="0" smtClean="0">
                <a:solidFill>
                  <a:schemeClr val="tx1"/>
                </a:solidFill>
              </a:rPr>
              <a:t>program according to your class diagram</a:t>
            </a:r>
          </a:p>
          <a:p>
            <a:pPr marL="514350" indent="-514350">
              <a:buAutoNum type="arabicParenBoth"/>
            </a:pPr>
            <a:r>
              <a:rPr lang="en-US" altLang="zh-CN" sz="2000" dirty="0" smtClean="0">
                <a:solidFill>
                  <a:schemeClr val="tx1"/>
                </a:solidFill>
              </a:rPr>
              <a:t>Test your design.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1453480"/>
            <a:ext cx="9144000" cy="4495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/>
              <a:t>ex01</a:t>
            </a:r>
            <a:r>
              <a:rPr lang="zh-CN" altLang="en-US" dirty="0"/>
              <a:t>：</a:t>
            </a:r>
            <a:r>
              <a:rPr lang="en-US" altLang="zh-CN" dirty="0"/>
              <a:t>Print pool</a:t>
            </a:r>
            <a:r>
              <a:rPr lang="zh-CN" altLang="en-US" dirty="0"/>
              <a:t>（</a:t>
            </a:r>
            <a:r>
              <a:rPr lang="en-US" altLang="zh-CN" dirty="0"/>
              <a:t>ex01</a:t>
            </a:r>
            <a:r>
              <a:rPr lang="zh-CN" altLang="en-US" dirty="0"/>
              <a:t>） </a:t>
            </a:r>
            <a:r>
              <a:rPr lang="en-US" altLang="zh-CN" dirty="0"/>
              <a:t>In operating system, the print pool ( print spooler ) is an application that manages print tasks, allowing a print pool user to delete, abort, or change the priority of the print </a:t>
            </a:r>
            <a:r>
              <a:rPr lang="en-US" altLang="zh-CN" dirty="0" err="1"/>
              <a:t>tasks,only</a:t>
            </a:r>
            <a:r>
              <a:rPr lang="en-US" altLang="zh-CN" dirty="0"/>
              <a:t> one print pool object can run in a </a:t>
            </a:r>
            <a:r>
              <a:rPr lang="en-US" altLang="zh-CN" dirty="0" err="1"/>
              <a:t>system.An</a:t>
            </a:r>
            <a:r>
              <a:rPr lang="en-US" altLang="zh-CN" dirty="0"/>
              <a:t> exception will ben thrown if the print pool is created repeatedly. Singleton pattern is used to simulate the design of print pool.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5.Homework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Finish the homework, </a:t>
            </a:r>
            <a:r>
              <a:rPr lang="en-US" altLang="zh-CN" smtClean="0"/>
              <a:t>which includes </a:t>
            </a:r>
            <a:r>
              <a:rPr lang="en-US" altLang="zh-CN" dirty="0" smtClean="0"/>
              <a:t>3 tasks.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83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Design Pattern: </a:t>
            </a:r>
            <a:r>
              <a:rPr lang="en-US" altLang="zh-CN" u="sng" dirty="0" smtClean="0"/>
              <a:t>The Singleton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In-class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05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Design Pattern: The Singleton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In-class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91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3E207-EF48-4331-8325-07E89F6E11A9}" type="datetime3">
              <a:rPr lang="zh-CN" altLang="en-US" smtClean="0"/>
              <a:pPr/>
              <a:t>2017年10月6日星期五</a:t>
            </a:fld>
            <a:endParaRPr lang="en-US" altLang="zh-CN" smtClean="0"/>
          </a:p>
        </p:txBody>
      </p:sp>
      <p:sp>
        <p:nvSpPr>
          <p:cNvPr id="1741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mtClean="0"/>
              <a:t>Neusoft Computer Science and Technology Department copy right</a:t>
            </a:r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8F13FD-38C5-46B6-803A-691DFDDF49F4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itchFamily="66" charset="0"/>
                <a:ea typeface="宋体" charset="-122"/>
              </a:rPr>
              <a:t>Case:</a:t>
            </a:r>
            <a:r>
              <a:rPr lang="zh-CN" altLang="en-US" dirty="0" smtClean="0">
                <a:latin typeface="Comic Sans MS" pitchFamily="66" charset="0"/>
                <a:ea typeface="宋体" charset="-122"/>
              </a:rPr>
              <a:t> </a:t>
            </a:r>
            <a:r>
              <a:rPr lang="en-US" altLang="zh-CN" dirty="0" smtClean="0">
                <a:latin typeface="Comic Sans MS" pitchFamily="66" charset="0"/>
                <a:ea typeface="宋体" charset="-122"/>
              </a:rPr>
              <a:t>The</a:t>
            </a:r>
            <a:r>
              <a:rPr lang="zh-CN" altLang="en-US" dirty="0" smtClean="0">
                <a:latin typeface="Comic Sans MS" pitchFamily="66" charset="0"/>
                <a:ea typeface="宋体" charset="-122"/>
              </a:rPr>
              <a:t> 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Chocolate </a:t>
            </a:r>
            <a:r>
              <a:rPr lang="en-US" altLang="zh-CN" dirty="0" smtClean="0">
                <a:latin typeface="Comic Sans MS" pitchFamily="66" charset="0"/>
                <a:ea typeface="宋体" charset="-122"/>
              </a:rPr>
              <a:t>Factory</a:t>
            </a:r>
          </a:p>
        </p:txBody>
      </p:sp>
      <p:sp>
        <p:nvSpPr>
          <p:cNvPr id="17414" name="Rectangle 1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762000" indent="-762000"/>
            <a:r>
              <a:rPr lang="en-US" altLang="zh-CN" dirty="0" smtClean="0">
                <a:ea typeface="宋体" charset="-122"/>
                <a:cs typeface="Arial" charset="0"/>
              </a:rPr>
              <a:t>To </a:t>
            </a:r>
            <a:r>
              <a:rPr lang="en-US" altLang="zh-CN" u="sng" dirty="0" smtClean="0">
                <a:ea typeface="宋体" charset="-122"/>
                <a:cs typeface="Arial" charset="0"/>
              </a:rPr>
              <a:t>fill</a:t>
            </a:r>
            <a:r>
              <a:rPr lang="en-US" altLang="zh-CN" dirty="0" smtClean="0">
                <a:ea typeface="宋体" charset="-122"/>
                <a:cs typeface="Arial" charset="0"/>
              </a:rPr>
              <a:t> the boiler it must be empty;</a:t>
            </a:r>
          </a:p>
          <a:p>
            <a:pPr marL="762000" indent="-762000"/>
            <a:r>
              <a:rPr lang="en-US" altLang="zh-CN" dirty="0" smtClean="0">
                <a:ea typeface="宋体" charset="-122"/>
                <a:cs typeface="Arial" charset="0"/>
              </a:rPr>
              <a:t>To </a:t>
            </a:r>
            <a:r>
              <a:rPr lang="en-US" altLang="zh-CN" u="sng" dirty="0" smtClean="0">
                <a:ea typeface="宋体" charset="-122"/>
                <a:cs typeface="Arial" charset="0"/>
              </a:rPr>
              <a:t>drain</a:t>
            </a:r>
            <a:r>
              <a:rPr lang="en-US" altLang="zh-CN" dirty="0" smtClean="0">
                <a:ea typeface="宋体" charset="-122"/>
                <a:cs typeface="Arial" charset="0"/>
              </a:rPr>
              <a:t> the boiler it must be full and also boiled.</a:t>
            </a:r>
          </a:p>
          <a:p>
            <a:pPr marL="762000" indent="-762000"/>
            <a:r>
              <a:rPr lang="en-US" altLang="zh-CN" dirty="0" smtClean="0">
                <a:ea typeface="宋体" charset="-122"/>
                <a:cs typeface="Arial" charset="0"/>
              </a:rPr>
              <a:t>To </a:t>
            </a:r>
            <a:r>
              <a:rPr lang="en-US" altLang="zh-CN" u="sng" dirty="0" smtClean="0">
                <a:ea typeface="宋体" charset="-122"/>
                <a:cs typeface="Arial" charset="0"/>
              </a:rPr>
              <a:t>boil</a:t>
            </a:r>
            <a:r>
              <a:rPr lang="en-US" altLang="zh-CN" dirty="0" smtClean="0">
                <a:ea typeface="宋体" charset="-122"/>
                <a:cs typeface="Arial" charset="0"/>
              </a:rPr>
              <a:t> the boiler it must be full and not already boiled.</a:t>
            </a:r>
          </a:p>
          <a:p>
            <a:pPr marL="762000" indent="-762000"/>
            <a:endParaRPr lang="en-US" altLang="zh-CN" dirty="0" smtClean="0">
              <a:ea typeface="宋体" charset="-122"/>
              <a:cs typeface="Arial" charset="0"/>
            </a:endParaRPr>
          </a:p>
        </p:txBody>
      </p:sp>
      <p:pic>
        <p:nvPicPr>
          <p:cNvPr id="17415" name="Picture 15" descr="show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4800"/>
            <a:ext cx="26003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9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4F8A58-760C-4450-A0EB-2D077690D775}" type="datetime3">
              <a:rPr lang="zh-CN" altLang="en-US" smtClean="0"/>
              <a:pPr/>
              <a:t>2017年10月6日星期五</a:t>
            </a:fld>
            <a:endParaRPr lang="en-US" altLang="zh-CN" smtClean="0"/>
          </a:p>
        </p:txBody>
      </p:sp>
      <p:sp>
        <p:nvSpPr>
          <p:cNvPr id="1536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mtClean="0"/>
              <a:t>Neusoft Computer Science and Technology Department copy right</a:t>
            </a: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3A9A92-8536-426D-8851-E5065B464623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23900" indent="-723900"/>
            <a:r>
              <a:rPr lang="en-US" altLang="zh-CN" sz="3200" dirty="0" smtClean="0">
                <a:latin typeface="Comic Sans MS" pitchFamily="66" charset="0"/>
                <a:ea typeface="宋体" charset="-122"/>
              </a:rPr>
              <a:t>Case: The</a:t>
            </a:r>
            <a:r>
              <a:rPr lang="zh-CN" altLang="en-US" sz="3200" dirty="0" smtClean="0"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3200" dirty="0" smtClean="0">
                <a:latin typeface="Comic Sans MS" pitchFamily="66" charset="0"/>
                <a:ea typeface="宋体" charset="-122"/>
              </a:rPr>
              <a:t>Chocolate Factory(P175)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7034147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4F8A58-760C-4450-A0EB-2D077690D775}" type="datetime3">
              <a:rPr lang="zh-CN" altLang="en-US" smtClean="0"/>
              <a:pPr/>
              <a:t>2017年10月6日星期五</a:t>
            </a:fld>
            <a:endParaRPr lang="en-US" altLang="zh-CN" smtClean="0"/>
          </a:p>
        </p:txBody>
      </p:sp>
      <p:sp>
        <p:nvSpPr>
          <p:cNvPr id="1536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mtClean="0"/>
              <a:t>Neusoft Computer Science and Technology Department copy right</a:t>
            </a: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3A9A92-8536-426D-8851-E5065B464623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23900" indent="-723900"/>
            <a:r>
              <a:rPr lang="en-US" altLang="zh-CN" sz="3200" dirty="0" smtClean="0">
                <a:latin typeface="Comic Sans MS" pitchFamily="66" charset="0"/>
                <a:ea typeface="宋体" charset="-122"/>
              </a:rPr>
              <a:t>Case: The</a:t>
            </a:r>
            <a:r>
              <a:rPr lang="zh-CN" altLang="en-US" sz="3200" dirty="0" smtClean="0"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3200" dirty="0" smtClean="0">
                <a:latin typeface="Comic Sans MS" pitchFamily="66" charset="0"/>
                <a:ea typeface="宋体" charset="-122"/>
              </a:rPr>
              <a:t>Chocolate Factory(P175)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5536" y="1988840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How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might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things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go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wrong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if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more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than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one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instance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of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err="1" smtClean="0">
                <a:solidFill>
                  <a:srgbClr val="FF0000"/>
                </a:solidFill>
              </a:rPr>
              <a:t>ChocalateBoiler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is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created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in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an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application</a:t>
            </a:r>
            <a:r>
              <a:rPr lang="en-US" altLang="zh-CN" sz="2800" dirty="0">
                <a:latin typeface="Comic Sans MS" pitchFamily="66" charset="0"/>
                <a:ea typeface="宋体" charset="-122"/>
              </a:rPr>
              <a:t>?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B6057C-6280-4A99-8E7F-B165B47AEFAD}" type="datetime3">
              <a:rPr lang="zh-CN" altLang="en-US" smtClean="0"/>
              <a:pPr/>
              <a:t>2017年10月6日星期五</a:t>
            </a:fld>
            <a:endParaRPr lang="en-US" altLang="zh-CN" smtClean="0"/>
          </a:p>
        </p:txBody>
      </p:sp>
      <p:sp>
        <p:nvSpPr>
          <p:cNvPr id="2048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mtClean="0"/>
              <a:t>Neusoft Computer Science and Technology Department copy right</a:t>
            </a:r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8D6654-B25A-461D-94BE-1276A7C46870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omic Sans MS" pitchFamily="66" charset="0"/>
                <a:ea typeface="宋体" charset="-122"/>
              </a:rPr>
              <a:t>Question: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762000" indent="-762000"/>
            <a:r>
              <a:rPr lang="en-US" altLang="zh-CN" dirty="0" smtClean="0">
                <a:latin typeface="Comic Sans MS" pitchFamily="66" charset="0"/>
                <a:ea typeface="宋体" charset="-122"/>
              </a:rPr>
              <a:t>Can you improve the </a:t>
            </a:r>
            <a:r>
              <a:rPr lang="en-US" altLang="zh-CN" dirty="0" err="1" smtClean="0">
                <a:latin typeface="Comic Sans MS" pitchFamily="66" charset="0"/>
                <a:ea typeface="宋体" charset="-122"/>
              </a:rPr>
              <a:t>ChocolateBoiler</a:t>
            </a:r>
            <a:r>
              <a:rPr lang="en-US" altLang="zh-CN" dirty="0" smtClean="0">
                <a:latin typeface="Comic Sans MS" pitchFamily="66" charset="0"/>
                <a:ea typeface="宋体" charset="-122"/>
              </a:rPr>
              <a:t> class into which only one instance of </a:t>
            </a:r>
            <a:r>
              <a:rPr lang="en-US" altLang="zh-CN" dirty="0" err="1" smtClean="0">
                <a:latin typeface="Comic Sans MS" pitchFamily="66" charset="0"/>
                <a:ea typeface="宋体" charset="-122"/>
              </a:rPr>
              <a:t>ChocalateBoiler</a:t>
            </a:r>
            <a:r>
              <a:rPr lang="en-US" altLang="zh-CN" dirty="0" smtClean="0">
                <a:latin typeface="Comic Sans MS" pitchFamily="66" charset="0"/>
                <a:ea typeface="宋体" charset="-122"/>
              </a:rPr>
              <a:t> is created in the application?</a:t>
            </a:r>
          </a:p>
          <a:p>
            <a:pPr marL="762000" indent="-762000"/>
            <a:endParaRPr lang="en-US" altLang="zh-CN" dirty="0" smtClean="0">
              <a:latin typeface="Comic Sans MS" pitchFamily="66" charset="0"/>
              <a:ea typeface="宋体" charset="-122"/>
            </a:endParaRPr>
          </a:p>
        </p:txBody>
      </p:sp>
      <p:pic>
        <p:nvPicPr>
          <p:cNvPr id="20487" name="Picture 4" descr="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91000"/>
            <a:ext cx="1768475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7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462</TotalTime>
  <Words>1229</Words>
  <Application>Microsoft Office PowerPoint</Application>
  <PresentationFormat>全屏显示(4:3)</PresentationFormat>
  <Paragraphs>248</Paragraphs>
  <Slides>32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中性</vt:lpstr>
      <vt:lpstr>OOSA&amp;D(2017)</vt:lpstr>
      <vt:lpstr>Review:The Factory Method Pattern</vt:lpstr>
      <vt:lpstr>glossary</vt:lpstr>
      <vt:lpstr>Agenda</vt:lpstr>
      <vt:lpstr>Agenda</vt:lpstr>
      <vt:lpstr>Case: The Chocolate Factory</vt:lpstr>
      <vt:lpstr>Case: The Chocolate Factory(P175)</vt:lpstr>
      <vt:lpstr>Case: The Chocolate Factory(P175)</vt:lpstr>
      <vt:lpstr>Question:</vt:lpstr>
      <vt:lpstr>Real World Scenario</vt:lpstr>
      <vt:lpstr>Real World Scenario</vt:lpstr>
      <vt:lpstr>Agenda</vt:lpstr>
      <vt:lpstr>Class diagram: Singleton Pattern</vt:lpstr>
      <vt:lpstr>The Singleton Pattern</vt:lpstr>
      <vt:lpstr>The Singleton Pattern</vt:lpstr>
      <vt:lpstr>The Singleton Pattern</vt:lpstr>
      <vt:lpstr>The Singleton Pattern</vt:lpstr>
      <vt:lpstr>Singleton pattern</vt:lpstr>
      <vt:lpstr>Restricting objects</vt:lpstr>
      <vt:lpstr>Implementing Singleton</vt:lpstr>
      <vt:lpstr>Singleton sequence diagram</vt:lpstr>
      <vt:lpstr>Singleton example</vt:lpstr>
      <vt:lpstr>An eagerly created instance(p181)</vt:lpstr>
      <vt:lpstr>Dealing with multithreading</vt:lpstr>
      <vt:lpstr>Double checking locking(P182)</vt:lpstr>
      <vt:lpstr>Summary so far..</vt:lpstr>
      <vt:lpstr>Summary so far..(P186)</vt:lpstr>
      <vt:lpstr>Checkpoints</vt:lpstr>
      <vt:lpstr> 3.In-class practice</vt:lpstr>
      <vt:lpstr> In-class practice</vt:lpstr>
      <vt:lpstr>4.An experiment</vt:lpstr>
      <vt:lpstr> 5.Homework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OOSA&amp;D(2017)</dc:title>
  <dc:creator>Runner</dc:creator>
  <cp:lastModifiedBy>Allan</cp:lastModifiedBy>
  <cp:revision>57</cp:revision>
  <dcterms:created xsi:type="dcterms:W3CDTF">2017-06-05T05:28:12Z</dcterms:created>
  <dcterms:modified xsi:type="dcterms:W3CDTF">2017-10-06T08:17:47Z</dcterms:modified>
</cp:coreProperties>
</file>