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6"/>
  </p:notesMasterIdLst>
  <p:sldIdLst>
    <p:sldId id="256" r:id="rId2"/>
    <p:sldId id="257" r:id="rId3"/>
    <p:sldId id="258" r:id="rId4"/>
    <p:sldId id="261" r:id="rId5"/>
    <p:sldId id="259" r:id="rId6"/>
    <p:sldId id="269" r:id="rId7"/>
    <p:sldId id="291" r:id="rId8"/>
    <p:sldId id="270" r:id="rId9"/>
    <p:sldId id="292" r:id="rId10"/>
    <p:sldId id="271" r:id="rId11"/>
    <p:sldId id="272" r:id="rId12"/>
    <p:sldId id="276" r:id="rId13"/>
    <p:sldId id="277" r:id="rId14"/>
    <p:sldId id="274" r:id="rId15"/>
    <p:sldId id="279" r:id="rId16"/>
    <p:sldId id="294" r:id="rId17"/>
    <p:sldId id="295" r:id="rId18"/>
    <p:sldId id="297" r:id="rId19"/>
    <p:sldId id="296" r:id="rId20"/>
    <p:sldId id="298" r:id="rId21"/>
    <p:sldId id="299" r:id="rId22"/>
    <p:sldId id="300" r:id="rId23"/>
    <p:sldId id="323" r:id="rId24"/>
    <p:sldId id="324" r:id="rId25"/>
    <p:sldId id="325" r:id="rId26"/>
    <p:sldId id="326" r:id="rId27"/>
    <p:sldId id="328" r:id="rId28"/>
    <p:sldId id="302" r:id="rId29"/>
    <p:sldId id="260" r:id="rId30"/>
    <p:sldId id="262" r:id="rId31"/>
    <p:sldId id="320" r:id="rId32"/>
    <p:sldId id="321" r:id="rId33"/>
    <p:sldId id="306" r:id="rId34"/>
    <p:sldId id="312" r:id="rId35"/>
    <p:sldId id="322" r:id="rId36"/>
    <p:sldId id="308" r:id="rId37"/>
    <p:sldId id="329" r:id="rId38"/>
    <p:sldId id="330" r:id="rId39"/>
    <p:sldId id="331" r:id="rId40"/>
    <p:sldId id="333" r:id="rId41"/>
    <p:sldId id="332" r:id="rId42"/>
    <p:sldId id="335" r:id="rId43"/>
    <p:sldId id="336" r:id="rId44"/>
    <p:sldId id="337" r:id="rId45"/>
    <p:sldId id="338" r:id="rId46"/>
    <p:sldId id="339" r:id="rId47"/>
    <p:sldId id="340" r:id="rId48"/>
    <p:sldId id="341" r:id="rId49"/>
    <p:sldId id="342" r:id="rId50"/>
    <p:sldId id="344" r:id="rId51"/>
    <p:sldId id="345" r:id="rId52"/>
    <p:sldId id="348" r:id="rId53"/>
    <p:sldId id="349" r:id="rId54"/>
    <p:sldId id="346" r:id="rId55"/>
    <p:sldId id="350" r:id="rId56"/>
    <p:sldId id="347" r:id="rId57"/>
    <p:sldId id="351" r:id="rId58"/>
    <p:sldId id="352" r:id="rId59"/>
    <p:sldId id="353" r:id="rId60"/>
    <p:sldId id="354" r:id="rId61"/>
    <p:sldId id="355" r:id="rId62"/>
    <p:sldId id="356" r:id="rId63"/>
    <p:sldId id="357" r:id="rId64"/>
    <p:sldId id="358" r:id="rId65"/>
    <p:sldId id="359" r:id="rId66"/>
    <p:sldId id="360" r:id="rId67"/>
    <p:sldId id="343" r:id="rId68"/>
    <p:sldId id="361" r:id="rId69"/>
    <p:sldId id="362" r:id="rId70"/>
    <p:sldId id="263" r:id="rId71"/>
    <p:sldId id="264" r:id="rId72"/>
    <p:sldId id="286" r:id="rId73"/>
    <p:sldId id="287" r:id="rId74"/>
    <p:sldId id="288" r:id="rId75"/>
    <p:sldId id="289" r:id="rId76"/>
    <p:sldId id="318" r:id="rId77"/>
    <p:sldId id="290" r:id="rId78"/>
    <p:sldId id="363" r:id="rId79"/>
    <p:sldId id="265" r:id="rId80"/>
    <p:sldId id="267" r:id="rId81"/>
    <p:sldId id="268" r:id="rId82"/>
    <p:sldId id="309" r:id="rId83"/>
    <p:sldId id="310" r:id="rId84"/>
    <p:sldId id="311" r:id="rId8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770" autoAdjust="0"/>
  </p:normalViewPr>
  <p:slideViewPr>
    <p:cSldViewPr>
      <p:cViewPr varScale="1">
        <p:scale>
          <a:sx n="52" d="100"/>
          <a:sy n="52" d="100"/>
        </p:scale>
        <p:origin x="-18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779E9-C4C5-4846-97C0-B340185FAA5D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647F1-DBDF-4F8E-B879-813272766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85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647F1-DBDF-4F8E-B879-813272766F6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556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647F1-DBDF-4F8E-B879-813272766F6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623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647F1-DBDF-4F8E-B879-813272766F6F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489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647F1-DBDF-4F8E-B879-813272766F6F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489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647F1-DBDF-4F8E-B879-813272766F6F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893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647F1-DBDF-4F8E-B879-813272766F6F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447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647F1-DBDF-4F8E-B879-813272766F6F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427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F4850023-2944-44E7-9EC2-47052A66FC7A}" type="slidenum">
              <a:rPr lang="en-US" altLang="zh-CN" smtClean="0"/>
              <a:pPr/>
              <a:t>82</a:t>
            </a:fld>
            <a:endParaRPr lang="en-US" altLang="zh-CN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B375953-FB79-490D-BD0B-F74AD0E6C126}" type="slidenum">
              <a:rPr lang="en-US" altLang="zh-CN" smtClean="0"/>
              <a:pPr/>
              <a:t>84</a:t>
            </a:fld>
            <a:endParaRPr lang="en-US" altLang="zh-CN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2017/10/15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2017/10/15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2017/10/15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2017/10/15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11760" y="4149080"/>
            <a:ext cx="6477000" cy="1828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OOSA&amp;D(2017)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06  </a:t>
            </a:r>
            <a:r>
              <a:rPr lang="zh-CN" altLang="en-US" dirty="0" smtClean="0"/>
              <a:t>封装调用</a:t>
            </a:r>
            <a:r>
              <a:rPr lang="en-US" altLang="zh-CN" dirty="0" smtClean="0"/>
              <a:t>: </a:t>
            </a:r>
            <a:r>
              <a:rPr lang="zh-CN" altLang="en-US" dirty="0" smtClean="0"/>
              <a:t>命令模式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06  Encapsulating </a:t>
            </a:r>
            <a:r>
              <a:rPr lang="en-US" altLang="zh-CN" dirty="0" smtClean="0"/>
              <a:t>Invocation: the </a:t>
            </a:r>
            <a:r>
              <a:rPr lang="en-US" altLang="zh-CN" dirty="0"/>
              <a:t>Command Pattern</a:t>
            </a:r>
            <a:endParaRPr lang="zh-CN" altLang="en-US" dirty="0"/>
          </a:p>
        </p:txBody>
      </p:sp>
      <p:pic>
        <p:nvPicPr>
          <p:cNvPr id="13314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6778653" y="214290"/>
            <a:ext cx="2222503" cy="5000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Your teammates are already discussing how to design the remote control API...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23" name="圆角矩形标注 22"/>
          <p:cNvSpPr/>
          <p:nvPr/>
        </p:nvSpPr>
        <p:spPr>
          <a:xfrm>
            <a:off x="2293019" y="2692620"/>
            <a:ext cx="4799262" cy="2176540"/>
          </a:xfrm>
          <a:prstGeom prst="wedgeRoundRectCallout">
            <a:avLst>
              <a:gd name="adj1" fmla="val -35651"/>
              <a:gd name="adj2" fmla="val 7594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Well, we’ve got another design to do.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My first observation is that we’ve got a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simple remote with on and off buttons but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a set of vendor classes that are quite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diverse.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126682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40" name="圆角矩形标注 39"/>
          <p:cNvSpPr/>
          <p:nvPr/>
        </p:nvSpPr>
        <p:spPr>
          <a:xfrm>
            <a:off x="1734117" y="1844824"/>
            <a:ext cx="6150252" cy="1443010"/>
          </a:xfrm>
          <a:prstGeom prst="wedgeRoundRectCallout">
            <a:avLst>
              <a:gd name="adj1" fmla="val -28807"/>
              <a:gd name="adj2" fmla="val 7908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</a:rPr>
              <a:t>Hey, I couldn’t </a:t>
            </a:r>
            <a:r>
              <a:rPr lang="en-US" altLang="zh-CN" sz="2000" dirty="0" smtClean="0">
                <a:solidFill>
                  <a:schemeClr val="tx1"/>
                </a:solidFill>
              </a:rPr>
              <a:t>help overhearing</a:t>
            </a:r>
            <a:r>
              <a:rPr lang="en-US" altLang="zh-CN" sz="2000" dirty="0">
                <a:solidFill>
                  <a:schemeClr val="tx1"/>
                </a:solidFill>
              </a:rPr>
              <a:t>.  Since Chapter 1 </a:t>
            </a:r>
            <a:r>
              <a:rPr lang="en-US" altLang="zh-CN" sz="2000" dirty="0" smtClean="0">
                <a:solidFill>
                  <a:schemeClr val="tx1"/>
                </a:solidFill>
              </a:rPr>
              <a:t>I’ve </a:t>
            </a:r>
            <a:r>
              <a:rPr lang="en-US" altLang="zh-CN" sz="2000" dirty="0">
                <a:solidFill>
                  <a:schemeClr val="tx1"/>
                </a:solidFill>
              </a:rPr>
              <a:t>been boning up on Design </a:t>
            </a:r>
            <a:r>
              <a:rPr lang="en-US" altLang="zh-CN" sz="2000" dirty="0" smtClean="0">
                <a:solidFill>
                  <a:schemeClr val="tx1"/>
                </a:solidFill>
              </a:rPr>
              <a:t>Patterns</a:t>
            </a:r>
            <a:r>
              <a:rPr lang="en-US" altLang="zh-CN" sz="2000" dirty="0">
                <a:solidFill>
                  <a:schemeClr val="tx1"/>
                </a:solidFill>
              </a:rPr>
              <a:t>.  There’s a pattern </a:t>
            </a:r>
            <a:r>
              <a:rPr lang="en-US" altLang="zh-CN" sz="2000" dirty="0" smtClean="0">
                <a:solidFill>
                  <a:schemeClr val="tx1"/>
                </a:solidFill>
              </a:rPr>
              <a:t>called </a:t>
            </a:r>
            <a:r>
              <a:rPr lang="en-US" altLang="zh-CN" sz="2000" dirty="0">
                <a:solidFill>
                  <a:schemeClr val="tx1"/>
                </a:solidFill>
              </a:rPr>
              <a:t>“Command Pattern” I think </a:t>
            </a:r>
            <a:r>
              <a:rPr lang="en-US" altLang="zh-CN" sz="2000" dirty="0" smtClean="0">
                <a:solidFill>
                  <a:schemeClr val="tx1"/>
                </a:solidFill>
              </a:rPr>
              <a:t>might </a:t>
            </a:r>
            <a:r>
              <a:rPr lang="en-US" altLang="zh-CN" sz="2000" dirty="0">
                <a:solidFill>
                  <a:schemeClr val="tx1"/>
                </a:solidFill>
              </a:rPr>
              <a:t>help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92" y="3150071"/>
            <a:ext cx="166687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391703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Meanwhile, back at the Diner..., </a:t>
            </a:r>
            <a:r>
              <a:rPr lang="en-US" altLang="zh-CN" sz="2800" dirty="0" smtClean="0"/>
              <a:t>or</a:t>
            </a:r>
            <a:r>
              <a:rPr lang="en-US" altLang="zh-CN" sz="2800" dirty="0"/>
              <a:t>, </a:t>
            </a:r>
            <a:r>
              <a:rPr lang="en-US" altLang="zh-CN" sz="2800" dirty="0" smtClean="0"/>
              <a:t>A </a:t>
            </a:r>
            <a:r>
              <a:rPr lang="en-US" altLang="zh-CN" sz="2800" dirty="0"/>
              <a:t>brief </a:t>
            </a:r>
            <a:r>
              <a:rPr lang="en-US" altLang="zh-CN" sz="2800" dirty="0" smtClean="0"/>
              <a:t>introduction </a:t>
            </a:r>
            <a:r>
              <a:rPr lang="en-US" altLang="zh-CN" sz="2800" dirty="0"/>
              <a:t>to the Command </a:t>
            </a:r>
            <a:r>
              <a:rPr lang="en-US" altLang="zh-CN" sz="2800" dirty="0" smtClean="0"/>
              <a:t>Pattern.</a:t>
            </a:r>
          </a:p>
          <a:p>
            <a:r>
              <a:rPr lang="en-US" altLang="zh-CN" sz="2800" dirty="0"/>
              <a:t>let’s take a short detour back to the diner and study the interactions between the customers, the waitress, the orders and the short-order cook.  Through these interactions, you’re going to understand the objects involved in the Command Pattern and also get a feel for how the decoupling works.  After that, we’re going to knock out that remote control API.</a:t>
            </a:r>
          </a:p>
          <a:p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5122" name="AutoShape 2" descr="http://img3.imgtn.bdimg.com/it/u=2958919381,3018765510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4797626"/>
            <a:ext cx="28860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>
            <p:ph sz="quarter" idx="1"/>
          </p:nvPr>
        </p:nvSpPr>
        <p:spPr>
          <a:xfrm>
            <a:off x="611560" y="1412776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Okay, we all know how the Diner operates:</a:t>
            </a:r>
            <a:endParaRPr lang="zh-CN" altLang="en-US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5122" name="AutoShape 2" descr="http://img3.imgtn.bdimg.com/it/u=2958919381,3018765510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93" y="1916832"/>
            <a:ext cx="7868891" cy="5067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34379" y="1484784"/>
            <a:ext cx="2496113" cy="4495800"/>
          </a:xfrm>
        </p:spPr>
        <p:txBody>
          <a:bodyPr>
            <a:normAutofit/>
          </a:bodyPr>
          <a:lstStyle/>
          <a:p>
            <a:r>
              <a:rPr lang="en-US" altLang="zh-CN" dirty="0"/>
              <a:t>Let’s study the </a:t>
            </a:r>
            <a:r>
              <a:rPr lang="en-US" altLang="zh-CN" dirty="0" smtClean="0"/>
              <a:t>interaction </a:t>
            </a:r>
            <a:r>
              <a:rPr lang="en-US" altLang="zh-CN" dirty="0"/>
              <a:t>in a little more detail...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493" y="-7050"/>
            <a:ext cx="6486143" cy="67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The </a:t>
            </a:r>
            <a:r>
              <a:rPr lang="en-US" altLang="zh-CN" dirty="0" err="1">
                <a:solidFill>
                  <a:srgbClr val="C00000"/>
                </a:solidFill>
              </a:rPr>
              <a:t>Objectville</a:t>
            </a:r>
            <a:r>
              <a:rPr lang="en-US" altLang="zh-CN" dirty="0">
                <a:solidFill>
                  <a:srgbClr val="C00000"/>
                </a:solidFill>
              </a:rPr>
              <a:t> Diner roles and </a:t>
            </a:r>
            <a:r>
              <a:rPr lang="en-US" altLang="zh-CN" dirty="0" smtClean="0">
                <a:solidFill>
                  <a:srgbClr val="C00000"/>
                </a:solidFill>
              </a:rPr>
              <a:t>responsibilities</a:t>
            </a:r>
          </a:p>
          <a:p>
            <a:r>
              <a:rPr lang="en-US" altLang="zh-CN" dirty="0"/>
              <a:t>An Order Slip encapsulates a request to prepare a </a:t>
            </a:r>
            <a:r>
              <a:rPr lang="en-US" altLang="zh-CN" dirty="0" smtClean="0"/>
              <a:t>meal.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852936"/>
            <a:ext cx="2808312" cy="359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The </a:t>
            </a:r>
            <a:r>
              <a:rPr lang="en-US" altLang="zh-CN" dirty="0" err="1">
                <a:solidFill>
                  <a:srgbClr val="C00000"/>
                </a:solidFill>
              </a:rPr>
              <a:t>Objectville</a:t>
            </a:r>
            <a:r>
              <a:rPr lang="en-US" altLang="zh-CN" dirty="0">
                <a:solidFill>
                  <a:srgbClr val="C00000"/>
                </a:solidFill>
              </a:rPr>
              <a:t> Diner roles and </a:t>
            </a:r>
            <a:r>
              <a:rPr lang="en-US" altLang="zh-CN" dirty="0" smtClean="0">
                <a:solidFill>
                  <a:srgbClr val="C00000"/>
                </a:solidFill>
              </a:rPr>
              <a:t>responsibilities</a:t>
            </a:r>
          </a:p>
          <a:p>
            <a:r>
              <a:rPr lang="en-US" altLang="zh-CN" dirty="0"/>
              <a:t>The Waitress’s job is to take Order Slips and </a:t>
            </a:r>
            <a:r>
              <a:rPr lang="en-US" altLang="zh-CN" dirty="0" smtClean="0"/>
              <a:t>invoke </a:t>
            </a:r>
            <a:r>
              <a:rPr lang="en-US" altLang="zh-CN" dirty="0"/>
              <a:t>the </a:t>
            </a:r>
            <a:r>
              <a:rPr lang="en-US" altLang="zh-CN" dirty="0" err="1"/>
              <a:t>orderUp</a:t>
            </a:r>
            <a:r>
              <a:rPr lang="en-US" altLang="zh-CN" dirty="0"/>
              <a:t>() method on them.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963744"/>
            <a:ext cx="3528392" cy="3831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213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The </a:t>
            </a:r>
            <a:r>
              <a:rPr lang="en-US" altLang="zh-CN" dirty="0" err="1">
                <a:solidFill>
                  <a:srgbClr val="C00000"/>
                </a:solidFill>
              </a:rPr>
              <a:t>Objectville</a:t>
            </a:r>
            <a:r>
              <a:rPr lang="en-US" altLang="zh-CN" dirty="0">
                <a:solidFill>
                  <a:srgbClr val="C00000"/>
                </a:solidFill>
              </a:rPr>
              <a:t> Diner roles and </a:t>
            </a:r>
            <a:r>
              <a:rPr lang="en-US" altLang="zh-CN" dirty="0" smtClean="0">
                <a:solidFill>
                  <a:srgbClr val="C00000"/>
                </a:solidFill>
              </a:rPr>
              <a:t>responsibilities</a:t>
            </a:r>
          </a:p>
          <a:p>
            <a:r>
              <a:rPr lang="en-US" altLang="zh-CN" dirty="0"/>
              <a:t>The Short Order Cook has the knowledge </a:t>
            </a:r>
            <a:r>
              <a:rPr lang="en-US" altLang="zh-CN" dirty="0" smtClean="0"/>
              <a:t>required </a:t>
            </a:r>
            <a:r>
              <a:rPr lang="en-US" altLang="zh-CN" dirty="0"/>
              <a:t>to prepare the meal.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616" y="3212976"/>
            <a:ext cx="4644800" cy="3305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8762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29" y="2562225"/>
            <a:ext cx="126682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3" y="2566988"/>
            <a:ext cx="37242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2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96" y="1600288"/>
            <a:ext cx="4248472" cy="4495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Before we move on, spend some time studying </a:t>
            </a:r>
            <a:r>
              <a:rPr lang="en-US" altLang="zh-CN" dirty="0" smtClean="0"/>
              <a:t>the </a:t>
            </a:r>
            <a:r>
              <a:rPr lang="en-US" altLang="zh-CN" dirty="0"/>
              <a:t>diagram two pages back along with Diner </a:t>
            </a:r>
            <a:r>
              <a:rPr lang="en-US" altLang="zh-CN" dirty="0" smtClean="0"/>
              <a:t>roles and </a:t>
            </a:r>
            <a:r>
              <a:rPr lang="en-US" altLang="zh-CN" dirty="0"/>
              <a:t>responsibilities until you think you’ve </a:t>
            </a:r>
            <a:r>
              <a:rPr lang="en-US" altLang="zh-CN" dirty="0" smtClean="0"/>
              <a:t>got </a:t>
            </a:r>
            <a:r>
              <a:rPr lang="en-US" altLang="zh-CN" dirty="0"/>
              <a:t>a handle on the </a:t>
            </a:r>
            <a:r>
              <a:rPr lang="en-US" altLang="zh-CN" dirty="0" err="1"/>
              <a:t>Objectville</a:t>
            </a:r>
            <a:r>
              <a:rPr lang="en-US" altLang="zh-CN" dirty="0"/>
              <a:t> Diner objects and </a:t>
            </a:r>
            <a:r>
              <a:rPr lang="en-US" altLang="zh-CN" dirty="0" smtClean="0"/>
              <a:t>relationships</a:t>
            </a:r>
            <a:r>
              <a:rPr lang="en-US" altLang="zh-CN" dirty="0"/>
              <a:t>.  Once you’ve done that, get ready </a:t>
            </a:r>
            <a:r>
              <a:rPr lang="en-US" altLang="zh-CN" dirty="0" smtClean="0"/>
              <a:t>to </a:t>
            </a:r>
            <a:r>
              <a:rPr lang="en-US" altLang="zh-CN" dirty="0"/>
              <a:t>nail the Command Pattern!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583701"/>
            <a:ext cx="4676775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51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Glossary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invoke</a:t>
            </a:r>
            <a:r>
              <a:rPr lang="zh-CN" altLang="en-US" b="1" dirty="0" smtClean="0"/>
              <a:t>调用</a:t>
            </a:r>
            <a:r>
              <a:rPr lang="en-US" altLang="zh-CN" b="1" dirty="0" smtClean="0"/>
              <a:t>,</a:t>
            </a:r>
            <a:r>
              <a:rPr lang="en-US" altLang="zh-CN" dirty="0"/>
              <a:t> </a:t>
            </a:r>
            <a:r>
              <a:rPr lang="en-US" altLang="zh-CN" dirty="0" smtClean="0"/>
              <a:t> Invocation, Invoker </a:t>
            </a:r>
          </a:p>
          <a:p>
            <a:r>
              <a:rPr lang="en-US" altLang="zh-CN" b="1" dirty="0" smtClean="0"/>
              <a:t>method </a:t>
            </a:r>
            <a:r>
              <a:rPr lang="en-US" altLang="zh-CN" b="1" dirty="0" smtClean="0"/>
              <a:t>invocation</a:t>
            </a:r>
            <a:r>
              <a:rPr lang="zh-CN" altLang="en-US" b="1" dirty="0"/>
              <a:t>方法调用</a:t>
            </a:r>
            <a:endParaRPr lang="en-US" altLang="zh-CN" b="1" dirty="0"/>
          </a:p>
          <a:p>
            <a:r>
              <a:rPr lang="en-US" altLang="zh-CN" b="1" dirty="0" smtClean="0"/>
              <a:t>feature</a:t>
            </a:r>
            <a:r>
              <a:rPr lang="zh-CN" altLang="en-US" b="1" dirty="0"/>
              <a:t>特色</a:t>
            </a:r>
          </a:p>
          <a:p>
            <a:r>
              <a:rPr lang="en-US" altLang="zh-CN" b="1" dirty="0" smtClean="0"/>
              <a:t>slot</a:t>
            </a:r>
            <a:r>
              <a:rPr lang="zh-CN" altLang="en-US" b="1" dirty="0"/>
              <a:t>插槽</a:t>
            </a:r>
          </a:p>
          <a:p>
            <a:r>
              <a:rPr lang="en-US" altLang="zh-CN" b="1" dirty="0" smtClean="0"/>
              <a:t>execute</a:t>
            </a:r>
            <a:r>
              <a:rPr lang="zh-CN" altLang="en-US" b="1" dirty="0"/>
              <a:t>执行</a:t>
            </a:r>
          </a:p>
          <a:p>
            <a:r>
              <a:rPr lang="en-US" altLang="zh-CN" b="1" dirty="0" smtClean="0"/>
              <a:t>command</a:t>
            </a:r>
            <a:r>
              <a:rPr lang="zh-CN" altLang="en-US" b="1" dirty="0"/>
              <a:t>命令</a:t>
            </a:r>
          </a:p>
          <a:p>
            <a:r>
              <a:rPr lang="en-US" altLang="zh-CN" b="1" dirty="0" smtClean="0"/>
              <a:t>remote control</a:t>
            </a:r>
            <a:r>
              <a:rPr lang="zh-CN" altLang="en-US" b="1" dirty="0"/>
              <a:t>遥控</a:t>
            </a:r>
          </a:p>
          <a:p>
            <a:endParaRPr lang="en-US" altLang="zh-CN" b="1" dirty="0"/>
          </a:p>
          <a:p>
            <a:endParaRPr lang="en-US" b="1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7" name="Picture 5" descr="j041239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48429">
            <a:off x="6629400" y="4376738"/>
            <a:ext cx="2362200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From the Diner to the Command </a:t>
            </a:r>
            <a:r>
              <a:rPr lang="en-US" altLang="zh-CN" dirty="0" smtClean="0"/>
              <a:t>Pattern</a:t>
            </a:r>
          </a:p>
          <a:p>
            <a:r>
              <a:rPr lang="en-US" altLang="zh-CN" dirty="0"/>
              <a:t>Okay, we’ve spent enough time in the </a:t>
            </a:r>
            <a:r>
              <a:rPr lang="en-US" altLang="zh-CN" dirty="0" err="1"/>
              <a:t>Objectville</a:t>
            </a:r>
            <a:r>
              <a:rPr lang="en-US" altLang="zh-CN" dirty="0"/>
              <a:t> Diner that we know all the </a:t>
            </a:r>
            <a:r>
              <a:rPr lang="en-US" altLang="zh-CN" dirty="0" smtClean="0"/>
              <a:t>personalities </a:t>
            </a:r>
            <a:r>
              <a:rPr lang="en-US" altLang="zh-CN" dirty="0"/>
              <a:t>and their responsibilities quite well.  Now we’re going to rework </a:t>
            </a:r>
            <a:r>
              <a:rPr lang="en-US" altLang="zh-CN" dirty="0" smtClean="0"/>
              <a:t>the </a:t>
            </a:r>
            <a:r>
              <a:rPr lang="en-US" altLang="zh-CN" dirty="0"/>
              <a:t>Diner diagram to </a:t>
            </a:r>
            <a:r>
              <a:rPr lang="en-US" altLang="zh-CN" dirty="0" smtClean="0"/>
              <a:t>reflect </a:t>
            </a:r>
            <a:r>
              <a:rPr lang="en-US" altLang="zh-CN" dirty="0"/>
              <a:t>the Command Pattern. You’ll see that all the </a:t>
            </a:r>
            <a:r>
              <a:rPr lang="en-US" altLang="zh-CN" dirty="0" smtClean="0"/>
              <a:t>players </a:t>
            </a:r>
            <a:r>
              <a:rPr lang="en-US" altLang="zh-CN" dirty="0"/>
              <a:t>are the same; only the names have changed.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920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05" y="0"/>
            <a:ext cx="7691639" cy="75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816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2" y="0"/>
            <a:ext cx="7092014" cy="676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811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692696"/>
            <a:ext cx="8153400" cy="52650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 A Case </a:t>
            </a:r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Our </a:t>
            </a:r>
            <a:r>
              <a:rPr lang="en-US" altLang="zh-CN" dirty="0"/>
              <a:t>first  command object</a:t>
            </a:r>
            <a:br>
              <a:rPr lang="en-US" altLang="zh-CN" dirty="0"/>
            </a:b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Implementing </a:t>
            </a:r>
            <a:r>
              <a:rPr lang="en-US" altLang="zh-CN" dirty="0"/>
              <a:t>the Command </a:t>
            </a:r>
            <a:r>
              <a:rPr lang="en-US" altLang="zh-CN" dirty="0" smtClean="0"/>
              <a:t>interface</a:t>
            </a:r>
          </a:p>
          <a:p>
            <a:pPr marL="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interface Command {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public </a:t>
            </a:r>
            <a:r>
              <a:rPr lang="en-US" altLang="zh-CN" dirty="0"/>
              <a:t>void </a:t>
            </a:r>
            <a:r>
              <a:rPr lang="en-US" altLang="zh-CN" dirty="0">
                <a:solidFill>
                  <a:srgbClr val="FF0000"/>
                </a:solidFill>
              </a:rPr>
              <a:t>execute</a:t>
            </a:r>
            <a:r>
              <a:rPr lang="en-US" altLang="zh-CN" dirty="0" smtClean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396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A Case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CN" dirty="0" smtClean="0"/>
              <a:t>Implementing a </a:t>
            </a:r>
            <a:r>
              <a:rPr lang="en-US" altLang="zh-CN" dirty="0"/>
              <a:t>Command to turn a light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873" y="3573016"/>
            <a:ext cx="2304834" cy="130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23528" y="2204864"/>
            <a:ext cx="65156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public class </a:t>
            </a:r>
            <a:r>
              <a:rPr lang="en-US" altLang="zh-CN" sz="2400" dirty="0" err="1"/>
              <a:t>LightOnCommand</a:t>
            </a:r>
            <a:r>
              <a:rPr lang="en-US" altLang="zh-CN" sz="2400" dirty="0"/>
              <a:t> implements Command {</a:t>
            </a:r>
          </a:p>
          <a:p>
            <a:r>
              <a:rPr lang="en-US" altLang="zh-CN" sz="2400" dirty="0"/>
              <a:t>    Light </a:t>
            </a:r>
            <a:r>
              <a:rPr lang="en-US" altLang="zh-CN" sz="2400" dirty="0" err="1"/>
              <a:t>light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</a:t>
            </a:r>
          </a:p>
          <a:p>
            <a:r>
              <a:rPr lang="en-US" altLang="zh-CN" sz="2400" dirty="0"/>
              <a:t>    public </a:t>
            </a:r>
            <a:r>
              <a:rPr lang="en-US" altLang="zh-CN" sz="2400" dirty="0" err="1"/>
              <a:t>LightOnCommand</a:t>
            </a:r>
            <a:r>
              <a:rPr lang="en-US" altLang="zh-CN" sz="2400" dirty="0"/>
              <a:t>(Light light) {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this.light</a:t>
            </a:r>
            <a:r>
              <a:rPr lang="en-US" altLang="zh-CN" sz="2400" dirty="0"/>
              <a:t> = light;</a:t>
            </a:r>
          </a:p>
          <a:p>
            <a:r>
              <a:rPr lang="en-US" altLang="zh-CN" sz="2400" dirty="0"/>
              <a:t>    }</a:t>
            </a:r>
          </a:p>
          <a:p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    public void execute() {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light.on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    }</a:t>
            </a:r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07592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A Case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536" y="1484784"/>
            <a:ext cx="8153400" cy="44958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CN" dirty="0"/>
              <a:t>Using the command object</a:t>
            </a:r>
          </a:p>
        </p:txBody>
      </p:sp>
      <p:sp>
        <p:nvSpPr>
          <p:cNvPr id="4" name="矩形 3"/>
          <p:cNvSpPr/>
          <p:nvPr/>
        </p:nvSpPr>
        <p:spPr>
          <a:xfrm>
            <a:off x="1043608" y="1941513"/>
            <a:ext cx="68407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public </a:t>
            </a:r>
            <a:r>
              <a:rPr lang="en-US" altLang="zh-CN" sz="2400" dirty="0"/>
              <a:t>class </a:t>
            </a:r>
            <a:r>
              <a:rPr lang="en-US" altLang="zh-CN" sz="2400" dirty="0" err="1"/>
              <a:t>SimpleRemoteControl</a:t>
            </a:r>
            <a:r>
              <a:rPr lang="en-US" altLang="zh-CN" sz="2400" dirty="0"/>
              <a:t> {</a:t>
            </a:r>
          </a:p>
          <a:p>
            <a:r>
              <a:rPr lang="en-US" altLang="zh-CN" sz="2400" dirty="0"/>
              <a:t>    Command slot;</a:t>
            </a:r>
          </a:p>
          <a:p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    public </a:t>
            </a:r>
            <a:r>
              <a:rPr lang="en-US" altLang="zh-CN" sz="2400" dirty="0" err="1"/>
              <a:t>SimpleRemoteControl</a:t>
            </a:r>
            <a:r>
              <a:rPr lang="en-US" altLang="zh-CN" sz="2400" dirty="0"/>
              <a:t>() {}</a:t>
            </a:r>
          </a:p>
          <a:p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    public void </a:t>
            </a:r>
            <a:r>
              <a:rPr lang="en-US" altLang="zh-CN" sz="2400" dirty="0" err="1"/>
              <a:t>setCommand</a:t>
            </a:r>
            <a:r>
              <a:rPr lang="en-US" altLang="zh-CN" sz="2400" dirty="0"/>
              <a:t>(Command command) {</a:t>
            </a:r>
          </a:p>
          <a:p>
            <a:r>
              <a:rPr lang="en-US" altLang="zh-CN" sz="2400" dirty="0"/>
              <a:t>        slot = command;</a:t>
            </a:r>
          </a:p>
          <a:p>
            <a:r>
              <a:rPr lang="en-US" altLang="zh-CN" sz="2400" dirty="0"/>
              <a:t>    }</a:t>
            </a:r>
          </a:p>
          <a:p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    public void </a:t>
            </a:r>
            <a:r>
              <a:rPr lang="en-US" altLang="zh-CN" sz="2400" dirty="0" err="1"/>
              <a:t>buttonWasPressed</a:t>
            </a:r>
            <a:r>
              <a:rPr lang="en-US" altLang="zh-CN" sz="2400" dirty="0"/>
              <a:t>() {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slot.execute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    }</a:t>
            </a:r>
          </a:p>
          <a:p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2214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A Case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536" y="1484784"/>
            <a:ext cx="8153400" cy="44958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CN" dirty="0"/>
              <a:t>Creating a simple test to use the Remote Control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2132856"/>
            <a:ext cx="83529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public class </a:t>
            </a:r>
            <a:r>
              <a:rPr lang="en-US" altLang="zh-CN" sz="2400" dirty="0" err="1"/>
              <a:t>RemoteControlTest</a:t>
            </a:r>
            <a:r>
              <a:rPr lang="en-US" altLang="zh-CN" sz="2400" dirty="0"/>
              <a:t> {</a:t>
            </a:r>
          </a:p>
          <a:p>
            <a:r>
              <a:rPr lang="en-US" altLang="zh-CN" sz="2400" dirty="0"/>
              <a:t>    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{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SimpleRemoteControl</a:t>
            </a:r>
            <a:r>
              <a:rPr lang="en-US" altLang="zh-CN" sz="2400" dirty="0"/>
              <a:t> remote = new </a:t>
            </a:r>
            <a:r>
              <a:rPr lang="en-US" altLang="zh-CN" sz="2400" dirty="0" err="1"/>
              <a:t>SimpleRemoteControl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        Light </a:t>
            </a:r>
            <a:r>
              <a:rPr lang="en-US" altLang="zh-CN" sz="2400" dirty="0" err="1"/>
              <a:t>light</a:t>
            </a:r>
            <a:r>
              <a:rPr lang="en-US" altLang="zh-CN" sz="2400" dirty="0"/>
              <a:t> = new Light();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LightOnCommand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lightOn</a:t>
            </a:r>
            <a:r>
              <a:rPr lang="en-US" altLang="zh-CN" sz="2400" dirty="0"/>
              <a:t> = new </a:t>
            </a:r>
            <a:r>
              <a:rPr lang="en-US" altLang="zh-CN" sz="2400" dirty="0" err="1"/>
              <a:t>LightOnCommand</a:t>
            </a:r>
            <a:r>
              <a:rPr lang="en-US" altLang="zh-CN" sz="2400" dirty="0"/>
              <a:t>(light);</a:t>
            </a:r>
          </a:p>
          <a:p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remote.setCommand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lightOn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remote.buttonWasPressed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    }</a:t>
            </a:r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448" y="4365104"/>
            <a:ext cx="3890809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243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A Case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536" y="1484784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GarageDoorOpenCommand</a:t>
            </a:r>
            <a:r>
              <a:rPr lang="en-US" altLang="zh-CN" dirty="0"/>
              <a:t> </a:t>
            </a:r>
            <a:r>
              <a:rPr lang="en-US" altLang="zh-CN" dirty="0" smtClean="0"/>
              <a:t>class(P205)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6219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Command Pattern for home automation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6858016" y="3143248"/>
            <a:ext cx="357190" cy="571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86" y="2430484"/>
            <a:ext cx="8145463" cy="399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601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 Case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C00000"/>
                </a:solidFill>
              </a:rPr>
              <a:t>Design Pattern</a:t>
            </a:r>
            <a:r>
              <a:rPr lang="en-US" altLang="zh-CN" u="sng" dirty="0">
                <a:solidFill>
                  <a:srgbClr val="C00000"/>
                </a:solidFill>
              </a:rPr>
              <a:t>: The Command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An Application for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An experiment in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Practices of design pattern as homework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 Case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Design Pattern</a:t>
            </a:r>
            <a:r>
              <a:rPr lang="en-US" altLang="zh-CN" dirty="0"/>
              <a:t>: </a:t>
            </a:r>
            <a:r>
              <a:rPr lang="en-US" altLang="zh-CN" dirty="0"/>
              <a:t>The Command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An Application for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An experiment in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Practices of design pattern as homework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2. Design Pattern</a:t>
            </a:r>
            <a:endParaRPr lang="en-US" altLang="zh-CN" u="sng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7275" y="4214818"/>
            <a:ext cx="1536725" cy="226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79555"/>
            <a:ext cx="8216993" cy="215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模式</a:t>
            </a:r>
            <a:r>
              <a:rPr lang="zh-CN" altLang="en-US" dirty="0" smtClean="0"/>
              <a:t>动机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zh-CN" altLang="en-US" sz="2800" dirty="0" smtClean="0"/>
              <a:t>在</a:t>
            </a:r>
            <a:r>
              <a:rPr lang="zh-CN" altLang="en-US" sz="2800" dirty="0"/>
              <a:t>软件设计中，我们经常</a:t>
            </a:r>
            <a:r>
              <a:rPr lang="zh-CN" altLang="en-US" sz="2800" dirty="0">
                <a:solidFill>
                  <a:srgbClr val="FF3300"/>
                </a:solidFill>
              </a:rPr>
              <a:t>需要向某些对象发送请求</a:t>
            </a:r>
            <a:r>
              <a:rPr lang="zh-CN" altLang="en-US" sz="2800" dirty="0"/>
              <a:t>，但是并</a:t>
            </a:r>
            <a:r>
              <a:rPr lang="zh-CN" altLang="en-US" sz="2800" dirty="0">
                <a:solidFill>
                  <a:srgbClr val="FF3300"/>
                </a:solidFill>
              </a:rPr>
              <a:t>不知道请求的接收者是谁</a:t>
            </a:r>
            <a:r>
              <a:rPr lang="zh-CN" altLang="en-US" sz="2800" dirty="0"/>
              <a:t>，</a:t>
            </a:r>
            <a:r>
              <a:rPr lang="zh-CN" altLang="en-US" sz="2800" dirty="0">
                <a:solidFill>
                  <a:srgbClr val="FF3300"/>
                </a:solidFill>
              </a:rPr>
              <a:t>也不知道被请求的操作是哪个</a:t>
            </a:r>
            <a:r>
              <a:rPr lang="zh-CN" altLang="en-US" sz="2800" dirty="0"/>
              <a:t>，我们</a:t>
            </a:r>
            <a:r>
              <a:rPr lang="zh-CN" altLang="en-US" sz="2800" dirty="0">
                <a:solidFill>
                  <a:srgbClr val="FF3300"/>
                </a:solidFill>
              </a:rPr>
              <a:t>只需在程序运行时指定具体的请求接收者即可</a:t>
            </a:r>
            <a:r>
              <a:rPr lang="zh-CN" altLang="en-US" sz="2800" dirty="0"/>
              <a:t>，此时，可以使用命令模式来进行设计，使得</a:t>
            </a:r>
            <a:r>
              <a:rPr lang="zh-CN" altLang="en-US" sz="2800" dirty="0">
                <a:solidFill>
                  <a:srgbClr val="FF3300"/>
                </a:solidFill>
              </a:rPr>
              <a:t>请求发送者与请求接收者消除彼此之间的耦合</a:t>
            </a:r>
            <a:r>
              <a:rPr lang="zh-CN" altLang="en-US" sz="2800" dirty="0"/>
              <a:t>，让对象之间的调用关系更加灵活。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41861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模式</a:t>
            </a:r>
            <a:r>
              <a:rPr lang="zh-CN" altLang="en-US" dirty="0" smtClean="0"/>
              <a:t>动机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2800" dirty="0"/>
              <a:t>命令模式可以</a:t>
            </a:r>
            <a:r>
              <a:rPr lang="zh-CN" altLang="en-US" sz="2800" dirty="0">
                <a:solidFill>
                  <a:srgbClr val="FF3300"/>
                </a:solidFill>
              </a:rPr>
              <a:t>对发送者和接收者完全解耦</a:t>
            </a:r>
            <a:r>
              <a:rPr lang="zh-CN" altLang="en-US" sz="2800" dirty="0"/>
              <a:t>，发送者与接收者之间</a:t>
            </a:r>
            <a:r>
              <a:rPr lang="zh-CN" altLang="en-US" sz="2800" dirty="0">
                <a:solidFill>
                  <a:srgbClr val="FF3300"/>
                </a:solidFill>
              </a:rPr>
              <a:t>没有直接引用关系</a:t>
            </a:r>
            <a:r>
              <a:rPr lang="zh-CN" altLang="en-US" sz="2800" dirty="0"/>
              <a:t>，</a:t>
            </a:r>
            <a:r>
              <a:rPr lang="zh-CN" altLang="en-US" sz="2800" dirty="0">
                <a:solidFill>
                  <a:srgbClr val="FF3300"/>
                </a:solidFill>
              </a:rPr>
              <a:t>发送请求的对象只需要知道如何发送请求，而不必知道如何完成请求</a:t>
            </a:r>
            <a:r>
              <a:rPr lang="zh-CN" altLang="en-US" sz="2800" dirty="0"/>
              <a:t>。这就是命令模式的模式动机。 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92136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2. Design Pattern</a:t>
            </a:r>
            <a:endParaRPr lang="en-US" altLang="zh-CN" u="sng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2964155" y="3244334"/>
            <a:ext cx="4704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Command Pattern Class </a:t>
            </a:r>
            <a:r>
              <a:rPr lang="en-US" altLang="zh-CN" dirty="0" smtClean="0">
                <a:ea typeface="宋体" pitchFamily="2" charset="-122"/>
              </a:rPr>
              <a:t>Diagram</a:t>
            </a:r>
          </a:p>
          <a:p>
            <a:pPr lvl="1"/>
            <a:r>
              <a:rPr lang="zh-CN" altLang="en-US" dirty="0"/>
              <a:t>命令模式包含如下角色：</a:t>
            </a:r>
            <a:endParaRPr lang="zh-CN" altLang="en-US" sz="3200" dirty="0"/>
          </a:p>
          <a:p>
            <a:pPr lvl="2">
              <a:buFont typeface="Arial" pitchFamily="34" charset="0"/>
              <a:buChar char="•"/>
            </a:pPr>
            <a:r>
              <a:rPr lang="en-US" altLang="en-US" sz="2400" dirty="0">
                <a:ea typeface="黑体" pitchFamily="49" charset="-122"/>
              </a:rPr>
              <a:t>Command</a:t>
            </a:r>
            <a:r>
              <a:rPr lang="en-US" altLang="zh-CN" sz="2400" dirty="0">
                <a:ea typeface="黑体" pitchFamily="49" charset="-122"/>
              </a:rPr>
              <a:t>: </a:t>
            </a:r>
            <a:r>
              <a:rPr lang="zh-CN" altLang="en-US" sz="2400" dirty="0">
                <a:ea typeface="黑体" pitchFamily="49" charset="-122"/>
              </a:rPr>
              <a:t>抽象命令类</a:t>
            </a:r>
          </a:p>
          <a:p>
            <a:pPr lvl="2">
              <a:buFont typeface="Arial" pitchFamily="34" charset="0"/>
              <a:buChar char="•"/>
            </a:pPr>
            <a:r>
              <a:rPr lang="en-US" altLang="en-US" sz="2400" dirty="0" err="1">
                <a:ea typeface="黑体" pitchFamily="49" charset="-122"/>
              </a:rPr>
              <a:t>ConcreteCommand</a:t>
            </a:r>
            <a:r>
              <a:rPr lang="en-US" altLang="zh-CN" sz="2400" dirty="0">
                <a:ea typeface="黑体" pitchFamily="49" charset="-122"/>
              </a:rPr>
              <a:t>: </a:t>
            </a:r>
            <a:r>
              <a:rPr lang="zh-CN" altLang="en-US" sz="2400" dirty="0">
                <a:ea typeface="黑体" pitchFamily="49" charset="-122"/>
              </a:rPr>
              <a:t>具体命令类</a:t>
            </a:r>
          </a:p>
          <a:p>
            <a:pPr lvl="2">
              <a:buFont typeface="Arial" pitchFamily="34" charset="0"/>
              <a:buChar char="•"/>
            </a:pPr>
            <a:r>
              <a:rPr lang="en-US" altLang="en-US" sz="2400" dirty="0">
                <a:ea typeface="黑体" pitchFamily="49" charset="-122"/>
              </a:rPr>
              <a:t>Invoker</a:t>
            </a:r>
            <a:r>
              <a:rPr lang="en-US" altLang="zh-CN" sz="2400" dirty="0">
                <a:ea typeface="黑体" pitchFamily="49" charset="-122"/>
              </a:rPr>
              <a:t>: </a:t>
            </a:r>
            <a:r>
              <a:rPr lang="zh-CN" altLang="en-US" sz="2400" dirty="0">
                <a:ea typeface="黑体" pitchFamily="49" charset="-122"/>
              </a:rPr>
              <a:t>调用者</a:t>
            </a:r>
          </a:p>
          <a:p>
            <a:pPr lvl="2">
              <a:buFont typeface="Arial" pitchFamily="34" charset="0"/>
              <a:buChar char="•"/>
            </a:pPr>
            <a:r>
              <a:rPr lang="en-US" altLang="zh-CN" sz="2400" dirty="0">
                <a:ea typeface="黑体" pitchFamily="49" charset="-122"/>
              </a:rPr>
              <a:t>Receiver: </a:t>
            </a:r>
            <a:r>
              <a:rPr lang="zh-CN" altLang="en-US" sz="2400" dirty="0">
                <a:ea typeface="黑体" pitchFamily="49" charset="-122"/>
              </a:rPr>
              <a:t>接收者</a:t>
            </a:r>
          </a:p>
          <a:p>
            <a:pPr lvl="2">
              <a:buFont typeface="Arial" pitchFamily="34" charset="0"/>
              <a:buChar char="•"/>
            </a:pPr>
            <a:r>
              <a:rPr lang="en-US" altLang="zh-CN" sz="2400" dirty="0">
                <a:ea typeface="黑体" pitchFamily="49" charset="-122"/>
              </a:rPr>
              <a:t>Client:</a:t>
            </a:r>
            <a:r>
              <a:rPr lang="zh-CN" altLang="en-US" sz="2400" dirty="0">
                <a:ea typeface="黑体" pitchFamily="49" charset="-122"/>
              </a:rPr>
              <a:t>客户类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230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2. Design Pattern</a:t>
            </a:r>
            <a:endParaRPr lang="en-US" altLang="zh-CN" u="sng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2964155" y="3244334"/>
            <a:ext cx="4704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Command Pattern Class </a:t>
            </a:r>
            <a:r>
              <a:rPr lang="en-US" altLang="zh-CN" dirty="0" smtClean="0">
                <a:ea typeface="宋体" pitchFamily="2" charset="-122"/>
              </a:rPr>
              <a:t>Diagram</a:t>
            </a:r>
          </a:p>
          <a:p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72675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509120"/>
            <a:ext cx="237172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1919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模式分析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Autofit/>
          </a:bodyPr>
          <a:lstStyle/>
          <a:p>
            <a:pPr lvl="1" algn="just"/>
            <a:r>
              <a:rPr lang="zh-CN" altLang="en-US" sz="2400" dirty="0"/>
              <a:t>命令模式的本质是</a:t>
            </a:r>
            <a:r>
              <a:rPr lang="zh-CN" altLang="en-US" sz="2400" dirty="0">
                <a:solidFill>
                  <a:srgbClr val="FF3300"/>
                </a:solidFill>
              </a:rPr>
              <a:t>对命令进行封装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FF3300"/>
                </a:solidFill>
              </a:rPr>
              <a:t>将发出命令的责任和执行命令的责任分割开</a:t>
            </a:r>
            <a:r>
              <a:rPr lang="zh-CN" altLang="en-US" sz="2400" dirty="0"/>
              <a:t>。</a:t>
            </a:r>
          </a:p>
          <a:p>
            <a:pPr lvl="1" algn="just"/>
            <a:r>
              <a:rPr lang="zh-CN" altLang="en-US" sz="2400" dirty="0"/>
              <a:t>每一个命令都是一个操作：</a:t>
            </a:r>
            <a:r>
              <a:rPr lang="zh-CN" altLang="en-US" sz="2400" dirty="0">
                <a:solidFill>
                  <a:srgbClr val="FF3300"/>
                </a:solidFill>
              </a:rPr>
              <a:t>请求的一方发出请求，要求执行一个操作</a:t>
            </a:r>
            <a:r>
              <a:rPr lang="zh-CN" altLang="en-US" sz="2400" dirty="0"/>
              <a:t>；</a:t>
            </a:r>
            <a:r>
              <a:rPr lang="zh-CN" altLang="en-US" sz="2400" dirty="0">
                <a:solidFill>
                  <a:srgbClr val="FF3300"/>
                </a:solidFill>
              </a:rPr>
              <a:t>接收的一方收到请求，并执行操作</a:t>
            </a:r>
            <a:r>
              <a:rPr lang="zh-CN" altLang="en-US" sz="2400" dirty="0"/>
              <a:t>。</a:t>
            </a:r>
          </a:p>
          <a:p>
            <a:pPr lvl="1" algn="just"/>
            <a:r>
              <a:rPr lang="zh-CN" altLang="en-US" sz="2400" dirty="0"/>
              <a:t>命令模式允许请求的一方和接收的一方独立开来，</a:t>
            </a:r>
            <a:r>
              <a:rPr lang="zh-CN" altLang="en-US" sz="2400" dirty="0">
                <a:solidFill>
                  <a:srgbClr val="FF3300"/>
                </a:solidFill>
              </a:rPr>
              <a:t>使得请求的一方不必知道接收请求的一方的接口</a:t>
            </a:r>
            <a:r>
              <a:rPr lang="zh-CN" altLang="en-US" sz="2400" dirty="0"/>
              <a:t>，更不必知道请求是怎么被接收，以及操作是否被执行、何时被执行，以及是怎么被执行的。</a:t>
            </a:r>
          </a:p>
          <a:p>
            <a:pPr lvl="1" algn="just"/>
            <a:r>
              <a:rPr lang="zh-CN" altLang="en-US" sz="2000" dirty="0" smtClean="0"/>
              <a:t>命令</a:t>
            </a:r>
            <a:r>
              <a:rPr lang="zh-CN" altLang="en-US" sz="2000" dirty="0"/>
              <a:t>模式</a:t>
            </a:r>
            <a:r>
              <a:rPr lang="zh-CN" altLang="en-US" sz="2000" dirty="0">
                <a:solidFill>
                  <a:srgbClr val="FF3300"/>
                </a:solidFill>
              </a:rPr>
              <a:t>使请求本身成为一个对象</a:t>
            </a:r>
            <a:r>
              <a:rPr lang="zh-CN" altLang="en-US" sz="2000" dirty="0"/>
              <a:t>，这个对象和其他对象一样可以被存储和传递。 </a:t>
            </a:r>
          </a:p>
          <a:p>
            <a:pPr lvl="1" algn="just"/>
            <a:r>
              <a:rPr lang="zh-CN" altLang="en-US" sz="2000" dirty="0"/>
              <a:t>命令模式的关键在于</a:t>
            </a:r>
            <a:r>
              <a:rPr lang="zh-CN" altLang="en-US" sz="2000" dirty="0">
                <a:solidFill>
                  <a:srgbClr val="FF3300"/>
                </a:solidFill>
              </a:rPr>
              <a:t>引入了抽象命令接口</a:t>
            </a:r>
            <a:r>
              <a:rPr lang="zh-CN" altLang="en-US" sz="2000" dirty="0"/>
              <a:t>，且</a:t>
            </a:r>
            <a:r>
              <a:rPr lang="zh-CN" altLang="en-US" sz="2000" dirty="0">
                <a:solidFill>
                  <a:srgbClr val="FF3300"/>
                </a:solidFill>
              </a:rPr>
              <a:t>发送者针对抽象命令接口编程</a:t>
            </a:r>
            <a:r>
              <a:rPr lang="zh-CN" altLang="en-US" sz="2000" dirty="0"/>
              <a:t>，只有实现了抽象命令接口的</a:t>
            </a:r>
            <a:r>
              <a:rPr lang="zh-CN" altLang="en-US" sz="2000" dirty="0">
                <a:solidFill>
                  <a:srgbClr val="FF3300"/>
                </a:solidFill>
              </a:rPr>
              <a:t>具体命令才能与接收者相关联</a:t>
            </a:r>
            <a:r>
              <a:rPr lang="zh-CN" altLang="en-US" sz="2000" dirty="0"/>
              <a:t>。 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0154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2. Design Pattern</a:t>
            </a:r>
            <a:endParaRPr lang="en-US" altLang="zh-CN" u="sng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3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2964155" y="3244334"/>
            <a:ext cx="4704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quarter" idx="1"/>
          </p:nvPr>
        </p:nvSpPr>
        <p:spPr>
          <a:xfrm>
            <a:off x="246815" y="1628800"/>
            <a:ext cx="8717673" cy="44958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Command Pattern Class Diagram for Home automation</a:t>
            </a:r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65" y="2564904"/>
            <a:ext cx="8564940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3701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2. Design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Implementing the Remote </a:t>
            </a:r>
            <a:r>
              <a:rPr lang="en-US" altLang="zh-CN" dirty="0" smtClean="0"/>
              <a:t>Control API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2320320"/>
            <a:ext cx="79928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 In our case we have seven slots, each </a:t>
            </a:r>
            <a:r>
              <a:rPr lang="en-US" altLang="zh-CN" sz="3200" dirty="0" smtClean="0"/>
              <a:t>with </a:t>
            </a:r>
            <a:r>
              <a:rPr lang="en-US" altLang="zh-CN" sz="3200" dirty="0"/>
              <a:t>an “on” and “off” button. So we might assign </a:t>
            </a:r>
            <a:r>
              <a:rPr lang="en-US" altLang="zh-CN" sz="3200" dirty="0" smtClean="0"/>
              <a:t>commands </a:t>
            </a:r>
            <a:r>
              <a:rPr lang="en-US" altLang="zh-CN" sz="3200" dirty="0"/>
              <a:t>to </a:t>
            </a:r>
            <a:r>
              <a:rPr lang="en-US" altLang="zh-CN" sz="3200" dirty="0" smtClean="0"/>
              <a:t>the </a:t>
            </a:r>
            <a:r>
              <a:rPr lang="en-US" altLang="zh-CN" sz="3200" dirty="0"/>
              <a:t>remote something like this:</a:t>
            </a:r>
          </a:p>
          <a:p>
            <a:r>
              <a:rPr lang="en-US" altLang="zh-CN" sz="3200" dirty="0" err="1">
                <a:solidFill>
                  <a:srgbClr val="FF0000"/>
                </a:solidFill>
              </a:rPr>
              <a:t>onCommands</a:t>
            </a:r>
            <a:r>
              <a:rPr lang="en-US" altLang="zh-CN" sz="3200" dirty="0">
                <a:solidFill>
                  <a:srgbClr val="FF0000"/>
                </a:solidFill>
              </a:rPr>
              <a:t>[0] = </a:t>
            </a:r>
            <a:r>
              <a:rPr lang="en-US" altLang="zh-CN" sz="3200" dirty="0" err="1">
                <a:solidFill>
                  <a:srgbClr val="FF0000"/>
                </a:solidFill>
              </a:rPr>
              <a:t>onCommand</a:t>
            </a:r>
            <a:r>
              <a:rPr lang="en-US" altLang="zh-CN" sz="3200" dirty="0">
                <a:solidFill>
                  <a:srgbClr val="FF0000"/>
                </a:solidFill>
              </a:rPr>
              <a:t>; </a:t>
            </a:r>
          </a:p>
          <a:p>
            <a:r>
              <a:rPr lang="en-US" altLang="zh-CN" sz="3200" dirty="0" err="1">
                <a:solidFill>
                  <a:srgbClr val="FF0000"/>
                </a:solidFill>
              </a:rPr>
              <a:t>offCommands</a:t>
            </a:r>
            <a:r>
              <a:rPr lang="en-US" altLang="zh-CN" sz="3200" dirty="0">
                <a:solidFill>
                  <a:srgbClr val="FF0000"/>
                </a:solidFill>
              </a:rPr>
              <a:t>[0] = </a:t>
            </a:r>
            <a:r>
              <a:rPr lang="en-US" altLang="zh-CN" sz="3200" dirty="0" err="1">
                <a:solidFill>
                  <a:srgbClr val="FF0000"/>
                </a:solidFill>
              </a:rPr>
              <a:t>offCommand</a:t>
            </a:r>
            <a:r>
              <a:rPr lang="en-US" altLang="zh-CN" sz="3200" dirty="0">
                <a:solidFill>
                  <a:srgbClr val="FF0000"/>
                </a:solidFill>
              </a:rPr>
              <a:t>;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794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2. Design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Assigning Commands to slots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968" y="1965066"/>
            <a:ext cx="5184576" cy="4830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79512" y="2204864"/>
            <a:ext cx="36724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 We’re going to assign each slot to a command in </a:t>
            </a:r>
            <a:r>
              <a:rPr lang="en-US" altLang="zh-CN" sz="2400" dirty="0" smtClean="0"/>
              <a:t>the  </a:t>
            </a:r>
            <a:r>
              <a:rPr lang="en-US" altLang="zh-CN" sz="2400" dirty="0"/>
              <a:t>remote control.  This </a:t>
            </a:r>
            <a:r>
              <a:rPr lang="en-US" altLang="zh-CN" sz="2400" dirty="0">
                <a:solidFill>
                  <a:srgbClr val="FF0000"/>
                </a:solidFill>
              </a:rPr>
              <a:t>makes the remote control our  invoker </a:t>
            </a:r>
            <a:r>
              <a:rPr lang="en-US" altLang="zh-CN" sz="2400" dirty="0"/>
              <a:t>. When </a:t>
            </a:r>
            <a:r>
              <a:rPr lang="en-US" altLang="zh-CN" sz="2400" dirty="0" smtClean="0">
                <a:solidFill>
                  <a:srgbClr val="FF0000"/>
                </a:solidFill>
              </a:rPr>
              <a:t>a </a:t>
            </a:r>
            <a:r>
              <a:rPr lang="en-US" altLang="zh-CN" sz="2400" dirty="0">
                <a:solidFill>
                  <a:srgbClr val="FF0000"/>
                </a:solidFill>
              </a:rPr>
              <a:t>button is pressed the execute() </a:t>
            </a:r>
            <a:r>
              <a:rPr lang="en-US" altLang="zh-CN" sz="2400" dirty="0"/>
              <a:t>method is going to be called on the </a:t>
            </a:r>
            <a:r>
              <a:rPr lang="en-US" altLang="zh-CN" sz="2400" dirty="0" smtClean="0"/>
              <a:t>corresponding </a:t>
            </a:r>
            <a:r>
              <a:rPr lang="en-US" altLang="zh-CN" sz="2400" dirty="0"/>
              <a:t>command, which </a:t>
            </a:r>
            <a:r>
              <a:rPr lang="en-US" altLang="zh-CN" sz="2400" dirty="0">
                <a:solidFill>
                  <a:srgbClr val="FF0000"/>
                </a:solidFill>
              </a:rPr>
              <a:t>results in actions being invoked on the </a:t>
            </a:r>
            <a:r>
              <a:rPr lang="en-US" altLang="zh-CN" sz="2400" dirty="0" smtClean="0">
                <a:solidFill>
                  <a:srgbClr val="FF0000"/>
                </a:solidFill>
              </a:rPr>
              <a:t>receiver </a:t>
            </a:r>
            <a:r>
              <a:rPr lang="en-US" altLang="zh-CN" sz="2400" dirty="0">
                <a:solidFill>
                  <a:srgbClr val="FF0000"/>
                </a:solidFill>
              </a:rPr>
              <a:t>(like lights, ceiling fans, stereos).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983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2. Design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153400" cy="4495800"/>
          </a:xfrm>
        </p:spPr>
        <p:txBody>
          <a:bodyPr/>
          <a:lstStyle/>
          <a:p>
            <a:r>
              <a:rPr lang="en-US" altLang="zh-CN" dirty="0"/>
              <a:t>Implementing the Remote </a:t>
            </a:r>
            <a:r>
              <a:rPr lang="en-US" altLang="zh-CN" dirty="0" smtClean="0"/>
              <a:t>Control (1)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1008" y="1844824"/>
            <a:ext cx="783741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public class </a:t>
            </a:r>
            <a:r>
              <a:rPr lang="en-US" altLang="zh-CN" sz="2400" dirty="0" err="1">
                <a:solidFill>
                  <a:srgbClr val="FF0000"/>
                </a:solidFill>
              </a:rPr>
              <a:t>RemoteControl</a:t>
            </a:r>
            <a:r>
              <a:rPr lang="en-US" altLang="zh-CN" sz="2400" dirty="0"/>
              <a:t> {</a:t>
            </a:r>
          </a:p>
          <a:p>
            <a:r>
              <a:rPr lang="en-US" altLang="zh-CN" sz="2400" dirty="0"/>
              <a:t>    Command[] </a:t>
            </a:r>
            <a:r>
              <a:rPr lang="en-US" altLang="zh-CN" sz="2400" dirty="0" err="1"/>
              <a:t>onCommands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Command[] </a:t>
            </a:r>
            <a:r>
              <a:rPr lang="en-US" altLang="zh-CN" sz="2400" dirty="0" err="1"/>
              <a:t>offCommands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    public </a:t>
            </a:r>
            <a:r>
              <a:rPr lang="en-US" altLang="zh-CN" sz="2400" dirty="0" err="1"/>
              <a:t>RemoteControl</a:t>
            </a:r>
            <a:r>
              <a:rPr lang="en-US" altLang="zh-CN" sz="2400" dirty="0"/>
              <a:t>() {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onCommands</a:t>
            </a:r>
            <a:r>
              <a:rPr lang="en-US" altLang="zh-CN" sz="2400" dirty="0"/>
              <a:t> = new Command[7];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offCommands</a:t>
            </a:r>
            <a:r>
              <a:rPr lang="en-US" altLang="zh-CN" sz="2400" dirty="0"/>
              <a:t> = new Command[7];</a:t>
            </a:r>
          </a:p>
          <a:p>
            <a:r>
              <a:rPr lang="en-US" altLang="zh-CN" sz="2400" dirty="0" smtClean="0"/>
              <a:t>        </a:t>
            </a:r>
            <a:r>
              <a:rPr lang="en-US" altLang="zh-CN" sz="2400" dirty="0"/>
              <a:t>Command </a:t>
            </a:r>
            <a:r>
              <a:rPr lang="en-US" altLang="zh-CN" sz="2400" dirty="0" err="1"/>
              <a:t>noCommand</a:t>
            </a:r>
            <a:r>
              <a:rPr lang="en-US" altLang="zh-CN" sz="2400" dirty="0"/>
              <a:t> = new </a:t>
            </a:r>
            <a:r>
              <a:rPr lang="en-US" altLang="zh-CN" sz="2400" dirty="0" err="1"/>
              <a:t>NoCommand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        for 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i = 0; i &lt; 7; i++) {</a:t>
            </a:r>
          </a:p>
          <a:p>
            <a:r>
              <a:rPr lang="en-US" altLang="zh-CN" sz="2400" dirty="0"/>
              <a:t>            </a:t>
            </a:r>
            <a:r>
              <a:rPr lang="en-US" altLang="zh-CN" sz="2400" dirty="0" err="1"/>
              <a:t>onCommands</a:t>
            </a:r>
            <a:r>
              <a:rPr lang="en-US" altLang="zh-CN" sz="2400" dirty="0"/>
              <a:t>[i] = </a:t>
            </a:r>
            <a:r>
              <a:rPr lang="en-US" altLang="zh-CN" sz="2400" dirty="0" err="1"/>
              <a:t>noCommand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        </a:t>
            </a:r>
            <a:r>
              <a:rPr lang="en-US" altLang="zh-CN" sz="2400" dirty="0" err="1"/>
              <a:t>offCommands</a:t>
            </a:r>
            <a:r>
              <a:rPr lang="en-US" altLang="zh-CN" sz="2400" dirty="0"/>
              <a:t>[i] = </a:t>
            </a:r>
            <a:r>
              <a:rPr lang="en-US" altLang="zh-CN" sz="2400" dirty="0" err="1"/>
              <a:t>noCommand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    }</a:t>
            </a:r>
          </a:p>
          <a:p>
            <a:r>
              <a:rPr lang="en-US" altLang="zh-CN" sz="2400" dirty="0"/>
              <a:t>    }</a:t>
            </a:r>
          </a:p>
          <a:p>
            <a:r>
              <a:rPr lang="en-US" altLang="zh-CN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0698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C00000"/>
                </a:solidFill>
              </a:rPr>
              <a:t>A Case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Design Pattern: </a:t>
            </a:r>
            <a:r>
              <a:rPr lang="en-US" altLang="zh-CN" dirty="0"/>
              <a:t>The Command Pattern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An Application for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An experiment in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Practices of design pattern as homework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2. Design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153400" cy="4495800"/>
          </a:xfrm>
        </p:spPr>
        <p:txBody>
          <a:bodyPr/>
          <a:lstStyle/>
          <a:p>
            <a:r>
              <a:rPr lang="en-US" altLang="zh-CN" dirty="0"/>
              <a:t>Implementing the Remote </a:t>
            </a:r>
            <a:r>
              <a:rPr lang="en-US" altLang="zh-CN" dirty="0" smtClean="0"/>
              <a:t>Control(2)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1008" y="1844824"/>
            <a:ext cx="783741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public class </a:t>
            </a:r>
            <a:r>
              <a:rPr lang="en-US" altLang="zh-CN" sz="2400" dirty="0" err="1">
                <a:solidFill>
                  <a:srgbClr val="FF0000"/>
                </a:solidFill>
              </a:rPr>
              <a:t>RemoteControl</a:t>
            </a:r>
            <a:r>
              <a:rPr lang="en-US" altLang="zh-CN" sz="2400" dirty="0"/>
              <a:t> {</a:t>
            </a:r>
          </a:p>
          <a:p>
            <a:r>
              <a:rPr lang="en-US" altLang="zh-CN" sz="2400" dirty="0"/>
              <a:t>    Command[] </a:t>
            </a:r>
            <a:r>
              <a:rPr lang="en-US" altLang="zh-CN" sz="2400" dirty="0" err="1"/>
              <a:t>onCommands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Command[] </a:t>
            </a:r>
            <a:r>
              <a:rPr lang="en-US" altLang="zh-CN" sz="2400" dirty="0" err="1"/>
              <a:t>offCommands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    public </a:t>
            </a:r>
            <a:r>
              <a:rPr lang="en-US" altLang="zh-CN" sz="2400" dirty="0" err="1"/>
              <a:t>RemoteControl</a:t>
            </a:r>
            <a:r>
              <a:rPr lang="en-US" altLang="zh-CN" sz="2400" dirty="0"/>
              <a:t>() {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onCommands</a:t>
            </a:r>
            <a:r>
              <a:rPr lang="en-US" altLang="zh-CN" sz="2400" dirty="0"/>
              <a:t> = new Command[7];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offCommands</a:t>
            </a:r>
            <a:r>
              <a:rPr lang="en-US" altLang="zh-CN" sz="2400" dirty="0"/>
              <a:t> = new Command[7];</a:t>
            </a:r>
          </a:p>
          <a:p>
            <a:r>
              <a:rPr lang="en-US" altLang="zh-CN" sz="2400" dirty="0" smtClean="0"/>
              <a:t>        </a:t>
            </a:r>
            <a:r>
              <a:rPr lang="en-US" altLang="zh-CN" sz="2400" dirty="0"/>
              <a:t>Command </a:t>
            </a:r>
            <a:r>
              <a:rPr lang="en-US" altLang="zh-CN" sz="2400" dirty="0" err="1"/>
              <a:t>noCommand</a:t>
            </a:r>
            <a:r>
              <a:rPr lang="en-US" altLang="zh-CN" sz="2400" dirty="0"/>
              <a:t> = new </a:t>
            </a:r>
            <a:r>
              <a:rPr lang="en-US" altLang="zh-CN" sz="2400" dirty="0" err="1"/>
              <a:t>NoCommand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        for 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i = 0; i &lt; 7; i++) {</a:t>
            </a:r>
          </a:p>
          <a:p>
            <a:r>
              <a:rPr lang="en-US" altLang="zh-CN" sz="2400" dirty="0"/>
              <a:t>            </a:t>
            </a:r>
            <a:r>
              <a:rPr lang="en-US" altLang="zh-CN" sz="2400" dirty="0" err="1"/>
              <a:t>onCommands</a:t>
            </a:r>
            <a:r>
              <a:rPr lang="en-US" altLang="zh-CN" sz="2400" dirty="0"/>
              <a:t>[i] = </a:t>
            </a:r>
            <a:r>
              <a:rPr lang="en-US" altLang="zh-CN" sz="2400" dirty="0" err="1"/>
              <a:t>noCommand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        </a:t>
            </a:r>
            <a:r>
              <a:rPr lang="en-US" altLang="zh-CN" sz="2400" dirty="0" err="1"/>
              <a:t>offCommands</a:t>
            </a:r>
            <a:r>
              <a:rPr lang="en-US" altLang="zh-CN" sz="2400" dirty="0"/>
              <a:t>[i] = </a:t>
            </a:r>
            <a:r>
              <a:rPr lang="en-US" altLang="zh-CN" sz="2400" dirty="0" err="1"/>
              <a:t>noCommand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    }</a:t>
            </a:r>
          </a:p>
          <a:p>
            <a:r>
              <a:rPr lang="en-US" altLang="zh-CN" sz="2400" dirty="0"/>
              <a:t>    }</a:t>
            </a:r>
          </a:p>
          <a:p>
            <a:r>
              <a:rPr lang="en-US" altLang="zh-CN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47743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2. Design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3568" y="1628800"/>
            <a:ext cx="8153400" cy="4495800"/>
          </a:xfrm>
        </p:spPr>
        <p:txBody>
          <a:bodyPr/>
          <a:lstStyle/>
          <a:p>
            <a:r>
              <a:rPr lang="en-US" altLang="zh-CN" dirty="0"/>
              <a:t>Implementing the Remote </a:t>
            </a:r>
            <a:r>
              <a:rPr lang="en-US" altLang="zh-CN" dirty="0" smtClean="0"/>
              <a:t>Control(3)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3600" y="2333685"/>
            <a:ext cx="81369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public String </a:t>
            </a:r>
            <a:r>
              <a:rPr lang="en-US" altLang="zh-CN" sz="2400" dirty="0" err="1"/>
              <a:t>toString</a:t>
            </a:r>
            <a:r>
              <a:rPr lang="en-US" altLang="zh-CN" sz="2400" dirty="0"/>
              <a:t>() {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StringBuffer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stringBuff</a:t>
            </a:r>
            <a:r>
              <a:rPr lang="en-US" altLang="zh-CN" sz="2400" dirty="0"/>
              <a:t> = new </a:t>
            </a:r>
            <a:r>
              <a:rPr lang="en-US" altLang="zh-CN" sz="2400" dirty="0" err="1"/>
              <a:t>StringBuffer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stringBuff.append</a:t>
            </a:r>
            <a:r>
              <a:rPr lang="en-US" altLang="zh-CN" sz="2400" dirty="0"/>
              <a:t>(“\n------ Remote Control -------\n”);</a:t>
            </a:r>
          </a:p>
          <a:p>
            <a:r>
              <a:rPr lang="en-US" altLang="zh-CN" sz="2400" dirty="0"/>
              <a:t>        for 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i = 0; i &lt; </a:t>
            </a:r>
            <a:r>
              <a:rPr lang="en-US" altLang="zh-CN" sz="2400" dirty="0" err="1"/>
              <a:t>onCommands.length</a:t>
            </a:r>
            <a:r>
              <a:rPr lang="en-US" altLang="zh-CN" sz="2400" dirty="0"/>
              <a:t>; i++) {</a:t>
            </a:r>
          </a:p>
          <a:p>
            <a:r>
              <a:rPr lang="en-US" altLang="zh-CN" sz="2400" dirty="0"/>
              <a:t>            </a:t>
            </a:r>
            <a:r>
              <a:rPr lang="en-US" altLang="zh-CN" sz="2400" dirty="0" err="1"/>
              <a:t>stringBuff.append</a:t>
            </a:r>
            <a:r>
              <a:rPr lang="en-US" altLang="zh-CN" sz="2400" dirty="0"/>
              <a:t>(“[slot “ + i + “] “ + </a:t>
            </a:r>
            <a:r>
              <a:rPr lang="en-US" altLang="zh-CN" sz="2400" dirty="0" err="1"/>
              <a:t>onCommands</a:t>
            </a:r>
            <a:r>
              <a:rPr lang="en-US" altLang="zh-CN" sz="2400" dirty="0"/>
              <a:t>[i].</a:t>
            </a:r>
            <a:r>
              <a:rPr lang="en-US" altLang="zh-CN" sz="2400" dirty="0" err="1"/>
              <a:t>getClass</a:t>
            </a:r>
            <a:r>
              <a:rPr lang="en-US" altLang="zh-CN" sz="2400" dirty="0"/>
              <a:t>().</a:t>
            </a:r>
            <a:r>
              <a:rPr lang="en-US" altLang="zh-CN" sz="2400" dirty="0" err="1"/>
              <a:t>getName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/>
              <a:t>                + “    “ + </a:t>
            </a:r>
            <a:r>
              <a:rPr lang="en-US" altLang="zh-CN" sz="2400" dirty="0" err="1"/>
              <a:t>offCommands</a:t>
            </a:r>
            <a:r>
              <a:rPr lang="en-US" altLang="zh-CN" sz="2400" dirty="0"/>
              <a:t>[i].</a:t>
            </a:r>
            <a:r>
              <a:rPr lang="en-US" altLang="zh-CN" sz="2400" dirty="0" err="1"/>
              <a:t>getClass</a:t>
            </a:r>
            <a:r>
              <a:rPr lang="en-US" altLang="zh-CN" sz="2400" dirty="0"/>
              <a:t>().</a:t>
            </a:r>
            <a:r>
              <a:rPr lang="en-US" altLang="zh-CN" sz="2400" dirty="0" err="1"/>
              <a:t>getName</a:t>
            </a:r>
            <a:r>
              <a:rPr lang="en-US" altLang="zh-CN" sz="2400" dirty="0"/>
              <a:t>() + “\n”);</a:t>
            </a:r>
          </a:p>
          <a:p>
            <a:r>
              <a:rPr lang="en-US" altLang="zh-CN" sz="2400" dirty="0"/>
              <a:t>        }</a:t>
            </a:r>
          </a:p>
          <a:p>
            <a:r>
              <a:rPr lang="en-US" altLang="zh-CN" sz="2400" dirty="0"/>
              <a:t>        return </a:t>
            </a:r>
            <a:r>
              <a:rPr lang="en-US" altLang="zh-CN" sz="2400" dirty="0" err="1"/>
              <a:t>stringBuff.toString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    }</a:t>
            </a:r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069834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2. Design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3568" y="1628800"/>
            <a:ext cx="8153400" cy="4495800"/>
          </a:xfrm>
        </p:spPr>
        <p:txBody>
          <a:bodyPr/>
          <a:lstStyle/>
          <a:p>
            <a:r>
              <a:rPr lang="en-US" altLang="zh-CN" dirty="0"/>
              <a:t>Implementing the Commands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3600" y="2333685"/>
            <a:ext cx="813690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  public class </a:t>
            </a:r>
            <a:r>
              <a:rPr lang="en-US" altLang="zh-CN" sz="2400" dirty="0" err="1"/>
              <a:t>LightOffCommand</a:t>
            </a:r>
            <a:r>
              <a:rPr lang="en-US" altLang="zh-CN" sz="2400" dirty="0"/>
              <a:t> implements Command {</a:t>
            </a:r>
          </a:p>
          <a:p>
            <a:r>
              <a:rPr lang="en-US" altLang="zh-CN" sz="2400" dirty="0"/>
              <a:t>    Light </a:t>
            </a:r>
            <a:r>
              <a:rPr lang="en-US" altLang="zh-CN" sz="2400" dirty="0" err="1"/>
              <a:t>light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    public </a:t>
            </a:r>
            <a:r>
              <a:rPr lang="en-US" altLang="zh-CN" sz="2400" dirty="0" err="1"/>
              <a:t>LightOffCommand</a:t>
            </a:r>
            <a:r>
              <a:rPr lang="en-US" altLang="zh-CN" sz="2400" dirty="0"/>
              <a:t>(Light light) {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this.light</a:t>
            </a:r>
            <a:r>
              <a:rPr lang="en-US" altLang="zh-CN" sz="2400" dirty="0"/>
              <a:t> = light;</a:t>
            </a:r>
          </a:p>
          <a:p>
            <a:r>
              <a:rPr lang="en-US" altLang="zh-CN" sz="2400" dirty="0"/>
              <a:t>    }</a:t>
            </a:r>
          </a:p>
          <a:p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    public void execute() {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light.off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    }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252813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2. Design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153400" cy="4495800"/>
          </a:xfrm>
        </p:spPr>
        <p:txBody>
          <a:bodyPr/>
          <a:lstStyle/>
          <a:p>
            <a:r>
              <a:rPr lang="en-US" altLang="zh-CN" dirty="0"/>
              <a:t>Putting the Remote Control through its </a:t>
            </a:r>
            <a:r>
              <a:rPr lang="en-US" altLang="zh-CN" dirty="0" smtClean="0"/>
              <a:t>paces(1)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1988840"/>
            <a:ext cx="8136904" cy="9633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</a:t>
            </a:r>
            <a:r>
              <a:rPr lang="en-US" altLang="zh-CN" sz="2000" dirty="0" smtClean="0"/>
              <a:t>public </a:t>
            </a:r>
            <a:r>
              <a:rPr lang="en-US" altLang="zh-CN" sz="2000" dirty="0"/>
              <a:t>class </a:t>
            </a:r>
            <a:r>
              <a:rPr lang="en-US" altLang="zh-CN" sz="2000" dirty="0" err="1"/>
              <a:t>RemoteLoader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{ </a:t>
            </a:r>
            <a:endParaRPr lang="en-US" altLang="zh-CN" sz="2000" dirty="0"/>
          </a:p>
          <a:p>
            <a:r>
              <a:rPr lang="en-US" altLang="zh-CN" sz="2000" dirty="0"/>
              <a:t>    public 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{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RemoteControl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remoteControl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RemoteControl</a:t>
            </a:r>
            <a:r>
              <a:rPr lang="en-US" altLang="zh-CN" sz="2000" dirty="0"/>
              <a:t>();</a:t>
            </a:r>
          </a:p>
          <a:p>
            <a:r>
              <a:rPr lang="en-US" altLang="zh-CN" sz="2000" dirty="0"/>
              <a:t> </a:t>
            </a:r>
          </a:p>
          <a:p>
            <a:r>
              <a:rPr lang="en-US" altLang="zh-CN" sz="2000" dirty="0"/>
              <a:t>        Light </a:t>
            </a:r>
            <a:r>
              <a:rPr lang="en-US" altLang="zh-CN" sz="2000" dirty="0" err="1"/>
              <a:t>livingRoomLight</a:t>
            </a:r>
            <a:r>
              <a:rPr lang="en-US" altLang="zh-CN" sz="2000" dirty="0"/>
              <a:t> = new Light(“Living Room”);</a:t>
            </a:r>
          </a:p>
          <a:p>
            <a:r>
              <a:rPr lang="en-US" altLang="zh-CN" sz="2000" dirty="0"/>
              <a:t>        Light </a:t>
            </a:r>
            <a:r>
              <a:rPr lang="en-US" altLang="zh-CN" sz="2000" dirty="0" err="1"/>
              <a:t>kitchenLight</a:t>
            </a:r>
            <a:r>
              <a:rPr lang="en-US" altLang="zh-CN" sz="2000" dirty="0"/>
              <a:t> = new Light(“Kitchen”);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CeilingFan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ceilingFan</a:t>
            </a:r>
            <a:r>
              <a:rPr lang="en-US" altLang="zh-CN" sz="2000" dirty="0"/>
              <a:t>= new </a:t>
            </a:r>
            <a:r>
              <a:rPr lang="en-US" altLang="zh-CN" sz="2000" dirty="0" err="1"/>
              <a:t>CeilingFan</a:t>
            </a:r>
            <a:r>
              <a:rPr lang="en-US" altLang="zh-CN" sz="2000" dirty="0"/>
              <a:t>(“Living Room”);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GarageDoor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garageDoor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GarageDoor</a:t>
            </a:r>
            <a:r>
              <a:rPr lang="en-US" altLang="zh-CN" sz="2000" dirty="0"/>
              <a:t>(“”);</a:t>
            </a:r>
          </a:p>
          <a:p>
            <a:r>
              <a:rPr lang="en-US" altLang="zh-CN" sz="2000" dirty="0"/>
              <a:t>        Stereo </a:t>
            </a:r>
            <a:r>
              <a:rPr lang="en-US" altLang="zh-CN" sz="2000" dirty="0" err="1"/>
              <a:t>stereo</a:t>
            </a:r>
            <a:r>
              <a:rPr lang="en-US" altLang="zh-CN" sz="2000" dirty="0"/>
              <a:t> = new Stereo(“Living Room”);</a:t>
            </a:r>
          </a:p>
          <a:p>
            <a:r>
              <a:rPr lang="en-US" altLang="zh-CN" sz="2000" dirty="0"/>
              <a:t>  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LightOnCommand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livingRoomLightOn</a:t>
            </a:r>
            <a:r>
              <a:rPr lang="en-US" altLang="zh-CN" sz="2000" dirty="0"/>
              <a:t> = </a:t>
            </a:r>
            <a:r>
              <a:rPr lang="en-US" altLang="zh-CN" sz="2000" dirty="0" smtClean="0"/>
              <a:t>  </a:t>
            </a:r>
            <a:r>
              <a:rPr lang="en-US" altLang="zh-CN" sz="2000" dirty="0"/>
              <a:t>new </a:t>
            </a:r>
            <a:r>
              <a:rPr lang="en-US" altLang="zh-CN" sz="2000" dirty="0" err="1"/>
              <a:t>LightOnCommand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livingRoomLight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LightOffCommand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livingRoomLightOff</a:t>
            </a:r>
            <a:r>
              <a:rPr lang="en-US" altLang="zh-CN" sz="2000" dirty="0"/>
              <a:t> = </a:t>
            </a:r>
            <a:r>
              <a:rPr lang="en-US" altLang="zh-CN" sz="2000" dirty="0" smtClean="0"/>
              <a:t>  </a:t>
            </a:r>
            <a:r>
              <a:rPr lang="en-US" altLang="zh-CN" sz="2000" dirty="0"/>
              <a:t>new </a:t>
            </a:r>
            <a:r>
              <a:rPr lang="en-US" altLang="zh-CN" sz="2000" dirty="0" err="1"/>
              <a:t>LightOffCommand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livingRoomLight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LightOnCommand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kitchenLightOn</a:t>
            </a:r>
            <a:r>
              <a:rPr lang="en-US" altLang="zh-CN" sz="2000" dirty="0"/>
              <a:t> = 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new </a:t>
            </a:r>
            <a:r>
              <a:rPr lang="en-US" altLang="zh-CN" sz="2000" dirty="0" err="1"/>
              <a:t>LightOnCommand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kitchenLight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LightOffCommand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kitchenLightOff</a:t>
            </a:r>
            <a:r>
              <a:rPr lang="en-US" altLang="zh-CN" sz="2000" dirty="0"/>
              <a:t> = </a:t>
            </a:r>
            <a:r>
              <a:rPr lang="en-US" altLang="zh-CN" sz="2000" dirty="0" smtClean="0"/>
              <a:t>  </a:t>
            </a:r>
            <a:r>
              <a:rPr lang="en-US" altLang="zh-CN" sz="2000" dirty="0"/>
              <a:t>new </a:t>
            </a:r>
            <a:r>
              <a:rPr lang="en-US" altLang="zh-CN" sz="2000" dirty="0" err="1"/>
              <a:t>LightOffCommand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kitchenLight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CeilingFanOnCommand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ceilingFanOn</a:t>
            </a:r>
            <a:r>
              <a:rPr lang="en-US" altLang="zh-CN" sz="2000" dirty="0"/>
              <a:t> = </a:t>
            </a:r>
            <a:r>
              <a:rPr lang="en-US" altLang="zh-CN" sz="2000" dirty="0" smtClean="0"/>
              <a:t>new </a:t>
            </a:r>
            <a:r>
              <a:rPr lang="en-US" altLang="zh-CN" sz="2000" dirty="0" err="1"/>
              <a:t>CeilingFanOnCommand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ceilingFan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CeilingFanOffCommand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ceilingFanOff</a:t>
            </a:r>
            <a:r>
              <a:rPr lang="en-US" altLang="zh-CN" sz="2000" dirty="0"/>
              <a:t> = </a:t>
            </a:r>
            <a:r>
              <a:rPr lang="en-US" altLang="zh-CN" sz="2000" dirty="0" smtClean="0"/>
              <a:t>  </a:t>
            </a:r>
            <a:r>
              <a:rPr lang="en-US" altLang="zh-CN" sz="2000" dirty="0"/>
              <a:t>new </a:t>
            </a:r>
            <a:r>
              <a:rPr lang="en-US" altLang="zh-CN" sz="2000" dirty="0" err="1"/>
              <a:t>CeilingFanOffCommand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ceilingFan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GarageDoorUpCommand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garageDoorUp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=  </a:t>
            </a:r>
            <a:r>
              <a:rPr lang="en-US" altLang="zh-CN" sz="2000" dirty="0"/>
              <a:t>new </a:t>
            </a:r>
            <a:r>
              <a:rPr lang="en-US" altLang="zh-CN" sz="2000" dirty="0" err="1"/>
              <a:t>GarageDoorUpCommand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garageDoor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GarageDoorDownCommand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garageDoorDown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= </a:t>
            </a:r>
            <a:r>
              <a:rPr lang="en-US" altLang="zh-CN" sz="2000" dirty="0"/>
              <a:t>new </a:t>
            </a:r>
            <a:r>
              <a:rPr lang="en-US" altLang="zh-CN" sz="2000" dirty="0" err="1"/>
              <a:t>GarageDoorDownCommand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garageDoor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StereoOnWithCDCommand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stereoOnWithCD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= </a:t>
            </a:r>
            <a:r>
              <a:rPr lang="en-US" altLang="zh-CN" sz="2000" dirty="0"/>
              <a:t>new </a:t>
            </a:r>
            <a:r>
              <a:rPr lang="en-US" altLang="zh-CN" sz="2000" dirty="0" err="1"/>
              <a:t>StereoOnWithCDCommand</a:t>
            </a:r>
            <a:r>
              <a:rPr lang="en-US" altLang="zh-CN" sz="2000" dirty="0"/>
              <a:t>(stereo);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StereoOffCommand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stereoOff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=   </a:t>
            </a:r>
            <a:r>
              <a:rPr lang="en-US" altLang="zh-CN" sz="2000" dirty="0"/>
              <a:t>new </a:t>
            </a:r>
            <a:r>
              <a:rPr lang="en-US" altLang="zh-CN" sz="2000" dirty="0" err="1"/>
              <a:t>StereoOffCommand</a:t>
            </a:r>
            <a:r>
              <a:rPr lang="en-US" altLang="zh-CN" sz="2000" dirty="0"/>
              <a:t>(stereo);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3359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2. Design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153400" cy="4495800"/>
          </a:xfrm>
        </p:spPr>
        <p:txBody>
          <a:bodyPr/>
          <a:lstStyle/>
          <a:p>
            <a:r>
              <a:rPr lang="en-US" altLang="zh-CN" dirty="0"/>
              <a:t>Putting the Remote Control through its </a:t>
            </a:r>
            <a:r>
              <a:rPr lang="en-US" altLang="zh-CN" dirty="0" smtClean="0"/>
              <a:t>paces(2)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-612576" y="1988840"/>
            <a:ext cx="1072919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LightOnCommand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livingRoomLightOn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=new </a:t>
            </a:r>
            <a:r>
              <a:rPr lang="en-US" altLang="zh-CN" sz="2000" dirty="0" err="1"/>
              <a:t>LightOnCommand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livingRoomLight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LightOffCommand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livingRoomLightOff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=new </a:t>
            </a:r>
            <a:r>
              <a:rPr lang="en-US" altLang="zh-CN" sz="2000" dirty="0" err="1" smtClean="0"/>
              <a:t>LightOffCommand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livingRoomLight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LightOnCommand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kitchenLightOn</a:t>
            </a:r>
            <a:r>
              <a:rPr lang="en-US" altLang="zh-CN" sz="2000" dirty="0"/>
              <a:t> = 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new </a:t>
            </a:r>
            <a:r>
              <a:rPr lang="en-US" altLang="zh-CN" sz="2000" dirty="0" err="1"/>
              <a:t>LightOnCommand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kitchenLight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LightOffCommand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kitchenLightOff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=  </a:t>
            </a:r>
            <a:r>
              <a:rPr lang="en-US" altLang="zh-CN" sz="2000" dirty="0"/>
              <a:t>new </a:t>
            </a:r>
            <a:r>
              <a:rPr lang="en-US" altLang="zh-CN" sz="2000" dirty="0" err="1"/>
              <a:t>LightOffCommand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kitchenLight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CeilingFanOnCommand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ceilingFanOn</a:t>
            </a:r>
            <a:r>
              <a:rPr lang="en-US" altLang="zh-CN" sz="2000" dirty="0"/>
              <a:t> = </a:t>
            </a:r>
            <a:r>
              <a:rPr lang="en-US" altLang="zh-CN" sz="2000" dirty="0" smtClean="0"/>
              <a:t>new </a:t>
            </a:r>
            <a:r>
              <a:rPr lang="en-US" altLang="zh-CN" sz="2000" dirty="0" err="1"/>
              <a:t>CeilingFanOnCommand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ceilingFan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CeilingFanOffCommand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ceilingFanOff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=  </a:t>
            </a:r>
            <a:r>
              <a:rPr lang="en-US" altLang="zh-CN" sz="2000" dirty="0"/>
              <a:t>new </a:t>
            </a:r>
            <a:r>
              <a:rPr lang="en-US" altLang="zh-CN" sz="2000" dirty="0" err="1"/>
              <a:t>CeilingFanOffCommand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ceilingFan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GarageDoorUpCommand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garageDoorUp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= new </a:t>
            </a:r>
            <a:r>
              <a:rPr lang="en-US" altLang="zh-CN" sz="2000" dirty="0" err="1"/>
              <a:t>GarageDoorUpCommand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garageDoor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GarageDoorDownCommand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garageDoorDown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= </a:t>
            </a:r>
            <a:r>
              <a:rPr lang="en-US" altLang="zh-CN" sz="2000" dirty="0"/>
              <a:t>new </a:t>
            </a:r>
            <a:r>
              <a:rPr lang="en-US" altLang="zh-CN" sz="2000" dirty="0" err="1"/>
              <a:t>GarageDoorDownCommand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garageDoor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StereoOnWithCDCommand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stereoOnWithCD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= </a:t>
            </a:r>
            <a:r>
              <a:rPr lang="en-US" altLang="zh-CN" sz="2000" dirty="0"/>
              <a:t>new </a:t>
            </a:r>
            <a:r>
              <a:rPr lang="en-US" altLang="zh-CN" sz="2000" dirty="0" err="1"/>
              <a:t>StereoOnWithCDCommand</a:t>
            </a:r>
            <a:r>
              <a:rPr lang="en-US" altLang="zh-CN" sz="2000" dirty="0"/>
              <a:t>(stereo);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StereoOffCommand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stereoOff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=   </a:t>
            </a:r>
            <a:r>
              <a:rPr lang="en-US" altLang="zh-CN" sz="2000" dirty="0"/>
              <a:t>new </a:t>
            </a:r>
            <a:r>
              <a:rPr lang="en-US" altLang="zh-CN" sz="2000" dirty="0" err="1"/>
              <a:t>StereoOffCommand</a:t>
            </a:r>
            <a:r>
              <a:rPr lang="en-US" altLang="zh-CN" sz="2000" dirty="0"/>
              <a:t>(stereo);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639695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2. Design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153400" cy="4495800"/>
          </a:xfrm>
        </p:spPr>
        <p:txBody>
          <a:bodyPr/>
          <a:lstStyle/>
          <a:p>
            <a:r>
              <a:rPr lang="en-US" altLang="zh-CN" dirty="0"/>
              <a:t>Putting the Remote Control through its </a:t>
            </a:r>
            <a:r>
              <a:rPr lang="en-US" altLang="zh-CN" dirty="0" smtClean="0"/>
              <a:t>paces(3)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1844824"/>
            <a:ext cx="813690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</a:t>
            </a:r>
            <a:r>
              <a:rPr lang="en-US" altLang="zh-CN" sz="2000" dirty="0" err="1"/>
              <a:t>remoteControl.setCommand</a:t>
            </a:r>
            <a:r>
              <a:rPr lang="en-US" altLang="zh-CN" sz="2000" dirty="0"/>
              <a:t>(0, </a:t>
            </a:r>
            <a:r>
              <a:rPr lang="en-US" altLang="zh-CN" sz="2000" dirty="0" err="1"/>
              <a:t>livingRoomLightOn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livingRoomLightOff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remoteControl.setCommand</a:t>
            </a:r>
            <a:r>
              <a:rPr lang="en-US" altLang="zh-CN" sz="2000" dirty="0"/>
              <a:t>(1, </a:t>
            </a:r>
            <a:r>
              <a:rPr lang="en-US" altLang="zh-CN" sz="2000" dirty="0" err="1"/>
              <a:t>kitchenLightOn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kitchenLightOff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remoteControl.setCommand</a:t>
            </a:r>
            <a:r>
              <a:rPr lang="en-US" altLang="zh-CN" sz="2000" dirty="0"/>
              <a:t>(2, </a:t>
            </a:r>
            <a:r>
              <a:rPr lang="en-US" altLang="zh-CN" sz="2000" dirty="0" err="1"/>
              <a:t>ceilingFanOn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ceilingFanOff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remoteControl.setCommand</a:t>
            </a:r>
            <a:r>
              <a:rPr lang="en-US" altLang="zh-CN" sz="2000" dirty="0"/>
              <a:t>(3, </a:t>
            </a:r>
            <a:r>
              <a:rPr lang="en-US" altLang="zh-CN" sz="2000" dirty="0" err="1"/>
              <a:t>stereoOnWithCD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stereoOff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remoteControl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remoteControl.onButtonWasPushed</a:t>
            </a:r>
            <a:r>
              <a:rPr lang="en-US" altLang="zh-CN" sz="2000" dirty="0"/>
              <a:t>(0);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remoteControl.offButtonWasPushed</a:t>
            </a:r>
            <a:r>
              <a:rPr lang="en-US" altLang="zh-CN" sz="2000" dirty="0"/>
              <a:t>(0);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remoteControl.onButtonWasPushed</a:t>
            </a:r>
            <a:r>
              <a:rPr lang="en-US" altLang="zh-CN" sz="2000" dirty="0"/>
              <a:t>(1);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remoteControl.offButtonWasPushed</a:t>
            </a:r>
            <a:r>
              <a:rPr lang="en-US" altLang="zh-CN" sz="2000" dirty="0"/>
              <a:t>(1);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remoteControl.onButtonWasPushed</a:t>
            </a:r>
            <a:r>
              <a:rPr lang="en-US" altLang="zh-CN" sz="2000" dirty="0"/>
              <a:t>(2);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remoteControl.offButtonWasPushed</a:t>
            </a:r>
            <a:r>
              <a:rPr lang="en-US" altLang="zh-CN" sz="2000" dirty="0"/>
              <a:t>(2);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remoteControl.onButtonWasPushed</a:t>
            </a:r>
            <a:r>
              <a:rPr lang="en-US" altLang="zh-CN" sz="2000" dirty="0"/>
              <a:t>(3);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remoteControl.offButtonWasPushed</a:t>
            </a:r>
            <a:r>
              <a:rPr lang="en-US" altLang="zh-CN" sz="2000" dirty="0"/>
              <a:t>(3);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smtClean="0"/>
              <a:t>}}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639695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2. Design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153400" cy="4495800"/>
          </a:xfrm>
        </p:spPr>
        <p:txBody>
          <a:bodyPr/>
          <a:lstStyle/>
          <a:p>
            <a:r>
              <a:rPr lang="en-US" altLang="zh-CN" dirty="0"/>
              <a:t> the execution of our remote control </a:t>
            </a:r>
            <a:r>
              <a:rPr lang="en-US" altLang="zh-CN" dirty="0" smtClean="0"/>
              <a:t>test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97400"/>
            <a:ext cx="8762570" cy="3851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22694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2. Design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153400" cy="4495800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 smtClean="0"/>
              <a:t>NoCommand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628800"/>
            <a:ext cx="5623375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38424" y="2996952"/>
            <a:ext cx="86044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public class </a:t>
            </a:r>
            <a:r>
              <a:rPr lang="en-US" altLang="zh-CN" sz="2800" dirty="0" err="1"/>
              <a:t>NoCommand</a:t>
            </a:r>
            <a:r>
              <a:rPr lang="en-US" altLang="zh-CN" sz="2800" dirty="0"/>
              <a:t> implements Command {</a:t>
            </a:r>
          </a:p>
          <a:p>
            <a:r>
              <a:rPr lang="en-US" altLang="zh-CN" sz="2800" dirty="0"/>
              <a:t>    public void execute() { }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088" y="4381947"/>
            <a:ext cx="5712315" cy="178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1252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2. Design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153400" cy="4495800"/>
          </a:xfrm>
        </p:spPr>
        <p:txBody>
          <a:bodyPr/>
          <a:lstStyle/>
          <a:p>
            <a:r>
              <a:rPr lang="en-US" altLang="zh-CN" dirty="0"/>
              <a:t>Time to write that documentation...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20888"/>
            <a:ext cx="8646668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1252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2. Design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153400" cy="4495800"/>
          </a:xfrm>
        </p:spPr>
        <p:txBody>
          <a:bodyPr/>
          <a:lstStyle/>
          <a:p>
            <a:r>
              <a:rPr lang="en-US" altLang="zh-CN" dirty="0"/>
              <a:t> THE UNDO BUTTON!!!</a:t>
            </a:r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187624" y="2119789"/>
            <a:ext cx="79563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When commands support undo, they have an undo() method that mirrors the execute() </a:t>
            </a:r>
            <a:r>
              <a:rPr lang="en-US" altLang="zh-CN" sz="2400" dirty="0" smtClean="0"/>
              <a:t>method</a:t>
            </a:r>
            <a:r>
              <a:rPr lang="en-US" altLang="zh-CN" sz="2400" dirty="0"/>
              <a:t>.  Whatever execute() last did, undo() reverses.  So, before we can add undo to our </a:t>
            </a:r>
            <a:r>
              <a:rPr lang="en-US" altLang="zh-CN" sz="2400" dirty="0" smtClean="0"/>
              <a:t>commands</a:t>
            </a:r>
            <a:r>
              <a:rPr lang="en-US" altLang="zh-CN" sz="2400" dirty="0"/>
              <a:t>, we need to add an undo() method to the Command interface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187624" y="4149080"/>
            <a:ext cx="5760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public interface Command {</a:t>
            </a:r>
          </a:p>
          <a:p>
            <a:r>
              <a:rPr lang="en-US" altLang="zh-CN" sz="2800" dirty="0"/>
              <a:t>    public void execute();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    public void undo();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7883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ea typeface="宋体" pitchFamily="2" charset="-122"/>
              </a:rPr>
              <a:t>A case of 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remote </a:t>
            </a:r>
            <a:r>
              <a:rPr lang="en-US" altLang="zh-CN" dirty="0" smtClean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control</a:t>
            </a:r>
          </a:p>
          <a:p>
            <a:r>
              <a:rPr lang="en-US" altLang="zh-CN" dirty="0">
                <a:ea typeface="宋体" pitchFamily="2" charset="-122"/>
              </a:rPr>
              <a:t>Build a remote that will control variety of home devices</a:t>
            </a:r>
          </a:p>
          <a:p>
            <a:r>
              <a:rPr lang="en-US" altLang="zh-CN" dirty="0">
                <a:ea typeface="宋体" pitchFamily="2" charset="-122"/>
              </a:rPr>
              <a:t>Sample devices: lights, stereo, TV, ceiling light, thermostat, sprinkler, hot tub, garden light, ceiling fan, garage door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2. Design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153400" cy="4495800"/>
          </a:xfrm>
        </p:spPr>
        <p:txBody>
          <a:bodyPr/>
          <a:lstStyle/>
          <a:p>
            <a:r>
              <a:rPr lang="en-US" altLang="zh-CN" dirty="0"/>
              <a:t> THE UNDO BUTTON!!!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1870919"/>
            <a:ext cx="79563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Let’s start with the </a:t>
            </a:r>
            <a:r>
              <a:rPr lang="en-US" altLang="zh-CN" sz="2400" dirty="0" err="1"/>
              <a:t>LightOnCommand</a:t>
            </a:r>
            <a:r>
              <a:rPr lang="en-US" altLang="zh-CN" sz="2400" dirty="0"/>
              <a:t>: if the </a:t>
            </a:r>
            <a:r>
              <a:rPr lang="en-US" altLang="zh-CN" sz="2400" dirty="0" err="1"/>
              <a:t>LightOnCommand’s</a:t>
            </a:r>
            <a:r>
              <a:rPr lang="en-US" altLang="zh-CN" sz="2400" dirty="0"/>
              <a:t> execute() method </a:t>
            </a:r>
            <a:r>
              <a:rPr lang="en-US" altLang="zh-CN" sz="2400" dirty="0" smtClean="0"/>
              <a:t>was </a:t>
            </a:r>
            <a:r>
              <a:rPr lang="en-US" altLang="zh-CN" sz="2400" dirty="0"/>
              <a:t>called, then the on() method was last called.  We know that undo() needs to do the </a:t>
            </a:r>
            <a:r>
              <a:rPr lang="en-US" altLang="zh-CN" sz="2400" dirty="0" smtClean="0"/>
              <a:t>opposite </a:t>
            </a:r>
            <a:r>
              <a:rPr lang="en-US" altLang="zh-CN" sz="2400" dirty="0"/>
              <a:t>of this by calling the off() method.</a:t>
            </a:r>
            <a:endParaRPr lang="zh-CN" altLang="en-US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7" y="2242170"/>
            <a:ext cx="679538" cy="56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43891" y="3429000"/>
            <a:ext cx="88569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LightOnCommand</a:t>
            </a:r>
            <a:r>
              <a:rPr lang="en-US" altLang="zh-CN" dirty="0"/>
              <a:t> implements Command {</a:t>
            </a:r>
          </a:p>
          <a:p>
            <a:r>
              <a:rPr lang="en-US" altLang="zh-CN" dirty="0"/>
              <a:t>    Light </a:t>
            </a:r>
            <a:r>
              <a:rPr lang="en-US" altLang="zh-CN" dirty="0" err="1"/>
              <a:t>light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/>
              <a:t>public </a:t>
            </a:r>
            <a:r>
              <a:rPr lang="en-US" altLang="zh-CN" dirty="0" err="1"/>
              <a:t>LightOnCommand</a:t>
            </a:r>
            <a:r>
              <a:rPr lang="en-US" altLang="zh-CN" dirty="0"/>
              <a:t>(Light light)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this.light</a:t>
            </a:r>
            <a:r>
              <a:rPr lang="en-US" altLang="zh-CN" dirty="0"/>
              <a:t> = light;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/>
              <a:t>public void execute()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light.on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FF0000"/>
                </a:solidFill>
              </a:rPr>
              <a:t>public void undo() {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light.off</a:t>
            </a:r>
            <a:r>
              <a:rPr lang="en-US" altLang="zh-CN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681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2. Design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7848872" cy="4495800"/>
          </a:xfrm>
        </p:spPr>
        <p:txBody>
          <a:bodyPr/>
          <a:lstStyle/>
          <a:p>
            <a:r>
              <a:rPr lang="en-US" altLang="zh-CN" dirty="0"/>
              <a:t> THE UNDO BUTTON!!!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87624" y="2119789"/>
            <a:ext cx="7632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To add support for the undo button we only have to make a few small changes to the Remote </a:t>
            </a:r>
            <a:r>
              <a:rPr lang="en-US" altLang="zh-CN" sz="2400" dirty="0" smtClean="0"/>
              <a:t>Control </a:t>
            </a:r>
            <a:r>
              <a:rPr lang="en-US" altLang="zh-CN" sz="2400" dirty="0"/>
              <a:t>class.  Here’s how we’re going to do it:  we’ll add a new instance variable to track the </a:t>
            </a:r>
            <a:r>
              <a:rPr lang="en-US" altLang="zh-CN" sz="2400" dirty="0" smtClean="0"/>
              <a:t>last </a:t>
            </a:r>
            <a:r>
              <a:rPr lang="en-US" altLang="zh-CN" sz="2400" dirty="0"/>
              <a:t>command invoked; then, whenever the undo button is pressed, we retrieve that command </a:t>
            </a:r>
            <a:r>
              <a:rPr lang="en-US" altLang="zh-CN" sz="2400" dirty="0" smtClean="0"/>
              <a:t>and </a:t>
            </a:r>
            <a:r>
              <a:rPr lang="en-US" altLang="zh-CN" sz="2400" dirty="0"/>
              <a:t>invoke its undo() method.</a:t>
            </a:r>
            <a:endParaRPr lang="zh-CN" altLang="en-US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78119"/>
            <a:ext cx="704878" cy="50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681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2. Design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7848872" cy="4495800"/>
          </a:xfrm>
        </p:spPr>
        <p:txBody>
          <a:bodyPr/>
          <a:lstStyle/>
          <a:p>
            <a:r>
              <a:rPr lang="en-US" altLang="zh-CN" dirty="0"/>
              <a:t> THE UNDO BUTTON!!!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78119"/>
            <a:ext cx="704878" cy="50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04864"/>
            <a:ext cx="5703112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60077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2. Design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7848872" cy="4495800"/>
          </a:xfrm>
        </p:spPr>
        <p:txBody>
          <a:bodyPr/>
          <a:lstStyle/>
          <a:p>
            <a:r>
              <a:rPr lang="en-US" altLang="zh-CN" dirty="0"/>
              <a:t> THE UNDO BUTTON!!!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78119"/>
            <a:ext cx="704878" cy="50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7186454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7778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2. Design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153400" cy="4495800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Test Undo </a:t>
            </a:r>
            <a:r>
              <a:rPr lang="en-US" altLang="zh-CN" dirty="0"/>
              <a:t>button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8434830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681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2. Design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153400" cy="4495800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Test Undo </a:t>
            </a:r>
            <a:r>
              <a:rPr lang="en-US" altLang="zh-CN" dirty="0"/>
              <a:t>button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7702189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5617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2. Design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6018" y="1412776"/>
            <a:ext cx="8153400" cy="4495800"/>
          </a:xfrm>
        </p:spPr>
        <p:txBody>
          <a:bodyPr/>
          <a:lstStyle/>
          <a:p>
            <a:r>
              <a:rPr lang="en-US" altLang="zh-CN" dirty="0"/>
              <a:t> Using state to implement Undo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5536" y="2059590"/>
            <a:ext cx="3848472" cy="39703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CeilingFan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public static fi </a:t>
            </a:r>
            <a:r>
              <a:rPr lang="en-US" altLang="zh-CN" dirty="0" err="1"/>
              <a:t>nal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HIGH = 3;</a:t>
            </a:r>
          </a:p>
          <a:p>
            <a:r>
              <a:rPr lang="en-US" altLang="zh-CN" dirty="0"/>
              <a:t>    public static fi </a:t>
            </a:r>
            <a:r>
              <a:rPr lang="en-US" altLang="zh-CN" dirty="0" err="1"/>
              <a:t>nal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MEDIUM = 2;</a:t>
            </a:r>
          </a:p>
          <a:p>
            <a:r>
              <a:rPr lang="en-US" altLang="zh-CN" dirty="0"/>
              <a:t>    public static fi </a:t>
            </a:r>
            <a:r>
              <a:rPr lang="en-US" altLang="zh-CN" dirty="0" err="1"/>
              <a:t>nal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LOW = 1;</a:t>
            </a:r>
          </a:p>
          <a:p>
            <a:r>
              <a:rPr lang="en-US" altLang="zh-CN" dirty="0"/>
              <a:t>    public static fi </a:t>
            </a:r>
            <a:r>
              <a:rPr lang="en-US" altLang="zh-CN" dirty="0" err="1"/>
              <a:t>nal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OFF = 0;</a:t>
            </a:r>
          </a:p>
          <a:p>
            <a:r>
              <a:rPr lang="en-US" altLang="zh-CN" dirty="0"/>
              <a:t>    String location;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speed;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   public </a:t>
            </a:r>
            <a:r>
              <a:rPr lang="en-US" altLang="zh-CN" dirty="0" err="1"/>
              <a:t>CeilingFan</a:t>
            </a:r>
            <a:r>
              <a:rPr lang="en-US" altLang="zh-CN" dirty="0"/>
              <a:t>(String location)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this.location</a:t>
            </a:r>
            <a:r>
              <a:rPr lang="en-US" altLang="zh-CN" dirty="0"/>
              <a:t> = location;</a:t>
            </a:r>
          </a:p>
          <a:p>
            <a:r>
              <a:rPr lang="en-US" altLang="zh-CN" dirty="0"/>
              <a:t>        speed = OFF;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92080" y="6856"/>
            <a:ext cx="3851920" cy="67403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 public void high() {</a:t>
            </a:r>
          </a:p>
          <a:p>
            <a:r>
              <a:rPr lang="en-US" altLang="zh-CN" dirty="0"/>
              <a:t>        speed = HIGH;</a:t>
            </a:r>
          </a:p>
          <a:p>
            <a:r>
              <a:rPr lang="en-US" altLang="zh-CN" dirty="0"/>
              <a:t>        // code to set fan to high</a:t>
            </a:r>
          </a:p>
          <a:p>
            <a:r>
              <a:rPr lang="en-US" altLang="zh-CN" dirty="0"/>
              <a:t>    } 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   public void medium() {</a:t>
            </a:r>
          </a:p>
          <a:p>
            <a:r>
              <a:rPr lang="en-US" altLang="zh-CN" dirty="0"/>
              <a:t>        speed = MEDIUM;</a:t>
            </a:r>
          </a:p>
          <a:p>
            <a:r>
              <a:rPr lang="en-US" altLang="zh-CN" dirty="0"/>
              <a:t>        // code to set fan to medium 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   public void low() {</a:t>
            </a:r>
          </a:p>
          <a:p>
            <a:r>
              <a:rPr lang="en-US" altLang="zh-CN" dirty="0"/>
              <a:t>        speed = LOW;</a:t>
            </a:r>
          </a:p>
          <a:p>
            <a:r>
              <a:rPr lang="en-US" altLang="zh-CN" dirty="0"/>
              <a:t>        // code to set fan to low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</a:t>
            </a:r>
          </a:p>
          <a:p>
            <a:r>
              <a:rPr lang="en-US" altLang="zh-CN" dirty="0"/>
              <a:t>    public void off() {</a:t>
            </a:r>
          </a:p>
          <a:p>
            <a:r>
              <a:rPr lang="en-US" altLang="zh-CN" dirty="0"/>
              <a:t>        speed = OFF;</a:t>
            </a:r>
          </a:p>
          <a:p>
            <a:r>
              <a:rPr lang="en-US" altLang="zh-CN" dirty="0"/>
              <a:t>        // code to turn fan off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</a:t>
            </a:r>
          </a:p>
          <a:p>
            <a:r>
              <a:rPr lang="en-US" altLang="zh-CN" dirty="0"/>
              <a:t>    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getSpeed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return speed;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030983"/>
            <a:ext cx="1858606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681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2. Design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153400" cy="4495800"/>
          </a:xfrm>
        </p:spPr>
        <p:txBody>
          <a:bodyPr/>
          <a:lstStyle/>
          <a:p>
            <a:r>
              <a:rPr lang="en-US" altLang="zh-CN" dirty="0"/>
              <a:t> Adding Undo to the ceiling fan commands</a:t>
            </a:r>
            <a:endParaRPr lang="zh-CN" alt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976" y="2204864"/>
            <a:ext cx="2922905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" y="1988840"/>
            <a:ext cx="5524103" cy="491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020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2. Design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153400" cy="4495800"/>
          </a:xfrm>
        </p:spPr>
        <p:txBody>
          <a:bodyPr/>
          <a:lstStyle/>
          <a:p>
            <a:r>
              <a:rPr lang="en-US" altLang="zh-CN" dirty="0"/>
              <a:t> Get ready to test the ceiling fan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1304" y="1844824"/>
            <a:ext cx="88204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public class </a:t>
            </a:r>
            <a:r>
              <a:rPr lang="en-US" altLang="zh-CN" sz="1600" dirty="0" err="1"/>
              <a:t>RemoteLoader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{ </a:t>
            </a:r>
            <a:endParaRPr lang="en-US" altLang="zh-CN" sz="1600" dirty="0"/>
          </a:p>
          <a:p>
            <a:r>
              <a:rPr lang="en-US" altLang="zh-CN" sz="1600" dirty="0"/>
              <a:t>    public static void main(String[]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 {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RemoteControlWithUndo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remoteControl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RemoteControlWithUndo</a:t>
            </a:r>
            <a:r>
              <a:rPr lang="en-US" altLang="zh-CN" sz="1600" dirty="0" smtClean="0"/>
              <a:t>(); </a:t>
            </a:r>
            <a:endParaRPr lang="en-US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CeilingFan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ceilingFan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CeilingFan</a:t>
            </a:r>
            <a:r>
              <a:rPr lang="en-US" altLang="zh-CN" sz="1600" dirty="0"/>
              <a:t>(“Living Room</a:t>
            </a:r>
            <a:r>
              <a:rPr lang="en-US" altLang="zh-CN" sz="1600" dirty="0" smtClean="0"/>
              <a:t>”);   </a:t>
            </a:r>
            <a:endParaRPr lang="en-US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CeilingFanMediumCommand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ceilingFanMedium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= </a:t>
            </a:r>
            <a:r>
              <a:rPr lang="en-US" altLang="zh-CN" sz="1600" dirty="0"/>
              <a:t>new </a:t>
            </a:r>
            <a:r>
              <a:rPr lang="en-US" altLang="zh-CN" sz="1600" dirty="0" err="1"/>
              <a:t>CeilingFanMediumCommand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ceilingFan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CeilingFanHighCommand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ceilingFanHigh</a:t>
            </a:r>
            <a:r>
              <a:rPr lang="en-US" altLang="zh-CN" sz="1600" dirty="0"/>
              <a:t> = </a:t>
            </a:r>
            <a:r>
              <a:rPr lang="en-US" altLang="zh-CN" sz="1600" dirty="0" smtClean="0"/>
              <a:t>new </a:t>
            </a:r>
            <a:r>
              <a:rPr lang="en-US" altLang="zh-CN" sz="1600" dirty="0" err="1"/>
              <a:t>CeilingFanHighCommand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ceilingFan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CeilingFanOffCommand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ceilingFanOff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=  </a:t>
            </a:r>
            <a:r>
              <a:rPr lang="en-US" altLang="zh-CN" sz="1600" dirty="0"/>
              <a:t>new </a:t>
            </a:r>
            <a:r>
              <a:rPr lang="en-US" altLang="zh-CN" sz="1600" dirty="0" err="1"/>
              <a:t>CeilingFanOffCommand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ceilingFan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  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remoteControl.setCommand</a:t>
            </a:r>
            <a:r>
              <a:rPr lang="en-US" altLang="zh-CN" sz="1600" dirty="0"/>
              <a:t>(0, </a:t>
            </a:r>
            <a:r>
              <a:rPr lang="en-US" altLang="zh-CN" sz="1600" dirty="0" err="1"/>
              <a:t>ceilingFanMedium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ceilingFanOff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remoteControl.setCommand</a:t>
            </a:r>
            <a:r>
              <a:rPr lang="en-US" altLang="zh-CN" sz="1600" dirty="0"/>
              <a:t>(1, </a:t>
            </a:r>
            <a:r>
              <a:rPr lang="en-US" altLang="zh-CN" sz="1600" dirty="0" err="1"/>
              <a:t>ceilingFanHigh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ceilingFanOff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   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remoteControl.onButtonWasPushed</a:t>
            </a:r>
            <a:r>
              <a:rPr lang="en-US" altLang="zh-CN" sz="1600" dirty="0"/>
              <a:t>(0);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remoteControl.offButtonWasPushed</a:t>
            </a:r>
            <a:r>
              <a:rPr lang="en-US" altLang="zh-CN" sz="1600" dirty="0"/>
              <a:t>(0);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remoteControl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remoteControl.undoButtonWasPushed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/>
              <a:t>  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remoteControl.onButtonWasPushed</a:t>
            </a:r>
            <a:r>
              <a:rPr lang="en-US" altLang="zh-CN" sz="1600" dirty="0"/>
              <a:t>(1);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remoteControl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remoteControl.undoButtonWasPushed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501020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2. Design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153400" cy="4495800"/>
          </a:xfrm>
        </p:spPr>
        <p:txBody>
          <a:bodyPr/>
          <a:lstStyle/>
          <a:p>
            <a:r>
              <a:rPr lang="en-US" altLang="zh-CN" dirty="0"/>
              <a:t> Testing the ceiling fan...</a:t>
            </a: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6552728" cy="459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69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44958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home </a:t>
            </a:r>
            <a:r>
              <a:rPr lang="en-US" altLang="zh-CN" dirty="0" smtClean="0">
                <a:solidFill>
                  <a:srgbClr val="FF0000"/>
                </a:solidFill>
              </a:rPr>
              <a:t>automation P192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Free </a:t>
            </a:r>
            <a:r>
              <a:rPr lang="en-US" altLang="zh-CN" dirty="0"/>
              <a:t>hardware!  Let’s check out the  Remote Control...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2. Design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153400" cy="4495800"/>
          </a:xfrm>
        </p:spPr>
        <p:txBody>
          <a:bodyPr/>
          <a:lstStyle/>
          <a:p>
            <a:r>
              <a:rPr lang="en-US" altLang="zh-CN" dirty="0"/>
              <a:t> Testing the ceiling fan...</a:t>
            </a: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6552728" cy="459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61214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2. Design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153400" cy="4495800"/>
          </a:xfrm>
        </p:spPr>
        <p:txBody>
          <a:bodyPr/>
          <a:lstStyle/>
          <a:p>
            <a:r>
              <a:rPr lang="en-US" altLang="zh-CN" dirty="0"/>
              <a:t> Testing the ceiling fan...</a:t>
            </a: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6552728" cy="459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61214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2. Design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153400" cy="4495800"/>
          </a:xfrm>
        </p:spPr>
        <p:txBody>
          <a:bodyPr/>
          <a:lstStyle/>
          <a:p>
            <a:r>
              <a:rPr lang="en-US" altLang="zh-CN" dirty="0"/>
              <a:t> Every remote needs a Party Mode!</a:t>
            </a:r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822801"/>
            <a:ext cx="2452685" cy="2054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83568" y="2348880"/>
            <a:ext cx="68580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public class </a:t>
            </a:r>
            <a:r>
              <a:rPr lang="en-US" altLang="zh-CN" sz="2000" dirty="0" err="1"/>
              <a:t>MacroCommand</a:t>
            </a:r>
            <a:r>
              <a:rPr lang="en-US" altLang="zh-CN" sz="2000" dirty="0"/>
              <a:t> implements Command {</a:t>
            </a:r>
          </a:p>
          <a:p>
            <a:r>
              <a:rPr lang="en-US" altLang="zh-CN" sz="2000" dirty="0"/>
              <a:t>    Command[] commands;</a:t>
            </a:r>
          </a:p>
          <a:p>
            <a:r>
              <a:rPr lang="en-US" altLang="zh-CN" sz="2000" dirty="0"/>
              <a:t> </a:t>
            </a:r>
          </a:p>
          <a:p>
            <a:r>
              <a:rPr lang="en-US" altLang="zh-CN" sz="2000" dirty="0"/>
              <a:t>    public </a:t>
            </a:r>
            <a:r>
              <a:rPr lang="en-US" altLang="zh-CN" sz="2000" dirty="0" err="1"/>
              <a:t>MacroCommand</a:t>
            </a:r>
            <a:r>
              <a:rPr lang="en-US" altLang="zh-CN" sz="2000" dirty="0"/>
              <a:t>(Command[] commands) {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this.commands</a:t>
            </a:r>
            <a:r>
              <a:rPr lang="en-US" altLang="zh-CN" sz="2000" dirty="0"/>
              <a:t> = commands;</a:t>
            </a:r>
          </a:p>
          <a:p>
            <a:r>
              <a:rPr lang="en-US" altLang="zh-CN" sz="2000" dirty="0"/>
              <a:t>    }</a:t>
            </a:r>
          </a:p>
          <a:p>
            <a:r>
              <a:rPr lang="en-US" altLang="zh-CN" sz="2000" dirty="0"/>
              <a:t> </a:t>
            </a:r>
          </a:p>
          <a:p>
            <a:r>
              <a:rPr lang="en-US" altLang="zh-CN" sz="2000" dirty="0"/>
              <a:t>    public void execute() {</a:t>
            </a:r>
          </a:p>
          <a:p>
            <a:r>
              <a:rPr lang="en-US" altLang="zh-CN" sz="2000" dirty="0"/>
              <a:t>        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 = 0; i &lt; </a:t>
            </a:r>
            <a:r>
              <a:rPr lang="en-US" altLang="zh-CN" sz="2000" dirty="0" err="1"/>
              <a:t>commands.length</a:t>
            </a:r>
            <a:r>
              <a:rPr lang="en-US" altLang="zh-CN" sz="2000" dirty="0"/>
              <a:t>; i++) {</a:t>
            </a:r>
          </a:p>
          <a:p>
            <a:r>
              <a:rPr lang="en-US" altLang="zh-CN" sz="2000" dirty="0"/>
              <a:t>            commands[i].execute();</a:t>
            </a:r>
          </a:p>
          <a:p>
            <a:r>
              <a:rPr lang="en-US" altLang="zh-CN" sz="2000" dirty="0"/>
              <a:t>        }</a:t>
            </a:r>
          </a:p>
          <a:p>
            <a:r>
              <a:rPr lang="en-US" altLang="zh-CN" sz="2000" dirty="0"/>
              <a:t>    }</a:t>
            </a:r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761214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2. Design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153400" cy="4495800"/>
          </a:xfrm>
        </p:spPr>
        <p:txBody>
          <a:bodyPr/>
          <a:lstStyle/>
          <a:p>
            <a:r>
              <a:rPr lang="en-US" altLang="zh-CN" dirty="0"/>
              <a:t> Using a macro command</a:t>
            </a:r>
            <a:endParaRPr lang="zh-CN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667076" cy="508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290520" y="1981934"/>
            <a:ext cx="63904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First we create the set of commands we want to go into the macro: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762250" y="2936041"/>
            <a:ext cx="813023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Light </a:t>
            </a:r>
            <a:r>
              <a:rPr lang="en-US" altLang="zh-CN" sz="2400" dirty="0" err="1"/>
              <a:t>light</a:t>
            </a:r>
            <a:r>
              <a:rPr lang="en-US" altLang="zh-CN" sz="2400" dirty="0"/>
              <a:t> = new Light(“Living Room”);</a:t>
            </a:r>
          </a:p>
          <a:p>
            <a:r>
              <a:rPr lang="en-US" altLang="zh-CN" sz="2400" dirty="0"/>
              <a:t>TV </a:t>
            </a:r>
            <a:r>
              <a:rPr lang="en-US" altLang="zh-CN" sz="2400" dirty="0" err="1"/>
              <a:t>tv</a:t>
            </a:r>
            <a:r>
              <a:rPr lang="en-US" altLang="zh-CN" sz="2400" dirty="0"/>
              <a:t> = new TV(“Living Room”);</a:t>
            </a:r>
          </a:p>
          <a:p>
            <a:r>
              <a:rPr lang="en-US" altLang="zh-CN" sz="2400" dirty="0"/>
              <a:t>Stereo </a:t>
            </a:r>
            <a:r>
              <a:rPr lang="en-US" altLang="zh-CN" sz="2400" dirty="0" err="1"/>
              <a:t>stereo</a:t>
            </a:r>
            <a:r>
              <a:rPr lang="en-US" altLang="zh-CN" sz="2400" dirty="0"/>
              <a:t> = new Stereo(“Living Room”);</a:t>
            </a:r>
          </a:p>
          <a:p>
            <a:r>
              <a:rPr lang="en-US" altLang="zh-CN" sz="2400" dirty="0" err="1"/>
              <a:t>Hottub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hottub</a:t>
            </a:r>
            <a:r>
              <a:rPr lang="en-US" altLang="zh-CN" sz="2400" dirty="0"/>
              <a:t> = new </a:t>
            </a:r>
            <a:r>
              <a:rPr lang="en-US" altLang="zh-CN" sz="2400" dirty="0" err="1"/>
              <a:t>Hottub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 </a:t>
            </a:r>
          </a:p>
          <a:p>
            <a:r>
              <a:rPr lang="en-US" altLang="zh-CN" sz="2400" dirty="0" err="1"/>
              <a:t>LightOnCommand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lightOn</a:t>
            </a:r>
            <a:r>
              <a:rPr lang="en-US" altLang="zh-CN" sz="2400" dirty="0"/>
              <a:t> = new </a:t>
            </a:r>
            <a:r>
              <a:rPr lang="en-US" altLang="zh-CN" sz="2400" dirty="0" err="1"/>
              <a:t>LightOnCommand</a:t>
            </a:r>
            <a:r>
              <a:rPr lang="en-US" altLang="zh-CN" sz="2400" dirty="0"/>
              <a:t>(light);</a:t>
            </a:r>
          </a:p>
          <a:p>
            <a:r>
              <a:rPr lang="en-US" altLang="zh-CN" sz="2400" dirty="0" err="1"/>
              <a:t>StereoOnCommand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stereoOn</a:t>
            </a:r>
            <a:r>
              <a:rPr lang="en-US" altLang="zh-CN" sz="2400" dirty="0"/>
              <a:t> = new </a:t>
            </a:r>
            <a:r>
              <a:rPr lang="en-US" altLang="zh-CN" sz="2400" dirty="0" err="1"/>
              <a:t>StereoOnCommand</a:t>
            </a:r>
            <a:r>
              <a:rPr lang="en-US" altLang="zh-CN" sz="2400" dirty="0"/>
              <a:t>(stereo);</a:t>
            </a:r>
          </a:p>
          <a:p>
            <a:r>
              <a:rPr lang="en-US" altLang="zh-CN" sz="2400" dirty="0" err="1"/>
              <a:t>TVOnCommand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tvOn</a:t>
            </a:r>
            <a:r>
              <a:rPr lang="en-US" altLang="zh-CN" sz="2400" dirty="0"/>
              <a:t> = new </a:t>
            </a:r>
            <a:r>
              <a:rPr lang="en-US" altLang="zh-CN" sz="2400" dirty="0" err="1"/>
              <a:t>TVOnCommand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tv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 err="1"/>
              <a:t>HottubOnCommand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hottubOn</a:t>
            </a:r>
            <a:r>
              <a:rPr lang="en-US" altLang="zh-CN" sz="2400" dirty="0"/>
              <a:t> = new </a:t>
            </a:r>
            <a:r>
              <a:rPr lang="en-US" altLang="zh-CN" sz="2400" dirty="0" err="1"/>
              <a:t>HottubOnCommand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hottub</a:t>
            </a:r>
            <a:r>
              <a:rPr lang="en-US" altLang="zh-CN" sz="2400" dirty="0"/>
              <a:t>);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16941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2. Design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153400" cy="4495800"/>
          </a:xfrm>
        </p:spPr>
        <p:txBody>
          <a:bodyPr/>
          <a:lstStyle/>
          <a:p>
            <a:r>
              <a:rPr lang="en-US" altLang="zh-CN" dirty="0"/>
              <a:t> Using a macro command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90520" y="1981934"/>
            <a:ext cx="7601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Next we create two arrays, one for the </a:t>
            </a:r>
            <a:r>
              <a:rPr lang="en-US" altLang="zh-CN" sz="2400" dirty="0" smtClean="0"/>
              <a:t>On commands </a:t>
            </a:r>
            <a:r>
              <a:rPr lang="en-US" altLang="zh-CN" sz="2400" dirty="0"/>
              <a:t>and one for the Off com-</a:t>
            </a:r>
            <a:r>
              <a:rPr lang="en-US" altLang="zh-CN" sz="2400" dirty="0" err="1"/>
              <a:t>mands</a:t>
            </a:r>
            <a:r>
              <a:rPr lang="en-US" altLang="zh-CN" sz="2400" dirty="0"/>
              <a:t>, and load them with the corresponding commands: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06764" y="3527296"/>
            <a:ext cx="86074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Command[] </a:t>
            </a:r>
            <a:r>
              <a:rPr lang="en-US" altLang="zh-CN" sz="2400" dirty="0" err="1"/>
              <a:t>partyOn</a:t>
            </a:r>
            <a:r>
              <a:rPr lang="en-US" altLang="zh-CN" sz="2400" dirty="0"/>
              <a:t> = { </a:t>
            </a:r>
            <a:r>
              <a:rPr lang="en-US" altLang="zh-CN" sz="2400" dirty="0" err="1"/>
              <a:t>lightOn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stereoOn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tvOn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hottubOn</a:t>
            </a:r>
            <a:r>
              <a:rPr lang="en-US" altLang="zh-CN" sz="2400" dirty="0"/>
              <a:t>};</a:t>
            </a:r>
          </a:p>
          <a:p>
            <a:r>
              <a:rPr lang="en-US" altLang="zh-CN" sz="2400" dirty="0"/>
              <a:t>Command[] </a:t>
            </a:r>
            <a:r>
              <a:rPr lang="en-US" altLang="zh-CN" sz="2400" dirty="0" err="1"/>
              <a:t>partyOff</a:t>
            </a:r>
            <a:r>
              <a:rPr lang="en-US" altLang="zh-CN" sz="2400" dirty="0"/>
              <a:t> = { </a:t>
            </a:r>
            <a:r>
              <a:rPr lang="en-US" altLang="zh-CN" sz="2400" dirty="0" err="1"/>
              <a:t>lightOff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stereoOff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tvOff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hottubOff</a:t>
            </a:r>
            <a:r>
              <a:rPr lang="en-US" altLang="zh-CN" sz="2400" dirty="0"/>
              <a:t>};</a:t>
            </a:r>
          </a:p>
          <a:p>
            <a:r>
              <a:rPr lang="en-US" altLang="zh-CN" sz="2400" dirty="0"/>
              <a:t>  </a:t>
            </a:r>
          </a:p>
          <a:p>
            <a:r>
              <a:rPr lang="en-US" altLang="zh-CN" sz="2400" dirty="0" err="1"/>
              <a:t>MacroCommand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partyOnMacro</a:t>
            </a:r>
            <a:r>
              <a:rPr lang="en-US" altLang="zh-CN" sz="2400" dirty="0"/>
              <a:t> = new </a:t>
            </a:r>
            <a:r>
              <a:rPr lang="en-US" altLang="zh-CN" sz="2400" dirty="0" err="1" smtClean="0"/>
              <a:t>MacroCommand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partyOn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 err="1"/>
              <a:t>MacroCommand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partyOffMacro</a:t>
            </a:r>
            <a:r>
              <a:rPr lang="en-US" altLang="zh-CN" sz="2400" dirty="0"/>
              <a:t> = new </a:t>
            </a:r>
            <a:r>
              <a:rPr lang="en-US" altLang="zh-CN" sz="2400" dirty="0" err="1"/>
              <a:t>MacroCommand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partyOff</a:t>
            </a:r>
            <a:r>
              <a:rPr lang="en-US" altLang="zh-CN" sz="2400" dirty="0"/>
              <a:t>);</a:t>
            </a:r>
            <a:endParaRPr lang="zh-CN" altLang="en-US" sz="24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64" y="2152058"/>
            <a:ext cx="575493" cy="61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4406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2. Design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153400" cy="4495800"/>
          </a:xfrm>
        </p:spPr>
        <p:txBody>
          <a:bodyPr/>
          <a:lstStyle/>
          <a:p>
            <a:r>
              <a:rPr lang="en-US" altLang="zh-CN" dirty="0"/>
              <a:t> Using a macro command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90520" y="1981934"/>
            <a:ext cx="7313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Then we assign </a:t>
            </a:r>
            <a:r>
              <a:rPr lang="en-US" altLang="zh-CN" sz="2800" dirty="0" err="1"/>
              <a:t>MacroCommand</a:t>
            </a:r>
            <a:r>
              <a:rPr lang="en-US" altLang="zh-CN" sz="2800" dirty="0"/>
              <a:t> to a button like we always do: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731410" y="4149080"/>
            <a:ext cx="8130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remoteControl.setCommand</a:t>
            </a:r>
            <a:r>
              <a:rPr lang="en-US" altLang="zh-CN" sz="2400" dirty="0"/>
              <a:t>(0, </a:t>
            </a:r>
            <a:r>
              <a:rPr lang="en-US" altLang="zh-CN" sz="2400" dirty="0" err="1"/>
              <a:t>partyOnMacro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partyOffMacro</a:t>
            </a:r>
            <a:r>
              <a:rPr lang="en-US" altLang="zh-CN" sz="2400" dirty="0"/>
              <a:t>);</a:t>
            </a:r>
            <a:endParaRPr lang="zh-CN" altLang="en-US" sz="24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16" y="2185718"/>
            <a:ext cx="604068" cy="54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4406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2. Design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153400" cy="4495800"/>
          </a:xfrm>
        </p:spPr>
        <p:txBody>
          <a:bodyPr/>
          <a:lstStyle/>
          <a:p>
            <a:r>
              <a:rPr lang="en-US" altLang="zh-CN" dirty="0"/>
              <a:t> Using a macro command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90520" y="1981934"/>
            <a:ext cx="7313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Finally, we just need to push some buttons and see if this works. 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867041" y="3501008"/>
            <a:ext cx="81302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remoteControl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(“--- Pushing Macro On---”);</a:t>
            </a:r>
          </a:p>
          <a:p>
            <a:r>
              <a:rPr lang="en-US" altLang="zh-CN" sz="2400" dirty="0" err="1"/>
              <a:t>remoteControl.onButtonWasPushed</a:t>
            </a:r>
            <a:r>
              <a:rPr lang="en-US" altLang="zh-CN" sz="2400" dirty="0"/>
              <a:t>(0);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(“--- Pushing Macro Off---”);</a:t>
            </a:r>
          </a:p>
          <a:p>
            <a:r>
              <a:rPr lang="en-US" altLang="zh-CN" sz="2400" dirty="0" err="1"/>
              <a:t>remoteControl.offButtonWasPushed</a:t>
            </a:r>
            <a:r>
              <a:rPr lang="en-US" altLang="zh-CN" sz="2400" dirty="0"/>
              <a:t>(0);</a:t>
            </a:r>
            <a:endParaRPr lang="zh-CN" altLang="en-US" sz="24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87" y="2168859"/>
            <a:ext cx="689054" cy="580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16139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2. Design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153400" cy="44958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842349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8350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2. Design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536" y="1628800"/>
            <a:ext cx="4326160" cy="4495800"/>
          </a:xfrm>
        </p:spPr>
        <p:txBody>
          <a:bodyPr/>
          <a:lstStyle/>
          <a:p>
            <a:r>
              <a:rPr lang="en-US" altLang="zh-CN" dirty="0"/>
              <a:t> More uses of the Command Pattern: queuing requests</a:t>
            </a:r>
            <a:endParaRPr lang="zh-CN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696" y="3212976"/>
            <a:ext cx="3522712" cy="3362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252758"/>
            <a:ext cx="2520280" cy="196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51868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2. Design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536" y="1628800"/>
            <a:ext cx="8568952" cy="4495800"/>
          </a:xfrm>
        </p:spPr>
        <p:txBody>
          <a:bodyPr/>
          <a:lstStyle/>
          <a:p>
            <a:r>
              <a:rPr lang="en-US" altLang="zh-CN" dirty="0"/>
              <a:t> More uses of the Command Pattern:  logging requests</a:t>
            </a:r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7509292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297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63" y="188640"/>
            <a:ext cx="8327563" cy="66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50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 Case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Design Pattern: </a:t>
            </a:r>
            <a:r>
              <a:rPr lang="en-US" altLang="zh-CN" dirty="0"/>
              <a:t>The Command Pattern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C00000"/>
                </a:solidFill>
              </a:rPr>
              <a:t>An Application for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An experiment in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Practices of design pattern as homework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3. An Application for 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28596" y="1685018"/>
            <a:ext cx="8531352" cy="4495800"/>
          </a:xfrm>
        </p:spPr>
        <p:txBody>
          <a:bodyPr>
            <a:normAutofit/>
          </a:bodyPr>
          <a:lstStyle/>
          <a:p>
            <a:pPr marL="0" lvl="2" indent="0">
              <a:spcBef>
                <a:spcPts val="700"/>
              </a:spcBef>
              <a:buSzPct val="60000"/>
              <a:buNone/>
            </a:pPr>
            <a:r>
              <a:rPr lang="en-US" altLang="zh-CN" sz="3200" dirty="0"/>
              <a:t>The TV remote control</a:t>
            </a:r>
            <a:r>
              <a:rPr lang="en-US" altLang="zh-CN" sz="3200" dirty="0" smtClean="0"/>
              <a:t>:</a:t>
            </a:r>
          </a:p>
          <a:p>
            <a:pPr marL="0" lvl="2" indent="0">
              <a:spcBef>
                <a:spcPts val="700"/>
              </a:spcBef>
              <a:buSzPct val="60000"/>
              <a:buNone/>
            </a:pPr>
            <a:r>
              <a:rPr lang="zh-CN" altLang="en-US" sz="2400" dirty="0" smtClean="0"/>
              <a:t>电视机</a:t>
            </a:r>
            <a:r>
              <a:rPr lang="zh-CN" altLang="en-US" sz="2400" dirty="0"/>
              <a:t>是请求的接收者，遥控器是请求的发送者，遥控器</a:t>
            </a:r>
            <a:r>
              <a:rPr lang="zh-CN" altLang="en-US" sz="2400" dirty="0" smtClean="0"/>
              <a:t>上按钮</a:t>
            </a:r>
            <a:r>
              <a:rPr lang="zh-CN" altLang="en-US" sz="2400" dirty="0"/>
              <a:t>对应电视机</a:t>
            </a:r>
            <a:r>
              <a:rPr lang="zh-CN" altLang="en-US" sz="2400" dirty="0" smtClean="0"/>
              <a:t>的三</a:t>
            </a:r>
            <a:r>
              <a:rPr lang="zh-CN" altLang="en-US" sz="2400" dirty="0"/>
              <a:t>种操作：打开</a:t>
            </a:r>
            <a:r>
              <a:rPr lang="zh-CN" altLang="en-US" sz="2400" dirty="0" smtClean="0"/>
              <a:t>电视机（</a:t>
            </a:r>
            <a:r>
              <a:rPr lang="en-US" altLang="zh-CN" sz="2400" dirty="0"/>
              <a:t> turn on the TV </a:t>
            </a:r>
            <a:r>
              <a:rPr lang="zh-CN" altLang="en-US" sz="2400" dirty="0" smtClean="0"/>
              <a:t>）、</a:t>
            </a:r>
            <a:r>
              <a:rPr lang="zh-CN" altLang="en-US" sz="2400" dirty="0"/>
              <a:t>关闭</a:t>
            </a:r>
            <a:r>
              <a:rPr lang="zh-CN" altLang="en-US" sz="2400" dirty="0" smtClean="0"/>
              <a:t>电视机（</a:t>
            </a:r>
            <a:r>
              <a:rPr lang="en-US" altLang="zh-CN" sz="2400" dirty="0"/>
              <a:t> turn off the TV </a:t>
            </a:r>
            <a:r>
              <a:rPr lang="zh-CN" altLang="en-US" sz="2400" dirty="0" smtClean="0"/>
              <a:t>）和</a:t>
            </a:r>
            <a:r>
              <a:rPr lang="zh-CN" altLang="en-US" sz="2400" dirty="0"/>
              <a:t>切换</a:t>
            </a:r>
            <a:r>
              <a:rPr lang="zh-CN" altLang="en-US" sz="2400" dirty="0" smtClean="0"/>
              <a:t>频道（</a:t>
            </a:r>
            <a:r>
              <a:rPr lang="en-US" altLang="zh-CN" sz="2400" dirty="0" smtClean="0"/>
              <a:t>switch channels</a:t>
            </a:r>
            <a:r>
              <a:rPr lang="zh-CN" altLang="en-US" sz="2400" dirty="0" smtClean="0"/>
              <a:t>）。运用命令模式对电视机遥控器进行设计。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428596" y="4143380"/>
            <a:ext cx="8358246" cy="2071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Your job is to…</a:t>
            </a:r>
          </a:p>
          <a:p>
            <a:pPr marL="514350" indent="-514350">
              <a:buAutoNum type="arabicParenBoth"/>
            </a:pPr>
            <a:r>
              <a:rPr lang="en-US" altLang="zh-CN" sz="2800" dirty="0" smtClean="0">
                <a:solidFill>
                  <a:schemeClr val="tx1"/>
                </a:solidFill>
              </a:rPr>
              <a:t>Design the class diagram</a:t>
            </a:r>
          </a:p>
          <a:p>
            <a:pPr marL="514350" indent="-514350">
              <a:buAutoNum type="arabicParenBoth"/>
            </a:pPr>
            <a:r>
              <a:rPr lang="en-US" altLang="zh-CN" sz="2800" dirty="0" smtClean="0">
                <a:solidFill>
                  <a:schemeClr val="tx1"/>
                </a:solidFill>
              </a:rPr>
              <a:t>program according to your class diagram</a:t>
            </a:r>
          </a:p>
          <a:p>
            <a:pPr marL="514350" indent="-514350">
              <a:buAutoNum type="arabicParenBoth"/>
            </a:pPr>
            <a:r>
              <a:rPr lang="en-US" altLang="zh-CN" sz="2800" dirty="0" smtClean="0">
                <a:solidFill>
                  <a:schemeClr val="tx1"/>
                </a:solidFill>
              </a:rPr>
              <a:t>Test your design with </a:t>
            </a:r>
            <a:r>
              <a:rPr lang="en-US" altLang="zh-CN" sz="2800" dirty="0">
                <a:solidFill>
                  <a:schemeClr val="tx1"/>
                </a:solidFill>
              </a:rPr>
              <a:t>turn on, turn </a:t>
            </a:r>
            <a:r>
              <a:rPr lang="en-US" altLang="zh-CN" sz="2800" dirty="0" smtClean="0">
                <a:solidFill>
                  <a:schemeClr val="tx1"/>
                </a:solidFill>
              </a:rPr>
              <a:t>off and change channel.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3. An Application for example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8153400" cy="4495800"/>
          </a:xfrm>
        </p:spPr>
        <p:txBody>
          <a:bodyPr/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rgbClr val="C00000"/>
                </a:solidFill>
              </a:rPr>
              <a:t>TV </a:t>
            </a:r>
            <a:r>
              <a:rPr lang="en-US" altLang="zh-CN" dirty="0"/>
              <a:t>with different operations </a:t>
            </a:r>
            <a:r>
              <a:rPr lang="en-US" altLang="zh-CN" dirty="0" smtClean="0"/>
              <a:t>Class Diagram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9226353" cy="4199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3. An Application for example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013" y="1557338"/>
            <a:ext cx="9344026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2" y="5085184"/>
            <a:ext cx="7472676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" y="2420888"/>
            <a:ext cx="5549687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3. An Application for example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40" y="1268760"/>
            <a:ext cx="4462673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590032"/>
            <a:ext cx="3533775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3. An Application for example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291632"/>
            <a:ext cx="6145917" cy="242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6480720" cy="2693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3. An Application for example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769937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256" y="4869160"/>
            <a:ext cx="3392636" cy="1881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1138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3. An Application for example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8654" y="5500702"/>
            <a:ext cx="3323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Console output:</a:t>
            </a:r>
            <a:endParaRPr lang="zh-CN" altLang="en-US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7893014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220934"/>
            <a:ext cx="3561662" cy="1144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4. An experiment in class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3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7" name="内容占位符 2"/>
          <p:cNvSpPr>
            <a:spLocks noGrp="1"/>
          </p:cNvSpPr>
          <p:nvPr>
            <p:ph sz="quarter" idx="1"/>
          </p:nvPr>
        </p:nvSpPr>
        <p:spPr>
          <a:xfrm>
            <a:off x="323528" y="1484784"/>
            <a:ext cx="8153400" cy="604664"/>
          </a:xfrm>
        </p:spPr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dirty="0">
                <a:solidFill>
                  <a:srgbClr val="C00000"/>
                </a:solidFill>
              </a:rPr>
              <a:t>Barbecue </a:t>
            </a:r>
            <a:r>
              <a:rPr lang="en-US" altLang="zh-CN" dirty="0" smtClean="0">
                <a:solidFill>
                  <a:srgbClr val="C00000"/>
                </a:solidFill>
              </a:rPr>
              <a:t>shop system</a:t>
            </a:r>
            <a:endParaRPr lang="en-US" altLang="zh-CN" sz="2400" dirty="0" smtClean="0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7818" y="1974031"/>
            <a:ext cx="7891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zh-CN" sz="2400" b="1" dirty="0"/>
              <a:t>客户要求</a:t>
            </a:r>
            <a:r>
              <a:rPr lang="zh-CN" altLang="zh-CN" sz="2400" b="1" dirty="0" smtClean="0"/>
              <a:t>服务员</a:t>
            </a:r>
            <a:r>
              <a:rPr lang="zh-CN" altLang="en-US" sz="2400" b="1" dirty="0" smtClean="0"/>
              <a:t>（</a:t>
            </a:r>
            <a:r>
              <a:rPr lang="en-US" altLang="zh-CN" sz="2400" dirty="0"/>
              <a:t>Servant</a:t>
            </a:r>
            <a:r>
              <a:rPr lang="zh-CN" altLang="en-US" sz="2400" b="1" dirty="0" smtClean="0"/>
              <a:t>）</a:t>
            </a:r>
            <a:r>
              <a:rPr lang="zh-CN" altLang="zh-CN" sz="2400" b="1" dirty="0" smtClean="0"/>
              <a:t>点烤羊肉串</a:t>
            </a:r>
            <a:r>
              <a:rPr lang="zh-CN" altLang="en-US" sz="2400" b="1" dirty="0" smtClean="0"/>
              <a:t>（</a:t>
            </a:r>
            <a:r>
              <a:rPr lang="en-US" altLang="zh-CN" sz="2400" dirty="0" err="1"/>
              <a:t>MuttonString</a:t>
            </a:r>
            <a:r>
              <a:rPr lang="zh-CN" altLang="en-US" sz="2400" b="1" dirty="0" smtClean="0"/>
              <a:t>）</a:t>
            </a:r>
            <a:r>
              <a:rPr lang="zh-CN" altLang="zh-CN" sz="2400" b="1" dirty="0" smtClean="0"/>
              <a:t>或者鸡肉</a:t>
            </a:r>
            <a:r>
              <a:rPr lang="zh-CN" altLang="en-US" sz="2400" b="1" dirty="0" smtClean="0"/>
              <a:t>（</a:t>
            </a:r>
            <a:r>
              <a:rPr lang="en-US" altLang="zh-CN" sz="2400" dirty="0"/>
              <a:t>Chicken</a:t>
            </a:r>
            <a:r>
              <a:rPr lang="zh-CN" altLang="en-US" sz="2400" b="1" dirty="0" smtClean="0"/>
              <a:t>）</a:t>
            </a:r>
            <a:r>
              <a:rPr lang="zh-CN" altLang="zh-CN" sz="2400" b="1" dirty="0" smtClean="0"/>
              <a:t>，厨师</a:t>
            </a:r>
            <a:r>
              <a:rPr lang="zh-CN" altLang="en-US" sz="2400" b="1" dirty="0" smtClean="0"/>
              <a:t>（</a:t>
            </a:r>
            <a:r>
              <a:rPr lang="en-US" altLang="zh-CN" sz="2400" dirty="0"/>
              <a:t>Chef</a:t>
            </a:r>
            <a:r>
              <a:rPr lang="zh-CN" altLang="en-US" sz="2400" b="1" dirty="0" smtClean="0"/>
              <a:t>）</a:t>
            </a:r>
            <a:r>
              <a:rPr lang="zh-CN" altLang="zh-CN" sz="2400" b="1" dirty="0" smtClean="0"/>
              <a:t>负责</a:t>
            </a:r>
            <a:r>
              <a:rPr lang="zh-CN" altLang="zh-CN" sz="2400" b="1" dirty="0"/>
              <a:t>烧烤。</a:t>
            </a:r>
            <a:endParaRPr lang="en-US" altLang="zh-CN" sz="2400" dirty="0"/>
          </a:p>
        </p:txBody>
      </p:sp>
      <p:sp>
        <p:nvSpPr>
          <p:cNvPr id="6" name="矩形 5"/>
          <p:cNvSpPr/>
          <p:nvPr/>
        </p:nvSpPr>
        <p:spPr>
          <a:xfrm>
            <a:off x="860781" y="3645024"/>
            <a:ext cx="73304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Your job is to…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/>
              <a:t>Design the class diagram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/>
              <a:t>program according to your class diagram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/>
              <a:t>Test your design with the </a:t>
            </a:r>
            <a:r>
              <a:rPr lang="en-US" altLang="zh-CN" sz="2800" dirty="0" smtClean="0"/>
              <a:t>order of one mutton string and one chicken.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075892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 Case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Design Pattern: </a:t>
            </a:r>
            <a:r>
              <a:rPr lang="en-US" altLang="zh-CN" dirty="0"/>
              <a:t>The Command Pattern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An Application for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C00000"/>
                </a:solidFill>
              </a:rPr>
              <a:t>An experiment in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Practices of design pattern as homework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Taking a look at the vendor </a:t>
            </a:r>
            <a:r>
              <a:rPr lang="en-US" altLang="zh-CN" dirty="0" smtClean="0"/>
              <a:t>classes</a:t>
            </a:r>
          </a:p>
          <a:p>
            <a:r>
              <a:rPr lang="en-US" altLang="zh-CN" dirty="0"/>
              <a:t>Check out the vendor classes on the CD-R.  These should give </a:t>
            </a:r>
            <a:r>
              <a:rPr lang="en-US" altLang="zh-CN" dirty="0" smtClean="0"/>
              <a:t>you </a:t>
            </a:r>
            <a:r>
              <a:rPr lang="en-US" altLang="zh-CN" dirty="0"/>
              <a:t>some idea of the interfaces of the objects we need to </a:t>
            </a:r>
            <a:r>
              <a:rPr lang="en-US" altLang="zh-CN" dirty="0" smtClean="0"/>
              <a:t>control from </a:t>
            </a:r>
            <a:r>
              <a:rPr lang="en-US" altLang="zh-CN" dirty="0"/>
              <a:t>the </a:t>
            </a:r>
            <a:r>
              <a:rPr lang="en-US" altLang="zh-CN" dirty="0" smtClean="0"/>
              <a:t>remote.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829071"/>
            <a:ext cx="286702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 Case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Design Pattern: </a:t>
            </a:r>
            <a:r>
              <a:rPr lang="en-US" altLang="zh-CN" dirty="0"/>
              <a:t>The Command Pattern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An Application for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An experiment in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C00000"/>
                </a:solidFill>
              </a:rPr>
              <a:t>Practices of design pattern as homework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3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5. Homework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Finish the homework, </a:t>
            </a:r>
            <a:r>
              <a:rPr lang="en-US" altLang="zh-CN" smtClean="0"/>
              <a:t>which includes </a:t>
            </a:r>
            <a:r>
              <a:rPr lang="en-US" altLang="zh-CN" dirty="0" smtClean="0"/>
              <a:t>3 tasks.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Summary so far..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smtClean="0">
                <a:solidFill>
                  <a:srgbClr val="FF0000"/>
                </a:solidFill>
                <a:ea typeface="宋体" pitchFamily="2" charset="-122"/>
              </a:rPr>
              <a:t>OO Basics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Abstraction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Encapsulation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Inheritance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Polymorphism</a:t>
            </a:r>
          </a:p>
          <a:p>
            <a:pPr>
              <a:lnSpc>
                <a:spcPct val="80000"/>
              </a:lnSpc>
            </a:pPr>
            <a:r>
              <a:rPr lang="en-US" altLang="zh-CN" sz="2000" smtClean="0">
                <a:solidFill>
                  <a:srgbClr val="FF0000"/>
                </a:solidFill>
                <a:ea typeface="宋体" pitchFamily="2" charset="-122"/>
              </a:rPr>
              <a:t>OO Principles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Encapsulate what varies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Favor composition over inheritance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Program to interfaces not to implementations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Strive for loosely coupled designs between objects that interact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Classes should be open for extension but closed for modification.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Depend on abstracts. Do not depend on concrete classes.</a:t>
            </a:r>
          </a:p>
          <a:p>
            <a:pPr lvl="1">
              <a:lnSpc>
                <a:spcPct val="80000"/>
              </a:lnSpc>
            </a:pPr>
            <a:endParaRPr lang="en-US" altLang="zh-CN" sz="140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21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Summary so far…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696200" cy="4038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1800" dirty="0" smtClean="0">
                <a:solidFill>
                  <a:srgbClr val="FF0000"/>
                </a:solidFill>
                <a:ea typeface="宋体" pitchFamily="2" charset="-122"/>
              </a:rPr>
              <a:t>OO Patterns</a:t>
            </a:r>
          </a:p>
          <a:p>
            <a:pPr lvl="1">
              <a:lnSpc>
                <a:spcPct val="80000"/>
              </a:lnSpc>
            </a:pPr>
            <a:r>
              <a:rPr lang="en-US" altLang="zh-CN" sz="1800" b="1" dirty="0" smtClean="0">
                <a:ea typeface="宋体" pitchFamily="2" charset="-122"/>
              </a:rPr>
              <a:t>Strategy Pattern</a:t>
            </a:r>
            <a:r>
              <a:rPr lang="en-US" altLang="zh-CN" sz="1800" dirty="0" smtClean="0">
                <a:ea typeface="宋体" pitchFamily="2" charset="-122"/>
              </a:rPr>
              <a:t> defines a family of algorithms, Encapsulates each one, and makes them interchangeable. Strategy lets the algorithm vary independently from clients that use it.</a:t>
            </a:r>
          </a:p>
          <a:p>
            <a:pPr lvl="1">
              <a:lnSpc>
                <a:spcPct val="80000"/>
              </a:lnSpc>
            </a:pPr>
            <a:r>
              <a:rPr lang="en-US" altLang="zh-CN" sz="1800" b="1" dirty="0" smtClean="0">
                <a:ea typeface="宋体" pitchFamily="2" charset="-122"/>
              </a:rPr>
              <a:t>Observer Pattern</a:t>
            </a:r>
            <a:r>
              <a:rPr lang="en-US" altLang="zh-CN" sz="1800" dirty="0" smtClean="0">
                <a:ea typeface="宋体" pitchFamily="2" charset="-122"/>
              </a:rPr>
              <a:t> defines a one-to-many dependency between objects so that when one object changes state, all of its dependents are notified and updated automatically.</a:t>
            </a:r>
          </a:p>
          <a:p>
            <a:pPr lvl="1">
              <a:lnSpc>
                <a:spcPct val="80000"/>
              </a:lnSpc>
            </a:pPr>
            <a:r>
              <a:rPr lang="en-US" altLang="zh-CN" sz="1800" b="1" dirty="0" smtClean="0">
                <a:ea typeface="宋体" pitchFamily="2" charset="-122"/>
              </a:rPr>
              <a:t>Decorator Pattern</a:t>
            </a:r>
            <a:r>
              <a:rPr lang="en-US" altLang="zh-CN" sz="1800" dirty="0" smtClean="0">
                <a:ea typeface="宋体" pitchFamily="2" charset="-122"/>
              </a:rPr>
              <a:t> – attach additional responsibilities to an object dynamically. Decorators provide a flexible alternative for sub-classing for extending functionality</a:t>
            </a:r>
          </a:p>
          <a:p>
            <a:pPr lvl="1">
              <a:lnSpc>
                <a:spcPct val="80000"/>
              </a:lnSpc>
            </a:pPr>
            <a:r>
              <a:rPr lang="en-US" altLang="zh-CN" sz="1800" b="1" dirty="0" smtClean="0">
                <a:ea typeface="宋体" pitchFamily="2" charset="-122"/>
              </a:rPr>
              <a:t>Abstractor Factory</a:t>
            </a:r>
            <a:r>
              <a:rPr lang="en-US" altLang="zh-CN" sz="1800" dirty="0" smtClean="0">
                <a:ea typeface="宋体" pitchFamily="2" charset="-122"/>
              </a:rPr>
              <a:t> – Provide an interface for creating families of related or dependent objects without specifying their concrete classes.</a:t>
            </a:r>
          </a:p>
          <a:p>
            <a:pPr lvl="1">
              <a:lnSpc>
                <a:spcPct val="80000"/>
              </a:lnSpc>
            </a:pPr>
            <a:r>
              <a:rPr lang="en-US" altLang="zh-CN" sz="1800" b="1" dirty="0" smtClean="0">
                <a:ea typeface="宋体" pitchFamily="2" charset="-122"/>
              </a:rPr>
              <a:t>Factory Method</a:t>
            </a:r>
            <a:r>
              <a:rPr lang="en-US" altLang="zh-CN" sz="1800" dirty="0" smtClean="0">
                <a:ea typeface="宋体" pitchFamily="2" charset="-122"/>
              </a:rPr>
              <a:t> – Define an interface for creating an object, but let subclasses decide which class to instantiate. Factory method lets a class defer instantiation to the subclasses.</a:t>
            </a:r>
          </a:p>
          <a:p>
            <a:pPr lvl="1">
              <a:lnSpc>
                <a:spcPct val="80000"/>
              </a:lnSpc>
            </a:pPr>
            <a:r>
              <a:rPr lang="en-US" altLang="zh-CN" sz="1800" b="1" dirty="0" smtClean="0">
                <a:ea typeface="宋体" pitchFamily="2" charset="-122"/>
              </a:rPr>
              <a:t>Command Pattern</a:t>
            </a:r>
            <a:r>
              <a:rPr lang="en-US" altLang="zh-CN" sz="1800" dirty="0" smtClean="0">
                <a:ea typeface="宋体" pitchFamily="2" charset="-122"/>
              </a:rPr>
              <a:t> – Encapsulates a request as an object, thereby letting you parameterize clients with different requests, queue or log requests, and support undoable operations.</a:t>
            </a:r>
          </a:p>
        </p:txBody>
      </p:sp>
    </p:spTree>
    <p:extLst>
      <p:ext uri="{BB962C8B-B14F-4D97-AF65-F5344CB8AC3E}">
        <p14:creationId xmlns:p14="http://schemas.microsoft.com/office/powerpoint/2010/main" val="277797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Checkpoints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990600" y="1752600"/>
            <a:ext cx="7772400" cy="40386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What is command pattern?</a:t>
            </a:r>
          </a:p>
          <a:p>
            <a:r>
              <a:rPr lang="en-US" altLang="zh-CN" smtClean="0">
                <a:ea typeface="宋体" pitchFamily="2" charset="-122"/>
              </a:rPr>
              <a:t>What is the purpose of command pattern?</a:t>
            </a:r>
          </a:p>
          <a:p>
            <a:r>
              <a:rPr lang="en-US" altLang="zh-CN" smtClean="0">
                <a:ea typeface="宋体" pitchFamily="2" charset="-122"/>
              </a:rPr>
              <a:t>How to apply command pattern to multithreading environment?</a:t>
            </a:r>
          </a:p>
        </p:txBody>
      </p:sp>
    </p:spTree>
    <p:extLst>
      <p:ext uri="{BB962C8B-B14F-4D97-AF65-F5344CB8AC3E}">
        <p14:creationId xmlns:p14="http://schemas.microsoft.com/office/powerpoint/2010/main" val="400395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1026"/>
            <a:ext cx="7599561" cy="589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27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3394</TotalTime>
  <Words>3632</Words>
  <Application>Microsoft Office PowerPoint</Application>
  <PresentationFormat>全屏显示(4:3)</PresentationFormat>
  <Paragraphs>544</Paragraphs>
  <Slides>84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85" baseType="lpstr">
      <vt:lpstr>中性</vt:lpstr>
      <vt:lpstr>OOSA&amp;D(2017) 06  封装调用: 命令模式</vt:lpstr>
      <vt:lpstr>Glossary</vt:lpstr>
      <vt:lpstr>Agenda</vt:lpstr>
      <vt:lpstr>Agenda</vt:lpstr>
      <vt:lpstr>1. A Case Analysis</vt:lpstr>
      <vt:lpstr>1. A Case Analysis</vt:lpstr>
      <vt:lpstr>1. A Case Analysis</vt:lpstr>
      <vt:lpstr>1. A Case Analysis</vt:lpstr>
      <vt:lpstr>1. A Case Analysis</vt:lpstr>
      <vt:lpstr>1. A Case Analysis</vt:lpstr>
      <vt:lpstr>1. A Case Analysis</vt:lpstr>
      <vt:lpstr>1. A Case Analysis</vt:lpstr>
      <vt:lpstr>1. A Case Analysis</vt:lpstr>
      <vt:lpstr>1. A Case Analysis</vt:lpstr>
      <vt:lpstr>1. A Case Analysis</vt:lpstr>
      <vt:lpstr>1. A Case Analysis</vt:lpstr>
      <vt:lpstr>1. A Case Analysis</vt:lpstr>
      <vt:lpstr>1. A Case Analysis</vt:lpstr>
      <vt:lpstr>1. A Case Analysis</vt:lpstr>
      <vt:lpstr>1. A Case Analysis</vt:lpstr>
      <vt:lpstr>1. A Case Analysis</vt:lpstr>
      <vt:lpstr>1. A Case Analysis</vt:lpstr>
      <vt:lpstr>1. A Case Analysis</vt:lpstr>
      <vt:lpstr>1. A Case Analysis</vt:lpstr>
      <vt:lpstr>1. A Case Analysis</vt:lpstr>
      <vt:lpstr>1. A Case Analysis</vt:lpstr>
      <vt:lpstr>1. A Case Analysis</vt:lpstr>
      <vt:lpstr>1. A Case Analysis</vt:lpstr>
      <vt:lpstr>Agenda</vt:lpstr>
      <vt:lpstr>2. Design Pattern</vt:lpstr>
      <vt:lpstr>模式动机</vt:lpstr>
      <vt:lpstr>模式动机</vt:lpstr>
      <vt:lpstr>2. Design Pattern</vt:lpstr>
      <vt:lpstr>2. Design Pattern</vt:lpstr>
      <vt:lpstr>模式分析</vt:lpstr>
      <vt:lpstr>2. Design Pattern</vt:lpstr>
      <vt:lpstr>2. Design Pattern</vt:lpstr>
      <vt:lpstr>2. Design Pattern</vt:lpstr>
      <vt:lpstr>2. Design Pattern</vt:lpstr>
      <vt:lpstr>2. Design Pattern</vt:lpstr>
      <vt:lpstr>2. Design Pattern</vt:lpstr>
      <vt:lpstr>2. Design Pattern</vt:lpstr>
      <vt:lpstr>2. Design Pattern</vt:lpstr>
      <vt:lpstr>2. Design Pattern</vt:lpstr>
      <vt:lpstr>2. Design Pattern</vt:lpstr>
      <vt:lpstr>2. Design Pattern</vt:lpstr>
      <vt:lpstr>2. Design Pattern</vt:lpstr>
      <vt:lpstr>2. Design Pattern</vt:lpstr>
      <vt:lpstr>2. Design Pattern</vt:lpstr>
      <vt:lpstr>2. Design Pattern</vt:lpstr>
      <vt:lpstr>2. Design Pattern</vt:lpstr>
      <vt:lpstr>2. Design Pattern</vt:lpstr>
      <vt:lpstr>2. Design Pattern</vt:lpstr>
      <vt:lpstr>2. Design Pattern</vt:lpstr>
      <vt:lpstr>2. Design Pattern</vt:lpstr>
      <vt:lpstr>2. Design Pattern</vt:lpstr>
      <vt:lpstr>2. Design Pattern</vt:lpstr>
      <vt:lpstr>2. Design Pattern</vt:lpstr>
      <vt:lpstr>2. Design Pattern</vt:lpstr>
      <vt:lpstr>2. Design Pattern</vt:lpstr>
      <vt:lpstr>2. Design Pattern</vt:lpstr>
      <vt:lpstr>2. Design Pattern</vt:lpstr>
      <vt:lpstr>2. Design Pattern</vt:lpstr>
      <vt:lpstr>2. Design Pattern</vt:lpstr>
      <vt:lpstr>2. Design Pattern</vt:lpstr>
      <vt:lpstr>2. Design Pattern</vt:lpstr>
      <vt:lpstr>2. Design Pattern</vt:lpstr>
      <vt:lpstr>2. Design Pattern</vt:lpstr>
      <vt:lpstr>2. Design Pattern</vt:lpstr>
      <vt:lpstr>Agenda</vt:lpstr>
      <vt:lpstr>3. An Application for example</vt:lpstr>
      <vt:lpstr>3. An Application for example</vt:lpstr>
      <vt:lpstr>3. An Application for example</vt:lpstr>
      <vt:lpstr>3. An Application for example</vt:lpstr>
      <vt:lpstr>3. An Application for example</vt:lpstr>
      <vt:lpstr>3. An Application for example</vt:lpstr>
      <vt:lpstr>3. An Application for example</vt:lpstr>
      <vt:lpstr>4. An experiment in class</vt:lpstr>
      <vt:lpstr>Agenda</vt:lpstr>
      <vt:lpstr>Agenda</vt:lpstr>
      <vt:lpstr>5. Homework</vt:lpstr>
      <vt:lpstr>Summary so far..</vt:lpstr>
      <vt:lpstr>Summary so far…</vt:lpstr>
      <vt:lpstr>Checkpoints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OOSA&amp;D(2017)</dc:title>
  <dc:creator>Runner</dc:creator>
  <cp:lastModifiedBy>dyl</cp:lastModifiedBy>
  <cp:revision>104</cp:revision>
  <dcterms:created xsi:type="dcterms:W3CDTF">2017-06-05T05:28:12Z</dcterms:created>
  <dcterms:modified xsi:type="dcterms:W3CDTF">2017-10-16T02:30:40Z</dcterms:modified>
</cp:coreProperties>
</file>