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92" r:id="rId3"/>
    <p:sldId id="294" r:id="rId4"/>
    <p:sldId id="336" r:id="rId5"/>
    <p:sldId id="337" r:id="rId6"/>
    <p:sldId id="295" r:id="rId7"/>
    <p:sldId id="297" r:id="rId8"/>
    <p:sldId id="296" r:id="rId9"/>
    <p:sldId id="298" r:id="rId10"/>
    <p:sldId id="299" r:id="rId11"/>
    <p:sldId id="300" r:id="rId12"/>
    <p:sldId id="303" r:id="rId13"/>
    <p:sldId id="304" r:id="rId14"/>
    <p:sldId id="305" r:id="rId15"/>
    <p:sldId id="306" r:id="rId16"/>
    <p:sldId id="338" r:id="rId17"/>
    <p:sldId id="307" r:id="rId18"/>
    <p:sldId id="339" r:id="rId19"/>
    <p:sldId id="340" r:id="rId20"/>
    <p:sldId id="333" r:id="rId21"/>
    <p:sldId id="335"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41" r:id="rId41"/>
    <p:sldId id="328" r:id="rId42"/>
    <p:sldId id="342" r:id="rId43"/>
    <p:sldId id="343" r:id="rId44"/>
    <p:sldId id="344" r:id="rId45"/>
    <p:sldId id="345" r:id="rId46"/>
    <p:sldId id="346" r:id="rId47"/>
    <p:sldId id="331" r:id="rId48"/>
    <p:sldId id="330"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82" autoAdjust="0"/>
  </p:normalViewPr>
  <p:slideViewPr>
    <p:cSldViewPr>
      <p:cViewPr varScale="1">
        <p:scale>
          <a:sx n="62" d="100"/>
          <a:sy n="62" d="100"/>
        </p:scale>
        <p:origin x="14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8BF70-B0BC-4DE1-827D-1023B3C7447A}"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EC3E4-09B6-4B04-A3D3-BF7F86108A70}" type="slidenum">
              <a:rPr lang="zh-CN" altLang="en-US" smtClean="0"/>
              <a:t>‹#›</a:t>
            </a:fld>
            <a:endParaRPr lang="zh-CN" altLang="en-US"/>
          </a:p>
        </p:txBody>
      </p:sp>
    </p:spTree>
    <p:extLst>
      <p:ext uri="{BB962C8B-B14F-4D97-AF65-F5344CB8AC3E}">
        <p14:creationId xmlns:p14="http://schemas.microsoft.com/office/powerpoint/2010/main" val="243971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file:///C:\Program%20Files%20(x86)\Youdao\Dict\resultui\queryresul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file:///C:\Program%20Files%20(x86)\Youdao\Dict\resultui\queryresul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A07EBA8-B81E-4112-9FAE-A47584AE2507}" type="slidenum">
              <a:rPr lang="en-US" altLang="zh-CN"/>
              <a:pPr/>
              <a:t>7</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US" altLang="zh-CN" b="1" smtClean="0"/>
              <a:t>decaf ['di:,kæf] </a:t>
            </a:r>
            <a:r>
              <a:rPr lang="zh-CN" altLang="en-US" b="1" smtClean="0">
                <a:hlinkClick r:id="rId3" action="ppaction://hlinkfile" tooltip="报错"/>
              </a:rPr>
              <a:t> </a:t>
            </a:r>
            <a:endParaRPr lang="zh-CN" altLang="en-US" b="1" smtClean="0"/>
          </a:p>
          <a:p>
            <a:r>
              <a:rPr lang="en-US" altLang="zh-CN" smtClean="0"/>
              <a:t>n. </a:t>
            </a:r>
            <a:r>
              <a:rPr lang="zh-CN" altLang="en-US" smtClean="0"/>
              <a:t>无咖啡因咖啡；脱因咖啡（等于</a:t>
            </a:r>
            <a:r>
              <a:rPr lang="en-US" altLang="zh-CN" smtClean="0"/>
              <a:t>decaffeinated coffee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8699165-82A2-4295-9E75-3CA938A61A8C}" type="slidenum">
              <a:rPr lang="en-US" altLang="zh-CN"/>
              <a:pPr/>
              <a:t>18</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3D8CE1-FF10-4BE8-99DD-721BB2AA9000}" type="slidenum">
              <a:rPr lang="en-US" altLang="zh-CN"/>
              <a:pPr/>
              <a:t>19</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4D17B81-AEB6-44BC-808E-9D11031584F9}" type="slidenum">
              <a:rPr lang="en-US" altLang="zh-CN"/>
              <a:pPr/>
              <a:t>22</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59DC9A-50D3-4141-BC19-21DFCDE9FBF1}" type="slidenum">
              <a:rPr lang="en-US" altLang="zh-CN"/>
              <a:pPr/>
              <a:t>23</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B8EDEC-AB20-454F-88FD-B5BA2948F15F}" type="slidenum">
              <a:rPr lang="en-US" altLang="zh-CN"/>
              <a:pPr/>
              <a:t>24</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7487C9-E8FD-495E-9579-32347A1C0372}" type="slidenum">
              <a:rPr lang="en-US" altLang="zh-CN"/>
              <a:pPr/>
              <a:t>25</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E80CC21-0D2E-4793-8B69-28457F043842}" type="slidenum">
              <a:rPr lang="en-US" altLang="zh-CN"/>
              <a:pPr/>
              <a:t>26</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7B528E-181F-4613-BADD-1F3477BF0C30}" type="slidenum">
              <a:rPr lang="en-US" altLang="zh-CN"/>
              <a:pPr/>
              <a:t>27</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E8CCC7-7796-4EF8-974A-69469C1EF093}" type="slidenum">
              <a:rPr lang="en-US" altLang="zh-CN"/>
              <a:pPr/>
              <a:t>28</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01386A-7B20-4A71-823C-BAE92F2FF0D7}" type="slidenum">
              <a:rPr lang="en-US" altLang="zh-CN"/>
              <a:pPr/>
              <a:t>29</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1E9FF0-0735-4235-BF2E-3E9D42952EA8}" type="slidenum">
              <a:rPr lang="en-US" altLang="zh-CN"/>
              <a:pPr/>
              <a:t>9</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5C8A688-4BA4-40C9-94AC-160FE7AEE405}" type="slidenum">
              <a:rPr lang="en-US" altLang="zh-CN"/>
              <a:pPr/>
              <a:t>30</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8F0EC8-3F5F-4944-A9E0-00B87404C2DA}" type="slidenum">
              <a:rPr lang="en-US" altLang="zh-CN"/>
              <a:pPr/>
              <a:t>31</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A4979A-4750-4A4B-B773-64DC7DD86CC7}" type="slidenum">
              <a:rPr lang="en-US" altLang="zh-CN"/>
              <a:pPr/>
              <a:t>32</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B67B58-61EB-4C5B-8BEF-111BFEDB9C6B}" type="slidenum">
              <a:rPr lang="en-US" altLang="zh-CN"/>
              <a:pPr/>
              <a:t>33</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US" altLang="zh-CN" dirty="0" err="1" smtClean="0">
                <a:ea typeface="宋体" charset="-122"/>
              </a:rPr>
              <a:t>PushBackInputStream</a:t>
            </a:r>
            <a:r>
              <a:rPr lang="en-US" altLang="zh-CN" dirty="0" smtClean="0">
                <a:ea typeface="宋体" charset="-122"/>
              </a:rPr>
              <a:t>:</a:t>
            </a:r>
            <a:r>
              <a:rPr lang="zh-CN" altLang="en-US" dirty="0" smtClean="0">
                <a:ea typeface="宋体" charset="-122"/>
              </a:rPr>
              <a:t> 试探性读取，可回退。</a:t>
            </a:r>
            <a:endParaRPr lang="en-US" altLang="zh-CN" dirty="0" smtClean="0">
              <a:ea typeface="宋体" charset="-122"/>
            </a:endParaRPr>
          </a:p>
          <a:p>
            <a:pPr eaLnBrk="1" hangingPunct="1"/>
            <a:r>
              <a:rPr lang="en-US" altLang="zh-CN" dirty="0" err="1" smtClean="0">
                <a:ea typeface="宋体" charset="-122"/>
              </a:rPr>
              <a:t>BufferedInputStream</a:t>
            </a:r>
            <a:r>
              <a:rPr lang="zh-CN" altLang="en-US" dirty="0" smtClean="0">
                <a:ea typeface="宋体" charset="-122"/>
              </a:rPr>
              <a:t>：带缓冲，减少读取磁盘的次数。</a:t>
            </a:r>
            <a:endParaRPr lang="en-US" altLang="zh-CN" dirty="0" smtClean="0">
              <a:ea typeface="宋体" charset="-122"/>
            </a:endParaRPr>
          </a:p>
          <a:p>
            <a:pPr eaLnBrk="1" hangingPunct="1"/>
            <a:endParaRPr lang="zh-CN"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BB01C9-4504-4207-963B-491C7002882F}" type="slidenum">
              <a:rPr lang="en-US" altLang="zh-CN"/>
              <a:pPr/>
              <a:t>34</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ADA60FC-51D9-46AF-8D8F-E827211416AF}" type="slidenum">
              <a:rPr lang="en-US" altLang="zh-CN"/>
              <a:pPr/>
              <a:t>35</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F37717-1BDD-4CFA-94F2-77D6F163F995}" type="slidenum">
              <a:rPr lang="en-US" altLang="zh-CN"/>
              <a:pPr/>
              <a:t>36</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1D0DE94-77AF-42C8-A140-9EB56DE5F82A}" type="slidenum">
              <a:rPr lang="en-US" altLang="zh-CN"/>
              <a:pPr/>
              <a:t>37</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58314D-069C-43F1-82A4-17F5B4184747}" type="slidenum">
              <a:rPr lang="en-US" altLang="zh-CN"/>
              <a:pPr/>
              <a:t>38</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EB8B77B-21E8-4812-9D0C-E9065DE158F7}" type="slidenum">
              <a:rPr lang="en-US" altLang="zh-CN"/>
              <a:pPr/>
              <a:t>39</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C66580-53CE-490B-B5C6-FFB37F72FB7E}" type="slidenum">
              <a:rPr lang="en-US" altLang="zh-CN"/>
              <a:pPr/>
              <a:t>10</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51D561-74C8-4F10-8089-22138C997F29}" type="slidenum">
              <a:rPr lang="en-US" altLang="zh-CN"/>
              <a:pPr/>
              <a:t>11</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F030CD-020F-48DC-8FF0-EC3968D8B406}" type="slidenum">
              <a:rPr lang="en-US" altLang="zh-CN"/>
              <a:pPr/>
              <a:t>12</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2F80B8A-686F-48F9-9338-0624316B01AA}" type="slidenum">
              <a:rPr lang="en-US" altLang="zh-CN"/>
              <a:pPr/>
              <a:t>13</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r>
              <a:rPr lang="en-US" altLang="zh-CN" b="1" smtClean="0"/>
              <a:t>Mocha ['mɒkə] </a:t>
            </a:r>
            <a:r>
              <a:rPr lang="zh-CN" altLang="en-US" b="1" smtClean="0">
                <a:hlinkClick r:id="rId3" action="ppaction://hlinkfile" tooltip="报错"/>
              </a:rPr>
              <a:t> </a:t>
            </a:r>
            <a:endParaRPr lang="zh-CN" altLang="en-US" b="1" smtClean="0"/>
          </a:p>
          <a:p>
            <a:r>
              <a:rPr lang="en-US" altLang="zh-CN" smtClean="0"/>
              <a:t>n. </a:t>
            </a:r>
            <a:r>
              <a:rPr lang="zh-CN" altLang="en-US" smtClean="0"/>
              <a:t>穆哈咖啡；穆哈（也门一港口）</a:t>
            </a:r>
          </a:p>
          <a:p>
            <a:r>
              <a:rPr lang="en-US" altLang="zh-CN" smtClean="0"/>
              <a:t>adj. </a:t>
            </a:r>
            <a:r>
              <a:rPr lang="zh-CN" altLang="en-US" smtClean="0"/>
              <a:t>用咖啡调味的；深咖啡色的</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F2D169-2446-4A79-86E8-46A070604B04}" type="slidenum">
              <a:rPr lang="en-US" altLang="zh-CN"/>
              <a:pPr/>
              <a:t>14</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A54D88-383D-44B3-9930-4BC75D220664}" type="slidenum">
              <a:rPr lang="en-US" altLang="zh-CN"/>
              <a:pPr/>
              <a:t>15</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A54D88-383D-44B3-9930-4BC75D220664}" type="slidenum">
              <a:rPr lang="en-US" altLang="zh-CN"/>
              <a:pPr/>
              <a:t>16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2018/11/9</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2018/11/9</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2018/11/9</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2018/11/9</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2018/11/9</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Program%20Files/Java/docs/api/java/io/FilterInputStream.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Program%20Files/Java/docs/api/java/io/BufferedInputStream.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OOSA&amp;D(2018)</a:t>
            </a:r>
            <a:endParaRPr lang="zh-CN" altLang="en-US" dirty="0"/>
          </a:p>
        </p:txBody>
      </p:sp>
      <p:sp>
        <p:nvSpPr>
          <p:cNvPr id="3" name="副标题 2"/>
          <p:cNvSpPr>
            <a:spLocks noGrp="1"/>
          </p:cNvSpPr>
          <p:nvPr>
            <p:ph type="subTitle" idx="1"/>
          </p:nvPr>
        </p:nvSpPr>
        <p:spPr/>
        <p:txBody>
          <a:bodyPr>
            <a:normAutofit/>
          </a:bodyPr>
          <a:lstStyle/>
          <a:p>
            <a:r>
              <a:rPr lang="en-US" altLang="zh-CN" dirty="0"/>
              <a:t>Decorating Objects:   the Decorator Pattern</a:t>
            </a:r>
            <a:endParaRPr lang="zh-CN" altLang="en-US" dirty="0"/>
          </a:p>
        </p:txBody>
      </p:sp>
      <p:pic>
        <p:nvPicPr>
          <p:cNvPr id="13314"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6778653" y="214290"/>
            <a:ext cx="2222503" cy="50006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pg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28800"/>
            <a:ext cx="7128792"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1" name="Rectangle 5"/>
          <p:cNvSpPr>
            <a:spLocks noGrp="1" noChangeArrowheads="1"/>
          </p:cNvSpPr>
          <p:nvPr>
            <p:ph type="title"/>
          </p:nvPr>
        </p:nvSpPr>
        <p:spPr/>
        <p:txBody>
          <a:bodyPr/>
          <a:lstStyle/>
          <a:p>
            <a:pPr eaLnBrk="1" hangingPunct="1"/>
            <a:r>
              <a:rPr lang="en-US" altLang="zh-CN" smtClean="0">
                <a:ea typeface="宋体" charset="-122"/>
              </a:rPr>
              <a:t>Beverage class redone</a:t>
            </a:r>
          </a:p>
        </p:txBody>
      </p:sp>
      <p:sp>
        <p:nvSpPr>
          <p:cNvPr id="12292" name="Rectangle 6"/>
          <p:cNvSpPr>
            <a:spLocks noChangeArrowheads="1"/>
          </p:cNvSpPr>
          <p:nvPr/>
        </p:nvSpPr>
        <p:spPr bwMode="auto">
          <a:xfrm>
            <a:off x="4953000" y="1752600"/>
            <a:ext cx="27432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a:p>
        </p:txBody>
      </p:sp>
      <p:sp>
        <p:nvSpPr>
          <p:cNvPr id="12293" name="Text Box 7"/>
          <p:cNvSpPr txBox="1">
            <a:spLocks noChangeArrowheads="1"/>
          </p:cNvSpPr>
          <p:nvPr/>
        </p:nvSpPr>
        <p:spPr bwMode="auto">
          <a:xfrm>
            <a:off x="6934200" y="2132013"/>
            <a:ext cx="1809750"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a:ea typeface="宋体" charset="-122"/>
              </a:rPr>
              <a:t>Page 83</a:t>
            </a:r>
          </a:p>
          <a:p>
            <a:r>
              <a:rPr lang="en-US" altLang="zh-CN">
                <a:ea typeface="宋体" charset="-122"/>
              </a:rPr>
              <a:t>Head First</a:t>
            </a:r>
          </a:p>
          <a:p>
            <a:r>
              <a:rPr lang="en-US" altLang="zh-CN">
                <a:ea typeface="宋体" charset="-122"/>
              </a:rPr>
              <a:t>Design Patterns</a:t>
            </a:r>
          </a:p>
        </p:txBody>
      </p:sp>
    </p:spTree>
    <p:extLst>
      <p:ext uri="{BB962C8B-B14F-4D97-AF65-F5344CB8AC3E}">
        <p14:creationId xmlns:p14="http://schemas.microsoft.com/office/powerpoint/2010/main" val="1114065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116632"/>
            <a:ext cx="8077200" cy="1143000"/>
          </a:xfrm>
        </p:spPr>
        <p:txBody>
          <a:bodyPr>
            <a:normAutofit fontScale="90000"/>
          </a:bodyPr>
          <a:lstStyle/>
          <a:p>
            <a:pPr eaLnBrk="1" hangingPunct="1"/>
            <a:r>
              <a:rPr lang="en-US" altLang="zh-CN" dirty="0" smtClean="0">
                <a:ea typeface="宋体" charset="-122"/>
              </a:rPr>
              <a:t>Potential problems with the design so far?</a:t>
            </a:r>
          </a:p>
        </p:txBody>
      </p:sp>
      <p:sp>
        <p:nvSpPr>
          <p:cNvPr id="13315" name="Rectangle 3"/>
          <p:cNvSpPr>
            <a:spLocks noGrp="1" noChangeArrowheads="1"/>
          </p:cNvSpPr>
          <p:nvPr>
            <p:ph type="body" idx="1"/>
          </p:nvPr>
        </p:nvSpPr>
        <p:spPr/>
        <p:txBody>
          <a:bodyPr/>
          <a:lstStyle/>
          <a:p>
            <a:pPr eaLnBrk="1" hangingPunct="1"/>
            <a:r>
              <a:rPr lang="en-US" altLang="zh-CN" sz="3200" smtClean="0">
                <a:ea typeface="宋体" charset="-122"/>
              </a:rPr>
              <a:t>Solution is not easily extendable</a:t>
            </a:r>
          </a:p>
          <a:p>
            <a:pPr lvl="1" eaLnBrk="1" hangingPunct="1"/>
            <a:r>
              <a:rPr lang="en-US" altLang="zh-CN" smtClean="0">
                <a:ea typeface="宋体" charset="-122"/>
              </a:rPr>
              <a:t>How to deal with</a:t>
            </a:r>
          </a:p>
          <a:p>
            <a:pPr lvl="2" eaLnBrk="1" hangingPunct="1"/>
            <a:r>
              <a:rPr lang="en-US" altLang="zh-CN" sz="2800" smtClean="0">
                <a:ea typeface="宋体" charset="-122"/>
              </a:rPr>
              <a:t>new condiments</a:t>
            </a:r>
          </a:p>
          <a:p>
            <a:pPr lvl="2" eaLnBrk="1" hangingPunct="1"/>
            <a:r>
              <a:rPr lang="en-US" altLang="zh-CN" sz="2800" smtClean="0">
                <a:ea typeface="宋体" charset="-122"/>
              </a:rPr>
              <a:t>Price changes</a:t>
            </a:r>
          </a:p>
          <a:p>
            <a:pPr lvl="2" eaLnBrk="1" hangingPunct="1"/>
            <a:r>
              <a:rPr lang="en-US" altLang="zh-CN" sz="2800" smtClean="0">
                <a:ea typeface="宋体" charset="-122"/>
              </a:rPr>
              <a:t>New beverages that may have a different set of condiments – a smoothie?</a:t>
            </a:r>
          </a:p>
          <a:p>
            <a:pPr lvl="2" eaLnBrk="1" hangingPunct="1"/>
            <a:r>
              <a:rPr lang="en-US" altLang="zh-CN" sz="2800" smtClean="0">
                <a:ea typeface="宋体" charset="-122"/>
              </a:rPr>
              <a:t>Double helpings of condiments</a:t>
            </a:r>
          </a:p>
          <a:p>
            <a:pPr lvl="1" eaLnBrk="1" hangingPunct="1"/>
            <a:endParaRPr lang="en-US" altLang="zh-CN" smtClean="0">
              <a:ea typeface="宋体" charset="-122"/>
            </a:endParaRPr>
          </a:p>
        </p:txBody>
      </p:sp>
    </p:spTree>
    <p:extLst>
      <p:ext uri="{BB962C8B-B14F-4D97-AF65-F5344CB8AC3E}">
        <p14:creationId xmlns:p14="http://schemas.microsoft.com/office/powerpoint/2010/main" val="904544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宋体" charset="-122"/>
              </a:rPr>
              <a:t>Design Principle</a:t>
            </a:r>
          </a:p>
        </p:txBody>
      </p:sp>
      <p:sp>
        <p:nvSpPr>
          <p:cNvPr id="16387" name="Rectangle 3"/>
          <p:cNvSpPr>
            <a:spLocks noGrp="1" noChangeArrowheads="1"/>
          </p:cNvSpPr>
          <p:nvPr>
            <p:ph type="body" idx="1"/>
          </p:nvPr>
        </p:nvSpPr>
        <p:spPr/>
        <p:txBody>
          <a:bodyPr/>
          <a:lstStyle/>
          <a:p>
            <a:pPr>
              <a:buClrTx/>
              <a:buFont typeface="Arial" charset="0"/>
              <a:buNone/>
            </a:pPr>
            <a:r>
              <a:rPr lang="en-US" altLang="zh-CN" dirty="0" smtClean="0">
                <a:ea typeface="宋体" charset="-122"/>
              </a:rPr>
              <a:t>The Open-Closed Principle</a:t>
            </a:r>
          </a:p>
          <a:p>
            <a:pPr>
              <a:buClrTx/>
              <a:buFont typeface="Arial" charset="0"/>
              <a:buNone/>
            </a:pPr>
            <a:r>
              <a:rPr lang="en-US" altLang="zh-CN" dirty="0" smtClean="0">
                <a:ea typeface="宋体" charset="-122"/>
              </a:rPr>
              <a:t>	Classes should be open for extension, but closed for modification.</a:t>
            </a:r>
          </a:p>
        </p:txBody>
      </p:sp>
      <p:sp>
        <p:nvSpPr>
          <p:cNvPr id="16388" name="AutoShape 4"/>
          <p:cNvSpPr>
            <a:spLocks noChangeArrowheads="1"/>
          </p:cNvSpPr>
          <p:nvPr/>
        </p:nvSpPr>
        <p:spPr bwMode="auto">
          <a:xfrm>
            <a:off x="6934200" y="533400"/>
            <a:ext cx="1066800" cy="8382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FF505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2" name="图片 1"/>
          <p:cNvPicPr>
            <a:picLocks noChangeAspect="1"/>
          </p:cNvPicPr>
          <p:nvPr/>
        </p:nvPicPr>
        <p:blipFill>
          <a:blip r:embed="rId3"/>
          <a:stretch>
            <a:fillRect/>
          </a:stretch>
        </p:blipFill>
        <p:spPr>
          <a:xfrm>
            <a:off x="1331640" y="4293096"/>
            <a:ext cx="6984776" cy="1656184"/>
          </a:xfrm>
          <a:prstGeom prst="rect">
            <a:avLst/>
          </a:prstGeom>
        </p:spPr>
      </p:pic>
    </p:spTree>
    <p:extLst>
      <p:ext uri="{BB962C8B-B14F-4D97-AF65-F5344CB8AC3E}">
        <p14:creationId xmlns:p14="http://schemas.microsoft.com/office/powerpoint/2010/main" val="362456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ea typeface="宋体" charset="-122"/>
              </a:rPr>
              <a:t>The Decorator Pattern</a:t>
            </a:r>
          </a:p>
        </p:txBody>
      </p:sp>
      <p:sp>
        <p:nvSpPr>
          <p:cNvPr id="17411" name="Rectangle 3"/>
          <p:cNvSpPr>
            <a:spLocks noGrp="1" noChangeArrowheads="1"/>
          </p:cNvSpPr>
          <p:nvPr>
            <p:ph type="body" idx="1"/>
          </p:nvPr>
        </p:nvSpPr>
        <p:spPr/>
        <p:txBody>
          <a:bodyPr/>
          <a:lstStyle/>
          <a:p>
            <a:pPr eaLnBrk="1" hangingPunct="1"/>
            <a:r>
              <a:rPr lang="en-US" altLang="zh-CN" dirty="0" smtClean="0">
                <a:ea typeface="宋体" charset="-122"/>
              </a:rPr>
              <a:t>Take a coffee beverage object – say </a:t>
            </a:r>
            <a:r>
              <a:rPr lang="en-US" altLang="zh-CN" dirty="0" err="1" smtClean="0">
                <a:ea typeface="宋体" charset="-122"/>
              </a:rPr>
              <a:t>DarkRoast</a:t>
            </a:r>
            <a:r>
              <a:rPr lang="en-US" altLang="zh-CN" dirty="0" smtClean="0">
                <a:ea typeface="宋体" charset="-122"/>
              </a:rPr>
              <a:t> object</a:t>
            </a:r>
          </a:p>
          <a:p>
            <a:pPr eaLnBrk="1" hangingPunct="1"/>
            <a:r>
              <a:rPr lang="en-US" altLang="zh-CN" dirty="0" smtClean="0">
                <a:ea typeface="宋体" charset="-122"/>
              </a:rPr>
              <a:t>Decorate it with Mocha</a:t>
            </a:r>
          </a:p>
          <a:p>
            <a:pPr eaLnBrk="1" hangingPunct="1"/>
            <a:r>
              <a:rPr lang="en-US" altLang="zh-CN" dirty="0" smtClean="0">
                <a:ea typeface="宋体" charset="-122"/>
              </a:rPr>
              <a:t>Decorate it with Whip</a:t>
            </a:r>
          </a:p>
          <a:p>
            <a:pPr eaLnBrk="1" hangingPunct="1"/>
            <a:r>
              <a:rPr lang="en-US" altLang="zh-CN" dirty="0" smtClean="0">
                <a:ea typeface="宋体" charset="-122"/>
              </a:rPr>
              <a:t>Call the cost(</a:t>
            </a:r>
            <a:r>
              <a:rPr lang="zh-CN" altLang="en-US" dirty="0" smtClean="0">
                <a:ea typeface="宋体" charset="-122"/>
              </a:rPr>
              <a:t> </a:t>
            </a:r>
            <a:r>
              <a:rPr lang="en-US" altLang="zh-CN" dirty="0" smtClean="0">
                <a:ea typeface="宋体" charset="-122"/>
              </a:rPr>
              <a:t>) method and rely on delegation to correctly compute the composite cost</a:t>
            </a:r>
          </a:p>
        </p:txBody>
      </p:sp>
    </p:spTree>
    <p:extLst>
      <p:ext uri="{BB962C8B-B14F-4D97-AF65-F5344CB8AC3E}">
        <p14:creationId xmlns:p14="http://schemas.microsoft.com/office/powerpoint/2010/main" val="4256637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74713" y="609600"/>
            <a:ext cx="7696200" cy="914400"/>
          </a:xfrm>
        </p:spPr>
        <p:txBody>
          <a:bodyPr/>
          <a:lstStyle/>
          <a:p>
            <a:pPr eaLnBrk="1" hangingPunct="1"/>
            <a:r>
              <a:rPr lang="en-US" altLang="zh-CN" smtClean="0">
                <a:ea typeface="宋体" charset="-122"/>
              </a:rPr>
              <a:t>Decorator Pattern approach</a:t>
            </a:r>
          </a:p>
        </p:txBody>
      </p:sp>
      <p:pic>
        <p:nvPicPr>
          <p:cNvPr id="18435" name="Picture 4" descr="pg89"/>
          <p:cNvPicPr>
            <a:picLocks noChangeAspect="1" noChangeArrowheads="1"/>
          </p:cNvPicPr>
          <p:nvPr/>
        </p:nvPicPr>
        <p:blipFill>
          <a:blip r:embed="rId3">
            <a:extLst>
              <a:ext uri="{28A0092B-C50C-407E-A947-70E740481C1C}">
                <a14:useLocalDpi xmlns:a14="http://schemas.microsoft.com/office/drawing/2010/main" val="0"/>
              </a:ext>
            </a:extLst>
          </a:blip>
          <a:srcRect t="7140" r="27853"/>
          <a:stretch>
            <a:fillRect/>
          </a:stretch>
        </p:blipFill>
        <p:spPr bwMode="auto">
          <a:xfrm>
            <a:off x="1066800" y="1755775"/>
            <a:ext cx="6781800" cy="404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6" name="Text Box 5"/>
          <p:cNvSpPr txBox="1">
            <a:spLocks noChangeArrowheads="1"/>
          </p:cNvSpPr>
          <p:nvPr/>
        </p:nvSpPr>
        <p:spPr bwMode="auto">
          <a:xfrm>
            <a:off x="6781800" y="4724400"/>
            <a:ext cx="18097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a:ea typeface="宋体" charset="-122"/>
              </a:rPr>
              <a:t>Page 89</a:t>
            </a:r>
          </a:p>
          <a:p>
            <a:r>
              <a:rPr lang="en-US" altLang="zh-CN">
                <a:ea typeface="宋体" charset="-122"/>
              </a:rPr>
              <a:t>Head First</a:t>
            </a:r>
          </a:p>
          <a:p>
            <a:r>
              <a:rPr lang="en-US" altLang="zh-CN">
                <a:ea typeface="宋体" charset="-122"/>
              </a:rPr>
              <a:t>Design Patterns</a:t>
            </a:r>
          </a:p>
        </p:txBody>
      </p:sp>
    </p:spTree>
    <p:extLst>
      <p:ext uri="{BB962C8B-B14F-4D97-AF65-F5344CB8AC3E}">
        <p14:creationId xmlns:p14="http://schemas.microsoft.com/office/powerpoint/2010/main" val="1016453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normAutofit fontScale="90000"/>
          </a:bodyPr>
          <a:lstStyle/>
          <a:p>
            <a:pPr eaLnBrk="1" hangingPunct="1"/>
            <a:r>
              <a:rPr lang="en-US" altLang="zh-CN" smtClean="0">
                <a:ea typeface="宋体" charset="-122"/>
              </a:rPr>
              <a:t>Computing Cost using the decorator pattern</a:t>
            </a:r>
          </a:p>
        </p:txBody>
      </p:sp>
      <p:pic>
        <p:nvPicPr>
          <p:cNvPr id="19459" name="Picture 5" descr="pg90"/>
          <p:cNvPicPr>
            <a:picLocks noChangeAspect="1" noChangeArrowheads="1"/>
          </p:cNvPicPr>
          <p:nvPr/>
        </p:nvPicPr>
        <p:blipFill>
          <a:blip r:embed="rId3">
            <a:extLst>
              <a:ext uri="{28A0092B-C50C-407E-A947-70E740481C1C}">
                <a14:useLocalDpi xmlns:a14="http://schemas.microsoft.com/office/drawing/2010/main" val="0"/>
              </a:ext>
            </a:extLst>
          </a:blip>
          <a:srcRect l="21642" t="18051" r="5887" b="6549"/>
          <a:stretch>
            <a:fillRect/>
          </a:stretch>
        </p:blipFill>
        <p:spPr bwMode="auto">
          <a:xfrm>
            <a:off x="1905000" y="1752600"/>
            <a:ext cx="5257800"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0" name="Text Box 6"/>
          <p:cNvSpPr txBox="1">
            <a:spLocks noChangeArrowheads="1"/>
          </p:cNvSpPr>
          <p:nvPr/>
        </p:nvSpPr>
        <p:spPr bwMode="auto">
          <a:xfrm>
            <a:off x="7010400" y="4572000"/>
            <a:ext cx="18097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a:ea typeface="宋体" charset="-122"/>
              </a:rPr>
              <a:t>Page 90</a:t>
            </a:r>
          </a:p>
          <a:p>
            <a:r>
              <a:rPr lang="en-US" altLang="zh-CN">
                <a:ea typeface="宋体" charset="-122"/>
              </a:rPr>
              <a:t>Head First</a:t>
            </a:r>
          </a:p>
          <a:p>
            <a:r>
              <a:rPr lang="en-US" altLang="zh-CN">
                <a:ea typeface="宋体" charset="-122"/>
              </a:rPr>
              <a:t>Design Patterns</a:t>
            </a:r>
          </a:p>
        </p:txBody>
      </p:sp>
    </p:spTree>
    <p:extLst>
      <p:ext uri="{BB962C8B-B14F-4D97-AF65-F5344CB8AC3E}">
        <p14:creationId xmlns:p14="http://schemas.microsoft.com/office/powerpoint/2010/main" val="3590926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normAutofit fontScale="90000"/>
          </a:bodyPr>
          <a:lstStyle/>
          <a:p>
            <a:pPr eaLnBrk="1" hangingPunct="1"/>
            <a:r>
              <a:rPr lang="en-US" altLang="zh-CN" smtClean="0">
                <a:ea typeface="宋体" charset="-122"/>
              </a:rPr>
              <a:t>Computing Cost using the decorator pattern</a:t>
            </a:r>
          </a:p>
        </p:txBody>
      </p:sp>
      <p:sp>
        <p:nvSpPr>
          <p:cNvPr id="19460" name="Text Box 6"/>
          <p:cNvSpPr txBox="1">
            <a:spLocks noChangeArrowheads="1"/>
          </p:cNvSpPr>
          <p:nvPr/>
        </p:nvSpPr>
        <p:spPr bwMode="auto">
          <a:xfrm>
            <a:off x="6948264" y="5445224"/>
            <a:ext cx="18097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dirty="0">
                <a:ea typeface="宋体" charset="-122"/>
              </a:rPr>
              <a:t>Page 90</a:t>
            </a:r>
          </a:p>
          <a:p>
            <a:r>
              <a:rPr lang="en-US" altLang="zh-CN" dirty="0">
                <a:ea typeface="宋体" charset="-122"/>
              </a:rPr>
              <a:t>Head First</a:t>
            </a:r>
          </a:p>
          <a:p>
            <a:r>
              <a:rPr lang="en-US" altLang="zh-CN" dirty="0">
                <a:ea typeface="宋体" charset="-122"/>
              </a:rPr>
              <a:t>Design Patterns</a:t>
            </a:r>
          </a:p>
        </p:txBody>
      </p:sp>
      <p:pic>
        <p:nvPicPr>
          <p:cNvPr id="2" name="图片 1"/>
          <p:cNvPicPr>
            <a:picLocks noChangeAspect="1"/>
          </p:cNvPicPr>
          <p:nvPr/>
        </p:nvPicPr>
        <p:blipFill>
          <a:blip r:embed="rId3"/>
          <a:stretch>
            <a:fillRect/>
          </a:stretch>
        </p:blipFill>
        <p:spPr>
          <a:xfrm>
            <a:off x="611561" y="1916832"/>
            <a:ext cx="7272807" cy="3361801"/>
          </a:xfrm>
          <a:prstGeom prst="rect">
            <a:avLst/>
          </a:prstGeom>
        </p:spPr>
      </p:pic>
    </p:spTree>
    <p:extLst>
      <p:ext uri="{BB962C8B-B14F-4D97-AF65-F5344CB8AC3E}">
        <p14:creationId xmlns:p14="http://schemas.microsoft.com/office/powerpoint/2010/main" val="3779235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BF410D-4D57-4AF1-946F-429D80CA66E0}" type="datetime3">
              <a:rPr lang="zh-CN" altLang="en-US" smtClean="0">
                <a:ea typeface="宋体" charset="-122"/>
              </a:rPr>
              <a:pPr/>
              <a:t>2018年11月9日星期五</a:t>
            </a:fld>
            <a:endParaRPr lang="en-US" altLang="zh-CN" smtClean="0">
              <a:ea typeface="宋体" charset="-122"/>
            </a:endParaRPr>
          </a:p>
        </p:txBody>
      </p:sp>
      <p:sp>
        <p:nvSpPr>
          <p:cNvPr id="2048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ea typeface="宋体" charset="-122"/>
              </a:rPr>
              <a:t>Neusoft Computer Science and Technology Department copy right</a:t>
            </a:r>
          </a:p>
        </p:txBody>
      </p:sp>
      <p:sp>
        <p:nvSpPr>
          <p:cNvPr id="20484" name="灯片编号占位符 5"/>
          <p:cNvSpPr>
            <a:spLocks noGrp="1"/>
          </p:cNvSpPr>
          <p:nvPr>
            <p:ph type="sldNum" sz="quarter" idx="12"/>
          </p:nvPr>
        </p:nvSpPr>
        <p:spPr>
          <a:noFill/>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FEC7C9-5956-497F-8D7F-4704ED3397F8}" type="slidenum">
              <a:rPr lang="en-US" altLang="zh-CN"/>
              <a:pPr/>
              <a:t>17</a:t>
            </a:fld>
            <a:endParaRPr lang="en-US" altLang="zh-CN"/>
          </a:p>
        </p:txBody>
      </p:sp>
      <p:sp>
        <p:nvSpPr>
          <p:cNvPr id="20485" name="Rectangle 2"/>
          <p:cNvSpPr>
            <a:spLocks noGrp="1" noChangeArrowheads="1"/>
          </p:cNvSpPr>
          <p:nvPr>
            <p:ph type="title"/>
          </p:nvPr>
        </p:nvSpPr>
        <p:spPr/>
        <p:txBody>
          <a:bodyPr/>
          <a:lstStyle/>
          <a:p>
            <a:pPr marL="723900" indent="-723900"/>
            <a:r>
              <a:rPr lang="en-US" altLang="zh-CN" smtClean="0">
                <a:latin typeface="Comic Sans MS" pitchFamily="66" charset="0"/>
                <a:ea typeface="宋体" charset="-122"/>
              </a:rPr>
              <a:t>The Decorator Pattern</a:t>
            </a:r>
          </a:p>
        </p:txBody>
      </p:sp>
      <p:sp>
        <p:nvSpPr>
          <p:cNvPr id="20486" name="Rectangle 3"/>
          <p:cNvSpPr>
            <a:spLocks noGrp="1" noChangeArrowheads="1"/>
          </p:cNvSpPr>
          <p:nvPr>
            <p:ph type="body" idx="1"/>
          </p:nvPr>
        </p:nvSpPr>
        <p:spPr/>
        <p:txBody>
          <a:bodyPr/>
          <a:lstStyle/>
          <a:p>
            <a:pPr marL="762000" indent="-762000"/>
            <a:r>
              <a:rPr lang="en-US" altLang="zh-CN" dirty="0" smtClean="0">
                <a:solidFill>
                  <a:srgbClr val="FF0000"/>
                </a:solidFill>
                <a:latin typeface="Comic Sans MS" pitchFamily="66" charset="0"/>
                <a:ea typeface="宋体" charset="-122"/>
              </a:rPr>
              <a:t>The Decorator Pattern </a:t>
            </a:r>
            <a:r>
              <a:rPr lang="en-US" altLang="zh-CN" dirty="0" smtClean="0">
                <a:latin typeface="Comic Sans MS" pitchFamily="66" charset="0"/>
                <a:ea typeface="宋体" charset="-122"/>
              </a:rPr>
              <a:t>attaches additional responsibilities to an object dynamically. Decorators provide a flexible alternative to </a:t>
            </a:r>
            <a:r>
              <a:rPr lang="en-US" altLang="zh-CN" dirty="0" err="1" smtClean="0">
                <a:latin typeface="Comic Sans MS" pitchFamily="66" charset="0"/>
                <a:ea typeface="宋体" charset="-122"/>
              </a:rPr>
              <a:t>subclassing</a:t>
            </a:r>
            <a:r>
              <a:rPr lang="en-US" altLang="zh-CN" dirty="0" smtClean="0">
                <a:latin typeface="Comic Sans MS" pitchFamily="66" charset="0"/>
                <a:ea typeface="宋体" charset="-122"/>
              </a:rPr>
              <a:t> for extending functionality.</a:t>
            </a:r>
          </a:p>
        </p:txBody>
      </p:sp>
      <p:pic>
        <p:nvPicPr>
          <p:cNvPr id="20487" name="Picture 4" descr="MCj012356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578350"/>
            <a:ext cx="1905000" cy="167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8" name="Picture 5" descr="MCj007881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663" y="4191000"/>
            <a:ext cx="1633537"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21810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zh-CN" smtClean="0">
                <a:ea typeface="宋体" charset="-122"/>
              </a:rPr>
              <a:t>Decorator Pattern Defined</a:t>
            </a:r>
          </a:p>
        </p:txBody>
      </p:sp>
      <p:pic>
        <p:nvPicPr>
          <p:cNvPr id="21507" name="Picture 5" descr="pg91"/>
          <p:cNvPicPr>
            <a:picLocks noChangeAspect="1" noChangeArrowheads="1"/>
          </p:cNvPicPr>
          <p:nvPr/>
        </p:nvPicPr>
        <p:blipFill>
          <a:blip r:embed="rId3">
            <a:extLst>
              <a:ext uri="{28A0092B-C50C-407E-A947-70E740481C1C}">
                <a14:useLocalDpi xmlns:a14="http://schemas.microsoft.com/office/drawing/2010/main" val="0"/>
              </a:ext>
            </a:extLst>
          </a:blip>
          <a:srcRect l="5858" t="36444" b="13545"/>
          <a:stretch>
            <a:fillRect/>
          </a:stretch>
        </p:blipFill>
        <p:spPr bwMode="auto">
          <a:xfrm>
            <a:off x="609600" y="685800"/>
            <a:ext cx="7772400" cy="551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8" name="Text Box 6"/>
          <p:cNvSpPr txBox="1">
            <a:spLocks noChangeArrowheads="1"/>
          </p:cNvSpPr>
          <p:nvPr/>
        </p:nvSpPr>
        <p:spPr bwMode="auto">
          <a:xfrm>
            <a:off x="533400" y="457200"/>
            <a:ext cx="18097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a:ea typeface="宋体" charset="-122"/>
              </a:rPr>
              <a:t>Page 91</a:t>
            </a:r>
          </a:p>
          <a:p>
            <a:r>
              <a:rPr lang="en-US" altLang="zh-CN">
                <a:ea typeface="宋体" charset="-122"/>
              </a:rPr>
              <a:t>Head First</a:t>
            </a:r>
          </a:p>
          <a:p>
            <a:r>
              <a:rPr lang="en-US" altLang="zh-CN">
                <a:ea typeface="宋体" charset="-122"/>
              </a:rPr>
              <a:t>Design Patterns</a:t>
            </a:r>
          </a:p>
        </p:txBody>
      </p:sp>
      <p:sp>
        <p:nvSpPr>
          <p:cNvPr id="21509" name="Text Box 7"/>
          <p:cNvSpPr txBox="1">
            <a:spLocks noChangeArrowheads="1"/>
          </p:cNvSpPr>
          <p:nvPr/>
        </p:nvSpPr>
        <p:spPr bwMode="auto">
          <a:xfrm>
            <a:off x="3108325" y="188913"/>
            <a:ext cx="3016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b="1">
                <a:ea typeface="宋体" charset="-122"/>
              </a:rPr>
              <a:t>Decorator Pattern Defined</a:t>
            </a:r>
          </a:p>
        </p:txBody>
      </p:sp>
    </p:spTree>
    <p:extLst>
      <p:ext uri="{BB962C8B-B14F-4D97-AF65-F5344CB8AC3E}">
        <p14:creationId xmlns:p14="http://schemas.microsoft.com/office/powerpoint/2010/main" val="3166512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pg92"/>
          <p:cNvPicPr>
            <a:picLocks noChangeAspect="1" noChangeArrowheads="1"/>
          </p:cNvPicPr>
          <p:nvPr/>
        </p:nvPicPr>
        <p:blipFill>
          <a:blip r:embed="rId3">
            <a:extLst>
              <a:ext uri="{28A0092B-C50C-407E-A947-70E740481C1C}">
                <a14:useLocalDpi xmlns:a14="http://schemas.microsoft.com/office/drawing/2010/main" val="0"/>
              </a:ext>
            </a:extLst>
          </a:blip>
          <a:srcRect t="17648" r="9349" b="35294"/>
          <a:stretch>
            <a:fillRect/>
          </a:stretch>
        </p:blipFill>
        <p:spPr bwMode="auto">
          <a:xfrm>
            <a:off x="304800" y="381000"/>
            <a:ext cx="8610600" cy="577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1" name="Text Box 7"/>
          <p:cNvSpPr txBox="1">
            <a:spLocks noChangeArrowheads="1"/>
          </p:cNvSpPr>
          <p:nvPr/>
        </p:nvSpPr>
        <p:spPr bwMode="auto">
          <a:xfrm>
            <a:off x="3048000" y="228600"/>
            <a:ext cx="4578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b="1">
                <a:ea typeface="宋体" charset="-122"/>
              </a:rPr>
              <a:t>Decorator Pattern for Beverage Example</a:t>
            </a:r>
          </a:p>
        </p:txBody>
      </p:sp>
      <p:sp>
        <p:nvSpPr>
          <p:cNvPr id="22532" name="Text Box 8"/>
          <p:cNvSpPr txBox="1">
            <a:spLocks noChangeArrowheads="1"/>
          </p:cNvSpPr>
          <p:nvPr/>
        </p:nvSpPr>
        <p:spPr bwMode="auto">
          <a:xfrm>
            <a:off x="6934200" y="3200400"/>
            <a:ext cx="18097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a:ea typeface="宋体" charset="-122"/>
              </a:rPr>
              <a:t>Page 92</a:t>
            </a:r>
          </a:p>
          <a:p>
            <a:r>
              <a:rPr lang="en-US" altLang="zh-CN">
                <a:ea typeface="宋体" charset="-122"/>
              </a:rPr>
              <a:t>Head First</a:t>
            </a:r>
          </a:p>
          <a:p>
            <a:r>
              <a:rPr lang="en-US" altLang="zh-CN">
                <a:ea typeface="宋体" charset="-122"/>
              </a:rPr>
              <a:t>Design Patterns</a:t>
            </a:r>
          </a:p>
        </p:txBody>
      </p:sp>
    </p:spTree>
    <p:extLst>
      <p:ext uri="{BB962C8B-B14F-4D97-AF65-F5344CB8AC3E}">
        <p14:creationId xmlns:p14="http://schemas.microsoft.com/office/powerpoint/2010/main" val="1475330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DCFA49-51C3-4814-BA52-604FE26C042D}" type="datetime3">
              <a:rPr lang="zh-CN" altLang="en-US" smtClean="0">
                <a:ea typeface="宋体" charset="-122"/>
              </a:rPr>
              <a:pPr/>
              <a:t>2018年11月9日星期五</a:t>
            </a:fld>
            <a:endParaRPr lang="en-US" altLang="zh-CN" smtClean="0">
              <a:ea typeface="宋体" charset="-122"/>
            </a:endParaRPr>
          </a:p>
        </p:txBody>
      </p:sp>
      <p:sp>
        <p:nvSpPr>
          <p:cNvPr id="512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ea typeface="宋体" charset="-122"/>
              </a:rPr>
              <a:t>Neusoft Computer Science and Technology Department copy right</a:t>
            </a:r>
          </a:p>
        </p:txBody>
      </p:sp>
      <p:sp>
        <p:nvSpPr>
          <p:cNvPr id="5124" name="灯片编号占位符 5"/>
          <p:cNvSpPr>
            <a:spLocks noGrp="1"/>
          </p:cNvSpPr>
          <p:nvPr>
            <p:ph type="sldNum" sz="quarter" idx="12"/>
          </p:nvPr>
        </p:nvSpPr>
        <p:spPr>
          <a:noFill/>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03D9C3-3932-4BCE-8935-28962BACCF38}" type="slidenum">
              <a:rPr lang="en-US" altLang="zh-CN"/>
              <a:pPr/>
              <a:t>2</a:t>
            </a:fld>
            <a:endParaRPr lang="en-US" altLang="zh-CN"/>
          </a:p>
        </p:txBody>
      </p:sp>
      <p:sp>
        <p:nvSpPr>
          <p:cNvPr id="5125" name="Rectangle 2"/>
          <p:cNvSpPr>
            <a:spLocks noGrp="1" noChangeArrowheads="1"/>
          </p:cNvSpPr>
          <p:nvPr>
            <p:ph type="title"/>
          </p:nvPr>
        </p:nvSpPr>
        <p:spPr/>
        <p:txBody>
          <a:bodyPr/>
          <a:lstStyle/>
          <a:p>
            <a:pPr marL="723900" indent="-723900"/>
            <a:r>
              <a:rPr lang="en-US" altLang="zh-CN" smtClean="0">
                <a:latin typeface="Comic Sans MS" pitchFamily="66" charset="0"/>
                <a:ea typeface="宋体" charset="-122"/>
              </a:rPr>
              <a:t>Review: The Observer Pattern</a:t>
            </a:r>
          </a:p>
        </p:txBody>
      </p:sp>
      <p:sp>
        <p:nvSpPr>
          <p:cNvPr id="5126" name="Rectangle 3"/>
          <p:cNvSpPr>
            <a:spLocks noGrp="1" noChangeArrowheads="1"/>
          </p:cNvSpPr>
          <p:nvPr>
            <p:ph type="body" idx="1"/>
          </p:nvPr>
        </p:nvSpPr>
        <p:spPr/>
        <p:txBody>
          <a:bodyPr/>
          <a:lstStyle/>
          <a:p>
            <a:pPr marL="762000" indent="-762000"/>
            <a:r>
              <a:rPr lang="en-US" altLang="zh-CN" smtClean="0">
                <a:solidFill>
                  <a:srgbClr val="FF0000"/>
                </a:solidFill>
                <a:latin typeface="Comic Sans MS" pitchFamily="66" charset="0"/>
                <a:ea typeface="宋体" charset="-122"/>
              </a:rPr>
              <a:t>The Observer Pattern </a:t>
            </a:r>
            <a:r>
              <a:rPr lang="en-US" altLang="zh-CN" smtClean="0">
                <a:latin typeface="Comic Sans MS" pitchFamily="66" charset="0"/>
                <a:ea typeface="宋体" charset="-122"/>
              </a:rPr>
              <a:t>defines a one-to-many relationship between objects so that when one object changes state, all of its dependents are notified and updated automatically.</a:t>
            </a:r>
          </a:p>
        </p:txBody>
      </p:sp>
      <p:pic>
        <p:nvPicPr>
          <p:cNvPr id="5127" name="Picture 5" descr="MCj012356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578350"/>
            <a:ext cx="1905000" cy="167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8" name="Picture 6" descr="MCj007881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663" y="4191000"/>
            <a:ext cx="1633537"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51210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8" name="Picture 5" descr="MCj007881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959" y="4798268"/>
            <a:ext cx="1633537"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2" name="日期占位符 3"/>
          <p:cNvSpPr>
            <a:spLocks noGrp="1"/>
          </p:cNvSpPr>
          <p:nvPr>
            <p:ph type="dt"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BF410D-4D57-4AF1-946F-429D80CA66E0}" type="datetime3">
              <a:rPr lang="zh-CN" altLang="en-US" smtClean="0">
                <a:ea typeface="宋体" charset="-122"/>
              </a:rPr>
              <a:pPr/>
              <a:t>2018年11月9日星期五</a:t>
            </a:fld>
            <a:endParaRPr lang="en-US" altLang="zh-CN" smtClean="0">
              <a:ea typeface="宋体" charset="-122"/>
            </a:endParaRPr>
          </a:p>
        </p:txBody>
      </p:sp>
      <p:sp>
        <p:nvSpPr>
          <p:cNvPr id="2048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ea typeface="宋体" charset="-122"/>
              </a:rPr>
              <a:t>Neusoft Computer Science and Technology Department copy right</a:t>
            </a:r>
          </a:p>
        </p:txBody>
      </p:sp>
      <p:sp>
        <p:nvSpPr>
          <p:cNvPr id="20484" name="灯片编号占位符 5"/>
          <p:cNvSpPr>
            <a:spLocks noGrp="1"/>
          </p:cNvSpPr>
          <p:nvPr>
            <p:ph type="sldNum" sz="quarter" idx="12"/>
          </p:nvPr>
        </p:nvSpPr>
        <p:spPr>
          <a:noFill/>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FEC7C9-5956-497F-8D7F-4704ED3397F8}" type="slidenum">
              <a:rPr lang="en-US" altLang="zh-CN"/>
              <a:pPr/>
              <a:t>20</a:t>
            </a:fld>
            <a:endParaRPr lang="en-US" altLang="zh-CN"/>
          </a:p>
        </p:txBody>
      </p:sp>
      <p:sp>
        <p:nvSpPr>
          <p:cNvPr id="20485" name="Rectangle 2"/>
          <p:cNvSpPr>
            <a:spLocks noGrp="1" noChangeArrowheads="1"/>
          </p:cNvSpPr>
          <p:nvPr>
            <p:ph type="title"/>
          </p:nvPr>
        </p:nvSpPr>
        <p:spPr/>
        <p:txBody>
          <a:bodyPr/>
          <a:lstStyle/>
          <a:p>
            <a:pPr marL="723900" indent="-723900"/>
            <a:r>
              <a:rPr lang="en-US" altLang="zh-CN" smtClean="0">
                <a:latin typeface="Comic Sans MS" pitchFamily="66" charset="0"/>
                <a:ea typeface="宋体" charset="-122"/>
              </a:rPr>
              <a:t>The Decorator Pattern</a:t>
            </a:r>
          </a:p>
        </p:txBody>
      </p:sp>
      <p:sp>
        <p:nvSpPr>
          <p:cNvPr id="20486" name="Rectangle 3"/>
          <p:cNvSpPr>
            <a:spLocks noGrp="1" noChangeArrowheads="1"/>
          </p:cNvSpPr>
          <p:nvPr>
            <p:ph type="body" idx="1"/>
          </p:nvPr>
        </p:nvSpPr>
        <p:spPr/>
        <p:txBody>
          <a:bodyPr>
            <a:normAutofit/>
          </a:bodyPr>
          <a:lstStyle/>
          <a:p>
            <a:pPr marL="0" indent="0">
              <a:buNone/>
            </a:pPr>
            <a:r>
              <a:rPr lang="en-US" altLang="zh-CN" sz="3200" b="1" dirty="0" smtClean="0"/>
              <a:t>Intent</a:t>
            </a:r>
          </a:p>
          <a:p>
            <a:r>
              <a:rPr lang="en-US" altLang="zh-CN" sz="2400" dirty="0"/>
              <a:t>Attach additional responsibilities to an object </a:t>
            </a:r>
            <a:r>
              <a:rPr lang="en-US" altLang="zh-CN" sz="2400" dirty="0" smtClean="0"/>
              <a:t>dynamically</a:t>
            </a:r>
            <a:r>
              <a:rPr lang="zh-CN" altLang="en-US" sz="2400" dirty="0" smtClean="0"/>
              <a:t>（动态地）</a:t>
            </a:r>
            <a:r>
              <a:rPr lang="en-US" altLang="zh-CN" sz="2400" dirty="0" smtClean="0"/>
              <a:t>. </a:t>
            </a:r>
            <a:r>
              <a:rPr lang="en-US" altLang="zh-CN" sz="2400" dirty="0"/>
              <a:t>Decorators provide a flexible </a:t>
            </a:r>
            <a:r>
              <a:rPr lang="en-US" altLang="zh-CN" sz="2400" dirty="0" smtClean="0"/>
              <a:t>alternative</a:t>
            </a:r>
            <a:r>
              <a:rPr lang="zh-CN" altLang="en-US" sz="2400" dirty="0" smtClean="0"/>
              <a:t>（选择）</a:t>
            </a:r>
            <a:r>
              <a:rPr lang="en-US" altLang="zh-CN" sz="2400" dirty="0" smtClean="0"/>
              <a:t> </a:t>
            </a:r>
            <a:r>
              <a:rPr lang="en-US" altLang="zh-CN" sz="2400" dirty="0"/>
              <a:t>to </a:t>
            </a:r>
            <a:r>
              <a:rPr lang="en-US" altLang="zh-CN" sz="2400" dirty="0" err="1"/>
              <a:t>subclassing</a:t>
            </a:r>
            <a:r>
              <a:rPr lang="en-US" altLang="zh-CN" sz="2400" dirty="0"/>
              <a:t> for extending functionality.</a:t>
            </a:r>
          </a:p>
          <a:p>
            <a:r>
              <a:rPr lang="en-US" altLang="zh-CN" sz="2400" dirty="0"/>
              <a:t>Client-specified </a:t>
            </a:r>
            <a:r>
              <a:rPr lang="en-US" altLang="zh-CN" sz="2400" dirty="0" smtClean="0"/>
              <a:t>embellishment</a:t>
            </a:r>
            <a:r>
              <a:rPr lang="zh-CN" altLang="en-US" sz="2400" dirty="0" smtClean="0"/>
              <a:t>（装饰）</a:t>
            </a:r>
            <a:r>
              <a:rPr lang="en-US" altLang="zh-CN" sz="2400" dirty="0" smtClean="0"/>
              <a:t> </a:t>
            </a:r>
            <a:r>
              <a:rPr lang="en-US" altLang="zh-CN" sz="2400" dirty="0"/>
              <a:t>of a core object by </a:t>
            </a:r>
            <a:r>
              <a:rPr lang="en-US" altLang="zh-CN" sz="2400" dirty="0" smtClean="0"/>
              <a:t>recursively</a:t>
            </a:r>
            <a:r>
              <a:rPr lang="zh-CN" altLang="en-US" sz="2400" dirty="0" smtClean="0"/>
              <a:t>（递归地）</a:t>
            </a:r>
            <a:r>
              <a:rPr lang="en-US" altLang="zh-CN" sz="2400" dirty="0" smtClean="0"/>
              <a:t> </a:t>
            </a:r>
            <a:r>
              <a:rPr lang="en-US" altLang="zh-CN" sz="2400" dirty="0"/>
              <a:t>wrapping it.</a:t>
            </a:r>
          </a:p>
          <a:p>
            <a:r>
              <a:rPr lang="en-US" altLang="zh-CN" sz="2400" dirty="0"/>
              <a:t>Wrapping a gift, putting it in a box, and wrapping the box.</a:t>
            </a:r>
          </a:p>
        </p:txBody>
      </p:sp>
      <p:pic>
        <p:nvPicPr>
          <p:cNvPr id="20487" name="Picture 4" descr="MCj012356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578350"/>
            <a:ext cx="1905000" cy="167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33790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BF410D-4D57-4AF1-946F-429D80CA66E0}" type="datetime3">
              <a:rPr lang="zh-CN" altLang="en-US" smtClean="0">
                <a:ea typeface="宋体" charset="-122"/>
              </a:rPr>
              <a:pPr/>
              <a:t>2018年11月9日星期五</a:t>
            </a:fld>
            <a:endParaRPr lang="en-US" altLang="zh-CN" smtClean="0">
              <a:ea typeface="宋体" charset="-122"/>
            </a:endParaRPr>
          </a:p>
        </p:txBody>
      </p:sp>
      <p:sp>
        <p:nvSpPr>
          <p:cNvPr id="2048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ea typeface="宋体" charset="-122"/>
              </a:rPr>
              <a:t>Neusoft Computer Science and Technology Department copy right</a:t>
            </a:r>
          </a:p>
        </p:txBody>
      </p:sp>
      <p:sp>
        <p:nvSpPr>
          <p:cNvPr id="20484" name="灯片编号占位符 5"/>
          <p:cNvSpPr>
            <a:spLocks noGrp="1"/>
          </p:cNvSpPr>
          <p:nvPr>
            <p:ph type="sldNum" sz="quarter" idx="12"/>
          </p:nvPr>
        </p:nvSpPr>
        <p:spPr>
          <a:noFill/>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FEC7C9-5956-497F-8D7F-4704ED3397F8}" type="slidenum">
              <a:rPr lang="en-US" altLang="zh-CN"/>
              <a:pPr/>
              <a:t>21</a:t>
            </a:fld>
            <a:endParaRPr lang="en-US" altLang="zh-CN"/>
          </a:p>
        </p:txBody>
      </p:sp>
      <p:sp>
        <p:nvSpPr>
          <p:cNvPr id="20485" name="Rectangle 2"/>
          <p:cNvSpPr>
            <a:spLocks noGrp="1" noChangeArrowheads="1"/>
          </p:cNvSpPr>
          <p:nvPr>
            <p:ph type="title"/>
          </p:nvPr>
        </p:nvSpPr>
        <p:spPr/>
        <p:txBody>
          <a:bodyPr/>
          <a:lstStyle/>
          <a:p>
            <a:pPr marL="723900" indent="-723900"/>
            <a:r>
              <a:rPr lang="en-US" altLang="zh-CN" smtClean="0">
                <a:latin typeface="Comic Sans MS" pitchFamily="66" charset="0"/>
                <a:ea typeface="宋体" charset="-122"/>
              </a:rPr>
              <a:t>The Decorator Pattern</a:t>
            </a:r>
          </a:p>
        </p:txBody>
      </p:sp>
      <p:sp>
        <p:nvSpPr>
          <p:cNvPr id="20486" name="Rectangle 3"/>
          <p:cNvSpPr>
            <a:spLocks noGrp="1" noChangeArrowheads="1"/>
          </p:cNvSpPr>
          <p:nvPr>
            <p:ph type="body" idx="1"/>
          </p:nvPr>
        </p:nvSpPr>
        <p:spPr/>
        <p:txBody>
          <a:bodyPr>
            <a:normAutofit/>
          </a:bodyPr>
          <a:lstStyle/>
          <a:p>
            <a:pPr marL="0" indent="0">
              <a:buNone/>
            </a:pPr>
            <a:r>
              <a:rPr lang="en-US" altLang="zh-CN" sz="3200" b="1" dirty="0"/>
              <a:t>Problem</a:t>
            </a:r>
          </a:p>
          <a:p>
            <a:r>
              <a:rPr lang="en-US" altLang="zh-CN" sz="2800" dirty="0"/>
              <a:t>You want to add behavior or state to individual objects at run-time. Inheritance is not feasible because it is static and applies to an entire class.</a:t>
            </a:r>
            <a:endParaRPr lang="en-US" altLang="zh-CN" sz="2800" dirty="0" smtClean="0">
              <a:latin typeface="Comic Sans MS" pitchFamily="66" charset="0"/>
              <a:ea typeface="宋体" charset="-122"/>
            </a:endParaRPr>
          </a:p>
        </p:txBody>
      </p:sp>
      <p:pic>
        <p:nvPicPr>
          <p:cNvPr id="20487" name="Picture 4" descr="MCj012356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578350"/>
            <a:ext cx="1905000" cy="167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8" name="Picture 5" descr="MCj007881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663" y="4191000"/>
            <a:ext cx="1633537"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5055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宋体" charset="-122"/>
              </a:rPr>
              <a:t>Starbuzz code (P95)</a:t>
            </a:r>
          </a:p>
        </p:txBody>
      </p:sp>
      <p:sp>
        <p:nvSpPr>
          <p:cNvPr id="2355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2700" dirty="0" smtClean="0">
                <a:latin typeface="Courier New" pitchFamily="49" charset="0"/>
                <a:ea typeface="宋体" charset="-122"/>
              </a:rPr>
              <a:t>public abstract class Beverage {</a:t>
            </a:r>
          </a:p>
          <a:p>
            <a:pPr eaLnBrk="1" hangingPunct="1">
              <a:lnSpc>
                <a:spcPct val="80000"/>
              </a:lnSpc>
              <a:buFont typeface="Wingdings" pitchFamily="2" charset="2"/>
              <a:buNone/>
            </a:pPr>
            <a:r>
              <a:rPr lang="en-US" altLang="zh-CN" sz="2700" dirty="0" smtClean="0">
                <a:latin typeface="Courier New" pitchFamily="49" charset="0"/>
                <a:ea typeface="宋体" charset="-122"/>
              </a:rPr>
              <a:t>	String description = "Unknown Beverage</a:t>
            </a:r>
            <a:r>
              <a:rPr lang="en-US" altLang="zh-CN" sz="2700" dirty="0" smtClean="0">
                <a:latin typeface="Courier New" pitchFamily="49" charset="0"/>
                <a:ea typeface="宋体" charset="-122"/>
              </a:rPr>
              <a:t>";</a:t>
            </a:r>
            <a:endParaRPr lang="en-US" altLang="zh-CN" sz="2700" dirty="0" smtClean="0">
              <a:latin typeface="Courier New" pitchFamily="49" charset="0"/>
              <a:ea typeface="宋体" charset="-122"/>
            </a:endParaRPr>
          </a:p>
          <a:p>
            <a:pPr eaLnBrk="1" hangingPunct="1">
              <a:lnSpc>
                <a:spcPct val="80000"/>
              </a:lnSpc>
              <a:buFont typeface="Wingdings" pitchFamily="2" charset="2"/>
              <a:buNone/>
            </a:pPr>
            <a:r>
              <a:rPr lang="en-US" altLang="zh-CN" sz="2700" dirty="0" smtClean="0">
                <a:latin typeface="Courier New" pitchFamily="49" charset="0"/>
                <a:ea typeface="宋体" charset="-122"/>
              </a:rPr>
              <a:t>  </a:t>
            </a:r>
          </a:p>
          <a:p>
            <a:pPr eaLnBrk="1" hangingPunct="1">
              <a:lnSpc>
                <a:spcPct val="80000"/>
              </a:lnSpc>
              <a:buFont typeface="Wingdings" pitchFamily="2" charset="2"/>
              <a:buNone/>
            </a:pPr>
            <a:r>
              <a:rPr lang="en-US" altLang="zh-CN" sz="2700" dirty="0" smtClean="0">
                <a:latin typeface="Courier New" pitchFamily="49" charset="0"/>
                <a:ea typeface="宋体" charset="-122"/>
              </a:rPr>
              <a:t>	public String </a:t>
            </a:r>
            <a:r>
              <a:rPr lang="en-US" altLang="zh-CN" sz="2700" dirty="0" err="1" smtClean="0">
                <a:latin typeface="Courier New" pitchFamily="49" charset="0"/>
                <a:ea typeface="宋体" charset="-122"/>
              </a:rPr>
              <a:t>getDescription</a:t>
            </a:r>
            <a:r>
              <a:rPr lang="en-US" altLang="zh-CN" sz="2700" dirty="0" smtClean="0">
                <a:latin typeface="Courier New" pitchFamily="49" charset="0"/>
                <a:ea typeface="宋体" charset="-122"/>
              </a:rPr>
              <a:t>() {</a:t>
            </a:r>
          </a:p>
          <a:p>
            <a:pPr eaLnBrk="1" hangingPunct="1">
              <a:lnSpc>
                <a:spcPct val="80000"/>
              </a:lnSpc>
              <a:buFont typeface="Wingdings" pitchFamily="2" charset="2"/>
              <a:buNone/>
            </a:pPr>
            <a:r>
              <a:rPr lang="en-US" altLang="zh-CN" sz="2700" dirty="0" smtClean="0">
                <a:latin typeface="Courier New" pitchFamily="49" charset="0"/>
                <a:ea typeface="宋体" charset="-122"/>
              </a:rPr>
              <a:t>		return description;</a:t>
            </a:r>
          </a:p>
          <a:p>
            <a:pPr eaLnBrk="1" hangingPunct="1">
              <a:lnSpc>
                <a:spcPct val="80000"/>
              </a:lnSpc>
              <a:buFont typeface="Wingdings" pitchFamily="2" charset="2"/>
              <a:buNone/>
            </a:pPr>
            <a:r>
              <a:rPr lang="en-US" altLang="zh-CN" sz="2700" dirty="0" smtClean="0">
                <a:latin typeface="Courier New" pitchFamily="49" charset="0"/>
                <a:ea typeface="宋体" charset="-122"/>
              </a:rPr>
              <a:t>	}</a:t>
            </a:r>
          </a:p>
          <a:p>
            <a:pPr eaLnBrk="1" hangingPunct="1">
              <a:lnSpc>
                <a:spcPct val="80000"/>
              </a:lnSpc>
              <a:buFont typeface="Wingdings" pitchFamily="2" charset="2"/>
              <a:buNone/>
            </a:pPr>
            <a:r>
              <a:rPr lang="en-US" altLang="zh-CN" sz="2700" dirty="0" smtClean="0">
                <a:latin typeface="Courier New" pitchFamily="49" charset="0"/>
                <a:ea typeface="宋体" charset="-122"/>
              </a:rPr>
              <a:t> </a:t>
            </a:r>
          </a:p>
          <a:p>
            <a:pPr eaLnBrk="1" hangingPunct="1">
              <a:lnSpc>
                <a:spcPct val="80000"/>
              </a:lnSpc>
              <a:buFont typeface="Wingdings" pitchFamily="2" charset="2"/>
              <a:buNone/>
            </a:pPr>
            <a:r>
              <a:rPr lang="en-US" altLang="zh-CN" sz="2700" dirty="0" smtClean="0">
                <a:latin typeface="Courier New" pitchFamily="49" charset="0"/>
                <a:ea typeface="宋体" charset="-122"/>
              </a:rPr>
              <a:t>	public abstract double cost();</a:t>
            </a:r>
          </a:p>
          <a:p>
            <a:pPr eaLnBrk="1" hangingPunct="1">
              <a:lnSpc>
                <a:spcPct val="80000"/>
              </a:lnSpc>
              <a:buFont typeface="Wingdings" pitchFamily="2" charset="2"/>
              <a:buNone/>
            </a:pPr>
            <a:r>
              <a:rPr lang="en-US" altLang="zh-CN" sz="2700" dirty="0" smtClean="0">
                <a:latin typeface="Courier New" pitchFamily="49" charset="0"/>
                <a:ea typeface="宋体" charset="-122"/>
              </a:rPr>
              <a:t>}</a:t>
            </a:r>
          </a:p>
          <a:p>
            <a:pPr eaLnBrk="1" hangingPunct="1">
              <a:lnSpc>
                <a:spcPct val="80000"/>
              </a:lnSpc>
              <a:buFont typeface="Wingdings" pitchFamily="2" charset="2"/>
              <a:buNone/>
            </a:pPr>
            <a:endParaRPr lang="en-US" altLang="zh-CN" sz="2700" dirty="0" smtClean="0">
              <a:latin typeface="Courier New" pitchFamily="49" charset="0"/>
              <a:ea typeface="宋体" charset="-122"/>
            </a:endParaRPr>
          </a:p>
        </p:txBody>
      </p:sp>
    </p:spTree>
    <p:extLst>
      <p:ext uri="{BB962C8B-B14F-4D97-AF65-F5344CB8AC3E}">
        <p14:creationId xmlns:p14="http://schemas.microsoft.com/office/powerpoint/2010/main" val="2354985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ea typeface="宋体" charset="-122"/>
              </a:rPr>
              <a:t>Decorator Class</a:t>
            </a:r>
          </a:p>
        </p:txBody>
      </p:sp>
      <p:sp>
        <p:nvSpPr>
          <p:cNvPr id="24579" name="Rectangle 3"/>
          <p:cNvSpPr>
            <a:spLocks noGrp="1" noChangeArrowheads="1"/>
          </p:cNvSpPr>
          <p:nvPr>
            <p:ph type="body" idx="1"/>
          </p:nvPr>
        </p:nvSpPr>
        <p:spPr/>
        <p:txBody>
          <a:bodyPr/>
          <a:lstStyle/>
          <a:p>
            <a:pPr eaLnBrk="1" hangingPunct="1">
              <a:buFont typeface="Wingdings" pitchFamily="2" charset="2"/>
              <a:buNone/>
            </a:pPr>
            <a:r>
              <a:rPr lang="en-US" altLang="zh-CN" dirty="0" smtClean="0">
                <a:latin typeface="Courier New" pitchFamily="49" charset="0"/>
                <a:ea typeface="宋体" charset="-122"/>
              </a:rPr>
              <a:t>public abstract class </a:t>
            </a:r>
            <a:r>
              <a:rPr lang="en-US" altLang="zh-CN" dirty="0" err="1" smtClean="0">
                <a:latin typeface="Courier New" pitchFamily="49" charset="0"/>
                <a:ea typeface="宋体" charset="-122"/>
              </a:rPr>
              <a:t>CondimentDecorator</a:t>
            </a:r>
            <a:r>
              <a:rPr lang="en-US" altLang="zh-CN" dirty="0" smtClean="0">
                <a:latin typeface="Courier New" pitchFamily="49" charset="0"/>
                <a:ea typeface="宋体" charset="-122"/>
              </a:rPr>
              <a:t> extends Beverage {</a:t>
            </a:r>
          </a:p>
          <a:p>
            <a:pPr eaLnBrk="1" hangingPunct="1">
              <a:buFont typeface="Wingdings" pitchFamily="2" charset="2"/>
              <a:buNone/>
            </a:pPr>
            <a:r>
              <a:rPr lang="en-US" altLang="zh-CN" dirty="0" smtClean="0">
                <a:latin typeface="Courier New" pitchFamily="49" charset="0"/>
                <a:ea typeface="宋体" charset="-122"/>
              </a:rPr>
              <a:t>	public abstract String </a:t>
            </a:r>
            <a:r>
              <a:rPr lang="en-US" altLang="zh-CN" dirty="0" err="1" smtClean="0">
                <a:latin typeface="Courier New" pitchFamily="49" charset="0"/>
                <a:ea typeface="宋体" charset="-122"/>
              </a:rPr>
              <a:t>getDescription</a:t>
            </a:r>
            <a:r>
              <a:rPr lang="en-US" altLang="zh-CN" dirty="0" smtClean="0">
                <a:latin typeface="Courier New" pitchFamily="49" charset="0"/>
                <a:ea typeface="宋体" charset="-122"/>
              </a:rPr>
              <a:t>();</a:t>
            </a:r>
          </a:p>
          <a:p>
            <a:pPr eaLnBrk="1" hangingPunct="1">
              <a:buFont typeface="Wingdings" pitchFamily="2" charset="2"/>
              <a:buNone/>
            </a:pPr>
            <a:r>
              <a:rPr lang="en-US" altLang="zh-CN" dirty="0" smtClean="0">
                <a:latin typeface="Courier New" pitchFamily="49" charset="0"/>
                <a:ea typeface="宋体" charset="-122"/>
              </a:rPr>
              <a:t>}</a:t>
            </a:r>
          </a:p>
          <a:p>
            <a:pPr eaLnBrk="1" hangingPunct="1"/>
            <a:endParaRPr lang="en-US" altLang="zh-CN" dirty="0" smtClean="0">
              <a:latin typeface="Courier New" pitchFamily="49" charset="0"/>
              <a:ea typeface="宋体" charset="-122"/>
            </a:endParaRPr>
          </a:p>
          <a:p>
            <a:pPr eaLnBrk="1" hangingPunct="1">
              <a:buFont typeface="Wingdings" pitchFamily="2" charset="2"/>
              <a:buNone/>
            </a:pPr>
            <a:endParaRPr lang="en-US" altLang="zh-CN" dirty="0" smtClean="0">
              <a:ea typeface="宋体" charset="-122"/>
            </a:endParaRPr>
          </a:p>
        </p:txBody>
      </p:sp>
    </p:spTree>
    <p:extLst>
      <p:ext uri="{BB962C8B-B14F-4D97-AF65-F5344CB8AC3E}">
        <p14:creationId xmlns:p14="http://schemas.microsoft.com/office/powerpoint/2010/main" val="703011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ea typeface="宋体" charset="-122"/>
              </a:rPr>
              <a:t>Coding Bevarages</a:t>
            </a:r>
          </a:p>
        </p:txBody>
      </p:sp>
      <p:sp>
        <p:nvSpPr>
          <p:cNvPr id="2560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200" smtClean="0">
                <a:latin typeface="Courier New" pitchFamily="49" charset="0"/>
                <a:ea typeface="宋体" charset="-122"/>
              </a:rPr>
              <a:t>public class Espresso extends Beverage {</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	public Espresso() {</a:t>
            </a:r>
          </a:p>
          <a:p>
            <a:pPr eaLnBrk="1" hangingPunct="1">
              <a:lnSpc>
                <a:spcPct val="90000"/>
              </a:lnSpc>
              <a:buFont typeface="Wingdings" pitchFamily="2" charset="2"/>
              <a:buNone/>
            </a:pPr>
            <a:r>
              <a:rPr lang="en-US" altLang="zh-CN" sz="2200" smtClean="0">
                <a:latin typeface="Courier New" pitchFamily="49" charset="0"/>
                <a:ea typeface="宋体" charset="-122"/>
              </a:rPr>
              <a:t>		description = "Espresso";</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	public double cost() {</a:t>
            </a:r>
          </a:p>
          <a:p>
            <a:pPr eaLnBrk="1" hangingPunct="1">
              <a:lnSpc>
                <a:spcPct val="90000"/>
              </a:lnSpc>
              <a:buFont typeface="Wingdings" pitchFamily="2" charset="2"/>
              <a:buNone/>
            </a:pPr>
            <a:r>
              <a:rPr lang="en-US" altLang="zh-CN" sz="2200" smtClean="0">
                <a:latin typeface="Courier New" pitchFamily="49" charset="0"/>
                <a:ea typeface="宋体" charset="-122"/>
              </a:rPr>
              <a:t>		return 1.99;</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a:t>
            </a:r>
          </a:p>
        </p:txBody>
      </p:sp>
    </p:spTree>
    <p:extLst>
      <p:ext uri="{BB962C8B-B14F-4D97-AF65-F5344CB8AC3E}">
        <p14:creationId xmlns:p14="http://schemas.microsoft.com/office/powerpoint/2010/main" val="3707046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宋体" charset="-122"/>
              </a:rPr>
              <a:t>Another beverage</a:t>
            </a:r>
          </a:p>
        </p:txBody>
      </p:sp>
      <p:sp>
        <p:nvSpPr>
          <p:cNvPr id="2662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200" smtClean="0">
                <a:latin typeface="Courier New" pitchFamily="49" charset="0"/>
                <a:ea typeface="宋体" charset="-122"/>
              </a:rPr>
              <a:t>public class DarkRoast extends Beverage {</a:t>
            </a:r>
          </a:p>
          <a:p>
            <a:pPr eaLnBrk="1" hangingPunct="1">
              <a:lnSpc>
                <a:spcPct val="90000"/>
              </a:lnSpc>
              <a:buFont typeface="Wingdings" pitchFamily="2" charset="2"/>
              <a:buNone/>
            </a:pPr>
            <a:r>
              <a:rPr lang="en-US" altLang="zh-CN" sz="2200" smtClean="0">
                <a:latin typeface="Courier New" pitchFamily="49" charset="0"/>
                <a:ea typeface="宋体" charset="-122"/>
              </a:rPr>
              <a:t>	public DarkRoast() {</a:t>
            </a:r>
          </a:p>
          <a:p>
            <a:pPr eaLnBrk="1" hangingPunct="1">
              <a:lnSpc>
                <a:spcPct val="90000"/>
              </a:lnSpc>
              <a:buFont typeface="Wingdings" pitchFamily="2" charset="2"/>
              <a:buNone/>
            </a:pPr>
            <a:r>
              <a:rPr lang="en-US" altLang="zh-CN" sz="2200" smtClean="0">
                <a:latin typeface="Courier New" pitchFamily="49" charset="0"/>
                <a:ea typeface="宋体" charset="-122"/>
              </a:rPr>
              <a:t>		description = "Dark Roast Coffee";</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	public double cost() {</a:t>
            </a:r>
          </a:p>
          <a:p>
            <a:pPr eaLnBrk="1" hangingPunct="1">
              <a:lnSpc>
                <a:spcPct val="90000"/>
              </a:lnSpc>
              <a:buFont typeface="Wingdings" pitchFamily="2" charset="2"/>
              <a:buNone/>
            </a:pPr>
            <a:r>
              <a:rPr lang="en-US" altLang="zh-CN" sz="2200" smtClean="0">
                <a:latin typeface="Courier New" pitchFamily="49" charset="0"/>
                <a:ea typeface="宋体" charset="-122"/>
              </a:rPr>
              <a:t>		return .99;</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a:t>
            </a:r>
          </a:p>
        </p:txBody>
      </p:sp>
    </p:spTree>
    <p:extLst>
      <p:ext uri="{BB962C8B-B14F-4D97-AF65-F5344CB8AC3E}">
        <p14:creationId xmlns:p14="http://schemas.microsoft.com/office/powerpoint/2010/main" val="2372993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ea typeface="宋体" charset="-122"/>
              </a:rPr>
              <a:t>Coding Condiments</a:t>
            </a:r>
          </a:p>
        </p:txBody>
      </p:sp>
      <p:sp>
        <p:nvSpPr>
          <p:cNvPr id="2765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600" dirty="0" smtClean="0">
                <a:latin typeface="Courier New" pitchFamily="49" charset="0"/>
                <a:ea typeface="宋体" charset="-122"/>
              </a:rPr>
              <a:t>public class Mocha extends </a:t>
            </a:r>
            <a:r>
              <a:rPr lang="en-US" altLang="zh-CN" sz="1600" dirty="0" err="1" smtClean="0">
                <a:latin typeface="Courier New" pitchFamily="49" charset="0"/>
                <a:ea typeface="宋体" charset="-122"/>
              </a:rPr>
              <a:t>CondimentDecorator</a:t>
            </a: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	Beverage </a:t>
            </a:r>
            <a:r>
              <a:rPr lang="en-US" altLang="zh-CN" sz="1600" dirty="0" err="1" smtClean="0">
                <a:latin typeface="Courier New" pitchFamily="49" charset="0"/>
                <a:ea typeface="宋体" charset="-122"/>
              </a:rPr>
              <a:t>beverage</a:t>
            </a:r>
            <a:r>
              <a:rPr lang="en-US" altLang="zh-CN" sz="1600" dirty="0" smtClean="0">
                <a:latin typeface="Courier New" pitchFamily="49" charset="0"/>
                <a:ea typeface="宋体" charset="-122"/>
              </a:rPr>
              <a:t>;</a:t>
            </a:r>
          </a:p>
          <a:p>
            <a:pPr eaLnBrk="1" hangingPunct="1">
              <a:lnSpc>
                <a:spcPct val="80000"/>
              </a:lnSpc>
              <a:buFont typeface="Wingdings" pitchFamily="2" charset="2"/>
              <a:buNone/>
            </a:pP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	public Mocha(Beverage beverage) {</a:t>
            </a:r>
          </a:p>
          <a:p>
            <a:pPr eaLnBrk="1" hangingPunct="1">
              <a:lnSpc>
                <a:spcPct val="80000"/>
              </a:lnSpc>
              <a:buFont typeface="Wingdings" pitchFamily="2" charset="2"/>
              <a:buNone/>
            </a:pPr>
            <a:r>
              <a:rPr lang="en-US" altLang="zh-CN" sz="1600" dirty="0" smtClean="0">
                <a:latin typeface="Courier New" pitchFamily="49" charset="0"/>
                <a:ea typeface="宋体" charset="-122"/>
              </a:rPr>
              <a:t>		</a:t>
            </a:r>
            <a:r>
              <a:rPr lang="en-US" altLang="zh-CN" sz="1600" dirty="0" err="1" smtClean="0">
                <a:latin typeface="Courier New" pitchFamily="49" charset="0"/>
                <a:ea typeface="宋体" charset="-122"/>
              </a:rPr>
              <a:t>this.beverage</a:t>
            </a:r>
            <a:r>
              <a:rPr lang="en-US" altLang="zh-CN" sz="1600" dirty="0" smtClean="0">
                <a:latin typeface="Courier New" pitchFamily="49" charset="0"/>
                <a:ea typeface="宋体" charset="-122"/>
              </a:rPr>
              <a:t> = beverage;</a:t>
            </a:r>
          </a:p>
          <a:p>
            <a:pPr eaLnBrk="1" hangingPunct="1">
              <a:lnSpc>
                <a:spcPct val="80000"/>
              </a:lnSpc>
              <a:buFont typeface="Wingdings" pitchFamily="2" charset="2"/>
              <a:buNone/>
            </a:pP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	public String </a:t>
            </a:r>
            <a:r>
              <a:rPr lang="en-US" altLang="zh-CN" sz="1600" dirty="0" err="1" smtClean="0">
                <a:latin typeface="Courier New" pitchFamily="49" charset="0"/>
                <a:ea typeface="宋体" charset="-122"/>
              </a:rPr>
              <a:t>getDescription</a:t>
            </a: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		return </a:t>
            </a:r>
            <a:r>
              <a:rPr lang="en-US" altLang="zh-CN" sz="1600" dirty="0" err="1" smtClean="0">
                <a:latin typeface="Courier New" pitchFamily="49" charset="0"/>
                <a:ea typeface="宋体" charset="-122"/>
              </a:rPr>
              <a:t>beverage.getDescription</a:t>
            </a:r>
            <a:r>
              <a:rPr lang="en-US" altLang="zh-CN" sz="1600" dirty="0" smtClean="0">
                <a:latin typeface="Courier New" pitchFamily="49" charset="0"/>
                <a:ea typeface="宋体" charset="-122"/>
              </a:rPr>
              <a:t>() + ", Mocha";</a:t>
            </a:r>
          </a:p>
          <a:p>
            <a:pPr eaLnBrk="1" hangingPunct="1">
              <a:lnSpc>
                <a:spcPct val="80000"/>
              </a:lnSpc>
              <a:buFont typeface="Wingdings" pitchFamily="2" charset="2"/>
              <a:buNone/>
            </a:pP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	public double cost() {</a:t>
            </a:r>
          </a:p>
          <a:p>
            <a:pPr eaLnBrk="1" hangingPunct="1">
              <a:lnSpc>
                <a:spcPct val="80000"/>
              </a:lnSpc>
              <a:buFont typeface="Wingdings" pitchFamily="2" charset="2"/>
              <a:buNone/>
            </a:pPr>
            <a:r>
              <a:rPr lang="en-US" altLang="zh-CN" sz="1600" dirty="0" smtClean="0">
                <a:latin typeface="Courier New" pitchFamily="49" charset="0"/>
                <a:ea typeface="宋体" charset="-122"/>
              </a:rPr>
              <a:t>		return .20 + </a:t>
            </a:r>
            <a:r>
              <a:rPr lang="en-US" altLang="zh-CN" sz="1600" dirty="0" err="1" smtClean="0">
                <a:latin typeface="Courier New" pitchFamily="49" charset="0"/>
                <a:ea typeface="宋体" charset="-122"/>
              </a:rPr>
              <a:t>beverage.cost</a:t>
            </a:r>
            <a:r>
              <a:rPr lang="en-US" altLang="zh-CN" sz="1600" dirty="0" smtClean="0">
                <a:latin typeface="Courier New" pitchFamily="49" charset="0"/>
                <a:ea typeface="宋体" charset="-122"/>
              </a:rPr>
              <a:t>();</a:t>
            </a:r>
          </a:p>
          <a:p>
            <a:pPr eaLnBrk="1" hangingPunct="1">
              <a:lnSpc>
                <a:spcPct val="80000"/>
              </a:lnSpc>
              <a:buFont typeface="Wingdings" pitchFamily="2" charset="2"/>
              <a:buNone/>
            </a:pPr>
            <a:r>
              <a:rPr lang="en-US" altLang="zh-CN" sz="1600" dirty="0" smtClean="0">
                <a:latin typeface="Courier New" pitchFamily="49" charset="0"/>
                <a:ea typeface="宋体" charset="-122"/>
              </a:rPr>
              <a:t>	}</a:t>
            </a:r>
          </a:p>
          <a:p>
            <a:pPr eaLnBrk="1" hangingPunct="1">
              <a:lnSpc>
                <a:spcPct val="80000"/>
              </a:lnSpc>
              <a:buFont typeface="Wingdings" pitchFamily="2" charset="2"/>
              <a:buNone/>
            </a:pPr>
            <a:r>
              <a:rPr lang="en-US" altLang="zh-CN" sz="1600" dirty="0" smtClean="0">
                <a:latin typeface="Courier New" pitchFamily="49" charset="0"/>
                <a:ea typeface="宋体" charset="-122"/>
              </a:rPr>
              <a:t>}</a:t>
            </a:r>
          </a:p>
        </p:txBody>
      </p:sp>
    </p:spTree>
    <p:extLst>
      <p:ext uri="{BB962C8B-B14F-4D97-AF65-F5344CB8AC3E}">
        <p14:creationId xmlns:p14="http://schemas.microsoft.com/office/powerpoint/2010/main" val="430373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altLang="zh-CN" smtClean="0">
                <a:ea typeface="宋体" charset="-122"/>
              </a:rPr>
              <a:t>Serving some coffee – Espresso please</a:t>
            </a:r>
          </a:p>
        </p:txBody>
      </p:sp>
      <p:sp>
        <p:nvSpPr>
          <p:cNvPr id="28675" name="Rectangle 3"/>
          <p:cNvSpPr>
            <a:spLocks noGrp="1" noChangeArrowheads="1"/>
          </p:cNvSpPr>
          <p:nvPr>
            <p:ph type="body" idx="1"/>
          </p:nvPr>
        </p:nvSpPr>
        <p:spPr>
          <a:xfrm>
            <a:off x="381000" y="2209800"/>
            <a:ext cx="8382000" cy="2895600"/>
          </a:xfrm>
        </p:spPr>
        <p:txBody>
          <a:bodyPr/>
          <a:lstStyle/>
          <a:p>
            <a:pPr eaLnBrk="1" hangingPunct="1">
              <a:lnSpc>
                <a:spcPct val="80000"/>
              </a:lnSpc>
              <a:buFont typeface="Wingdings" pitchFamily="2" charset="2"/>
              <a:buNone/>
            </a:pPr>
            <a:r>
              <a:rPr lang="en-US" altLang="zh-CN" sz="2000" smtClean="0">
                <a:latin typeface="Courier New" pitchFamily="49" charset="0"/>
                <a:ea typeface="宋体" charset="-122"/>
              </a:rPr>
              <a:t>public class StarbuzzCoffee {</a:t>
            </a:r>
          </a:p>
          <a:p>
            <a:pPr eaLnBrk="1" hangingPunct="1">
              <a:lnSpc>
                <a:spcPct val="80000"/>
              </a:lnSpc>
              <a:buFont typeface="Wingdings" pitchFamily="2" charset="2"/>
              <a:buNone/>
            </a:pPr>
            <a:r>
              <a:rPr lang="en-US" altLang="zh-CN" sz="2000" smtClean="0">
                <a:latin typeface="Courier New" pitchFamily="49" charset="0"/>
                <a:ea typeface="宋体" charset="-122"/>
              </a:rPr>
              <a:t> </a:t>
            </a:r>
          </a:p>
          <a:p>
            <a:pPr eaLnBrk="1" hangingPunct="1">
              <a:lnSpc>
                <a:spcPct val="80000"/>
              </a:lnSpc>
              <a:buFont typeface="Wingdings" pitchFamily="2" charset="2"/>
              <a:buNone/>
            </a:pPr>
            <a:r>
              <a:rPr lang="en-US" altLang="zh-CN" sz="2000" smtClean="0">
                <a:latin typeface="Courier New" pitchFamily="49" charset="0"/>
                <a:ea typeface="宋体" charset="-122"/>
              </a:rPr>
              <a:t>	public static void main(String args[]) {</a:t>
            </a:r>
          </a:p>
          <a:p>
            <a:pPr eaLnBrk="1" hangingPunct="1">
              <a:lnSpc>
                <a:spcPct val="80000"/>
              </a:lnSpc>
              <a:buFont typeface="Wingdings" pitchFamily="2" charset="2"/>
              <a:buNone/>
            </a:pPr>
            <a:r>
              <a:rPr lang="en-US" altLang="zh-CN" sz="2000" smtClean="0">
                <a:latin typeface="Courier New" pitchFamily="49" charset="0"/>
                <a:ea typeface="宋体" charset="-122"/>
              </a:rPr>
              <a:t>		Beverage beverage = new Espresso();</a:t>
            </a:r>
          </a:p>
          <a:p>
            <a:pPr eaLnBrk="1" hangingPunct="1">
              <a:lnSpc>
                <a:spcPct val="80000"/>
              </a:lnSpc>
              <a:buFont typeface="Wingdings" pitchFamily="2" charset="2"/>
              <a:buNone/>
            </a:pPr>
            <a:r>
              <a:rPr lang="en-US" altLang="zh-CN" sz="2000" smtClean="0">
                <a:latin typeface="Courier New" pitchFamily="49" charset="0"/>
                <a:ea typeface="宋体" charset="-122"/>
              </a:rPr>
              <a:t>		System.out.println(beverage.getDescription() </a:t>
            </a:r>
          </a:p>
          <a:p>
            <a:pPr eaLnBrk="1" hangingPunct="1">
              <a:lnSpc>
                <a:spcPct val="80000"/>
              </a:lnSpc>
              <a:buFont typeface="Wingdings" pitchFamily="2" charset="2"/>
              <a:buNone/>
            </a:pPr>
            <a:r>
              <a:rPr lang="en-US" altLang="zh-CN" sz="2000" smtClean="0">
                <a:latin typeface="Courier New" pitchFamily="49" charset="0"/>
                <a:ea typeface="宋体" charset="-122"/>
              </a:rPr>
              <a:t>				+ " $" + beverage.cost());</a:t>
            </a:r>
          </a:p>
          <a:p>
            <a:pPr eaLnBrk="1" hangingPunct="1">
              <a:lnSpc>
                <a:spcPct val="80000"/>
              </a:lnSpc>
              <a:buFont typeface="Wingdings" pitchFamily="2" charset="2"/>
              <a:buNone/>
            </a:pPr>
            <a:r>
              <a:rPr lang="en-US" altLang="zh-CN" sz="2000" smtClean="0">
                <a:latin typeface="Courier New" pitchFamily="49" charset="0"/>
                <a:ea typeface="宋体" charset="-122"/>
              </a:rPr>
              <a:t> </a:t>
            </a:r>
          </a:p>
        </p:txBody>
      </p:sp>
    </p:spTree>
    <p:extLst>
      <p:ext uri="{BB962C8B-B14F-4D97-AF65-F5344CB8AC3E}">
        <p14:creationId xmlns:p14="http://schemas.microsoft.com/office/powerpoint/2010/main" val="494600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altLang="zh-CN" smtClean="0">
                <a:ea typeface="宋体" charset="-122"/>
              </a:rPr>
              <a:t>How about a double mocha dark roast with whipped milk?</a:t>
            </a:r>
          </a:p>
        </p:txBody>
      </p:sp>
      <p:sp>
        <p:nvSpPr>
          <p:cNvPr id="29699" name="Rectangle 3"/>
          <p:cNvSpPr>
            <a:spLocks noGrp="1" noChangeArrowheads="1"/>
          </p:cNvSpPr>
          <p:nvPr>
            <p:ph type="body" idx="1"/>
          </p:nvPr>
        </p:nvSpPr>
        <p:spPr>
          <a:xfrm>
            <a:off x="228600" y="1905000"/>
            <a:ext cx="8686800" cy="4038600"/>
          </a:xfrm>
        </p:spPr>
        <p:txBody>
          <a:bodyPr/>
          <a:lstStyle/>
          <a:p>
            <a:pPr eaLnBrk="1" hangingPunct="1">
              <a:lnSpc>
                <a:spcPct val="90000"/>
              </a:lnSpc>
              <a:buFont typeface="Wingdings" pitchFamily="2" charset="2"/>
              <a:buNone/>
            </a:pPr>
            <a:r>
              <a:rPr lang="en-US" altLang="zh-CN" sz="2200" smtClean="0">
                <a:latin typeface="Courier New" pitchFamily="49" charset="0"/>
                <a:ea typeface="宋体" charset="-122"/>
              </a:rPr>
              <a:t>		Beverage beverage2 = new DarkRoast();</a:t>
            </a:r>
          </a:p>
          <a:p>
            <a:pPr eaLnBrk="1" hangingPunct="1">
              <a:lnSpc>
                <a:spcPct val="90000"/>
              </a:lnSpc>
              <a:buFont typeface="Wingdings" pitchFamily="2" charset="2"/>
              <a:buNone/>
            </a:pPr>
            <a:r>
              <a:rPr lang="en-US" altLang="zh-CN" sz="2200" smtClean="0">
                <a:latin typeface="Courier New" pitchFamily="49" charset="0"/>
                <a:ea typeface="宋体" charset="-122"/>
              </a:rPr>
              <a:t>		beverage2 = new Mocha(beverage2);</a:t>
            </a:r>
          </a:p>
          <a:p>
            <a:pPr eaLnBrk="1" hangingPunct="1">
              <a:lnSpc>
                <a:spcPct val="90000"/>
              </a:lnSpc>
              <a:buFont typeface="Wingdings" pitchFamily="2" charset="2"/>
              <a:buNone/>
            </a:pPr>
            <a:r>
              <a:rPr lang="en-US" altLang="zh-CN" sz="2200" smtClean="0">
                <a:latin typeface="Courier New" pitchFamily="49" charset="0"/>
                <a:ea typeface="宋体" charset="-122"/>
              </a:rPr>
              <a:t>		beverage2 = new Mocha(beverage2);</a:t>
            </a:r>
          </a:p>
          <a:p>
            <a:pPr eaLnBrk="1" hangingPunct="1">
              <a:lnSpc>
                <a:spcPct val="90000"/>
              </a:lnSpc>
              <a:buFont typeface="Wingdings" pitchFamily="2" charset="2"/>
              <a:buNone/>
            </a:pPr>
            <a:r>
              <a:rPr lang="en-US" altLang="zh-CN" sz="2200" smtClean="0">
                <a:latin typeface="Courier New" pitchFamily="49" charset="0"/>
                <a:ea typeface="宋体" charset="-122"/>
              </a:rPr>
              <a:t>		beverage2 = new Whip(beverage2);</a:t>
            </a:r>
          </a:p>
          <a:p>
            <a:pPr eaLnBrk="1" hangingPunct="1">
              <a:lnSpc>
                <a:spcPct val="90000"/>
              </a:lnSpc>
              <a:buFont typeface="Wingdings" pitchFamily="2" charset="2"/>
              <a:buNone/>
            </a:pPr>
            <a:r>
              <a:rPr lang="en-US" altLang="zh-CN" sz="2200" smtClean="0">
                <a:latin typeface="Courier New" pitchFamily="49" charset="0"/>
                <a:ea typeface="宋体" charset="-122"/>
              </a:rPr>
              <a:t>		System.out.println(beverage2.getDescription() </a:t>
            </a:r>
          </a:p>
          <a:p>
            <a:pPr eaLnBrk="1" hangingPunct="1">
              <a:lnSpc>
                <a:spcPct val="90000"/>
              </a:lnSpc>
              <a:buFont typeface="Wingdings" pitchFamily="2" charset="2"/>
              <a:buNone/>
            </a:pPr>
            <a:r>
              <a:rPr lang="en-US" altLang="zh-CN" sz="2200" smtClean="0">
                <a:latin typeface="Courier New" pitchFamily="49" charset="0"/>
                <a:ea typeface="宋体" charset="-122"/>
              </a:rPr>
              <a:t>				+ " $" + beverage2.cost());</a:t>
            </a:r>
          </a:p>
          <a:p>
            <a:pPr eaLnBrk="1" hangingPunct="1">
              <a:lnSpc>
                <a:spcPct val="90000"/>
              </a:lnSpc>
              <a:buFont typeface="Wingdings" pitchFamily="2" charset="2"/>
              <a:buNone/>
            </a:pPr>
            <a:r>
              <a:rPr lang="en-US" altLang="zh-CN" sz="2200" smtClean="0">
                <a:latin typeface="Courier New" pitchFamily="49" charset="0"/>
                <a:ea typeface="宋体" charset="-122"/>
              </a:rPr>
              <a:t> </a:t>
            </a:r>
          </a:p>
          <a:p>
            <a:pPr eaLnBrk="1" hangingPunct="1">
              <a:lnSpc>
                <a:spcPct val="90000"/>
              </a:lnSpc>
              <a:buFont typeface="Wingdings" pitchFamily="2" charset="2"/>
              <a:buNone/>
            </a:pPr>
            <a:r>
              <a:rPr lang="en-US" altLang="zh-CN" sz="2200" smtClean="0">
                <a:latin typeface="Courier New" pitchFamily="49" charset="0"/>
                <a:ea typeface="宋体" charset="-122"/>
              </a:rPr>
              <a:t>		</a:t>
            </a:r>
          </a:p>
        </p:txBody>
      </p:sp>
    </p:spTree>
    <p:extLst>
      <p:ext uri="{BB962C8B-B14F-4D97-AF65-F5344CB8AC3E}">
        <p14:creationId xmlns:p14="http://schemas.microsoft.com/office/powerpoint/2010/main" val="2714482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altLang="zh-CN" smtClean="0">
                <a:ea typeface="宋体" charset="-122"/>
              </a:rPr>
              <a:t>House blend with soy, mocha and whip, please</a:t>
            </a:r>
          </a:p>
        </p:txBody>
      </p:sp>
      <p:sp>
        <p:nvSpPr>
          <p:cNvPr id="30723" name="Rectangle 3"/>
          <p:cNvSpPr>
            <a:spLocks noGrp="1" noChangeArrowheads="1"/>
          </p:cNvSpPr>
          <p:nvPr>
            <p:ph type="body" idx="1"/>
          </p:nvPr>
        </p:nvSpPr>
        <p:spPr>
          <a:xfrm>
            <a:off x="381000" y="1905000"/>
            <a:ext cx="8458200" cy="4038600"/>
          </a:xfrm>
        </p:spPr>
        <p:txBody>
          <a:bodyPr/>
          <a:lstStyle/>
          <a:p>
            <a:pPr eaLnBrk="1" hangingPunct="1">
              <a:lnSpc>
                <a:spcPct val="90000"/>
              </a:lnSpc>
              <a:buFont typeface="Wingdings" pitchFamily="2" charset="2"/>
              <a:buNone/>
            </a:pPr>
            <a:r>
              <a:rPr lang="en-US" altLang="zh-CN" sz="2000" dirty="0" smtClean="0">
                <a:latin typeface="Courier New" pitchFamily="49" charset="0"/>
                <a:ea typeface="宋体" charset="-122"/>
              </a:rPr>
              <a:t>Beverage beverage3 = new </a:t>
            </a:r>
            <a:r>
              <a:rPr lang="en-US" altLang="zh-CN" sz="2000" dirty="0" err="1" smtClean="0">
                <a:latin typeface="Courier New" pitchFamily="49" charset="0"/>
                <a:ea typeface="宋体" charset="-122"/>
              </a:rPr>
              <a:t>HouseBlend</a:t>
            </a:r>
            <a:r>
              <a:rPr lang="en-US" altLang="zh-CN" sz="2000" dirty="0" smtClean="0">
                <a:latin typeface="Courier New" pitchFamily="49" charset="0"/>
                <a:ea typeface="宋体" charset="-122"/>
              </a:rPr>
              <a:t>();</a:t>
            </a:r>
          </a:p>
          <a:p>
            <a:pPr eaLnBrk="1" hangingPunct="1">
              <a:lnSpc>
                <a:spcPct val="90000"/>
              </a:lnSpc>
              <a:buFont typeface="Wingdings" pitchFamily="2" charset="2"/>
              <a:buNone/>
            </a:pPr>
            <a:r>
              <a:rPr lang="en-US" altLang="zh-CN" sz="2000" dirty="0" smtClean="0">
                <a:latin typeface="Courier New" pitchFamily="49" charset="0"/>
                <a:ea typeface="宋体" charset="-122"/>
              </a:rPr>
              <a:t>		beverage3 = new Soy(beverage3);</a:t>
            </a:r>
          </a:p>
          <a:p>
            <a:pPr eaLnBrk="1" hangingPunct="1">
              <a:lnSpc>
                <a:spcPct val="90000"/>
              </a:lnSpc>
              <a:buFont typeface="Wingdings" pitchFamily="2" charset="2"/>
              <a:buNone/>
            </a:pPr>
            <a:r>
              <a:rPr lang="en-US" altLang="zh-CN" sz="2000" dirty="0" smtClean="0">
                <a:latin typeface="Courier New" pitchFamily="49" charset="0"/>
                <a:ea typeface="宋体" charset="-122"/>
              </a:rPr>
              <a:t>		beverage3 = new Mocha(beverage3);</a:t>
            </a:r>
          </a:p>
          <a:p>
            <a:pPr eaLnBrk="1" hangingPunct="1">
              <a:lnSpc>
                <a:spcPct val="90000"/>
              </a:lnSpc>
              <a:buFont typeface="Wingdings" pitchFamily="2" charset="2"/>
              <a:buNone/>
            </a:pPr>
            <a:r>
              <a:rPr lang="en-US" altLang="zh-CN" sz="2000" dirty="0" smtClean="0">
                <a:latin typeface="Courier New" pitchFamily="49" charset="0"/>
                <a:ea typeface="宋体" charset="-122"/>
              </a:rPr>
              <a:t>		beverage3 = new Whip(beverage3);</a:t>
            </a:r>
          </a:p>
          <a:p>
            <a:pPr eaLnBrk="1" hangingPunct="1">
              <a:lnSpc>
                <a:spcPct val="90000"/>
              </a:lnSpc>
              <a:buFont typeface="Wingdings" pitchFamily="2" charset="2"/>
              <a:buNone/>
            </a:pPr>
            <a:r>
              <a:rPr lang="en-US" altLang="zh-CN" sz="2000" dirty="0" smtClean="0">
                <a:latin typeface="Courier New" pitchFamily="49" charset="0"/>
                <a:ea typeface="宋体" charset="-122"/>
              </a:rPr>
              <a:t>		</a:t>
            </a:r>
            <a:r>
              <a:rPr lang="en-US" altLang="zh-CN" sz="2000" dirty="0" err="1" smtClean="0">
                <a:latin typeface="Courier New" pitchFamily="49" charset="0"/>
                <a:ea typeface="宋体" charset="-122"/>
              </a:rPr>
              <a:t>System.out.println</a:t>
            </a:r>
            <a:r>
              <a:rPr lang="en-US" altLang="zh-CN" sz="2000" dirty="0" smtClean="0">
                <a:latin typeface="Courier New" pitchFamily="49" charset="0"/>
                <a:ea typeface="宋体" charset="-122"/>
              </a:rPr>
              <a:t>(beverage3.getDescription() </a:t>
            </a:r>
          </a:p>
          <a:p>
            <a:pPr eaLnBrk="1" hangingPunct="1">
              <a:lnSpc>
                <a:spcPct val="90000"/>
              </a:lnSpc>
              <a:buFont typeface="Wingdings" pitchFamily="2" charset="2"/>
              <a:buNone/>
            </a:pPr>
            <a:r>
              <a:rPr lang="en-US" altLang="zh-CN" sz="2000" dirty="0" smtClean="0">
                <a:latin typeface="Courier New" pitchFamily="49" charset="0"/>
                <a:ea typeface="宋体" charset="-122"/>
              </a:rPr>
              <a:t>				+ " $" + beverage3.cost());</a:t>
            </a:r>
          </a:p>
          <a:p>
            <a:pPr eaLnBrk="1" hangingPunct="1">
              <a:lnSpc>
                <a:spcPct val="90000"/>
              </a:lnSpc>
              <a:buFont typeface="Wingdings" pitchFamily="2" charset="2"/>
              <a:buNone/>
            </a:pPr>
            <a:r>
              <a:rPr lang="en-US" altLang="zh-CN" sz="2000" dirty="0" smtClean="0">
                <a:latin typeface="Courier New" pitchFamily="49" charset="0"/>
                <a:ea typeface="宋体" charset="-122"/>
              </a:rPr>
              <a:t>	}</a:t>
            </a:r>
          </a:p>
          <a:p>
            <a:pPr eaLnBrk="1" hangingPunct="1">
              <a:lnSpc>
                <a:spcPct val="90000"/>
              </a:lnSpc>
              <a:buFont typeface="Wingdings" pitchFamily="2" charset="2"/>
              <a:buNone/>
            </a:pPr>
            <a:r>
              <a:rPr lang="en-US" altLang="zh-CN" sz="2000" dirty="0" smtClean="0">
                <a:latin typeface="Courier New" pitchFamily="49" charset="0"/>
                <a:ea typeface="宋体" charset="-122"/>
              </a:rPr>
              <a:t>}</a:t>
            </a:r>
          </a:p>
        </p:txBody>
      </p:sp>
    </p:spTree>
    <p:extLst>
      <p:ext uri="{BB962C8B-B14F-4D97-AF65-F5344CB8AC3E}">
        <p14:creationId xmlns:p14="http://schemas.microsoft.com/office/powerpoint/2010/main" val="299998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B2897B-0F7E-41B8-A80B-E9066F5DF240}" type="datetime3">
              <a:rPr lang="zh-CN" altLang="en-US" sz="1200" smtClean="0">
                <a:latin typeface="Verdana" pitchFamily="34" charset="0"/>
                <a:ea typeface="宋体" charset="-122"/>
              </a:rPr>
              <a:pPr/>
              <a:t>2018年11月9日星期五</a:t>
            </a:fld>
            <a:endParaRPr lang="en-US" altLang="zh-CN" sz="1200" smtClean="0">
              <a:latin typeface="Verdana" pitchFamily="34" charset="0"/>
              <a:ea typeface="宋体" charset="-122"/>
            </a:endParaRPr>
          </a:p>
        </p:txBody>
      </p:sp>
      <p:sp>
        <p:nvSpPr>
          <p:cNvPr id="7171"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1200" smtClean="0">
                <a:latin typeface="Verdana" pitchFamily="34" charset="0"/>
                <a:ea typeface="宋体" charset="-122"/>
              </a:rPr>
              <a:t>Neusoft Computer Science and Technology Department copy right</a:t>
            </a:r>
          </a:p>
        </p:txBody>
      </p:sp>
      <p:sp>
        <p:nvSpPr>
          <p:cNvPr id="7172" name="灯片编号占位符 5"/>
          <p:cNvSpPr>
            <a:spLocks noGrp="1"/>
          </p:cNvSpPr>
          <p:nvPr>
            <p:ph type="sldNum" sz="quarter" idx="12"/>
          </p:nvPr>
        </p:nvSpPr>
        <p:spPr>
          <a:noFill/>
        </p:spPr>
        <p:txBody>
          <a:bodyPr>
            <a:normAutofit fontScale="92500" lnSpcReduction="1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E72C8B-F5C4-495A-AD63-8900A828DDC4}" type="slidenum">
              <a:rPr lang="en-US" altLang="zh-CN" sz="1200">
                <a:latin typeface="Verdana" pitchFamily="34" charset="0"/>
              </a:rPr>
              <a:pPr/>
              <a:t>3</a:t>
            </a:fld>
            <a:endParaRPr lang="en-US" altLang="zh-CN" sz="1200">
              <a:latin typeface="Verdana" pitchFamily="34" charset="0"/>
            </a:endParaRPr>
          </a:p>
        </p:txBody>
      </p:sp>
      <p:sp>
        <p:nvSpPr>
          <p:cNvPr id="7173" name="Rectangle 2"/>
          <p:cNvSpPr>
            <a:spLocks noGrp="1" noChangeArrowheads="1"/>
          </p:cNvSpPr>
          <p:nvPr>
            <p:ph type="title"/>
          </p:nvPr>
        </p:nvSpPr>
        <p:spPr/>
        <p:txBody>
          <a:bodyPr/>
          <a:lstStyle/>
          <a:p>
            <a:r>
              <a:rPr lang="en-US" altLang="zh-CN" sz="4000" dirty="0"/>
              <a:t>Glossary</a:t>
            </a:r>
            <a:endParaRPr lang="en-US" altLang="zh-CN" dirty="0" smtClean="0">
              <a:latin typeface="Comic Sans MS" pitchFamily="66" charset="0"/>
              <a:ea typeface="宋体" charset="-122"/>
            </a:endParaRPr>
          </a:p>
        </p:txBody>
      </p:sp>
      <p:sp>
        <p:nvSpPr>
          <p:cNvPr id="7174" name="Rectangle 3"/>
          <p:cNvSpPr>
            <a:spLocks noGrp="1" noChangeArrowheads="1"/>
          </p:cNvSpPr>
          <p:nvPr>
            <p:ph type="body" idx="1"/>
          </p:nvPr>
        </p:nvSpPr>
        <p:spPr>
          <a:xfrm>
            <a:off x="457200" y="1676400"/>
            <a:ext cx="3471863" cy="4800600"/>
          </a:xfrm>
        </p:spPr>
        <p:txBody>
          <a:bodyPr>
            <a:normAutofit lnSpcReduction="10000"/>
          </a:bodyPr>
          <a:lstStyle/>
          <a:p>
            <a:pPr eaLnBrk="1" hangingPunct="1">
              <a:buFont typeface="Arial" charset="0"/>
              <a:buChar char="•"/>
            </a:pPr>
            <a:r>
              <a:rPr lang="en-US" altLang="zh-CN" sz="3200" dirty="0" smtClean="0">
                <a:ea typeface="宋体" charset="-122"/>
              </a:rPr>
              <a:t>decorator</a:t>
            </a:r>
          </a:p>
          <a:p>
            <a:pPr eaLnBrk="1" hangingPunct="1">
              <a:buFont typeface="Arial" charset="0"/>
              <a:buChar char="•"/>
            </a:pPr>
            <a:r>
              <a:rPr lang="en-US" altLang="zh-CN" sz="3200" dirty="0" smtClean="0">
                <a:ea typeface="宋体" charset="-122"/>
              </a:rPr>
              <a:t>runtime</a:t>
            </a:r>
          </a:p>
          <a:p>
            <a:pPr eaLnBrk="1" hangingPunct="1">
              <a:buFont typeface="Arial" charset="0"/>
              <a:buChar char="•"/>
            </a:pPr>
            <a:r>
              <a:rPr lang="en-US" altLang="zh-CN" sz="3200" dirty="0" smtClean="0">
                <a:ea typeface="宋体" charset="-122"/>
              </a:rPr>
              <a:t>responsibility</a:t>
            </a:r>
          </a:p>
          <a:p>
            <a:pPr eaLnBrk="1" hangingPunct="1">
              <a:buFont typeface="Arial" charset="0"/>
              <a:buChar char="•"/>
            </a:pPr>
            <a:r>
              <a:rPr lang="en-US" altLang="zh-CN" sz="3200" dirty="0" smtClean="0">
                <a:ea typeface="宋体" charset="-122"/>
              </a:rPr>
              <a:t>condiment</a:t>
            </a:r>
          </a:p>
          <a:p>
            <a:pPr eaLnBrk="1" hangingPunct="1">
              <a:buFont typeface="Arial" charset="0"/>
              <a:buChar char="•"/>
            </a:pPr>
            <a:r>
              <a:rPr lang="en-US" altLang="zh-CN" sz="3200" dirty="0" smtClean="0">
                <a:ea typeface="宋体" charset="-122"/>
              </a:rPr>
              <a:t>modification</a:t>
            </a:r>
          </a:p>
          <a:p>
            <a:pPr eaLnBrk="1" hangingPunct="1">
              <a:buFont typeface="Arial" charset="0"/>
              <a:buChar char="•"/>
            </a:pPr>
            <a:r>
              <a:rPr lang="en-US" altLang="zh-CN" sz="3200" dirty="0" smtClean="0">
                <a:ea typeface="宋体" charset="-122"/>
              </a:rPr>
              <a:t>Open-close principle</a:t>
            </a:r>
          </a:p>
          <a:p>
            <a:pPr eaLnBrk="1" hangingPunct="1">
              <a:buFont typeface="Arial" charset="0"/>
              <a:buChar char="•"/>
            </a:pPr>
            <a:r>
              <a:rPr lang="en-US" altLang="zh-CN" sz="3200" dirty="0" smtClean="0">
                <a:ea typeface="宋体" charset="-122"/>
              </a:rPr>
              <a:t>beverage</a:t>
            </a:r>
          </a:p>
          <a:p>
            <a:pPr eaLnBrk="1" hangingPunct="1">
              <a:buFont typeface="Wingdings" pitchFamily="2" charset="2"/>
              <a:buNone/>
            </a:pPr>
            <a:r>
              <a:rPr lang="en-US" altLang="zh-CN" sz="3200" dirty="0" smtClean="0">
                <a:ea typeface="宋体" charset="-122"/>
              </a:rPr>
              <a:t>             </a:t>
            </a:r>
            <a:endParaRPr lang="en-US" altLang="zh-CN" sz="3600" dirty="0" smtClean="0">
              <a:solidFill>
                <a:srgbClr val="FF0000"/>
              </a:solidFill>
              <a:ea typeface="宋体" charset="-122"/>
            </a:endParaRPr>
          </a:p>
          <a:p>
            <a:pPr eaLnBrk="1" hangingPunct="1"/>
            <a:endParaRPr lang="en-US" altLang="zh-CN" dirty="0" smtClean="0">
              <a:latin typeface="Comic Sans MS" pitchFamily="66" charset="0"/>
              <a:ea typeface="宋体" charset="-122"/>
            </a:endParaRPr>
          </a:p>
        </p:txBody>
      </p:sp>
      <p:pic>
        <p:nvPicPr>
          <p:cNvPr id="7175" name="Picture 5" descr="j04123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51571">
            <a:off x="6629400" y="4376738"/>
            <a:ext cx="2362200" cy="2024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3"/>
          <p:cNvSpPr txBox="1">
            <a:spLocks noChangeArrowheads="1"/>
          </p:cNvSpPr>
          <p:nvPr/>
        </p:nvSpPr>
        <p:spPr bwMode="auto">
          <a:xfrm>
            <a:off x="4343400" y="1676400"/>
            <a:ext cx="3471863"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2"/>
              </a:buClr>
              <a:buSzPct val="70000"/>
              <a:buFont typeface="Arial" charset="0"/>
              <a:buChar char="•"/>
            </a:pPr>
            <a:r>
              <a:rPr lang="zh-CN" altLang="en-US" sz="3200" dirty="0">
                <a:ea typeface="宋体" charset="-122"/>
              </a:rPr>
              <a:t>装饰者</a:t>
            </a:r>
            <a:endParaRPr lang="en-US" altLang="zh-CN" sz="3200" dirty="0">
              <a:ea typeface="宋体" charset="-122"/>
            </a:endParaRPr>
          </a:p>
          <a:p>
            <a:pPr eaLnBrk="1" hangingPunct="1">
              <a:spcBef>
                <a:spcPct val="20000"/>
              </a:spcBef>
              <a:buClr>
                <a:schemeClr val="bg2"/>
              </a:buClr>
              <a:buSzPct val="70000"/>
              <a:buFont typeface="Arial" charset="0"/>
              <a:buChar char="•"/>
            </a:pPr>
            <a:r>
              <a:rPr lang="zh-CN" altLang="en-US" sz="3200" dirty="0">
                <a:ea typeface="宋体" charset="-122"/>
              </a:rPr>
              <a:t>运行时</a:t>
            </a:r>
            <a:endParaRPr lang="en-US" altLang="zh-CN" sz="3200" dirty="0">
              <a:ea typeface="宋体" charset="-122"/>
            </a:endParaRPr>
          </a:p>
          <a:p>
            <a:pPr eaLnBrk="1" hangingPunct="1">
              <a:spcBef>
                <a:spcPct val="20000"/>
              </a:spcBef>
              <a:buClr>
                <a:schemeClr val="bg2"/>
              </a:buClr>
              <a:buSzPct val="70000"/>
              <a:buFont typeface="Arial" charset="0"/>
              <a:buChar char="•"/>
            </a:pPr>
            <a:r>
              <a:rPr lang="zh-CN" altLang="en-US" sz="3200" dirty="0">
                <a:ea typeface="宋体" charset="-122"/>
              </a:rPr>
              <a:t>职责</a:t>
            </a:r>
            <a:endParaRPr lang="en-US" altLang="zh-CN" sz="3200" dirty="0">
              <a:ea typeface="宋体" charset="-122"/>
            </a:endParaRPr>
          </a:p>
          <a:p>
            <a:pPr eaLnBrk="1" hangingPunct="1">
              <a:spcBef>
                <a:spcPct val="20000"/>
              </a:spcBef>
              <a:buClr>
                <a:schemeClr val="bg2"/>
              </a:buClr>
              <a:buSzPct val="70000"/>
              <a:buFont typeface="Arial" charset="0"/>
              <a:buChar char="•"/>
            </a:pPr>
            <a:r>
              <a:rPr lang="zh-CN" altLang="en-US" sz="3200" dirty="0">
                <a:ea typeface="宋体" charset="-122"/>
              </a:rPr>
              <a:t>调味品</a:t>
            </a:r>
            <a:endParaRPr lang="en-US" altLang="zh-CN" sz="3200" dirty="0">
              <a:ea typeface="宋体" charset="-122"/>
            </a:endParaRPr>
          </a:p>
          <a:p>
            <a:pPr eaLnBrk="1" hangingPunct="1">
              <a:spcBef>
                <a:spcPct val="20000"/>
              </a:spcBef>
              <a:buClr>
                <a:schemeClr val="bg2"/>
              </a:buClr>
              <a:buSzPct val="70000"/>
              <a:buFont typeface="Arial" charset="0"/>
              <a:buChar char="•"/>
            </a:pPr>
            <a:r>
              <a:rPr lang="zh-CN" altLang="en-US" sz="3200" dirty="0">
                <a:ea typeface="宋体" charset="-122"/>
              </a:rPr>
              <a:t>修改</a:t>
            </a:r>
            <a:endParaRPr lang="en-US" altLang="zh-CN" sz="3200" dirty="0">
              <a:ea typeface="宋体" charset="-122"/>
            </a:endParaRPr>
          </a:p>
          <a:p>
            <a:pPr eaLnBrk="1" hangingPunct="1">
              <a:spcBef>
                <a:spcPct val="20000"/>
              </a:spcBef>
              <a:buClr>
                <a:schemeClr val="bg2"/>
              </a:buClr>
              <a:buSzPct val="70000"/>
              <a:buFont typeface="Arial" charset="0"/>
              <a:buChar char="•"/>
            </a:pPr>
            <a:r>
              <a:rPr lang="zh-CN" altLang="en-US" sz="3200" dirty="0">
                <a:ea typeface="宋体" charset="-122"/>
              </a:rPr>
              <a:t>开放封闭原则</a:t>
            </a:r>
            <a:endParaRPr lang="en-US" altLang="zh-CN" sz="3200" dirty="0">
              <a:ea typeface="宋体" charset="-122"/>
            </a:endParaRPr>
          </a:p>
          <a:p>
            <a:pPr eaLnBrk="1" hangingPunct="1">
              <a:spcBef>
                <a:spcPct val="20000"/>
              </a:spcBef>
              <a:buClr>
                <a:schemeClr val="bg2"/>
              </a:buClr>
              <a:buSzPct val="70000"/>
              <a:buFont typeface="Arial" charset="0"/>
              <a:buChar char="•"/>
            </a:pPr>
            <a:r>
              <a:rPr lang="zh-CN" altLang="en-US" sz="3200" i="1" dirty="0" smtClean="0">
                <a:ea typeface="宋体" charset="-122"/>
              </a:rPr>
              <a:t>饮料</a:t>
            </a:r>
            <a:endParaRPr lang="zh-CN" altLang="en-US" sz="3200" i="1" dirty="0">
              <a:ea typeface="宋体" charset="-122"/>
            </a:endParaRPr>
          </a:p>
          <a:p>
            <a:pPr eaLnBrk="1" hangingPunct="1">
              <a:spcBef>
                <a:spcPct val="20000"/>
              </a:spcBef>
              <a:buClr>
                <a:schemeClr val="bg2"/>
              </a:buClr>
              <a:buSzPct val="70000"/>
              <a:buFont typeface="Wingdings" pitchFamily="2" charset="2"/>
              <a:buNone/>
            </a:pPr>
            <a:endParaRPr lang="zh-CN" altLang="en-US" sz="3200" dirty="0">
              <a:ea typeface="宋体" charset="-122"/>
            </a:endParaRPr>
          </a:p>
          <a:p>
            <a:pPr eaLnBrk="1" hangingPunct="1">
              <a:spcBef>
                <a:spcPct val="20000"/>
              </a:spcBef>
              <a:buClr>
                <a:schemeClr val="bg2"/>
              </a:buClr>
              <a:buSzPct val="70000"/>
              <a:buFont typeface="Wingdings" pitchFamily="2" charset="2"/>
              <a:buNone/>
            </a:pPr>
            <a:r>
              <a:rPr lang="zh-CN" altLang="en-US" sz="3200" dirty="0">
                <a:ea typeface="宋体" charset="-122"/>
              </a:rPr>
              <a:t>             </a:t>
            </a:r>
            <a:endParaRPr lang="zh-CN" altLang="en-US" sz="3600" dirty="0">
              <a:solidFill>
                <a:srgbClr val="FF0000"/>
              </a:solidFill>
              <a:ea typeface="宋体" charset="-122"/>
            </a:endParaRPr>
          </a:p>
          <a:p>
            <a:pPr eaLnBrk="1" hangingPunct="1">
              <a:spcBef>
                <a:spcPct val="20000"/>
              </a:spcBef>
              <a:buClr>
                <a:schemeClr val="bg2"/>
              </a:buClr>
              <a:buSzPct val="70000"/>
              <a:buFont typeface="Wingdings" pitchFamily="2" charset="2"/>
              <a:buChar char="l"/>
            </a:pPr>
            <a:endParaRPr lang="en-US" altLang="zh-CN" sz="3100" dirty="0">
              <a:latin typeface="Comic Sans MS" pitchFamily="66" charset="0"/>
              <a:ea typeface="宋体" charset="-122"/>
            </a:endParaRPr>
          </a:p>
        </p:txBody>
      </p:sp>
    </p:spTree>
    <p:extLst>
      <p:ext uri="{BB962C8B-B14F-4D97-AF65-F5344CB8AC3E}">
        <p14:creationId xmlns:p14="http://schemas.microsoft.com/office/powerpoint/2010/main" val="3633801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宋体" charset="-122"/>
              </a:rPr>
              <a:t>Running the application</a:t>
            </a:r>
          </a:p>
        </p:txBody>
      </p:sp>
      <p:sp>
        <p:nvSpPr>
          <p:cNvPr id="31747" name="Rectangle 3"/>
          <p:cNvSpPr>
            <a:spLocks noGrp="1" noChangeArrowheads="1"/>
          </p:cNvSpPr>
          <p:nvPr>
            <p:ph type="body" idx="1"/>
          </p:nvPr>
        </p:nvSpPr>
        <p:spPr>
          <a:xfrm>
            <a:off x="381000" y="1981200"/>
            <a:ext cx="8382000" cy="1905000"/>
          </a:xfrm>
        </p:spPr>
        <p:txBody>
          <a:bodyPr/>
          <a:lstStyle/>
          <a:p>
            <a:pPr eaLnBrk="1" hangingPunct="1">
              <a:buFont typeface="Wingdings" pitchFamily="2" charset="2"/>
              <a:buNone/>
            </a:pPr>
            <a:r>
              <a:rPr lang="en-US" altLang="zh-CN" sz="2400" smtClean="0">
                <a:latin typeface="Courier New" pitchFamily="49" charset="0"/>
                <a:ea typeface="宋体" charset="-122"/>
              </a:rPr>
              <a:t>Espresso $1.99</a:t>
            </a:r>
          </a:p>
          <a:p>
            <a:pPr eaLnBrk="1" hangingPunct="1">
              <a:buFont typeface="Wingdings" pitchFamily="2" charset="2"/>
              <a:buNone/>
            </a:pPr>
            <a:r>
              <a:rPr lang="en-US" altLang="zh-CN" sz="2400" smtClean="0">
                <a:latin typeface="Courier New" pitchFamily="49" charset="0"/>
                <a:ea typeface="宋体" charset="-122"/>
              </a:rPr>
              <a:t>Dark Roast Coffee, Mocha, Mocha, Whip $1.49</a:t>
            </a:r>
          </a:p>
          <a:p>
            <a:pPr eaLnBrk="1" hangingPunct="1">
              <a:buFont typeface="Wingdings" pitchFamily="2" charset="2"/>
              <a:buNone/>
            </a:pPr>
            <a:r>
              <a:rPr lang="en-US" altLang="zh-CN" sz="2400" smtClean="0">
                <a:latin typeface="Courier New" pitchFamily="49" charset="0"/>
                <a:ea typeface="宋体" charset="-122"/>
              </a:rPr>
              <a:t>House Blend Coffee, Soy, Mocha, Whip $1.34</a:t>
            </a:r>
          </a:p>
          <a:p>
            <a:pPr eaLnBrk="1" hangingPunct="1"/>
            <a:endParaRPr lang="en-US" altLang="zh-CN" sz="2400" smtClean="0">
              <a:latin typeface="Courier New" pitchFamily="49" charset="0"/>
              <a:ea typeface="宋体" charset="-122"/>
            </a:endParaRPr>
          </a:p>
        </p:txBody>
      </p:sp>
    </p:spTree>
    <p:extLst>
      <p:ext uri="{BB962C8B-B14F-4D97-AF65-F5344CB8AC3E}">
        <p14:creationId xmlns:p14="http://schemas.microsoft.com/office/powerpoint/2010/main" val="2401399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p:txBody>
          <a:bodyPr/>
          <a:lstStyle/>
          <a:p>
            <a:pPr eaLnBrk="1" hangingPunct="1"/>
            <a:r>
              <a:rPr lang="en-US" altLang="zh-CN" smtClean="0">
                <a:ea typeface="宋体" charset="-122"/>
              </a:rPr>
              <a:t>A look at Java GUI classes</a:t>
            </a:r>
          </a:p>
        </p:txBody>
      </p:sp>
      <p:sp>
        <p:nvSpPr>
          <p:cNvPr id="32771" name="Rectangle 8"/>
          <p:cNvSpPr>
            <a:spLocks noGrp="1" noChangeArrowheads="1"/>
          </p:cNvSpPr>
          <p:nvPr>
            <p:ph type="body" idx="1"/>
          </p:nvPr>
        </p:nvSpPr>
        <p:spPr>
          <a:xfrm>
            <a:off x="762000" y="3124200"/>
            <a:ext cx="7696200" cy="2819400"/>
          </a:xfrm>
        </p:spPr>
        <p:txBody>
          <a:bodyPr/>
          <a:lstStyle/>
          <a:p>
            <a:pPr eaLnBrk="1" hangingPunct="1"/>
            <a:r>
              <a:rPr lang="en-US" altLang="zh-CN" smtClean="0">
                <a:ea typeface="宋体" charset="-122"/>
              </a:rPr>
              <a:t>Java I/O uses a lot of decorator pattern</a:t>
            </a:r>
          </a:p>
        </p:txBody>
      </p:sp>
    </p:spTree>
    <p:extLst>
      <p:ext uri="{BB962C8B-B14F-4D97-AF65-F5344CB8AC3E}">
        <p14:creationId xmlns:p14="http://schemas.microsoft.com/office/powerpoint/2010/main" val="264892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normAutofit/>
          </a:bodyPr>
          <a:lstStyle/>
          <a:p>
            <a:pPr eaLnBrk="1" hangingPunct="1"/>
            <a:r>
              <a:rPr lang="en-US" altLang="zh-CN" smtClean="0">
                <a:ea typeface="宋体" charset="-122"/>
              </a:rPr>
              <a:t>Java I/O Use of Decorator Pattern</a:t>
            </a:r>
          </a:p>
        </p:txBody>
      </p:sp>
      <p:sp>
        <p:nvSpPr>
          <p:cNvPr id="33795" name="Oval 5"/>
          <p:cNvSpPr>
            <a:spLocks noChangeArrowheads="1"/>
          </p:cNvSpPr>
          <p:nvPr/>
        </p:nvSpPr>
        <p:spPr bwMode="auto">
          <a:xfrm>
            <a:off x="1676400" y="2362200"/>
            <a:ext cx="4038600" cy="3048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a:p>
        </p:txBody>
      </p:sp>
      <p:sp>
        <p:nvSpPr>
          <p:cNvPr id="33796" name="WordArt 6"/>
          <p:cNvSpPr>
            <a:spLocks noChangeArrowheads="1" noChangeShapeType="1" noTextEdit="1"/>
          </p:cNvSpPr>
          <p:nvPr/>
        </p:nvSpPr>
        <p:spPr bwMode="auto">
          <a:xfrm>
            <a:off x="2057400" y="2667000"/>
            <a:ext cx="3352800" cy="1981200"/>
          </a:xfrm>
          <a:prstGeom prst="rect">
            <a:avLst/>
          </a:prstGeom>
        </p:spPr>
        <p:txBody>
          <a:bodyPr spcFirstLastPara="1" wrap="none" fromWordArt="1">
            <a:prstTxWarp prst="textArchUp">
              <a:avLst>
                <a:gd name="adj" fmla="val 10800000"/>
              </a:avLst>
            </a:prstTxWarp>
          </a:bodyPr>
          <a:lstStyle/>
          <a:p>
            <a:pPr algn="ctr"/>
            <a:r>
              <a:rPr lang="en-US" altLang="zh-CN" sz="2400" kern="10">
                <a:ln w="9525">
                  <a:solidFill>
                    <a:srgbClr val="000000"/>
                  </a:solidFill>
                  <a:round/>
                  <a:headEnd/>
                  <a:tailEnd/>
                </a:ln>
                <a:solidFill>
                  <a:srgbClr val="000000"/>
                </a:solidFill>
                <a:latin typeface="Arial Black"/>
              </a:rPr>
              <a:t>LineNumberInputStream</a:t>
            </a:r>
            <a:endParaRPr lang="zh-CN" altLang="en-US" sz="2400" kern="10">
              <a:ln w="9525">
                <a:solidFill>
                  <a:srgbClr val="000000"/>
                </a:solidFill>
                <a:round/>
                <a:headEnd/>
                <a:tailEnd/>
              </a:ln>
              <a:solidFill>
                <a:srgbClr val="000000"/>
              </a:solidFill>
              <a:latin typeface="Arial Black"/>
            </a:endParaRPr>
          </a:p>
        </p:txBody>
      </p:sp>
      <p:sp>
        <p:nvSpPr>
          <p:cNvPr id="33797" name="Oval 7"/>
          <p:cNvSpPr>
            <a:spLocks noChangeArrowheads="1"/>
          </p:cNvSpPr>
          <p:nvPr/>
        </p:nvSpPr>
        <p:spPr bwMode="auto">
          <a:xfrm>
            <a:off x="2209800" y="2971800"/>
            <a:ext cx="2971800" cy="20574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a:p>
        </p:txBody>
      </p:sp>
      <p:sp>
        <p:nvSpPr>
          <p:cNvPr id="33798" name="WordArt 8"/>
          <p:cNvSpPr>
            <a:spLocks noChangeArrowheads="1" noChangeShapeType="1" noTextEdit="1"/>
          </p:cNvSpPr>
          <p:nvPr/>
        </p:nvSpPr>
        <p:spPr bwMode="auto">
          <a:xfrm>
            <a:off x="2590800" y="3200400"/>
            <a:ext cx="2209800" cy="990600"/>
          </a:xfrm>
          <a:prstGeom prst="rect">
            <a:avLst/>
          </a:prstGeom>
        </p:spPr>
        <p:txBody>
          <a:bodyPr spcFirstLastPara="1" wrap="none" fromWordArt="1">
            <a:prstTxWarp prst="textArchUp">
              <a:avLst>
                <a:gd name="adj" fmla="val 10800000"/>
              </a:avLst>
            </a:prstTxWarp>
          </a:bodyPr>
          <a:lstStyle/>
          <a:p>
            <a:pPr algn="ctr"/>
            <a:r>
              <a:rPr lang="en-US" altLang="zh-CN" sz="2000" kern="10">
                <a:ln w="9525">
                  <a:solidFill>
                    <a:srgbClr val="000000"/>
                  </a:solidFill>
                  <a:round/>
                  <a:headEnd/>
                  <a:tailEnd/>
                </a:ln>
                <a:solidFill>
                  <a:srgbClr val="000000"/>
                </a:solidFill>
                <a:latin typeface="Arial Black"/>
              </a:rPr>
              <a:t>BufferedInputStream</a:t>
            </a:r>
            <a:endParaRPr lang="zh-CN" altLang="en-US" sz="2000" kern="10">
              <a:ln w="9525">
                <a:solidFill>
                  <a:srgbClr val="000000"/>
                </a:solidFill>
                <a:round/>
                <a:headEnd/>
                <a:tailEnd/>
              </a:ln>
              <a:solidFill>
                <a:srgbClr val="000000"/>
              </a:solidFill>
              <a:latin typeface="Arial Black"/>
            </a:endParaRPr>
          </a:p>
        </p:txBody>
      </p:sp>
      <p:sp>
        <p:nvSpPr>
          <p:cNvPr id="33799" name="Oval 9"/>
          <p:cNvSpPr>
            <a:spLocks noChangeArrowheads="1"/>
          </p:cNvSpPr>
          <p:nvPr/>
        </p:nvSpPr>
        <p:spPr bwMode="auto">
          <a:xfrm>
            <a:off x="2590800" y="3429000"/>
            <a:ext cx="2286000" cy="1371600"/>
          </a:xfrm>
          <a:prstGeom prst="ellipse">
            <a:avLst/>
          </a:prstGeom>
          <a:solidFill>
            <a:srgbClr val="FFCC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a:p>
        </p:txBody>
      </p:sp>
      <p:sp>
        <p:nvSpPr>
          <p:cNvPr id="33800" name="WordArt 10"/>
          <p:cNvSpPr>
            <a:spLocks noChangeArrowheads="1" noChangeShapeType="1" noTextEdit="1"/>
          </p:cNvSpPr>
          <p:nvPr/>
        </p:nvSpPr>
        <p:spPr bwMode="auto">
          <a:xfrm>
            <a:off x="2895600" y="3657600"/>
            <a:ext cx="1600200" cy="838200"/>
          </a:xfrm>
          <a:prstGeom prst="rect">
            <a:avLst/>
          </a:prstGeom>
        </p:spPr>
        <p:txBody>
          <a:bodyPr spcFirstLastPara="1" wrap="none" fromWordArt="1">
            <a:prstTxWarp prst="textArchUp">
              <a:avLst>
                <a:gd name="adj" fmla="val 10800000"/>
              </a:avLst>
            </a:prstTxWarp>
          </a:bodyPr>
          <a:lstStyle/>
          <a:p>
            <a:pPr algn="ctr"/>
            <a:r>
              <a:rPr lang="en-US" altLang="zh-CN" sz="1600" kern="10">
                <a:ln w="9525">
                  <a:solidFill>
                    <a:srgbClr val="000000"/>
                  </a:solidFill>
                  <a:round/>
                  <a:headEnd/>
                  <a:tailEnd/>
                </a:ln>
                <a:solidFill>
                  <a:srgbClr val="000000"/>
                </a:solidFill>
                <a:latin typeface="Arial Black"/>
              </a:rPr>
              <a:t>FileInputStream</a:t>
            </a:r>
            <a:endParaRPr lang="zh-CN" altLang="en-US" sz="1600" kern="10">
              <a:ln w="9525">
                <a:solidFill>
                  <a:srgbClr val="000000"/>
                </a:solidFill>
                <a:round/>
                <a:headEnd/>
                <a:tailEnd/>
              </a:ln>
              <a:solidFill>
                <a:srgbClr val="000000"/>
              </a:solidFill>
              <a:latin typeface="Arial Black"/>
            </a:endParaRPr>
          </a:p>
        </p:txBody>
      </p:sp>
    </p:spTree>
    <p:extLst>
      <p:ext uri="{BB962C8B-B14F-4D97-AF65-F5344CB8AC3E}">
        <p14:creationId xmlns:p14="http://schemas.microsoft.com/office/powerpoint/2010/main" val="3203308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zh-CN" smtClean="0">
                <a:ea typeface="宋体" charset="-122"/>
              </a:rPr>
              <a:t>Decorating Java I/O Classes</a:t>
            </a:r>
          </a:p>
        </p:txBody>
      </p:sp>
      <p:pic>
        <p:nvPicPr>
          <p:cNvPr id="2" name="图片 1"/>
          <p:cNvPicPr>
            <a:picLocks noChangeAspect="1"/>
          </p:cNvPicPr>
          <p:nvPr/>
        </p:nvPicPr>
        <p:blipFill>
          <a:blip r:embed="rId3"/>
          <a:stretch>
            <a:fillRect/>
          </a:stretch>
        </p:blipFill>
        <p:spPr>
          <a:xfrm>
            <a:off x="251520" y="1700808"/>
            <a:ext cx="8602092" cy="4284614"/>
          </a:xfrm>
          <a:prstGeom prst="rect">
            <a:avLst/>
          </a:prstGeom>
        </p:spPr>
      </p:pic>
    </p:spTree>
    <p:extLst>
      <p:ext uri="{BB962C8B-B14F-4D97-AF65-F5344CB8AC3E}">
        <p14:creationId xmlns:p14="http://schemas.microsoft.com/office/powerpoint/2010/main" val="3370366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altLang="zh-CN" dirty="0" smtClean="0">
                <a:ea typeface="宋体" charset="-122"/>
              </a:rPr>
              <a:t>Look at Java I/O classes(P100)</a:t>
            </a:r>
          </a:p>
        </p:txBody>
      </p:sp>
      <p:sp>
        <p:nvSpPr>
          <p:cNvPr id="35843" name="Rectangle 3"/>
          <p:cNvSpPr>
            <a:spLocks noGrp="1" noChangeArrowheads="1"/>
          </p:cNvSpPr>
          <p:nvPr>
            <p:ph type="body" idx="1"/>
          </p:nvPr>
        </p:nvSpPr>
        <p:spPr/>
        <p:txBody>
          <a:bodyPr/>
          <a:lstStyle/>
          <a:p>
            <a:pPr eaLnBrk="1" hangingPunct="1"/>
            <a:r>
              <a:rPr lang="en-US" altLang="zh-CN" smtClean="0">
                <a:ea typeface="宋体" charset="-122"/>
                <a:hlinkClick r:id="rId3" action="ppaction://hlinkfile"/>
              </a:rPr>
              <a:t>FilterInputStream</a:t>
            </a:r>
            <a:endParaRPr lang="en-US" altLang="zh-CN" smtClean="0">
              <a:ea typeface="宋体" charset="-122"/>
            </a:endParaRPr>
          </a:p>
          <a:p>
            <a:pPr eaLnBrk="1" hangingPunct="1"/>
            <a:r>
              <a:rPr lang="en-US" altLang="zh-CN" smtClean="0">
                <a:ea typeface="宋体" charset="-122"/>
                <a:hlinkClick r:id="rId4" action="ppaction://hlinkfile"/>
              </a:rPr>
              <a:t>BufferedInputStream</a:t>
            </a:r>
            <a:endParaRPr lang="en-US" altLang="zh-CN" smtClean="0">
              <a:ea typeface="宋体" charset="-122"/>
            </a:endParaRPr>
          </a:p>
        </p:txBody>
      </p:sp>
    </p:spTree>
    <p:extLst>
      <p:ext uri="{BB962C8B-B14F-4D97-AF65-F5344CB8AC3E}">
        <p14:creationId xmlns:p14="http://schemas.microsoft.com/office/powerpoint/2010/main" val="4268008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533400" y="609600"/>
            <a:ext cx="7696200" cy="5867400"/>
          </a:xfrm>
        </p:spPr>
        <p:txBody>
          <a:bodyPr>
            <a:normAutofit fontScale="92500" lnSpcReduction="10000"/>
          </a:bodyPr>
          <a:lstStyle/>
          <a:p>
            <a:pPr eaLnBrk="1" hangingPunct="1">
              <a:lnSpc>
                <a:spcPct val="80000"/>
              </a:lnSpc>
              <a:buFont typeface="Wingdings" pitchFamily="2" charset="2"/>
              <a:buNone/>
            </a:pPr>
            <a:r>
              <a:rPr lang="en-US" altLang="zh-CN" sz="2000" smtClean="0">
                <a:ea typeface="宋体" charset="-122"/>
              </a:rPr>
              <a:t>public class LowerCaseInputStream extends FilterInputStream {</a:t>
            </a:r>
          </a:p>
          <a:p>
            <a:pPr eaLnBrk="1" hangingPunct="1">
              <a:lnSpc>
                <a:spcPct val="80000"/>
              </a:lnSpc>
              <a:buFont typeface="Wingdings" pitchFamily="2" charset="2"/>
              <a:buNone/>
            </a:pPr>
            <a:endParaRPr lang="en-US" altLang="zh-CN" sz="2000" smtClean="0">
              <a:ea typeface="宋体" charset="-122"/>
            </a:endParaRPr>
          </a:p>
          <a:p>
            <a:pPr eaLnBrk="1" hangingPunct="1">
              <a:lnSpc>
                <a:spcPct val="80000"/>
              </a:lnSpc>
              <a:buFont typeface="Wingdings" pitchFamily="2" charset="2"/>
              <a:buNone/>
            </a:pPr>
            <a:r>
              <a:rPr lang="en-US" altLang="zh-CN" sz="2000" smtClean="0">
                <a:ea typeface="宋体" charset="-122"/>
              </a:rPr>
              <a:t>	public LowerCaseInputStream(InputStream in) {</a:t>
            </a:r>
          </a:p>
          <a:p>
            <a:pPr eaLnBrk="1" hangingPunct="1">
              <a:lnSpc>
                <a:spcPct val="80000"/>
              </a:lnSpc>
              <a:buFont typeface="Wingdings" pitchFamily="2" charset="2"/>
              <a:buNone/>
            </a:pPr>
            <a:r>
              <a:rPr lang="en-US" altLang="zh-CN" sz="2000" smtClean="0">
                <a:ea typeface="宋体" charset="-122"/>
              </a:rPr>
              <a:t>		super(in);</a:t>
            </a:r>
          </a:p>
          <a:p>
            <a:pPr eaLnBrk="1" hangingPunct="1">
              <a:lnSpc>
                <a:spcPct val="80000"/>
              </a:lnSpc>
              <a:buFont typeface="Wingdings" pitchFamily="2" charset="2"/>
              <a:buNone/>
            </a:pPr>
            <a:r>
              <a:rPr lang="en-US" altLang="zh-CN" sz="2000" smtClean="0">
                <a:ea typeface="宋体" charset="-122"/>
              </a:rPr>
              <a:t>	}</a:t>
            </a:r>
          </a:p>
          <a:p>
            <a:pPr eaLnBrk="1" hangingPunct="1">
              <a:lnSpc>
                <a:spcPct val="80000"/>
              </a:lnSpc>
              <a:buFont typeface="Wingdings" pitchFamily="2" charset="2"/>
              <a:buNone/>
            </a:pPr>
            <a:r>
              <a:rPr lang="en-US" altLang="zh-CN" sz="2000" smtClean="0">
                <a:ea typeface="宋体" charset="-122"/>
              </a:rPr>
              <a:t> </a:t>
            </a:r>
          </a:p>
          <a:p>
            <a:pPr eaLnBrk="1" hangingPunct="1">
              <a:lnSpc>
                <a:spcPct val="80000"/>
              </a:lnSpc>
              <a:buFont typeface="Wingdings" pitchFamily="2" charset="2"/>
              <a:buNone/>
            </a:pPr>
            <a:r>
              <a:rPr lang="en-US" altLang="zh-CN" sz="2000" smtClean="0">
                <a:ea typeface="宋体" charset="-122"/>
              </a:rPr>
              <a:t>	public int read() throws IOException {</a:t>
            </a:r>
          </a:p>
          <a:p>
            <a:pPr eaLnBrk="1" hangingPunct="1">
              <a:lnSpc>
                <a:spcPct val="80000"/>
              </a:lnSpc>
              <a:buFont typeface="Wingdings" pitchFamily="2" charset="2"/>
              <a:buNone/>
            </a:pPr>
            <a:r>
              <a:rPr lang="en-US" altLang="zh-CN" sz="2000" smtClean="0">
                <a:ea typeface="宋体" charset="-122"/>
              </a:rPr>
              <a:t>		int c = super.read();</a:t>
            </a:r>
          </a:p>
          <a:p>
            <a:pPr eaLnBrk="1" hangingPunct="1">
              <a:lnSpc>
                <a:spcPct val="80000"/>
              </a:lnSpc>
              <a:buFont typeface="Wingdings" pitchFamily="2" charset="2"/>
              <a:buNone/>
            </a:pPr>
            <a:r>
              <a:rPr lang="en-US" altLang="zh-CN" sz="2000" smtClean="0">
                <a:ea typeface="宋体" charset="-122"/>
              </a:rPr>
              <a:t>		return (c == -1 ? c : Character.toLowerCase((char)c));</a:t>
            </a:r>
          </a:p>
          <a:p>
            <a:pPr eaLnBrk="1" hangingPunct="1">
              <a:lnSpc>
                <a:spcPct val="80000"/>
              </a:lnSpc>
              <a:buFont typeface="Wingdings" pitchFamily="2" charset="2"/>
              <a:buNone/>
            </a:pPr>
            <a:r>
              <a:rPr lang="en-US" altLang="zh-CN" sz="2000" smtClean="0">
                <a:ea typeface="宋体" charset="-122"/>
              </a:rPr>
              <a:t>	}</a:t>
            </a:r>
          </a:p>
          <a:p>
            <a:pPr eaLnBrk="1" hangingPunct="1">
              <a:lnSpc>
                <a:spcPct val="80000"/>
              </a:lnSpc>
              <a:buFont typeface="Wingdings" pitchFamily="2" charset="2"/>
              <a:buNone/>
            </a:pPr>
            <a:r>
              <a:rPr lang="en-US" altLang="zh-CN" sz="2000" smtClean="0">
                <a:ea typeface="宋体" charset="-122"/>
              </a:rPr>
              <a:t>		</a:t>
            </a:r>
          </a:p>
          <a:p>
            <a:pPr eaLnBrk="1" hangingPunct="1">
              <a:lnSpc>
                <a:spcPct val="80000"/>
              </a:lnSpc>
              <a:buFont typeface="Wingdings" pitchFamily="2" charset="2"/>
              <a:buNone/>
            </a:pPr>
            <a:r>
              <a:rPr lang="en-US" altLang="zh-CN" sz="2000" smtClean="0">
                <a:ea typeface="宋体" charset="-122"/>
              </a:rPr>
              <a:t>	public int read(byte[] b, int offset, int len) throws IOException {</a:t>
            </a:r>
          </a:p>
          <a:p>
            <a:pPr eaLnBrk="1" hangingPunct="1">
              <a:lnSpc>
                <a:spcPct val="80000"/>
              </a:lnSpc>
              <a:buFont typeface="Wingdings" pitchFamily="2" charset="2"/>
              <a:buNone/>
            </a:pPr>
            <a:r>
              <a:rPr lang="en-US" altLang="zh-CN" sz="2000" smtClean="0">
                <a:ea typeface="宋体" charset="-122"/>
              </a:rPr>
              <a:t>		int result = super.read(b, offset, len);</a:t>
            </a:r>
          </a:p>
          <a:p>
            <a:pPr eaLnBrk="1" hangingPunct="1">
              <a:lnSpc>
                <a:spcPct val="80000"/>
              </a:lnSpc>
              <a:buFont typeface="Wingdings" pitchFamily="2" charset="2"/>
              <a:buNone/>
            </a:pPr>
            <a:r>
              <a:rPr lang="en-US" altLang="zh-CN" sz="2000" smtClean="0">
                <a:ea typeface="宋体" charset="-122"/>
              </a:rPr>
              <a:t>		for (int i = offset; i &lt; offset+result; i++) {</a:t>
            </a:r>
          </a:p>
          <a:p>
            <a:pPr eaLnBrk="1" hangingPunct="1">
              <a:lnSpc>
                <a:spcPct val="80000"/>
              </a:lnSpc>
              <a:buFont typeface="Wingdings" pitchFamily="2" charset="2"/>
              <a:buNone/>
            </a:pPr>
            <a:r>
              <a:rPr lang="en-US" altLang="zh-CN" sz="2000" smtClean="0">
                <a:ea typeface="宋体" charset="-122"/>
              </a:rPr>
              <a:t>			b[i] = (byte)Character.toLowerCase((char)b[i]);</a:t>
            </a:r>
          </a:p>
          <a:p>
            <a:pPr eaLnBrk="1" hangingPunct="1">
              <a:lnSpc>
                <a:spcPct val="80000"/>
              </a:lnSpc>
              <a:buFont typeface="Wingdings" pitchFamily="2" charset="2"/>
              <a:buNone/>
            </a:pPr>
            <a:r>
              <a:rPr lang="en-US" altLang="zh-CN" sz="2000" smtClean="0">
                <a:ea typeface="宋体" charset="-122"/>
              </a:rPr>
              <a:t>		}</a:t>
            </a:r>
          </a:p>
          <a:p>
            <a:pPr eaLnBrk="1" hangingPunct="1">
              <a:lnSpc>
                <a:spcPct val="80000"/>
              </a:lnSpc>
              <a:buFont typeface="Wingdings" pitchFamily="2" charset="2"/>
              <a:buNone/>
            </a:pPr>
            <a:r>
              <a:rPr lang="en-US" altLang="zh-CN" sz="2000" smtClean="0">
                <a:ea typeface="宋体" charset="-122"/>
              </a:rPr>
              <a:t>		return result;</a:t>
            </a:r>
          </a:p>
          <a:p>
            <a:pPr eaLnBrk="1" hangingPunct="1">
              <a:lnSpc>
                <a:spcPct val="80000"/>
              </a:lnSpc>
              <a:buFont typeface="Wingdings" pitchFamily="2" charset="2"/>
              <a:buNone/>
            </a:pPr>
            <a:r>
              <a:rPr lang="en-US" altLang="zh-CN" sz="2000" smtClean="0">
                <a:ea typeface="宋体" charset="-122"/>
              </a:rPr>
              <a:t>	}</a:t>
            </a:r>
          </a:p>
          <a:p>
            <a:pPr eaLnBrk="1" hangingPunct="1">
              <a:lnSpc>
                <a:spcPct val="80000"/>
              </a:lnSpc>
              <a:buFont typeface="Wingdings" pitchFamily="2" charset="2"/>
              <a:buNone/>
            </a:pPr>
            <a:r>
              <a:rPr lang="en-US" altLang="zh-CN" sz="2000" smtClean="0">
                <a:ea typeface="宋体" charset="-122"/>
              </a:rPr>
              <a:t>}</a:t>
            </a:r>
          </a:p>
        </p:txBody>
      </p:sp>
    </p:spTree>
    <p:extLst>
      <p:ext uri="{BB962C8B-B14F-4D97-AF65-F5344CB8AC3E}">
        <p14:creationId xmlns:p14="http://schemas.microsoft.com/office/powerpoint/2010/main" val="23142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body" idx="4294967295"/>
          </p:nvPr>
        </p:nvSpPr>
        <p:spPr>
          <a:xfrm>
            <a:off x="228600" y="381000"/>
            <a:ext cx="8610600" cy="6096000"/>
          </a:xfrm>
        </p:spPr>
        <p:txBody>
          <a:bodyPr>
            <a:normAutofit lnSpcReduction="10000"/>
          </a:bodyPr>
          <a:lstStyle/>
          <a:p>
            <a:pPr eaLnBrk="1" hangingPunct="1">
              <a:lnSpc>
                <a:spcPct val="80000"/>
              </a:lnSpc>
              <a:buFont typeface="Wingdings" pitchFamily="2" charset="2"/>
              <a:buNone/>
            </a:pPr>
            <a:r>
              <a:rPr lang="en-US" altLang="zh-CN" sz="1800" smtClean="0">
                <a:ea typeface="宋体" charset="-122"/>
              </a:rPr>
              <a:t>public class InputTest {</a:t>
            </a:r>
          </a:p>
          <a:p>
            <a:pPr eaLnBrk="1" hangingPunct="1">
              <a:lnSpc>
                <a:spcPct val="80000"/>
              </a:lnSpc>
              <a:buFont typeface="Wingdings" pitchFamily="2" charset="2"/>
              <a:buNone/>
            </a:pPr>
            <a:r>
              <a:rPr lang="en-US" altLang="zh-CN" sz="1800" smtClean="0">
                <a:ea typeface="宋体" charset="-122"/>
              </a:rPr>
              <a:t>	public static void main(String[] args) throws IOException {</a:t>
            </a:r>
          </a:p>
          <a:p>
            <a:pPr eaLnBrk="1" hangingPunct="1">
              <a:lnSpc>
                <a:spcPct val="80000"/>
              </a:lnSpc>
              <a:buFont typeface="Wingdings" pitchFamily="2" charset="2"/>
              <a:buNone/>
            </a:pPr>
            <a:r>
              <a:rPr lang="en-US" altLang="zh-CN" sz="1800" smtClean="0">
                <a:ea typeface="宋体" charset="-122"/>
              </a:rPr>
              <a:t>		int c;</a:t>
            </a:r>
          </a:p>
          <a:p>
            <a:pPr eaLnBrk="1" hangingPunct="1">
              <a:lnSpc>
                <a:spcPct val="80000"/>
              </a:lnSpc>
              <a:buFont typeface="Wingdings" pitchFamily="2" charset="2"/>
              <a:buNone/>
            </a:pPr>
            <a:endParaRPr lang="en-US" altLang="zh-CN" sz="1800" smtClean="0">
              <a:ea typeface="宋体" charset="-122"/>
            </a:endParaRPr>
          </a:p>
          <a:p>
            <a:pPr eaLnBrk="1" hangingPunct="1">
              <a:lnSpc>
                <a:spcPct val="80000"/>
              </a:lnSpc>
              <a:buFont typeface="Wingdings" pitchFamily="2" charset="2"/>
              <a:buNone/>
            </a:pPr>
            <a:r>
              <a:rPr lang="en-US" altLang="zh-CN" sz="1800" smtClean="0">
                <a:ea typeface="宋体" charset="-122"/>
              </a:rPr>
              <a:t>		try {</a:t>
            </a:r>
          </a:p>
          <a:p>
            <a:pPr eaLnBrk="1" hangingPunct="1">
              <a:lnSpc>
                <a:spcPct val="80000"/>
              </a:lnSpc>
              <a:buFont typeface="Wingdings" pitchFamily="2" charset="2"/>
              <a:buNone/>
            </a:pPr>
            <a:r>
              <a:rPr lang="en-US" altLang="zh-CN" sz="1800" smtClean="0">
                <a:ea typeface="宋体" charset="-122"/>
              </a:rPr>
              <a:t>			InputStream in = </a:t>
            </a:r>
          </a:p>
          <a:p>
            <a:pPr eaLnBrk="1" hangingPunct="1">
              <a:lnSpc>
                <a:spcPct val="80000"/>
              </a:lnSpc>
              <a:buFont typeface="Wingdings" pitchFamily="2" charset="2"/>
              <a:buNone/>
            </a:pPr>
            <a:r>
              <a:rPr lang="en-US" altLang="zh-CN" sz="1800" smtClean="0">
                <a:ea typeface="宋体" charset="-122"/>
              </a:rPr>
              <a:t>				new LowerCaseInputStream(</a:t>
            </a:r>
          </a:p>
          <a:p>
            <a:pPr eaLnBrk="1" hangingPunct="1">
              <a:lnSpc>
                <a:spcPct val="80000"/>
              </a:lnSpc>
              <a:buFont typeface="Wingdings" pitchFamily="2" charset="2"/>
              <a:buNone/>
            </a:pPr>
            <a:r>
              <a:rPr lang="en-US" altLang="zh-CN" sz="1800" smtClean="0">
                <a:ea typeface="宋体" charset="-122"/>
              </a:rPr>
              <a:t>					new BufferedInputStream(</a:t>
            </a:r>
          </a:p>
          <a:p>
            <a:pPr eaLnBrk="1" hangingPunct="1">
              <a:lnSpc>
                <a:spcPct val="80000"/>
              </a:lnSpc>
              <a:buFont typeface="Wingdings" pitchFamily="2" charset="2"/>
              <a:buNone/>
            </a:pPr>
            <a:r>
              <a:rPr lang="en-US" altLang="zh-CN" sz="1800" smtClean="0">
                <a:ea typeface="宋体" charset="-122"/>
              </a:rPr>
              <a:t>						new FileInputStream("test.txt")));</a:t>
            </a:r>
          </a:p>
          <a:p>
            <a:pPr eaLnBrk="1" hangingPunct="1">
              <a:lnSpc>
                <a:spcPct val="80000"/>
              </a:lnSpc>
              <a:buFont typeface="Wingdings" pitchFamily="2" charset="2"/>
              <a:buNone/>
            </a:pPr>
            <a:endParaRPr lang="en-US" altLang="zh-CN" sz="1800" smtClean="0">
              <a:ea typeface="宋体" charset="-122"/>
            </a:endParaRPr>
          </a:p>
          <a:p>
            <a:pPr eaLnBrk="1" hangingPunct="1">
              <a:lnSpc>
                <a:spcPct val="80000"/>
              </a:lnSpc>
              <a:buFont typeface="Wingdings" pitchFamily="2" charset="2"/>
              <a:buNone/>
            </a:pPr>
            <a:r>
              <a:rPr lang="en-US" altLang="zh-CN" sz="1800" smtClean="0">
                <a:ea typeface="宋体" charset="-122"/>
              </a:rPr>
              <a:t>			while((c = in.read()) &gt;= 0) {</a:t>
            </a:r>
          </a:p>
          <a:p>
            <a:pPr eaLnBrk="1" hangingPunct="1">
              <a:lnSpc>
                <a:spcPct val="80000"/>
              </a:lnSpc>
              <a:buFont typeface="Wingdings" pitchFamily="2" charset="2"/>
              <a:buNone/>
            </a:pPr>
            <a:r>
              <a:rPr lang="en-US" altLang="zh-CN" sz="1800" smtClean="0">
                <a:ea typeface="宋体" charset="-122"/>
              </a:rPr>
              <a:t>				System.out.print((char)c);</a:t>
            </a:r>
          </a:p>
          <a:p>
            <a:pPr eaLnBrk="1" hangingPunct="1">
              <a:lnSpc>
                <a:spcPct val="80000"/>
              </a:lnSpc>
              <a:buFont typeface="Wingdings" pitchFamily="2" charset="2"/>
              <a:buNone/>
            </a:pPr>
            <a:r>
              <a:rPr lang="en-US" altLang="zh-CN" sz="1800" smtClean="0">
                <a:ea typeface="宋体" charset="-122"/>
              </a:rPr>
              <a:t>			}</a:t>
            </a:r>
          </a:p>
          <a:p>
            <a:pPr eaLnBrk="1" hangingPunct="1">
              <a:lnSpc>
                <a:spcPct val="80000"/>
              </a:lnSpc>
              <a:buFont typeface="Wingdings" pitchFamily="2" charset="2"/>
              <a:buNone/>
            </a:pPr>
            <a:endParaRPr lang="en-US" altLang="zh-CN" sz="1800" smtClean="0">
              <a:ea typeface="宋体" charset="-122"/>
            </a:endParaRPr>
          </a:p>
          <a:p>
            <a:pPr eaLnBrk="1" hangingPunct="1">
              <a:lnSpc>
                <a:spcPct val="80000"/>
              </a:lnSpc>
              <a:buFont typeface="Wingdings" pitchFamily="2" charset="2"/>
              <a:buNone/>
            </a:pPr>
            <a:r>
              <a:rPr lang="en-US" altLang="zh-CN" sz="1800" smtClean="0">
                <a:ea typeface="宋体" charset="-122"/>
              </a:rPr>
              <a:t>			in.close();</a:t>
            </a:r>
          </a:p>
          <a:p>
            <a:pPr eaLnBrk="1" hangingPunct="1">
              <a:lnSpc>
                <a:spcPct val="80000"/>
              </a:lnSpc>
              <a:buFont typeface="Wingdings" pitchFamily="2" charset="2"/>
              <a:buNone/>
            </a:pPr>
            <a:r>
              <a:rPr lang="en-US" altLang="zh-CN" sz="1800" smtClean="0">
                <a:ea typeface="宋体" charset="-122"/>
              </a:rPr>
              <a:t>		} catch (IOException e) {</a:t>
            </a:r>
          </a:p>
          <a:p>
            <a:pPr eaLnBrk="1" hangingPunct="1">
              <a:lnSpc>
                <a:spcPct val="80000"/>
              </a:lnSpc>
              <a:buFont typeface="Wingdings" pitchFamily="2" charset="2"/>
              <a:buNone/>
            </a:pPr>
            <a:r>
              <a:rPr lang="en-US" altLang="zh-CN" sz="1800" smtClean="0">
                <a:ea typeface="宋体" charset="-122"/>
              </a:rPr>
              <a:t>			e.printStackTrace();</a:t>
            </a:r>
          </a:p>
          <a:p>
            <a:pPr eaLnBrk="1" hangingPunct="1">
              <a:lnSpc>
                <a:spcPct val="80000"/>
              </a:lnSpc>
              <a:buFont typeface="Wingdings" pitchFamily="2" charset="2"/>
              <a:buNone/>
            </a:pPr>
            <a:r>
              <a:rPr lang="en-US" altLang="zh-CN" sz="1800" smtClean="0">
                <a:ea typeface="宋体" charset="-122"/>
              </a:rPr>
              <a:t>		}</a:t>
            </a:r>
          </a:p>
          <a:p>
            <a:pPr eaLnBrk="1" hangingPunct="1">
              <a:lnSpc>
                <a:spcPct val="80000"/>
              </a:lnSpc>
              <a:buFont typeface="Wingdings" pitchFamily="2" charset="2"/>
              <a:buNone/>
            </a:pPr>
            <a:r>
              <a:rPr lang="en-US" altLang="zh-CN" sz="1800" smtClean="0">
                <a:ea typeface="宋体" charset="-122"/>
              </a:rPr>
              <a:t>	}</a:t>
            </a:r>
          </a:p>
          <a:p>
            <a:pPr eaLnBrk="1" hangingPunct="1">
              <a:lnSpc>
                <a:spcPct val="80000"/>
              </a:lnSpc>
              <a:buFont typeface="Wingdings" pitchFamily="2" charset="2"/>
              <a:buNone/>
            </a:pPr>
            <a:r>
              <a:rPr lang="en-US" altLang="zh-CN" sz="1800" smtClean="0">
                <a:ea typeface="宋体" charset="-122"/>
              </a:rPr>
              <a:t>}</a:t>
            </a:r>
          </a:p>
        </p:txBody>
      </p:sp>
    </p:spTree>
    <p:extLst>
      <p:ext uri="{BB962C8B-B14F-4D97-AF65-F5344CB8AC3E}">
        <p14:creationId xmlns:p14="http://schemas.microsoft.com/office/powerpoint/2010/main" val="31555227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ea typeface="宋体" charset="-122"/>
              </a:rPr>
              <a:t>Summary so far..(P105)</a:t>
            </a:r>
          </a:p>
        </p:txBody>
      </p:sp>
      <p:sp>
        <p:nvSpPr>
          <p:cNvPr id="38915" name="Rectangle 3"/>
          <p:cNvSpPr>
            <a:spLocks noGrp="1" noChangeArrowheads="1"/>
          </p:cNvSpPr>
          <p:nvPr>
            <p:ph type="body" sz="half" idx="1"/>
          </p:nvPr>
        </p:nvSpPr>
        <p:spPr/>
        <p:txBody>
          <a:bodyPr/>
          <a:lstStyle/>
          <a:p>
            <a:pPr eaLnBrk="1" hangingPunct="1">
              <a:lnSpc>
                <a:spcPct val="80000"/>
              </a:lnSpc>
            </a:pPr>
            <a:r>
              <a:rPr lang="en-US" altLang="zh-CN" smtClean="0">
                <a:ea typeface="宋体" charset="-122"/>
              </a:rPr>
              <a:t>OO Basics</a:t>
            </a:r>
          </a:p>
          <a:p>
            <a:pPr lvl="1" eaLnBrk="1" hangingPunct="1">
              <a:lnSpc>
                <a:spcPct val="80000"/>
              </a:lnSpc>
            </a:pPr>
            <a:r>
              <a:rPr lang="en-US" altLang="zh-CN" smtClean="0">
                <a:ea typeface="宋体" charset="-122"/>
              </a:rPr>
              <a:t>Abstraction</a:t>
            </a:r>
          </a:p>
          <a:p>
            <a:pPr lvl="1" eaLnBrk="1" hangingPunct="1">
              <a:lnSpc>
                <a:spcPct val="80000"/>
              </a:lnSpc>
            </a:pPr>
            <a:r>
              <a:rPr lang="en-US" altLang="zh-CN" smtClean="0">
                <a:ea typeface="宋体" charset="-122"/>
              </a:rPr>
              <a:t>Encapsulation</a:t>
            </a:r>
          </a:p>
          <a:p>
            <a:pPr lvl="1" eaLnBrk="1" hangingPunct="1">
              <a:lnSpc>
                <a:spcPct val="80000"/>
              </a:lnSpc>
            </a:pPr>
            <a:r>
              <a:rPr lang="en-US" altLang="zh-CN" smtClean="0">
                <a:ea typeface="宋体" charset="-122"/>
              </a:rPr>
              <a:t>Inheritance</a:t>
            </a:r>
          </a:p>
          <a:p>
            <a:pPr lvl="1" eaLnBrk="1" hangingPunct="1">
              <a:lnSpc>
                <a:spcPct val="80000"/>
              </a:lnSpc>
            </a:pPr>
            <a:r>
              <a:rPr lang="en-US" altLang="zh-CN" smtClean="0">
                <a:ea typeface="宋体" charset="-122"/>
              </a:rPr>
              <a:t>Polymorphism</a:t>
            </a:r>
          </a:p>
        </p:txBody>
      </p:sp>
      <p:sp>
        <p:nvSpPr>
          <p:cNvPr id="38916" name="Rectangle 4"/>
          <p:cNvSpPr>
            <a:spLocks noGrp="1" noChangeArrowheads="1"/>
          </p:cNvSpPr>
          <p:nvPr>
            <p:ph type="body" sz="half" idx="2"/>
          </p:nvPr>
        </p:nvSpPr>
        <p:spPr>
          <a:xfrm>
            <a:off x="4267200" y="1905000"/>
            <a:ext cx="4495800" cy="4038600"/>
          </a:xfrm>
        </p:spPr>
        <p:txBody>
          <a:bodyPr>
            <a:normAutofit lnSpcReduction="10000"/>
          </a:bodyPr>
          <a:lstStyle/>
          <a:p>
            <a:pPr eaLnBrk="1" hangingPunct="1">
              <a:lnSpc>
                <a:spcPct val="80000"/>
              </a:lnSpc>
            </a:pPr>
            <a:r>
              <a:rPr lang="en-US" altLang="zh-CN" smtClean="0">
                <a:ea typeface="宋体" charset="-122"/>
              </a:rPr>
              <a:t>OO Principles</a:t>
            </a:r>
          </a:p>
          <a:p>
            <a:pPr lvl="1" eaLnBrk="1" hangingPunct="1">
              <a:lnSpc>
                <a:spcPct val="80000"/>
              </a:lnSpc>
            </a:pPr>
            <a:r>
              <a:rPr lang="en-US" altLang="zh-CN" smtClean="0">
                <a:ea typeface="宋体" charset="-122"/>
              </a:rPr>
              <a:t>Encapsulate what varies</a:t>
            </a:r>
          </a:p>
          <a:p>
            <a:pPr lvl="1" eaLnBrk="1" hangingPunct="1">
              <a:lnSpc>
                <a:spcPct val="80000"/>
              </a:lnSpc>
            </a:pPr>
            <a:r>
              <a:rPr lang="en-US" altLang="zh-CN" smtClean="0">
                <a:ea typeface="宋体" charset="-122"/>
              </a:rPr>
              <a:t>Favor composition over inheritance</a:t>
            </a:r>
          </a:p>
          <a:p>
            <a:pPr lvl="1" eaLnBrk="1" hangingPunct="1">
              <a:lnSpc>
                <a:spcPct val="80000"/>
              </a:lnSpc>
            </a:pPr>
            <a:r>
              <a:rPr lang="en-US" altLang="zh-CN" smtClean="0">
                <a:ea typeface="宋体" charset="-122"/>
              </a:rPr>
              <a:t>Program to interfaces not to implementations</a:t>
            </a:r>
          </a:p>
          <a:p>
            <a:pPr lvl="1" eaLnBrk="1" hangingPunct="1">
              <a:lnSpc>
                <a:spcPct val="80000"/>
              </a:lnSpc>
            </a:pPr>
            <a:r>
              <a:rPr lang="en-US" altLang="zh-CN" smtClean="0">
                <a:ea typeface="宋体" charset="-122"/>
              </a:rPr>
              <a:t>Strive for loosely coupled designs between objects that interact</a:t>
            </a:r>
          </a:p>
          <a:p>
            <a:pPr lvl="1" eaLnBrk="1" hangingPunct="1">
              <a:lnSpc>
                <a:spcPct val="80000"/>
              </a:lnSpc>
            </a:pPr>
            <a:r>
              <a:rPr lang="en-US" altLang="zh-CN" smtClean="0">
                <a:ea typeface="宋体" charset="-122"/>
              </a:rPr>
              <a:t>Classes should be open for extension but closed for modification.</a:t>
            </a:r>
          </a:p>
          <a:p>
            <a:pPr eaLnBrk="1" hangingPunct="1">
              <a:lnSpc>
                <a:spcPct val="80000"/>
              </a:lnSpc>
            </a:pPr>
            <a:endParaRPr lang="en-US" altLang="zh-CN" sz="1600" smtClean="0">
              <a:ea typeface="宋体" charset="-122"/>
            </a:endParaRPr>
          </a:p>
        </p:txBody>
      </p:sp>
    </p:spTree>
    <p:extLst>
      <p:ext uri="{BB962C8B-B14F-4D97-AF65-F5344CB8AC3E}">
        <p14:creationId xmlns:p14="http://schemas.microsoft.com/office/powerpoint/2010/main" val="15166830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ea typeface="宋体" charset="-122"/>
              </a:rPr>
              <a:t>Checkpoints (1/2)</a:t>
            </a:r>
          </a:p>
        </p:txBody>
      </p:sp>
      <p:sp>
        <p:nvSpPr>
          <p:cNvPr id="39939" name="Rectangle 4"/>
          <p:cNvSpPr>
            <a:spLocks noGrp="1" noChangeArrowheads="1"/>
          </p:cNvSpPr>
          <p:nvPr>
            <p:ph type="body" sz="half" idx="2"/>
          </p:nvPr>
        </p:nvSpPr>
        <p:spPr>
          <a:xfrm>
            <a:off x="990600" y="1752600"/>
            <a:ext cx="7772400" cy="4038600"/>
          </a:xfrm>
        </p:spPr>
        <p:txBody>
          <a:bodyPr>
            <a:normAutofit fontScale="92500" lnSpcReduction="10000"/>
          </a:bodyPr>
          <a:lstStyle/>
          <a:p>
            <a:r>
              <a:rPr lang="en-US" altLang="zh-CN" smtClean="0">
                <a:ea typeface="宋体" charset="-122"/>
              </a:rPr>
              <a:t>Inheritance is one form of extension, but not necessarily the best way to achieve flexibility in our designs.</a:t>
            </a:r>
          </a:p>
          <a:p>
            <a:r>
              <a:rPr lang="en-US" altLang="zh-CN" smtClean="0">
                <a:ea typeface="宋体" charset="-122"/>
              </a:rPr>
              <a:t>In our designs we should allow behavior to be extended without the need to modify existing code.</a:t>
            </a:r>
          </a:p>
          <a:p>
            <a:r>
              <a:rPr lang="en-US" altLang="zh-CN" smtClean="0">
                <a:ea typeface="宋体" charset="-122"/>
              </a:rPr>
              <a:t>Composition and delegation can often be used to add new behaviors at runtime.</a:t>
            </a:r>
          </a:p>
          <a:p>
            <a:r>
              <a:rPr lang="en-US" altLang="zh-CN" smtClean="0">
                <a:ea typeface="宋体" charset="-122"/>
              </a:rPr>
              <a:t>The Decorator Pattern provides an alternative to subclassing for extending behavior.</a:t>
            </a:r>
          </a:p>
        </p:txBody>
      </p:sp>
    </p:spTree>
    <p:extLst>
      <p:ext uri="{BB962C8B-B14F-4D97-AF65-F5344CB8AC3E}">
        <p14:creationId xmlns:p14="http://schemas.microsoft.com/office/powerpoint/2010/main" val="1260662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ea typeface="宋体" charset="-122"/>
              </a:rPr>
              <a:t>Checkpoints(2/2)</a:t>
            </a:r>
          </a:p>
        </p:txBody>
      </p:sp>
      <p:sp>
        <p:nvSpPr>
          <p:cNvPr id="40963" name="Rectangle 4"/>
          <p:cNvSpPr>
            <a:spLocks noGrp="1" noChangeArrowheads="1"/>
          </p:cNvSpPr>
          <p:nvPr>
            <p:ph type="body" sz="half" idx="2"/>
          </p:nvPr>
        </p:nvSpPr>
        <p:spPr>
          <a:xfrm>
            <a:off x="533400" y="1752600"/>
            <a:ext cx="8382000" cy="4038600"/>
          </a:xfrm>
        </p:spPr>
        <p:txBody>
          <a:bodyPr>
            <a:normAutofit/>
          </a:bodyPr>
          <a:lstStyle/>
          <a:p>
            <a:r>
              <a:rPr lang="en-US" altLang="zh-CN" smtClean="0">
                <a:ea typeface="宋体" charset="-122"/>
              </a:rPr>
              <a:t>Decorators change the behavior of their components by adding new functionality before and/or after (or even in place of) method calls to the component.</a:t>
            </a:r>
          </a:p>
          <a:p>
            <a:r>
              <a:rPr lang="en-US" altLang="zh-CN" smtClean="0">
                <a:ea typeface="宋体" charset="-122"/>
              </a:rPr>
              <a:t>You can wrap a component with any number of decorators.</a:t>
            </a:r>
          </a:p>
          <a:p>
            <a:r>
              <a:rPr lang="en-US" altLang="zh-CN" smtClean="0">
                <a:ea typeface="宋体" charset="-122"/>
              </a:rPr>
              <a:t>Decorators are typically transparent to the client of the component; that is, unless the client is relying on the component’s concrete type.</a:t>
            </a:r>
          </a:p>
          <a:p>
            <a:endParaRPr lang="en-US" altLang="zh-CN" smtClean="0">
              <a:ea typeface="宋体" charset="-122"/>
            </a:endParaRPr>
          </a:p>
        </p:txBody>
      </p:sp>
    </p:spTree>
    <p:extLst>
      <p:ext uri="{BB962C8B-B14F-4D97-AF65-F5344CB8AC3E}">
        <p14:creationId xmlns:p14="http://schemas.microsoft.com/office/powerpoint/2010/main" val="3953633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t>A Case Analysis</a:t>
            </a:r>
          </a:p>
          <a:p>
            <a:pPr marL="514350" indent="-514350">
              <a:buFont typeface="+mj-lt"/>
              <a:buAutoNum type="arabicPeriod"/>
            </a:pPr>
            <a:r>
              <a:rPr lang="en-US" altLang="zh-CN" dirty="0" smtClean="0"/>
              <a:t>Design Pattern: </a:t>
            </a:r>
            <a:r>
              <a:rPr lang="en-US" altLang="zh-CN" u="sng" dirty="0" smtClean="0"/>
              <a:t>The Decorator Pattern</a:t>
            </a:r>
          </a:p>
          <a:p>
            <a:pPr marL="514350" indent="-514350">
              <a:buFont typeface="+mj-lt"/>
              <a:buAutoNum type="arabicPeriod"/>
            </a:pPr>
            <a:r>
              <a:rPr lang="en-US" altLang="zh-CN" dirty="0" smtClean="0"/>
              <a:t>In-class practice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2783528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t>A Case Analysis</a:t>
            </a:r>
          </a:p>
          <a:p>
            <a:pPr marL="514350" indent="-514350">
              <a:buFont typeface="+mj-lt"/>
              <a:buAutoNum type="arabicPeriod"/>
            </a:pPr>
            <a:r>
              <a:rPr lang="en-US" altLang="zh-CN" dirty="0" smtClean="0"/>
              <a:t>Design Pattern: </a:t>
            </a:r>
            <a:r>
              <a:rPr lang="en-US" altLang="zh-CN" u="sng" dirty="0" smtClean="0"/>
              <a:t>The Decorator Pattern</a:t>
            </a:r>
          </a:p>
          <a:p>
            <a:pPr marL="514350" indent="-514350">
              <a:buFont typeface="+mj-lt"/>
              <a:buAutoNum type="arabicPeriod"/>
            </a:pPr>
            <a:r>
              <a:rPr lang="en-US" altLang="zh-CN" dirty="0" smtClean="0">
                <a:solidFill>
                  <a:srgbClr val="C00000"/>
                </a:solidFill>
              </a:rPr>
              <a:t>An Application for example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892384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3. An Application for example</a:t>
            </a:r>
            <a:endParaRPr lang="zh-CN" altLang="en-US"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8" name="矩形 7"/>
          <p:cNvSpPr/>
          <p:nvPr/>
        </p:nvSpPr>
        <p:spPr>
          <a:xfrm>
            <a:off x="357158" y="5000636"/>
            <a:ext cx="8429684" cy="1357322"/>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Your job is to…</a:t>
            </a:r>
          </a:p>
          <a:p>
            <a:pPr marL="514350" indent="-514350">
              <a:buAutoNum type="arabicParenBoth"/>
            </a:pPr>
            <a:r>
              <a:rPr lang="en-US" altLang="zh-CN" sz="2000" dirty="0" smtClean="0">
                <a:solidFill>
                  <a:schemeClr val="tx1"/>
                </a:solidFill>
              </a:rPr>
              <a:t>Design the class diagram</a:t>
            </a:r>
          </a:p>
          <a:p>
            <a:pPr marL="514350" indent="-514350">
              <a:buAutoNum type="arabicParenBoth"/>
            </a:pPr>
            <a:r>
              <a:rPr lang="en-US" altLang="zh-CN" sz="2000" dirty="0" smtClean="0">
                <a:solidFill>
                  <a:schemeClr val="tx1"/>
                </a:solidFill>
              </a:rPr>
              <a:t>program according to your class diagram</a:t>
            </a:r>
          </a:p>
          <a:p>
            <a:pPr marL="514350" indent="-514350">
              <a:buAutoNum type="arabicParenBoth"/>
            </a:pPr>
            <a:r>
              <a:rPr lang="en-US" altLang="zh-CN" sz="2000" dirty="0" smtClean="0">
                <a:solidFill>
                  <a:schemeClr val="tx1"/>
                </a:solidFill>
              </a:rPr>
              <a:t>Test your design.</a:t>
            </a:r>
            <a:endParaRPr lang="zh-CN" altLang="en-US" sz="2000" dirty="0">
              <a:solidFill>
                <a:schemeClr val="tx1"/>
              </a:solidFill>
            </a:endParaRPr>
          </a:p>
        </p:txBody>
      </p:sp>
      <p:sp>
        <p:nvSpPr>
          <p:cNvPr id="3" name="内容占位符 2"/>
          <p:cNvSpPr>
            <a:spLocks noGrp="1"/>
          </p:cNvSpPr>
          <p:nvPr>
            <p:ph sz="quarter" idx="1"/>
          </p:nvPr>
        </p:nvSpPr>
        <p:spPr/>
        <p:txBody>
          <a:bodyPr/>
          <a:lstStyle/>
          <a:p>
            <a:r>
              <a:rPr lang="en-US" altLang="zh-CN" dirty="0"/>
              <a:t>A transformer is a car before it transforms. It could move on land. When it becomes a robot, it can also speak except for being able to move on land. If it is necessary, it can also become an airplane. Besides moving on land, it can also fly in the sky.</a:t>
            </a:r>
            <a:endParaRPr kumimoji="1" lang="zh-CN" altLang="en-US" dirty="0"/>
          </a:p>
        </p:txBody>
      </p:sp>
    </p:spTree>
    <p:extLst>
      <p:ext uri="{BB962C8B-B14F-4D97-AF65-F5344CB8AC3E}">
        <p14:creationId xmlns:p14="http://schemas.microsoft.com/office/powerpoint/2010/main" val="20661207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3. An Application for example</a:t>
            </a:r>
            <a:endParaRPr lang="zh-CN" altLang="en-US" dirty="0"/>
          </a:p>
        </p:txBody>
      </p:sp>
      <p:sp>
        <p:nvSpPr>
          <p:cNvPr id="9" name="内容占位符 2"/>
          <p:cNvSpPr>
            <a:spLocks noGrp="1"/>
          </p:cNvSpPr>
          <p:nvPr>
            <p:ph sz="quarter" idx="1"/>
          </p:nvPr>
        </p:nvSpPr>
        <p:spPr>
          <a:xfrm>
            <a:off x="612648" y="1600200"/>
            <a:ext cx="8153400" cy="4495800"/>
          </a:xfrm>
        </p:spPr>
        <p:txBody>
          <a:bodyPr/>
          <a:lstStyle/>
          <a:p>
            <a:r>
              <a:rPr lang="en-US" altLang="zh-CN" dirty="0" smtClean="0"/>
              <a:t>A </a:t>
            </a:r>
            <a:r>
              <a:rPr lang="en-US" altLang="zh-CN" dirty="0"/>
              <a:t>transformer </a:t>
            </a:r>
            <a:endParaRPr lang="en-US" altLang="zh-CN" dirty="0" smtClean="0"/>
          </a:p>
          <a:p>
            <a:pPr lvl="1"/>
            <a:r>
              <a:rPr lang="en-US" altLang="zh-CN" dirty="0" smtClean="0"/>
              <a:t>Class Diagram</a:t>
            </a:r>
          </a:p>
        </p:txBody>
      </p:sp>
      <p:pic>
        <p:nvPicPr>
          <p:cNvPr id="3" name="图片 2"/>
          <p:cNvPicPr>
            <a:picLocks noChangeAspect="1"/>
          </p:cNvPicPr>
          <p:nvPr/>
        </p:nvPicPr>
        <p:blipFill>
          <a:blip r:embed="rId2"/>
          <a:stretch>
            <a:fillRect/>
          </a:stretch>
        </p:blipFill>
        <p:spPr>
          <a:xfrm>
            <a:off x="683568" y="2660724"/>
            <a:ext cx="8140700" cy="4080644"/>
          </a:xfrm>
          <a:prstGeom prst="rect">
            <a:avLst/>
          </a:prstGeom>
        </p:spPr>
      </p:pic>
    </p:spTree>
    <p:extLst>
      <p:ext uri="{BB962C8B-B14F-4D97-AF65-F5344CB8AC3E}">
        <p14:creationId xmlns:p14="http://schemas.microsoft.com/office/powerpoint/2010/main" val="4114553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3. An Application for example</a:t>
            </a:r>
            <a:endParaRPr lang="zh-CN" altLang="en-US"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149080"/>
            <a:ext cx="5987011" cy="2134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772816"/>
            <a:ext cx="4118858"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6015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3. An Application for example</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543050"/>
            <a:ext cx="6687483" cy="4550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052736"/>
            <a:ext cx="2808312" cy="2252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9409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3. An Application for example</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12776"/>
            <a:ext cx="3125900" cy="1512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532338"/>
            <a:ext cx="5832648" cy="4210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940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3. An Application for example</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79383"/>
            <a:ext cx="6120680" cy="42810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679382"/>
            <a:ext cx="2828925" cy="231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8776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 An experiment in class</a:t>
            </a:r>
            <a:endParaRPr lang="zh-CN" altLang="en-US"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8" name="矩形 7"/>
          <p:cNvSpPr/>
          <p:nvPr/>
        </p:nvSpPr>
        <p:spPr>
          <a:xfrm>
            <a:off x="357158" y="5000636"/>
            <a:ext cx="8429684" cy="1357322"/>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Your job is to…</a:t>
            </a:r>
          </a:p>
          <a:p>
            <a:pPr marL="514350" indent="-514350">
              <a:buAutoNum type="arabicParenBoth"/>
            </a:pPr>
            <a:r>
              <a:rPr lang="en-US" altLang="zh-CN" sz="2000" dirty="0" smtClean="0">
                <a:solidFill>
                  <a:schemeClr val="tx1"/>
                </a:solidFill>
              </a:rPr>
              <a:t>Design the class diagram</a:t>
            </a:r>
          </a:p>
          <a:p>
            <a:pPr marL="514350" indent="-514350">
              <a:buAutoNum type="arabicParenBoth"/>
            </a:pPr>
            <a:r>
              <a:rPr lang="en-US" altLang="zh-CN" sz="2000" dirty="0" smtClean="0">
                <a:solidFill>
                  <a:schemeClr val="tx1"/>
                </a:solidFill>
              </a:rPr>
              <a:t>program according to your class diagram</a:t>
            </a:r>
          </a:p>
          <a:p>
            <a:pPr marL="514350" indent="-514350">
              <a:buAutoNum type="arabicParenBoth"/>
            </a:pPr>
            <a:r>
              <a:rPr lang="en-US" altLang="zh-CN" sz="2000" dirty="0" smtClean="0">
                <a:solidFill>
                  <a:schemeClr val="tx1"/>
                </a:solidFill>
              </a:rPr>
              <a:t>Test your design.</a:t>
            </a:r>
            <a:endParaRPr lang="zh-CN" altLang="en-US" sz="2000" dirty="0">
              <a:solidFill>
                <a:schemeClr val="tx1"/>
              </a:solidFill>
            </a:endParaRPr>
          </a:p>
        </p:txBody>
      </p:sp>
      <p:sp>
        <p:nvSpPr>
          <p:cNvPr id="3" name="内容占位符 2"/>
          <p:cNvSpPr>
            <a:spLocks noGrp="1"/>
          </p:cNvSpPr>
          <p:nvPr>
            <p:ph sz="quarter" idx="1"/>
          </p:nvPr>
        </p:nvSpPr>
        <p:spPr>
          <a:xfrm>
            <a:off x="179512" y="1412776"/>
            <a:ext cx="8712968" cy="3672408"/>
          </a:xfrm>
        </p:spPr>
        <p:txBody>
          <a:bodyPr>
            <a:normAutofit/>
          </a:bodyPr>
          <a:lstStyle/>
          <a:p>
            <a:r>
              <a:rPr lang="en-US" altLang="zh-CN" sz="2400" dirty="0"/>
              <a:t>Consider a window in a windowing system. To allow scrolling of the window's contents, one may wish to add horizontal or vertical scrollbars to it, as appropriate. Assume windows are represented by instances of the Window class, and assume this class has no functionality for adding scrollbars. One could create a subclass </a:t>
            </a:r>
            <a:r>
              <a:rPr lang="en-US" altLang="zh-CN" sz="2400" dirty="0" err="1"/>
              <a:t>ScrollingWindow</a:t>
            </a:r>
            <a:r>
              <a:rPr lang="en-US" altLang="zh-CN" sz="2400" dirty="0"/>
              <a:t> that provides them, or create a </a:t>
            </a:r>
            <a:r>
              <a:rPr lang="en-US" altLang="zh-CN" sz="2400" dirty="0" err="1"/>
              <a:t>ScrollingWindowDecorator</a:t>
            </a:r>
            <a:r>
              <a:rPr lang="en-US" altLang="zh-CN" sz="2400" dirty="0"/>
              <a:t> that adds this functionality to existing Window objects.</a:t>
            </a:r>
            <a:endParaRPr kumimoji="1" lang="zh-CN" altLang="en-US" sz="2400" dirty="0"/>
          </a:p>
        </p:txBody>
      </p:sp>
    </p:spTree>
    <p:extLst>
      <p:ext uri="{BB962C8B-B14F-4D97-AF65-F5344CB8AC3E}">
        <p14:creationId xmlns:p14="http://schemas.microsoft.com/office/powerpoint/2010/main" val="38926893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 Homework</a:t>
            </a:r>
            <a:endParaRPr lang="zh-CN" altLang="en-US" dirty="0">
              <a:solidFill>
                <a:schemeClr val="tx1"/>
              </a:solidFill>
            </a:endParaRPr>
          </a:p>
        </p:txBody>
      </p:sp>
      <p:sp>
        <p:nvSpPr>
          <p:cNvPr id="3" name="内容占位符 2"/>
          <p:cNvSpPr>
            <a:spLocks noGrp="1"/>
          </p:cNvSpPr>
          <p:nvPr>
            <p:ph sz="quarter" idx="1"/>
          </p:nvPr>
        </p:nvSpPr>
        <p:spPr/>
        <p:txBody>
          <a:bodyPr/>
          <a:lstStyle/>
          <a:p>
            <a:r>
              <a:rPr lang="en-US" altLang="zh-CN" dirty="0" smtClean="0"/>
              <a:t>Finish the homework, </a:t>
            </a:r>
            <a:r>
              <a:rPr lang="en-US" altLang="zh-CN" smtClean="0"/>
              <a:t>which includes </a:t>
            </a:r>
            <a:r>
              <a:rPr lang="en-US" altLang="zh-CN" dirty="0" smtClean="0"/>
              <a:t>3 tasks.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508296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solidFill>
                  <a:srgbClr val="C00000"/>
                </a:solidFill>
              </a:rPr>
              <a:t>A Case Analysis</a:t>
            </a:r>
          </a:p>
          <a:p>
            <a:pPr marL="514350" indent="-514350">
              <a:buFont typeface="+mj-lt"/>
              <a:buAutoNum type="arabicPeriod"/>
            </a:pPr>
            <a:r>
              <a:rPr lang="en-US" altLang="zh-CN" dirty="0" smtClean="0"/>
              <a:t>Design Pattern: </a:t>
            </a:r>
            <a:r>
              <a:rPr lang="en-US" altLang="zh-CN" u="sng" dirty="0"/>
              <a:t>The Decorator Pattern</a:t>
            </a:r>
            <a:endParaRPr lang="en-US" altLang="zh-CN" u="sng" dirty="0" smtClean="0"/>
          </a:p>
          <a:p>
            <a:pPr marL="514350" indent="-514350">
              <a:buFont typeface="+mj-lt"/>
              <a:buAutoNum type="arabicPeriod"/>
            </a:pPr>
            <a:r>
              <a:rPr lang="en-US" altLang="zh-CN" dirty="0"/>
              <a:t>In-class practice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1313409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34CC44-0206-4BDD-9647-0CA83D9F2FB4}" type="datetime3">
              <a:rPr lang="zh-CN" altLang="en-US" smtClean="0">
                <a:ea typeface="宋体" charset="-122"/>
              </a:rPr>
              <a:pPr/>
              <a:t>2018年11月9日星期五</a:t>
            </a:fld>
            <a:endParaRPr lang="en-US" altLang="zh-CN" smtClean="0">
              <a:ea typeface="宋体" charset="-122"/>
            </a:endParaRPr>
          </a:p>
        </p:txBody>
      </p:sp>
      <p:sp>
        <p:nvSpPr>
          <p:cNvPr id="8195"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ea typeface="宋体" charset="-122"/>
              </a:rPr>
              <a:t>Neusoft Computer Science and Technology Department copy right</a:t>
            </a:r>
          </a:p>
        </p:txBody>
      </p:sp>
      <p:sp>
        <p:nvSpPr>
          <p:cNvPr id="8196" name="灯片编号占位符 5"/>
          <p:cNvSpPr>
            <a:spLocks noGrp="1"/>
          </p:cNvSpPr>
          <p:nvPr>
            <p:ph type="sldNum" sz="quarter" idx="12"/>
          </p:nvPr>
        </p:nvSpPr>
        <p:spPr>
          <a:noFill/>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159900-C7C8-4433-8353-8BFA36FD44EB}" type="slidenum">
              <a:rPr lang="en-US" altLang="zh-CN"/>
              <a:pPr/>
              <a:t>6</a:t>
            </a:fld>
            <a:endParaRPr lang="en-US" altLang="zh-CN"/>
          </a:p>
        </p:txBody>
      </p:sp>
      <p:sp>
        <p:nvSpPr>
          <p:cNvPr id="8197" name="Rectangle 2"/>
          <p:cNvSpPr>
            <a:spLocks noGrp="1" noChangeArrowheads="1"/>
          </p:cNvSpPr>
          <p:nvPr>
            <p:ph type="title"/>
          </p:nvPr>
        </p:nvSpPr>
        <p:spPr/>
        <p:txBody>
          <a:bodyPr>
            <a:normAutofit/>
          </a:bodyPr>
          <a:lstStyle/>
          <a:p>
            <a:r>
              <a:rPr lang="en-US" altLang="zh-CN" dirty="0" smtClean="0">
                <a:latin typeface="Comic Sans MS" pitchFamily="66" charset="0"/>
                <a:ea typeface="宋体" charset="-122"/>
              </a:rPr>
              <a:t>Case: </a:t>
            </a:r>
            <a:r>
              <a:rPr lang="en-US" altLang="zh-CN" dirty="0" err="1" smtClean="0">
                <a:latin typeface="Comic Sans MS" pitchFamily="66" charset="0"/>
                <a:ea typeface="宋体" charset="-122"/>
              </a:rPr>
              <a:t>Starbuzz</a:t>
            </a:r>
            <a:r>
              <a:rPr lang="en-US" altLang="zh-CN" dirty="0" smtClean="0">
                <a:latin typeface="Comic Sans MS" pitchFamily="66" charset="0"/>
                <a:ea typeface="宋体" charset="-122"/>
              </a:rPr>
              <a:t> Coffee</a:t>
            </a:r>
            <a:endParaRPr lang="en-US" altLang="zh-CN" dirty="0" smtClean="0">
              <a:solidFill>
                <a:schemeClr val="accent2"/>
              </a:solidFill>
              <a:latin typeface="Comic Sans MS" pitchFamily="66" charset="0"/>
              <a:ea typeface="宋体" charset="-122"/>
            </a:endParaRPr>
          </a:p>
        </p:txBody>
      </p:sp>
      <p:pic>
        <p:nvPicPr>
          <p:cNvPr id="8199" name="Picture 81" descr="starbu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219200"/>
            <a:ext cx="1447800" cy="1411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文本框 1"/>
          <p:cNvSpPr txBox="1"/>
          <p:nvPr/>
        </p:nvSpPr>
        <p:spPr>
          <a:xfrm>
            <a:off x="251520" y="1988840"/>
            <a:ext cx="8712968" cy="4376582"/>
          </a:xfrm>
          <a:prstGeom prst="rect">
            <a:avLst/>
          </a:prstGeom>
          <a:noFill/>
        </p:spPr>
        <p:txBody>
          <a:bodyPr wrap="square" rtlCol="0">
            <a:spAutoFit/>
          </a:bodyPr>
          <a:lstStyle/>
          <a:p>
            <a:pPr>
              <a:lnSpc>
                <a:spcPct val="90000"/>
              </a:lnSpc>
              <a:buFont typeface="Wingdings" charset="0"/>
              <a:buNone/>
            </a:pPr>
            <a:r>
              <a:rPr lang="en-US" altLang="zh-CN" sz="3000" dirty="0" err="1">
                <a:latin typeface="Calibri" charset="0"/>
              </a:rPr>
              <a:t>Starbuzz</a:t>
            </a:r>
            <a:r>
              <a:rPr lang="en-US" altLang="zh-CN" sz="3000" dirty="0">
                <a:latin typeface="Calibri" charset="0"/>
              </a:rPr>
              <a:t> coffee sells different beverages. </a:t>
            </a:r>
          </a:p>
          <a:p>
            <a:pPr marL="457200" indent="-457200">
              <a:lnSpc>
                <a:spcPct val="90000"/>
              </a:lnSpc>
              <a:buFont typeface="Arial"/>
              <a:buChar char="•"/>
            </a:pPr>
            <a:r>
              <a:rPr lang="en-US" altLang="zh-CN" sz="3000" dirty="0">
                <a:latin typeface="Calibri" charset="0"/>
              </a:rPr>
              <a:t>The cost of each beverage is </a:t>
            </a:r>
            <a:r>
              <a:rPr lang="en-US" altLang="zh-CN" sz="3000" dirty="0" smtClean="0">
                <a:latin typeface="Calibri" charset="0"/>
              </a:rPr>
              <a:t>calculated differently</a:t>
            </a:r>
            <a:r>
              <a:rPr lang="en-US" altLang="zh-CN" sz="3000" dirty="0">
                <a:latin typeface="Calibri" charset="0"/>
              </a:rPr>
              <a:t>. </a:t>
            </a:r>
            <a:endParaRPr lang="en-US" altLang="zh-CN" sz="3000" dirty="0" smtClean="0">
              <a:latin typeface="Calibri" charset="0"/>
            </a:endParaRPr>
          </a:p>
          <a:p>
            <a:pPr marL="457200" indent="-457200">
              <a:lnSpc>
                <a:spcPct val="90000"/>
              </a:lnSpc>
              <a:buFont typeface="Arial"/>
              <a:buChar char="•"/>
            </a:pPr>
            <a:r>
              <a:rPr lang="en-US" altLang="zh-CN" sz="3000" dirty="0" smtClean="0">
                <a:latin typeface="Calibri" charset="0"/>
              </a:rPr>
              <a:t>The </a:t>
            </a:r>
            <a:r>
              <a:rPr lang="en-US" altLang="zh-CN" sz="3000" dirty="0">
                <a:latin typeface="Calibri" charset="0"/>
              </a:rPr>
              <a:t>beverages sold by </a:t>
            </a:r>
            <a:r>
              <a:rPr lang="en-US" altLang="zh-CN" sz="3000" dirty="0" err="1">
                <a:latin typeface="Calibri" charset="0"/>
              </a:rPr>
              <a:t>Starbuzz</a:t>
            </a:r>
            <a:r>
              <a:rPr lang="en-US" altLang="zh-CN" sz="3000" dirty="0">
                <a:latin typeface="Calibri" charset="0"/>
              </a:rPr>
              <a:t> </a:t>
            </a:r>
            <a:r>
              <a:rPr lang="en-US" altLang="zh-CN" sz="3000" dirty="0" smtClean="0">
                <a:latin typeface="Calibri" charset="0"/>
              </a:rPr>
              <a:t>are </a:t>
            </a:r>
            <a:r>
              <a:rPr lang="en-US" altLang="zh-CN" sz="3000" dirty="0" err="1" smtClean="0">
                <a:latin typeface="Calibri" charset="0"/>
              </a:rPr>
              <a:t>HouseBlend</a:t>
            </a:r>
            <a:r>
              <a:rPr lang="en-US" altLang="zh-CN" sz="3000" dirty="0" smtClean="0">
                <a:latin typeface="Calibri" charset="0"/>
              </a:rPr>
              <a:t>(</a:t>
            </a:r>
            <a:r>
              <a:rPr lang="zh-CN" altLang="en-US" sz="3200" dirty="0" smtClean="0"/>
              <a:t>混合咖啡</a:t>
            </a:r>
            <a:r>
              <a:rPr lang="en-US" altLang="zh-CN" sz="3200" dirty="0" smtClean="0"/>
              <a:t>)</a:t>
            </a:r>
            <a:r>
              <a:rPr lang="en-US" altLang="zh-CN" sz="3000" dirty="0" smtClean="0">
                <a:latin typeface="Calibri" charset="0"/>
              </a:rPr>
              <a:t>, </a:t>
            </a:r>
            <a:r>
              <a:rPr lang="en-US" altLang="zh-CN" sz="3000" dirty="0" err="1" smtClean="0">
                <a:latin typeface="Calibri" charset="0"/>
              </a:rPr>
              <a:t>DarkRoast</a:t>
            </a:r>
            <a:r>
              <a:rPr lang="en-US" altLang="zh-CN" sz="3000" dirty="0" smtClean="0">
                <a:latin typeface="Calibri" charset="0"/>
              </a:rPr>
              <a:t>(</a:t>
            </a:r>
            <a:r>
              <a:rPr lang="zh-CN" altLang="en-US" sz="3000" dirty="0" smtClean="0">
                <a:latin typeface="Calibri" charset="0"/>
              </a:rPr>
              <a:t>炭烧）</a:t>
            </a:r>
            <a:r>
              <a:rPr lang="en-US" altLang="zh-CN" sz="3000" dirty="0" smtClean="0">
                <a:latin typeface="Calibri" charset="0"/>
              </a:rPr>
              <a:t>, Decaf(</a:t>
            </a:r>
            <a:r>
              <a:rPr lang="zh-CN" altLang="en-US" sz="3200" b="1" dirty="0" smtClean="0"/>
              <a:t>无咖啡因</a:t>
            </a:r>
            <a:r>
              <a:rPr lang="en-US" altLang="zh-CN" sz="3200" b="1" dirty="0" smtClean="0"/>
              <a:t>)</a:t>
            </a:r>
            <a:r>
              <a:rPr lang="en-US" altLang="zh-CN" sz="3000" dirty="0" smtClean="0">
                <a:latin typeface="Calibri" charset="0"/>
              </a:rPr>
              <a:t>and Espresso(</a:t>
            </a:r>
            <a:r>
              <a:rPr lang="zh-CN" altLang="en-US" sz="3200" b="1" dirty="0" smtClean="0"/>
              <a:t>浓咖啡</a:t>
            </a:r>
            <a:r>
              <a:rPr lang="en-US" altLang="zh-CN" sz="3200" b="1" dirty="0" smtClean="0"/>
              <a:t>)</a:t>
            </a:r>
            <a:r>
              <a:rPr lang="en-US" altLang="zh-CN" sz="3000" dirty="0" smtClean="0">
                <a:latin typeface="Calibri" charset="0"/>
              </a:rPr>
              <a:t>. </a:t>
            </a:r>
          </a:p>
          <a:p>
            <a:pPr marL="457200" indent="-457200">
              <a:lnSpc>
                <a:spcPct val="90000"/>
              </a:lnSpc>
              <a:buFont typeface="Arial"/>
              <a:buChar char="•"/>
            </a:pPr>
            <a:r>
              <a:rPr lang="en-US" altLang="zh-CN" sz="3000" dirty="0" err="1" smtClean="0">
                <a:latin typeface="Calibri" charset="0"/>
              </a:rPr>
              <a:t>Starbuzz</a:t>
            </a:r>
            <a:r>
              <a:rPr lang="en-US" altLang="zh-CN" sz="3000" dirty="0" smtClean="0">
                <a:latin typeface="Calibri" charset="0"/>
              </a:rPr>
              <a:t> </a:t>
            </a:r>
            <a:r>
              <a:rPr lang="en-US" altLang="zh-CN" sz="3000" dirty="0">
                <a:latin typeface="Calibri" charset="0"/>
              </a:rPr>
              <a:t>needs a system </a:t>
            </a:r>
            <a:r>
              <a:rPr lang="en-US" altLang="zh-CN" sz="3000" dirty="0" smtClean="0">
                <a:latin typeface="Calibri" charset="0"/>
              </a:rPr>
              <a:t>to</a:t>
            </a:r>
            <a:r>
              <a:rPr lang="zh-CN" altLang="zh-CN" sz="3000" dirty="0" smtClean="0">
                <a:latin typeface="Calibri" charset="0"/>
              </a:rPr>
              <a:t> </a:t>
            </a:r>
            <a:r>
              <a:rPr lang="en-US" altLang="zh-CN" sz="3000" dirty="0" smtClean="0">
                <a:latin typeface="Calibri" charset="0"/>
              </a:rPr>
              <a:t>calculate </a:t>
            </a:r>
            <a:r>
              <a:rPr lang="en-US" altLang="zh-CN" sz="3000" dirty="0">
                <a:latin typeface="Calibri" charset="0"/>
              </a:rPr>
              <a:t>the cost for each beverage when </a:t>
            </a:r>
            <a:r>
              <a:rPr lang="en-US" altLang="zh-CN" sz="3000" dirty="0" smtClean="0">
                <a:latin typeface="Calibri" charset="0"/>
              </a:rPr>
              <a:t>purchases </a:t>
            </a:r>
            <a:r>
              <a:rPr lang="en-US" altLang="zh-CN" sz="3000" dirty="0">
                <a:latin typeface="Calibri" charset="0"/>
              </a:rPr>
              <a:t>are made.  </a:t>
            </a:r>
          </a:p>
          <a:p>
            <a:pPr>
              <a:lnSpc>
                <a:spcPct val="90000"/>
              </a:lnSpc>
              <a:buFont typeface="Wingdings" charset="0"/>
              <a:buNone/>
            </a:pPr>
            <a:r>
              <a:rPr lang="en-US" altLang="zh-CN" sz="3000" dirty="0">
                <a:solidFill>
                  <a:srgbClr val="FF0000"/>
                </a:solidFill>
                <a:latin typeface="Calibri" charset="0"/>
              </a:rPr>
              <a:t>	</a:t>
            </a:r>
            <a:endParaRPr lang="en-US" altLang="zh-CN" sz="3000" dirty="0" smtClean="0">
              <a:solidFill>
                <a:srgbClr val="FF0000"/>
              </a:solidFill>
              <a:latin typeface="Calibri" charset="0"/>
            </a:endParaRPr>
          </a:p>
          <a:p>
            <a:pPr>
              <a:lnSpc>
                <a:spcPct val="90000"/>
              </a:lnSpc>
              <a:buFont typeface="Wingdings" charset="0"/>
              <a:buNone/>
            </a:pPr>
            <a:r>
              <a:rPr lang="en-US" altLang="zh-CN" sz="3000" dirty="0" smtClean="0">
                <a:solidFill>
                  <a:srgbClr val="FF0000"/>
                </a:solidFill>
                <a:latin typeface="Calibri" charset="0"/>
              </a:rPr>
              <a:t>Draw </a:t>
            </a:r>
            <a:r>
              <a:rPr lang="en-US" altLang="zh-CN" sz="3000" dirty="0">
                <a:solidFill>
                  <a:srgbClr val="FF0000"/>
                </a:solidFill>
                <a:latin typeface="Calibri" charset="0"/>
              </a:rPr>
              <a:t>a class diagram for the system.</a:t>
            </a:r>
          </a:p>
          <a:p>
            <a:endParaRPr kumimoji="1" lang="zh-CN" altLang="en-US" sz="3000" dirty="0"/>
          </a:p>
        </p:txBody>
      </p:sp>
    </p:spTree>
    <p:extLst>
      <p:ext uri="{BB962C8B-B14F-4D97-AF65-F5344CB8AC3E}">
        <p14:creationId xmlns:p14="http://schemas.microsoft.com/office/powerpoint/2010/main" val="2528463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normAutofit fontScale="90000"/>
          </a:bodyPr>
          <a:lstStyle/>
          <a:p>
            <a:pPr eaLnBrk="1" hangingPunct="1"/>
            <a:r>
              <a:rPr lang="en-US" altLang="zh-CN" dirty="0" smtClean="0">
                <a:latin typeface="Comic Sans MS" pitchFamily="66" charset="0"/>
                <a:ea typeface="宋体" charset="-122"/>
              </a:rPr>
              <a:t>The </a:t>
            </a:r>
            <a:r>
              <a:rPr lang="en-US" altLang="zh-CN" dirty="0" err="1" smtClean="0">
                <a:latin typeface="Comic Sans MS" pitchFamily="66" charset="0"/>
                <a:ea typeface="宋体" charset="-122"/>
              </a:rPr>
              <a:t>Starbuzz</a:t>
            </a:r>
            <a:r>
              <a:rPr lang="en-US" altLang="zh-CN" dirty="0" smtClean="0">
                <a:latin typeface="Comic Sans MS" pitchFamily="66" charset="0"/>
                <a:ea typeface="宋体" charset="-122"/>
              </a:rPr>
              <a:t> Coffee example…</a:t>
            </a:r>
          </a:p>
        </p:txBody>
      </p:sp>
      <p:pic>
        <p:nvPicPr>
          <p:cNvPr id="2" name="图片 1"/>
          <p:cNvPicPr>
            <a:picLocks noChangeAspect="1"/>
          </p:cNvPicPr>
          <p:nvPr/>
        </p:nvPicPr>
        <p:blipFill>
          <a:blip r:embed="rId3"/>
          <a:stretch>
            <a:fillRect/>
          </a:stretch>
        </p:blipFill>
        <p:spPr>
          <a:xfrm>
            <a:off x="1187624" y="980728"/>
            <a:ext cx="6912768" cy="4802720"/>
          </a:xfrm>
          <a:prstGeom prst="rect">
            <a:avLst/>
          </a:prstGeom>
        </p:spPr>
      </p:pic>
    </p:spTree>
    <p:extLst>
      <p:ext uri="{BB962C8B-B14F-4D97-AF65-F5344CB8AC3E}">
        <p14:creationId xmlns:p14="http://schemas.microsoft.com/office/powerpoint/2010/main" val="2093529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A8BF80-8FA1-4F01-A7E0-23A45ED777CA}" type="datetime3">
              <a:rPr lang="zh-CN" altLang="en-US" smtClean="0">
                <a:ea typeface="宋体" charset="-122"/>
              </a:rPr>
              <a:pPr/>
              <a:t>2018年11月9日星期五</a:t>
            </a:fld>
            <a:endParaRPr lang="en-US" altLang="zh-CN" smtClean="0">
              <a:ea typeface="宋体" charset="-122"/>
            </a:endParaRPr>
          </a:p>
        </p:txBody>
      </p:sp>
      <p:sp>
        <p:nvSpPr>
          <p:cNvPr id="9219"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ea typeface="宋体" charset="-122"/>
              </a:rPr>
              <a:t>Neusoft Computer Science and Technology Department copy right</a:t>
            </a:r>
          </a:p>
        </p:txBody>
      </p:sp>
      <p:sp>
        <p:nvSpPr>
          <p:cNvPr id="9220" name="灯片编号占位符 5"/>
          <p:cNvSpPr>
            <a:spLocks noGrp="1"/>
          </p:cNvSpPr>
          <p:nvPr>
            <p:ph type="sldNum" sz="quarter" idx="12"/>
          </p:nvPr>
        </p:nvSpPr>
        <p:spPr>
          <a:noFill/>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BFCF9E-B625-4586-85A3-DD77886100C4}" type="slidenum">
              <a:rPr lang="en-US" altLang="zh-CN"/>
              <a:pPr/>
              <a:t>8</a:t>
            </a:fld>
            <a:endParaRPr lang="en-US" altLang="zh-CN"/>
          </a:p>
        </p:txBody>
      </p:sp>
      <p:sp>
        <p:nvSpPr>
          <p:cNvPr id="9221" name="Rectangle 2"/>
          <p:cNvSpPr>
            <a:spLocks noGrp="1" noChangeArrowheads="1"/>
          </p:cNvSpPr>
          <p:nvPr>
            <p:ph type="title"/>
          </p:nvPr>
        </p:nvSpPr>
        <p:spPr/>
        <p:txBody>
          <a:bodyPr/>
          <a:lstStyle/>
          <a:p>
            <a:r>
              <a:rPr lang="en-US" altLang="zh-CN" smtClean="0">
                <a:latin typeface="Comic Sans MS" pitchFamily="66" charset="0"/>
                <a:ea typeface="宋体" charset="-122"/>
              </a:rPr>
              <a:t>Starbuzz Coffee</a:t>
            </a:r>
          </a:p>
        </p:txBody>
      </p:sp>
      <p:sp>
        <p:nvSpPr>
          <p:cNvPr id="9222" name="Rectangle 3"/>
          <p:cNvSpPr>
            <a:spLocks noGrp="1" noChangeArrowheads="1"/>
          </p:cNvSpPr>
          <p:nvPr>
            <p:ph type="body" idx="1"/>
          </p:nvPr>
        </p:nvSpPr>
        <p:spPr>
          <a:xfrm>
            <a:off x="612648" y="1600200"/>
            <a:ext cx="8153400" cy="3917032"/>
          </a:xfrm>
        </p:spPr>
        <p:txBody>
          <a:bodyPr>
            <a:normAutofit lnSpcReduction="10000"/>
          </a:bodyPr>
          <a:lstStyle/>
          <a:p>
            <a:pPr>
              <a:lnSpc>
                <a:spcPct val="90000"/>
              </a:lnSpc>
            </a:pPr>
            <a:r>
              <a:rPr lang="en-US" altLang="zh-CN" dirty="0" smtClean="0">
                <a:latin typeface="Comic Sans MS" pitchFamily="66" charset="0"/>
                <a:ea typeface="宋体" charset="-122"/>
              </a:rPr>
              <a:t>Coffees</a:t>
            </a:r>
          </a:p>
          <a:p>
            <a:pPr lvl="1">
              <a:lnSpc>
                <a:spcPct val="90000"/>
              </a:lnSpc>
              <a:buFont typeface="Wingdings" pitchFamily="2" charset="2"/>
              <a:buChar char="l"/>
            </a:pPr>
            <a:r>
              <a:rPr lang="en-US" altLang="zh-CN" sz="2400" b="1" dirty="0" smtClean="0">
                <a:latin typeface="Comic Sans MS" pitchFamily="66" charset="0"/>
                <a:ea typeface="宋体" charset="-122"/>
              </a:rPr>
              <a:t>House Blend  $0.89</a:t>
            </a:r>
          </a:p>
          <a:p>
            <a:pPr lvl="1">
              <a:lnSpc>
                <a:spcPct val="90000"/>
              </a:lnSpc>
              <a:buFont typeface="Wingdings" pitchFamily="2" charset="2"/>
              <a:buChar char="l"/>
            </a:pPr>
            <a:r>
              <a:rPr lang="en-US" altLang="zh-CN" sz="2400" b="1" dirty="0" smtClean="0">
                <a:latin typeface="Comic Sans MS" pitchFamily="66" charset="0"/>
                <a:ea typeface="宋体" charset="-122"/>
              </a:rPr>
              <a:t>Dark Roast   $0.99</a:t>
            </a:r>
          </a:p>
          <a:p>
            <a:pPr lvl="1">
              <a:lnSpc>
                <a:spcPct val="90000"/>
              </a:lnSpc>
              <a:buFont typeface="Wingdings" pitchFamily="2" charset="2"/>
              <a:buChar char="l"/>
            </a:pPr>
            <a:r>
              <a:rPr lang="en-US" altLang="zh-CN" sz="2400" b="1" dirty="0" smtClean="0">
                <a:latin typeface="Comic Sans MS" pitchFamily="66" charset="0"/>
                <a:ea typeface="宋体" charset="-122"/>
              </a:rPr>
              <a:t>Decaf         $1.05</a:t>
            </a:r>
          </a:p>
          <a:p>
            <a:pPr lvl="1">
              <a:lnSpc>
                <a:spcPct val="90000"/>
              </a:lnSpc>
              <a:buFont typeface="Wingdings" pitchFamily="2" charset="2"/>
              <a:buChar char="l"/>
            </a:pPr>
            <a:r>
              <a:rPr lang="en-US" altLang="zh-CN" sz="2400" b="1" dirty="0" smtClean="0">
                <a:latin typeface="Comic Sans MS" pitchFamily="66" charset="0"/>
                <a:ea typeface="宋体" charset="-122"/>
              </a:rPr>
              <a:t>Espresso      $1.99</a:t>
            </a:r>
          </a:p>
          <a:p>
            <a:pPr>
              <a:lnSpc>
                <a:spcPct val="90000"/>
              </a:lnSpc>
            </a:pPr>
            <a:r>
              <a:rPr lang="en-US" altLang="zh-CN" dirty="0" smtClean="0">
                <a:latin typeface="Comic Sans MS" pitchFamily="66" charset="0"/>
                <a:ea typeface="宋体" charset="-122"/>
              </a:rPr>
              <a:t>Condiments</a:t>
            </a:r>
          </a:p>
          <a:p>
            <a:pPr lvl="1">
              <a:lnSpc>
                <a:spcPct val="90000"/>
              </a:lnSpc>
              <a:buFont typeface="Wingdings" pitchFamily="2" charset="2"/>
              <a:buChar char="l"/>
            </a:pPr>
            <a:r>
              <a:rPr lang="en-US" altLang="zh-CN" sz="2400" b="1" dirty="0" smtClean="0">
                <a:latin typeface="Comic Sans MS" pitchFamily="66" charset="0"/>
                <a:ea typeface="宋体" charset="-122"/>
              </a:rPr>
              <a:t>Steamed Milk   $0.10</a:t>
            </a:r>
          </a:p>
          <a:p>
            <a:pPr lvl="1">
              <a:lnSpc>
                <a:spcPct val="90000"/>
              </a:lnSpc>
              <a:buFont typeface="Wingdings" pitchFamily="2" charset="2"/>
              <a:buChar char="l"/>
            </a:pPr>
            <a:r>
              <a:rPr lang="en-US" altLang="zh-CN" sz="2400" b="1" dirty="0" smtClean="0">
                <a:latin typeface="Comic Sans MS" pitchFamily="66" charset="0"/>
                <a:ea typeface="宋体" charset="-122"/>
              </a:rPr>
              <a:t>Mocha           $0.20</a:t>
            </a:r>
          </a:p>
          <a:p>
            <a:pPr lvl="1">
              <a:lnSpc>
                <a:spcPct val="90000"/>
              </a:lnSpc>
              <a:buFont typeface="Wingdings" pitchFamily="2" charset="2"/>
              <a:buChar char="l"/>
            </a:pPr>
            <a:r>
              <a:rPr lang="en-US" altLang="zh-CN" sz="2400" b="1" dirty="0" smtClean="0">
                <a:latin typeface="Comic Sans MS" pitchFamily="66" charset="0"/>
                <a:ea typeface="宋体" charset="-122"/>
              </a:rPr>
              <a:t>Soy              $0.15</a:t>
            </a:r>
          </a:p>
          <a:p>
            <a:pPr lvl="1">
              <a:lnSpc>
                <a:spcPct val="90000"/>
              </a:lnSpc>
              <a:buFont typeface="Wingdings" pitchFamily="2" charset="2"/>
              <a:buChar char="l"/>
            </a:pPr>
            <a:r>
              <a:rPr lang="en-US" altLang="zh-CN" sz="2400" b="1" dirty="0" smtClean="0">
                <a:latin typeface="Comic Sans MS" pitchFamily="66" charset="0"/>
                <a:ea typeface="宋体" charset="-122"/>
              </a:rPr>
              <a:t>Whip            $0.10</a:t>
            </a:r>
          </a:p>
        </p:txBody>
      </p:sp>
      <p:pic>
        <p:nvPicPr>
          <p:cNvPr id="9223" name="Picture 5" descr="coffee-cu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12776"/>
            <a:ext cx="304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6" descr="coffee_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140968"/>
            <a:ext cx="2667000" cy="226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44"/>
          <p:cNvSpPr txBox="1">
            <a:spLocks noChangeArrowheads="1"/>
          </p:cNvSpPr>
          <p:nvPr/>
        </p:nvSpPr>
        <p:spPr bwMode="auto">
          <a:xfrm>
            <a:off x="611560" y="5517232"/>
            <a:ext cx="801687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000" dirty="0">
                <a:solidFill>
                  <a:srgbClr val="FF0000"/>
                </a:solidFill>
                <a:ea typeface="宋体" charset="-122"/>
              </a:rPr>
              <a:t>What if you want to show the addition of condiments such as steamed milk, soy, mocha and whipped milk?</a:t>
            </a:r>
          </a:p>
        </p:txBody>
      </p:sp>
    </p:spTree>
    <p:extLst>
      <p:ext uri="{BB962C8B-B14F-4D97-AF65-F5344CB8AC3E}">
        <p14:creationId xmlns:p14="http://schemas.microsoft.com/office/powerpoint/2010/main" val="1630637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8" descr="pg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
            <a:ext cx="7543800" cy="7748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7" name="Text Box 39"/>
          <p:cNvSpPr txBox="1">
            <a:spLocks noChangeArrowheads="1"/>
          </p:cNvSpPr>
          <p:nvPr/>
        </p:nvSpPr>
        <p:spPr bwMode="auto">
          <a:xfrm>
            <a:off x="6934200" y="1524000"/>
            <a:ext cx="18097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a:ea typeface="宋体" charset="-122"/>
              </a:rPr>
              <a:t>Page 81</a:t>
            </a:r>
          </a:p>
          <a:p>
            <a:r>
              <a:rPr lang="en-US" altLang="zh-CN">
                <a:ea typeface="宋体" charset="-122"/>
              </a:rPr>
              <a:t>Head First</a:t>
            </a:r>
          </a:p>
          <a:p>
            <a:r>
              <a:rPr lang="en-US" altLang="zh-CN">
                <a:ea typeface="宋体" charset="-122"/>
              </a:rPr>
              <a:t>Design Patterns</a:t>
            </a:r>
          </a:p>
        </p:txBody>
      </p:sp>
    </p:spTree>
    <p:extLst>
      <p:ext uri="{BB962C8B-B14F-4D97-AF65-F5344CB8AC3E}">
        <p14:creationId xmlns:p14="http://schemas.microsoft.com/office/powerpoint/2010/main" val="2685427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864</TotalTime>
  <Words>1291</Words>
  <Application>Microsoft Office PowerPoint</Application>
  <PresentationFormat>全屏显示(4:3)</PresentationFormat>
  <Paragraphs>348</Paragraphs>
  <Slides>48</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华文仿宋</vt:lpstr>
      <vt:lpstr>宋体</vt:lpstr>
      <vt:lpstr>Arial</vt:lpstr>
      <vt:lpstr>Arial Black</vt:lpstr>
      <vt:lpstr>Calibri</vt:lpstr>
      <vt:lpstr>Comic Sans MS</vt:lpstr>
      <vt:lpstr>Courier New</vt:lpstr>
      <vt:lpstr>Tw Cen MT</vt:lpstr>
      <vt:lpstr>Verdana</vt:lpstr>
      <vt:lpstr>Wingdings</vt:lpstr>
      <vt:lpstr>Wingdings 2</vt:lpstr>
      <vt:lpstr>中性</vt:lpstr>
      <vt:lpstr>OOSA&amp;D(2018)</vt:lpstr>
      <vt:lpstr>Review: The Observer Pattern</vt:lpstr>
      <vt:lpstr>Glossary</vt:lpstr>
      <vt:lpstr>Agenda</vt:lpstr>
      <vt:lpstr>Agenda</vt:lpstr>
      <vt:lpstr>Case: Starbuzz Coffee</vt:lpstr>
      <vt:lpstr>The Starbuzz Coffee example…</vt:lpstr>
      <vt:lpstr>Starbuzz Coffee</vt:lpstr>
      <vt:lpstr>PowerPoint 演示文稿</vt:lpstr>
      <vt:lpstr>Beverage class redone</vt:lpstr>
      <vt:lpstr>Potential problems with the design so far?</vt:lpstr>
      <vt:lpstr>Design Principle</vt:lpstr>
      <vt:lpstr>The Decorator Pattern</vt:lpstr>
      <vt:lpstr>Decorator Pattern approach</vt:lpstr>
      <vt:lpstr>Computing Cost using the decorator pattern</vt:lpstr>
      <vt:lpstr>Computing Cost using the decorator pattern</vt:lpstr>
      <vt:lpstr>The Decorator Pattern</vt:lpstr>
      <vt:lpstr>Decorator Pattern Defined</vt:lpstr>
      <vt:lpstr>PowerPoint 演示文稿</vt:lpstr>
      <vt:lpstr>The Decorator Pattern</vt:lpstr>
      <vt:lpstr>The Decorator Pattern</vt:lpstr>
      <vt:lpstr>Starbuzz code (P95)</vt:lpstr>
      <vt:lpstr>Decorator Class</vt:lpstr>
      <vt:lpstr>Coding Bevarages</vt:lpstr>
      <vt:lpstr>Another beverage</vt:lpstr>
      <vt:lpstr>Coding Condiments</vt:lpstr>
      <vt:lpstr>Serving some coffee – Espresso please</vt:lpstr>
      <vt:lpstr>How about a double mocha dark roast with whipped milk?</vt:lpstr>
      <vt:lpstr>House blend with soy, mocha and whip, please</vt:lpstr>
      <vt:lpstr>Running the application</vt:lpstr>
      <vt:lpstr>A look at Java GUI classes</vt:lpstr>
      <vt:lpstr>Java I/O Use of Decorator Pattern</vt:lpstr>
      <vt:lpstr>Decorating Java I/O Classes</vt:lpstr>
      <vt:lpstr>Look at Java I/O classes(P100)</vt:lpstr>
      <vt:lpstr>PowerPoint 演示文稿</vt:lpstr>
      <vt:lpstr>PowerPoint 演示文稿</vt:lpstr>
      <vt:lpstr>Summary so far..(P105)</vt:lpstr>
      <vt:lpstr>Checkpoints (1/2)</vt:lpstr>
      <vt:lpstr>Checkpoints(2/2)</vt:lpstr>
      <vt:lpstr>Agenda</vt:lpstr>
      <vt:lpstr>3. An Application for example</vt:lpstr>
      <vt:lpstr>3. An Application for example</vt:lpstr>
      <vt:lpstr>3. An Application for example</vt:lpstr>
      <vt:lpstr>3. An Application for example</vt:lpstr>
      <vt:lpstr>3. An Application for example</vt:lpstr>
      <vt:lpstr>3. An Application for example</vt:lpstr>
      <vt:lpstr> An experiment in class</vt:lpstr>
      <vt:lpstr>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OOSA&amp;D(2017)</dc:title>
  <dc:creator>Runner</dc:creator>
  <cp:lastModifiedBy>Ren Zheng</cp:lastModifiedBy>
  <cp:revision>68</cp:revision>
  <dcterms:created xsi:type="dcterms:W3CDTF">2017-06-05T05:28:12Z</dcterms:created>
  <dcterms:modified xsi:type="dcterms:W3CDTF">2018-11-09T06:38:59Z</dcterms:modified>
</cp:coreProperties>
</file>