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58" r:id="rId4"/>
    <p:sldId id="320" r:id="rId5"/>
    <p:sldId id="269" r:id="rId6"/>
    <p:sldId id="270" r:id="rId7"/>
    <p:sldId id="321" r:id="rId8"/>
    <p:sldId id="322" r:id="rId9"/>
    <p:sldId id="370" r:id="rId10"/>
    <p:sldId id="371" r:id="rId11"/>
    <p:sldId id="372" r:id="rId12"/>
    <p:sldId id="373" r:id="rId13"/>
    <p:sldId id="374" r:id="rId14"/>
    <p:sldId id="375" r:id="rId15"/>
    <p:sldId id="323" r:id="rId16"/>
    <p:sldId id="382" r:id="rId17"/>
    <p:sldId id="325" r:id="rId18"/>
    <p:sldId id="262" r:id="rId19"/>
    <p:sldId id="312" r:id="rId20"/>
    <p:sldId id="333" r:id="rId21"/>
    <p:sldId id="335" r:id="rId22"/>
    <p:sldId id="376" r:id="rId23"/>
    <p:sldId id="377" r:id="rId24"/>
    <p:sldId id="324" r:id="rId25"/>
    <p:sldId id="264" r:id="rId26"/>
    <p:sldId id="380" r:id="rId27"/>
    <p:sldId id="378" r:id="rId28"/>
    <p:sldId id="379" r:id="rId29"/>
    <p:sldId id="286" r:id="rId30"/>
    <p:sldId id="288" r:id="rId31"/>
    <p:sldId id="385" r:id="rId32"/>
    <p:sldId id="337" r:id="rId33"/>
    <p:sldId id="339" r:id="rId34"/>
    <p:sldId id="340" r:id="rId35"/>
    <p:sldId id="341" r:id="rId36"/>
    <p:sldId id="386" r:id="rId37"/>
    <p:sldId id="342" r:id="rId38"/>
    <p:sldId id="387" r:id="rId39"/>
    <p:sldId id="343" r:id="rId40"/>
    <p:sldId id="388" r:id="rId41"/>
    <p:sldId id="347" r:id="rId42"/>
    <p:sldId id="390" r:id="rId43"/>
    <p:sldId id="391" r:id="rId44"/>
    <p:sldId id="392" r:id="rId45"/>
    <p:sldId id="393" r:id="rId46"/>
    <p:sldId id="350" r:id="rId47"/>
    <p:sldId id="351" r:id="rId48"/>
    <p:sldId id="352" r:id="rId49"/>
    <p:sldId id="353" r:id="rId50"/>
    <p:sldId id="394" r:id="rId51"/>
    <p:sldId id="395" r:id="rId52"/>
    <p:sldId id="367" r:id="rId53"/>
    <p:sldId id="368" r:id="rId54"/>
    <p:sldId id="396" r:id="rId55"/>
    <p:sldId id="397" r:id="rId56"/>
    <p:sldId id="398" r:id="rId57"/>
    <p:sldId id="399" r:id="rId58"/>
    <p:sldId id="401" r:id="rId59"/>
    <p:sldId id="402" r:id="rId60"/>
    <p:sldId id="403" r:id="rId61"/>
    <p:sldId id="404" r:id="rId62"/>
    <p:sldId id="383" r:id="rId63"/>
    <p:sldId id="384" r:id="rId64"/>
    <p:sldId id="268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74770" autoAdjust="0"/>
  </p:normalViewPr>
  <p:slideViewPr>
    <p:cSldViewPr>
      <p:cViewPr varScale="1">
        <p:scale>
          <a:sx n="52" d="100"/>
          <a:sy n="52" d="100"/>
        </p:scale>
        <p:origin x="-19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79E9-C4C5-4846-97C0-B340185FAA5D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647F1-DBDF-4F8E-B879-813272766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5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1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1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3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4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4077072"/>
            <a:ext cx="8533612" cy="18288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OOSA&amp;D(2017)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07  </a:t>
            </a:r>
            <a:r>
              <a:rPr lang="zh-CN" altLang="en-US" dirty="0" smtClean="0"/>
              <a:t>随遇而安</a:t>
            </a:r>
            <a:r>
              <a:rPr lang="en-US" altLang="zh-CN" dirty="0" smtClean="0"/>
              <a:t>: </a:t>
            </a:r>
            <a:r>
              <a:rPr lang="zh-CN" altLang="en-US" dirty="0" smtClean="0"/>
              <a:t>适配器模式与外观模式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07  </a:t>
            </a:r>
            <a:r>
              <a:rPr lang="en-US" altLang="zh-CN" dirty="0"/>
              <a:t>Being Adaptive the Adapter and Facade Patterns</a:t>
            </a:r>
            <a:endParaRPr lang="zh-CN" altLang="en-US" dirty="0"/>
          </a:p>
        </p:txBody>
      </p:sp>
      <p:pic>
        <p:nvPicPr>
          <p:cNvPr id="13314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3"/>
          <a:srcRect t="35000" b="35000"/>
          <a:stretch>
            <a:fillRect/>
          </a:stretch>
        </p:blipFill>
        <p:spPr bwMode="auto">
          <a:xfrm>
            <a:off x="6778653" y="214290"/>
            <a:ext cx="2222503" cy="5000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76872"/>
            <a:ext cx="9145016" cy="244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40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8" y="2060848"/>
            <a:ext cx="849400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40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72" y="1858504"/>
            <a:ext cx="9267392" cy="261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40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872" y="1552561"/>
            <a:ext cx="82089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TurkeyAdapter</a:t>
            </a:r>
            <a:r>
              <a:rPr lang="en-US" altLang="zh-CN" sz="2000" dirty="0"/>
              <a:t> implements Duck {</a:t>
            </a:r>
          </a:p>
          <a:p>
            <a:r>
              <a:rPr lang="en-US" altLang="zh-CN" sz="2000" dirty="0"/>
              <a:t>    Turkey </a:t>
            </a:r>
            <a:r>
              <a:rPr lang="en-US" altLang="zh-CN" sz="2000" dirty="0" err="1"/>
              <a:t>turkey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public </a:t>
            </a:r>
            <a:r>
              <a:rPr lang="en-US" altLang="zh-CN" sz="2000" dirty="0" err="1"/>
              <a:t>TurkeyAdapter</a:t>
            </a:r>
            <a:r>
              <a:rPr lang="en-US" altLang="zh-CN" sz="2000" dirty="0"/>
              <a:t>(Turkey turkey) {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this.turkey</a:t>
            </a:r>
            <a:r>
              <a:rPr lang="en-US" altLang="zh-CN" sz="2000" dirty="0"/>
              <a:t> = turkey;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public void quack() {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turkey.gobble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   public void fly() {</a:t>
            </a:r>
          </a:p>
          <a:p>
            <a:r>
              <a:rPr lang="en-US" altLang="zh-CN" sz="2000" dirty="0"/>
              <a:t>      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i=0; i &lt; 5; i++) {</a:t>
            </a:r>
          </a:p>
          <a:p>
            <a:r>
              <a:rPr lang="en-US" altLang="zh-CN" sz="2000" dirty="0"/>
              <a:t>            </a:t>
            </a:r>
            <a:r>
              <a:rPr lang="en-US" altLang="zh-CN" sz="2000" dirty="0" err="1"/>
              <a:t>turkey.fly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40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6432" y="908720"/>
            <a:ext cx="82089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DuckTestDrive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MallardDuck</a:t>
            </a:r>
            <a:r>
              <a:rPr lang="en-US" altLang="zh-CN" dirty="0"/>
              <a:t> duck = new </a:t>
            </a:r>
            <a:r>
              <a:rPr lang="en-US" altLang="zh-CN" dirty="0" err="1"/>
              <a:t>MallardDuck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WildTurkey</a:t>
            </a:r>
            <a:r>
              <a:rPr lang="en-US" altLang="zh-CN" dirty="0"/>
              <a:t> turkey = new </a:t>
            </a:r>
            <a:r>
              <a:rPr lang="en-US" altLang="zh-CN" dirty="0" err="1"/>
              <a:t>WildTurkey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Duck </a:t>
            </a:r>
            <a:r>
              <a:rPr lang="en-US" altLang="zh-CN" dirty="0" err="1"/>
              <a:t>turkeyAdapter</a:t>
            </a:r>
            <a:r>
              <a:rPr lang="en-US" altLang="zh-CN" dirty="0"/>
              <a:t> = new </a:t>
            </a:r>
            <a:r>
              <a:rPr lang="en-US" altLang="zh-CN" dirty="0" err="1"/>
              <a:t>TurkeyAdapter</a:t>
            </a:r>
            <a:r>
              <a:rPr lang="en-US" altLang="zh-CN" dirty="0"/>
              <a:t>(turkey);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(“The Turkey says...”);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turkey.gobble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turkey.fly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(“\</a:t>
            </a:r>
            <a:r>
              <a:rPr lang="en-US" altLang="zh-CN" dirty="0" err="1"/>
              <a:t>nThe</a:t>
            </a:r>
            <a:r>
              <a:rPr lang="en-US" altLang="zh-CN" dirty="0"/>
              <a:t> Duck says...”);</a:t>
            </a:r>
          </a:p>
          <a:p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testDuck</a:t>
            </a:r>
            <a:r>
              <a:rPr lang="en-US" altLang="zh-CN" dirty="0"/>
              <a:t>(duck);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(“\</a:t>
            </a:r>
            <a:r>
              <a:rPr lang="en-US" altLang="zh-CN" dirty="0" err="1"/>
              <a:t>nThe</a:t>
            </a:r>
            <a:r>
              <a:rPr lang="en-US" altLang="zh-CN" dirty="0"/>
              <a:t> </a:t>
            </a:r>
            <a:r>
              <a:rPr lang="en-US" altLang="zh-CN" dirty="0" err="1"/>
              <a:t>TurkeyAdapter</a:t>
            </a:r>
            <a:r>
              <a:rPr lang="en-US" altLang="zh-CN" dirty="0"/>
              <a:t> says...”);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testDuck</a:t>
            </a:r>
            <a:r>
              <a:rPr lang="en-US" altLang="zh-CN" dirty="0"/>
              <a:t>(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turkeyAdapter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} </a:t>
            </a:r>
            <a:endParaRPr lang="en-US" altLang="zh-CN" dirty="0"/>
          </a:p>
          <a:p>
            <a:r>
              <a:rPr lang="en-US" altLang="zh-CN" dirty="0"/>
              <a:t>    static void </a:t>
            </a:r>
            <a:r>
              <a:rPr lang="en-US" altLang="zh-CN" dirty="0" err="1">
                <a:solidFill>
                  <a:srgbClr val="FF0000"/>
                </a:solidFill>
              </a:rPr>
              <a:t>testDuck</a:t>
            </a:r>
            <a:r>
              <a:rPr lang="en-US" altLang="zh-CN" dirty="0"/>
              <a:t>(Duck duck)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duck.quack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duck.fly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36912"/>
            <a:ext cx="326681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92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Adapter Pattern explained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7077096" cy="394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9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Adapter Pattern explained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204864"/>
            <a:ext cx="53054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59" y="5526118"/>
            <a:ext cx="5487353" cy="133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4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Design Pattern: the Adapter </a:t>
            </a:r>
            <a:r>
              <a:rPr lang="en-US" altLang="zh-CN" dirty="0" smtClean="0">
                <a:solidFill>
                  <a:srgbClr val="FF0000"/>
                </a:solidFill>
              </a:rPr>
              <a:t>Pattern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72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7275" y="4214818"/>
            <a:ext cx="1536725" cy="22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2" y="2060848"/>
            <a:ext cx="814719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Adapter </a:t>
            </a:r>
            <a:r>
              <a:rPr lang="en-US" altLang="zh-CN" dirty="0">
                <a:ea typeface="宋体" pitchFamily="2" charset="-122"/>
              </a:rPr>
              <a:t>Pattern Class </a:t>
            </a:r>
            <a:r>
              <a:rPr lang="en-US" altLang="zh-CN" dirty="0" smtClean="0">
                <a:ea typeface="宋体" pitchFamily="2" charset="-122"/>
              </a:rPr>
              <a:t>Diagram</a:t>
            </a: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84" y="1988840"/>
            <a:ext cx="7848872" cy="371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5779522"/>
            <a:ext cx="7746509" cy="98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91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Glossary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pattern </a:t>
            </a:r>
            <a:r>
              <a:rPr lang="en-US" dirty="0" smtClean="0"/>
              <a:t>['</a:t>
            </a:r>
            <a:r>
              <a:rPr lang="en-US" dirty="0" err="1" smtClean="0"/>
              <a:t>pæt</a:t>
            </a:r>
            <a:r>
              <a:rPr lang="en-US" dirty="0" smtClean="0"/>
              <a:t>(ə)n]   a model considered worthy of imitation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altLang="zh-CN" b="1" dirty="0"/>
              <a:t>Client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客户</a:t>
            </a:r>
            <a:r>
              <a:rPr lang="en-US" altLang="zh-CN" b="1" dirty="0"/>
              <a:t>)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zh-CN" b="1" dirty="0"/>
              <a:t>Adapter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适配器</a:t>
            </a:r>
            <a:r>
              <a:rPr lang="en-US" altLang="zh-CN" b="1" dirty="0"/>
              <a:t>)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zh-CN" altLang="zh-CN" b="1" dirty="0"/>
              <a:t>Adaptee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被适配者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altLang="zh-CN" b="1" dirty="0"/>
              <a:t>Interface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接口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altLang="zh-CN" b="1" dirty="0"/>
              <a:t>Vendor Class</a:t>
            </a:r>
            <a:r>
              <a:rPr lang="zh-CN" altLang="en-US" b="1" dirty="0"/>
              <a:t>（厂商类）</a:t>
            </a:r>
            <a:endParaRPr lang="en-US" altLang="zh-CN" b="1" dirty="0"/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altLang="zh-CN" b="1" dirty="0"/>
              <a:t>Incompatible interfaces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不相容的接口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endParaRPr lang="en-US" b="1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3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7" name="Picture 5" descr="j041239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8429">
            <a:off x="6426018" y="2933418"/>
            <a:ext cx="236220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Object and Class adapters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384939"/>
            <a:ext cx="7911662" cy="306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57224" y="5445222"/>
            <a:ext cx="637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Note: the class adapter </a:t>
            </a:r>
            <a:r>
              <a:rPr lang="en-US" altLang="zh-CN" sz="2400" dirty="0" smtClean="0">
                <a:solidFill>
                  <a:srgbClr val="C00000"/>
                </a:solidFill>
              </a:rPr>
              <a:t>uses multiple </a:t>
            </a:r>
            <a:r>
              <a:rPr lang="en-US" altLang="zh-CN" sz="2400" dirty="0">
                <a:solidFill>
                  <a:srgbClr val="C00000"/>
                </a:solidFill>
              </a:rPr>
              <a:t>inheritance, so you </a:t>
            </a:r>
            <a:r>
              <a:rPr lang="en-US" altLang="zh-CN" sz="2400" dirty="0" smtClean="0">
                <a:solidFill>
                  <a:srgbClr val="C00000"/>
                </a:solidFill>
              </a:rPr>
              <a:t>can’t </a:t>
            </a:r>
            <a:r>
              <a:rPr lang="en-US" altLang="zh-CN" sz="2400" dirty="0">
                <a:solidFill>
                  <a:srgbClr val="C00000"/>
                </a:solidFill>
              </a:rPr>
              <a:t>do it in Java...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7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Object and Class adapters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94453"/>
            <a:ext cx="7731450" cy="329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82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Object and Class adapters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384939"/>
            <a:ext cx="7911662" cy="306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57224" y="5445222"/>
            <a:ext cx="637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Note: the class adapter </a:t>
            </a:r>
            <a:r>
              <a:rPr lang="en-US" altLang="zh-CN" sz="2400" dirty="0" smtClean="0">
                <a:solidFill>
                  <a:srgbClr val="C00000"/>
                </a:solidFill>
              </a:rPr>
              <a:t>uses multiple </a:t>
            </a:r>
            <a:r>
              <a:rPr lang="en-US" altLang="zh-CN" sz="2400" dirty="0">
                <a:solidFill>
                  <a:srgbClr val="C00000"/>
                </a:solidFill>
              </a:rPr>
              <a:t>inheritance, so you </a:t>
            </a:r>
            <a:r>
              <a:rPr lang="en-US" altLang="zh-CN" sz="2400" dirty="0" smtClean="0">
                <a:solidFill>
                  <a:srgbClr val="C00000"/>
                </a:solidFill>
              </a:rPr>
              <a:t>can’t </a:t>
            </a:r>
            <a:r>
              <a:rPr lang="en-US" altLang="zh-CN" sz="2400" dirty="0">
                <a:solidFill>
                  <a:srgbClr val="C00000"/>
                </a:solidFill>
              </a:rPr>
              <a:t>do it in Java...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26" y="2132856"/>
            <a:ext cx="1512446" cy="84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02" y="2189168"/>
            <a:ext cx="1170476" cy="89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325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Object and Class adapters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94453"/>
            <a:ext cx="7731450" cy="329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62092"/>
            <a:ext cx="1512446" cy="84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941846"/>
            <a:ext cx="1170476" cy="89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002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the Adapter Pattern</a:t>
            </a:r>
            <a:endParaRPr lang="en-US" altLang="zh-CN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6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Adapting an Enumeration to an  Iterator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027160" y="2541878"/>
            <a:ext cx="3002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Old world Enumerators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78252"/>
            <a:ext cx="4073498" cy="206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Adapting an Enumeration to an  Iterator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027160" y="2541878"/>
            <a:ext cx="2628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New world Iterators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212976"/>
            <a:ext cx="3340542" cy="19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321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Adapting an Enumeration to an  Iterator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57224" y="2551837"/>
            <a:ext cx="764386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We </a:t>
            </a:r>
            <a:r>
              <a:rPr lang="en-US" altLang="zh-CN" sz="3200" dirty="0"/>
              <a:t>are often faced with legacy code that exposes the </a:t>
            </a:r>
            <a:r>
              <a:rPr lang="en-US" altLang="zh-CN" sz="3200" dirty="0" smtClean="0"/>
              <a:t>Enumerator </a:t>
            </a:r>
            <a:r>
              <a:rPr lang="en-US" altLang="zh-CN" sz="3200" dirty="0"/>
              <a:t>interface, yet we’d like for our new code to use </a:t>
            </a:r>
            <a:r>
              <a:rPr lang="en-US" altLang="zh-CN" sz="3200" dirty="0" smtClean="0"/>
              <a:t>only </a:t>
            </a:r>
            <a:r>
              <a:rPr lang="en-US" altLang="zh-CN" sz="3200" dirty="0"/>
              <a:t>Iterators. It looks like we need to build an adapter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699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Adapting an Enumeration to an  Iterator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348880"/>
            <a:ext cx="735044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990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Adapting an Enumeration to an  </a:t>
            </a:r>
            <a:r>
              <a:rPr lang="en-US" altLang="zh-CN" dirty="0" smtClean="0"/>
              <a:t>Iterator Class Diagram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" y="2348880"/>
            <a:ext cx="9027272" cy="318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the Adapter Pattern</a:t>
            </a:r>
            <a:endParaRPr lang="en-US" altLang="zh-CN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3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41733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 now for something </a:t>
            </a:r>
            <a:r>
              <a:rPr lang="en-US" altLang="zh-CN" dirty="0" smtClean="0"/>
              <a:t>different…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10856"/>
            <a:ext cx="8064896" cy="530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868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the Facade Pattern</a:t>
            </a:r>
            <a:endParaRPr lang="en-US" altLang="zh-CN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71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en-US" altLang="zh-CN" dirty="0"/>
              <a:t>Home Sweet Home Theater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4904"/>
            <a:ext cx="2634320" cy="195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563753"/>
            <a:ext cx="3168352" cy="221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4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85334"/>
            <a:ext cx="8650147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9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527304" cy="4495800"/>
          </a:xfrm>
        </p:spPr>
        <p:txBody>
          <a:bodyPr>
            <a:normAutofit/>
          </a:bodyPr>
          <a:lstStyle/>
          <a:p>
            <a:r>
              <a:rPr lang="en-US" altLang="zh-CN" dirty="0"/>
              <a:t>Watching a movie (the hard way)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79" y="1052736"/>
            <a:ext cx="43529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7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9231"/>
            <a:ext cx="8782182" cy="516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1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the Facade operates: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" y="2420888"/>
            <a:ext cx="407344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15" y="2027551"/>
            <a:ext cx="42576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254" y="1268760"/>
            <a:ext cx="1357283" cy="76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7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700807"/>
            <a:ext cx="3470597" cy="237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140449"/>
            <a:ext cx="42576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18" y="1374825"/>
            <a:ext cx="1357283" cy="76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9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06935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072925"/>
            <a:ext cx="1571636" cy="353621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44" y="3501008"/>
            <a:ext cx="1829315" cy="185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268760"/>
            <a:ext cx="329424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82" y="1556792"/>
            <a:ext cx="1495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07" y="1576216"/>
            <a:ext cx="16287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59" y="4429116"/>
            <a:ext cx="4560354" cy="242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dirty="0"/>
              <a:t>the Adapter Pattern</a:t>
            </a:r>
            <a:endParaRPr lang="en-US" altLang="zh-CN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94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" y="2038179"/>
            <a:ext cx="42576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257700"/>
            <a:ext cx="1357283" cy="76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883586"/>
            <a:ext cx="33147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607" y="4362417"/>
            <a:ext cx="22764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74" y="1519066"/>
            <a:ext cx="4782079" cy="136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284850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24" y="1776413"/>
            <a:ext cx="2996912" cy="415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8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257609" y="1484784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Constructing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your </a:t>
            </a:r>
            <a:r>
              <a:rPr lang="en-US" altLang="zh-CN" dirty="0" smtClean="0">
                <a:ea typeface="宋体" pitchFamily="2" charset="-122"/>
              </a:rPr>
              <a:t>home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theater facade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624" y="746662"/>
            <a:ext cx="6539896" cy="61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-36512" y="1309464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Implementing </a:t>
            </a: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 smtClean="0">
                <a:ea typeface="宋体" pitchFamily="2" charset="-122"/>
              </a:rPr>
              <a:t>simplified </a:t>
            </a:r>
            <a:r>
              <a:rPr lang="en-US" altLang="zh-CN" dirty="0">
                <a:ea typeface="宋体" pitchFamily="2" charset="-122"/>
              </a:rPr>
              <a:t>interface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13340"/>
            <a:ext cx="7416824" cy="511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0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-36512" y="1309464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Time to watch a movie (the easy way)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" y="2708920"/>
            <a:ext cx="911764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946" y="1579088"/>
            <a:ext cx="1296144" cy="113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-36512" y="1309464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Time to watch a movie (the easy way)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8640"/>
            <a:ext cx="1296144" cy="113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033546" cy="501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6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Design Pattern: the </a:t>
            </a:r>
            <a:r>
              <a:rPr lang="en-US" altLang="zh-CN" dirty="0" smtClean="0">
                <a:solidFill>
                  <a:srgbClr val="FF0000"/>
                </a:solidFill>
              </a:rPr>
              <a:t>Facade Pattern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02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7275" y="4214818"/>
            <a:ext cx="1536725" cy="22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73" y="1988840"/>
            <a:ext cx="764066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7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The Facade </a:t>
            </a:r>
            <a:r>
              <a:rPr lang="en-US" altLang="zh-CN" dirty="0" smtClean="0">
                <a:ea typeface="宋体" pitchFamily="2" charset="-122"/>
              </a:rPr>
              <a:t>Pattern Class Diagram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71" y="2132856"/>
            <a:ext cx="7680189" cy="429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756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Principle of Least Knowledge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21" y="2690502"/>
            <a:ext cx="7562457" cy="253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19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en-US" altLang="zh-CN" dirty="0"/>
              <a:t>Adapters all around us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132856"/>
            <a:ext cx="69913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Principle of Least Knowledge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8" y="2368034"/>
            <a:ext cx="6742660" cy="124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24" y="3861048"/>
            <a:ext cx="677076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205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How NOT to Win Friends and Influence Objects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48288"/>
            <a:ext cx="349874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13666"/>
            <a:ext cx="436136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0" y="2552344"/>
            <a:ext cx="8022230" cy="8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84" y="3613666"/>
            <a:ext cx="3438773" cy="1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04" y="5157192"/>
            <a:ext cx="4038488" cy="97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700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How NOT to Win Friends and Influence Objects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03" y="2092206"/>
            <a:ext cx="813731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6" y="4284237"/>
            <a:ext cx="7973218" cy="252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" y="2414588"/>
            <a:ext cx="1133597" cy="82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4" y="4581127"/>
            <a:ext cx="939199" cy="57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956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10" y="1484784"/>
            <a:ext cx="7978880" cy="139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3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304752" y="1365766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Keeping your method calls in bounds...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0076"/>
            <a:ext cx="7223583" cy="400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956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7" y="3244333"/>
            <a:ext cx="3508758" cy="195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28" y="2040630"/>
            <a:ext cx="45529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3616"/>
            <a:ext cx="2284869" cy="132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066800"/>
            <a:ext cx="3619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485" y="67056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6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304752" y="1365766"/>
            <a:ext cx="8784626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Facade and the  Principle of Least Knowledge</a:t>
            </a:r>
            <a:endParaRPr lang="zh-CN" alt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0"/>
            <a:ext cx="2638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5507"/>
            <a:ext cx="4570388" cy="144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72" y="4514472"/>
            <a:ext cx="3102166" cy="234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510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dirty="0"/>
              <a:t>the Adapter </a:t>
            </a:r>
            <a:r>
              <a:rPr lang="en-US" altLang="zh-CN" dirty="0" smtClean="0"/>
              <a:t>Pattern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0873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en-US" altLang="zh-CN" dirty="0">
                <a:solidFill>
                  <a:schemeClr val="tx1"/>
                </a:solidFill>
              </a:rPr>
              <a:t>An Application for </a:t>
            </a:r>
            <a:r>
              <a:rPr lang="en-US" altLang="zh-CN" dirty="0">
                <a:solidFill>
                  <a:schemeClr val="tx1"/>
                </a:solidFill>
              </a:rPr>
              <a:t>example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47690" y="1556792"/>
            <a:ext cx="879631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Adapting an Enumeration to an  </a:t>
            </a:r>
            <a:r>
              <a:rPr lang="en-US" altLang="zh-CN" dirty="0" smtClean="0"/>
              <a:t>Iterator</a:t>
            </a: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目前有一个运行良好的系统，该系统有一个类：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BookNameList</a:t>
            </a:r>
            <a:r>
              <a:rPr lang="zh-CN" altLang="en-US" sz="2400" dirty="0" smtClean="0">
                <a:solidFill>
                  <a:srgbClr val="0070C0"/>
                </a:solidFill>
              </a:rPr>
              <a:t>。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BookNameList</a:t>
            </a:r>
            <a:r>
              <a:rPr lang="zh-CN" altLang="en-US" sz="2400" dirty="0" smtClean="0">
                <a:solidFill>
                  <a:srgbClr val="0070C0"/>
                </a:solidFill>
              </a:rPr>
              <a:t>用</a:t>
            </a:r>
            <a:r>
              <a:rPr lang="en-US" altLang="zh-CN" sz="2400" dirty="0" smtClean="0">
                <a:solidFill>
                  <a:srgbClr val="0070C0"/>
                </a:solidFill>
              </a:rPr>
              <a:t>Vector</a:t>
            </a:r>
            <a:r>
              <a:rPr lang="zh-CN" altLang="en-US" sz="2400" dirty="0" smtClean="0">
                <a:solidFill>
                  <a:srgbClr val="0070C0"/>
                </a:solidFill>
              </a:rPr>
              <a:t>存放图书名称，但用户提供的是</a:t>
            </a:r>
            <a:r>
              <a:rPr lang="en-US" altLang="zh-CN" sz="2400" dirty="0" smtClean="0">
                <a:solidFill>
                  <a:srgbClr val="0070C0"/>
                </a:solidFill>
              </a:rPr>
              <a:t>Vector</a:t>
            </a:r>
            <a:r>
              <a:rPr lang="zh-CN" altLang="en-US" sz="2400" dirty="0" smtClean="0">
                <a:solidFill>
                  <a:srgbClr val="0070C0"/>
                </a:solidFill>
              </a:rPr>
              <a:t>的枚举器。目前开发组正在设计一个新系统，该系统使用一个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NewBookNameList</a:t>
            </a:r>
            <a:r>
              <a:rPr lang="zh-CN" altLang="en-US" sz="2400" dirty="0" smtClean="0">
                <a:solidFill>
                  <a:srgbClr val="0070C0"/>
                </a:solidFill>
              </a:rPr>
              <a:t>类，在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NewBookNameList</a:t>
            </a:r>
            <a:r>
              <a:rPr lang="zh-CN" altLang="en-US" sz="2400" dirty="0" smtClean="0">
                <a:solidFill>
                  <a:srgbClr val="0070C0"/>
                </a:solidFill>
              </a:rPr>
              <a:t>中的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LinkedList</a:t>
            </a:r>
            <a:r>
              <a:rPr lang="zh-CN" altLang="en-US" sz="2400" dirty="0" smtClean="0">
                <a:solidFill>
                  <a:srgbClr val="0070C0"/>
                </a:solidFill>
              </a:rPr>
              <a:t>存放图书名称，但为了缩短开发周期，决定</a:t>
            </a:r>
            <a:r>
              <a:rPr lang="en-US" altLang="zh-CN" sz="2400" dirty="0" err="1">
                <a:solidFill>
                  <a:srgbClr val="0070C0"/>
                </a:solidFill>
              </a:rPr>
              <a:t>NewBookNameList</a:t>
            </a:r>
            <a:r>
              <a:rPr lang="zh-CN" altLang="en-US" sz="2400" dirty="0">
                <a:solidFill>
                  <a:srgbClr val="0070C0"/>
                </a:solidFill>
              </a:rPr>
              <a:t>中</a:t>
            </a:r>
            <a:r>
              <a:rPr lang="zh-CN" altLang="en-US" sz="2400" dirty="0" smtClean="0">
                <a:solidFill>
                  <a:srgbClr val="0070C0"/>
                </a:solidFill>
              </a:rPr>
              <a:t>使用已有系统中，请使用适配器模式实现。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5373931"/>
            <a:ext cx="8429684" cy="1357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Your job is to…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Design the class diagram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program according to your class diagram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Test your </a:t>
            </a:r>
            <a:r>
              <a:rPr lang="en-US" altLang="zh-CN" sz="2000" dirty="0" smtClean="0">
                <a:solidFill>
                  <a:schemeClr val="tx1"/>
                </a:solidFill>
              </a:rPr>
              <a:t>design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05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en-US" altLang="zh-CN" dirty="0">
                <a:solidFill>
                  <a:schemeClr val="tx1"/>
                </a:solidFill>
              </a:rPr>
              <a:t>An Application for </a:t>
            </a:r>
            <a:r>
              <a:rPr lang="en-US" altLang="zh-CN" dirty="0">
                <a:solidFill>
                  <a:schemeClr val="tx1"/>
                </a:solidFill>
              </a:rPr>
              <a:t>example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4" y="1539594"/>
            <a:ext cx="80772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8453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en-US" altLang="zh-CN" dirty="0">
                <a:solidFill>
                  <a:schemeClr val="tx1"/>
                </a:solidFill>
              </a:rPr>
              <a:t>An Application for </a:t>
            </a:r>
            <a:r>
              <a:rPr lang="en-US" altLang="zh-CN" dirty="0">
                <a:solidFill>
                  <a:schemeClr val="tx1"/>
                </a:solidFill>
              </a:rPr>
              <a:t>example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00200"/>
            <a:ext cx="60864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30" y="4738111"/>
            <a:ext cx="38290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86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en-US" altLang="zh-CN" dirty="0">
                <a:solidFill>
                  <a:schemeClr val="tx1"/>
                </a:solidFill>
              </a:rPr>
              <a:t>An Application for </a:t>
            </a:r>
            <a:r>
              <a:rPr lang="en-US" altLang="zh-CN" dirty="0">
                <a:solidFill>
                  <a:schemeClr val="tx1"/>
                </a:solidFill>
              </a:rPr>
              <a:t>example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00808"/>
            <a:ext cx="574923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744" y="4293096"/>
            <a:ext cx="29432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12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 oriented </a:t>
            </a:r>
            <a:r>
              <a:rPr lang="en-US" altLang="zh-CN" dirty="0" smtClean="0"/>
              <a:t>adapters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2708920"/>
            <a:ext cx="617373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en-US" altLang="zh-CN" dirty="0">
                <a:solidFill>
                  <a:schemeClr val="tx1"/>
                </a:solidFill>
              </a:rPr>
              <a:t>An Application for </a:t>
            </a:r>
            <a:r>
              <a:rPr lang="en-US" altLang="zh-CN" dirty="0">
                <a:solidFill>
                  <a:schemeClr val="tx1"/>
                </a:solidFill>
              </a:rPr>
              <a:t>example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92" y="5057800"/>
            <a:ext cx="309546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5600"/>
            <a:ext cx="5916876" cy="46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006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en-US" altLang="zh-CN" dirty="0">
                <a:solidFill>
                  <a:schemeClr val="tx1"/>
                </a:solidFill>
              </a:rPr>
              <a:t>An Application for </a:t>
            </a:r>
            <a:r>
              <a:rPr lang="en-US" altLang="zh-CN" dirty="0">
                <a:solidFill>
                  <a:schemeClr val="tx1"/>
                </a:solidFill>
              </a:rPr>
              <a:t>example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8105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76415"/>
            <a:ext cx="36385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153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dirty="0"/>
              <a:t>the Adapter </a:t>
            </a:r>
            <a:r>
              <a:rPr lang="en-US" altLang="zh-CN" dirty="0" smtClean="0"/>
              <a:t>Pattern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661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4. An experiment in class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3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en-US" altLang="zh-CN" dirty="0" smtClean="0"/>
              <a:t>An </a:t>
            </a:r>
            <a:r>
              <a:rPr lang="en-US" altLang="zh-CN" dirty="0" smtClean="0">
                <a:solidFill>
                  <a:srgbClr val="C00000"/>
                </a:solidFill>
              </a:rPr>
              <a:t>Electric Outlet system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7224" y="2204864"/>
            <a:ext cx="7891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用户已经有一个两相插座（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TwoElectricOutlet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zh-CN" altLang="en-US" sz="2400" dirty="0" smtClean="0"/>
              <a:t>），新买一个三相插座（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ThreeElectricOutlet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zh-CN" altLang="en-US" sz="2400" dirty="0" smtClean="0"/>
              <a:t>），洗衣机（</a:t>
            </a:r>
            <a:r>
              <a:rPr lang="en-US" altLang="zh-CN" sz="2400" dirty="0" err="1" smtClean="0"/>
              <a:t>WashingMachine</a:t>
            </a:r>
            <a:r>
              <a:rPr lang="zh-CN" altLang="en-US" sz="2400" dirty="0" smtClean="0"/>
              <a:t>）使用三相插座，电视机（</a:t>
            </a:r>
            <a:r>
              <a:rPr lang="en-US" altLang="zh-CN" sz="2400" dirty="0" smtClean="0"/>
              <a:t>TV</a:t>
            </a:r>
            <a:r>
              <a:rPr lang="zh-CN" altLang="en-US" sz="2400" dirty="0" smtClean="0"/>
              <a:t>）用两相插座。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现在用户想用新买的三相插座来</a:t>
            </a:r>
            <a:r>
              <a:rPr lang="zh-CN" altLang="en-US" sz="2400" dirty="0"/>
              <a:t>使用电视机和洗衣机 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357158" y="5373931"/>
            <a:ext cx="8429684" cy="1357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Your job is to…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Design the class diagram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program according to your class diagram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Test your </a:t>
            </a:r>
            <a:r>
              <a:rPr lang="en-US" altLang="zh-CN" sz="2000" dirty="0" smtClean="0">
                <a:solidFill>
                  <a:schemeClr val="tx1"/>
                </a:solidFill>
              </a:rPr>
              <a:t>design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972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5. Homework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Finish the homework, </a:t>
            </a:r>
            <a:r>
              <a:rPr lang="en-US" altLang="zh-CN" smtClean="0"/>
              <a:t>which includes </a:t>
            </a:r>
            <a:r>
              <a:rPr lang="en-US" altLang="zh-CN" dirty="0" smtClean="0"/>
              <a:t>3 tasks.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 oriented </a:t>
            </a:r>
            <a:r>
              <a:rPr lang="en-US" altLang="zh-CN" dirty="0" smtClean="0"/>
              <a:t>adapters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90622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9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 oriented </a:t>
            </a:r>
            <a:r>
              <a:rPr lang="en-US" altLang="zh-CN" dirty="0" smtClean="0"/>
              <a:t>adapters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2295416"/>
            <a:ext cx="5931665" cy="321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9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53" y="3284984"/>
            <a:ext cx="9024787" cy="312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38348"/>
            <a:ext cx="1581324" cy="217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829608"/>
            <a:ext cx="66967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If it walks like a duck and quacks like a duck, </a:t>
            </a:r>
          </a:p>
          <a:p>
            <a:r>
              <a:rPr lang="en-US" altLang="zh-CN" sz="2800" dirty="0"/>
              <a:t>then it must might be a duck turkey wrapped </a:t>
            </a:r>
          </a:p>
          <a:p>
            <a:r>
              <a:rPr lang="en-US" altLang="zh-CN" sz="2800" dirty="0"/>
              <a:t>with a duck adapter...</a:t>
            </a:r>
            <a:endParaRPr lang="zh-CN" altLang="en-US" sz="28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875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2434</TotalTime>
  <Words>1418</Words>
  <Application>Microsoft Office PowerPoint</Application>
  <PresentationFormat>全屏显示(4:3)</PresentationFormat>
  <Paragraphs>259</Paragraphs>
  <Slides>64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中性</vt:lpstr>
      <vt:lpstr>OOSA&amp;D(2017) 07  随遇而安: 适配器模式与外观模式</vt:lpstr>
      <vt:lpstr>Glossary</vt:lpstr>
      <vt:lpstr>Agenda</vt:lpstr>
      <vt:lpstr>Agenda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Agenda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Agenda</vt:lpstr>
      <vt:lpstr>3. An Application for example</vt:lpstr>
      <vt:lpstr>3. An Application for example</vt:lpstr>
      <vt:lpstr>3. An Application for example</vt:lpstr>
      <vt:lpstr>3. An Application for example</vt:lpstr>
      <vt:lpstr>3. An Application for example</vt:lpstr>
      <vt:lpstr>3. An Application for example</vt:lpstr>
      <vt:lpstr>And now for something different…</vt:lpstr>
      <vt:lpstr>Agenda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Agenda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Agenda</vt:lpstr>
      <vt:lpstr>3. An Application for example</vt:lpstr>
      <vt:lpstr>3. An Application for example</vt:lpstr>
      <vt:lpstr>3. An Application for example</vt:lpstr>
      <vt:lpstr>3. An Application for example</vt:lpstr>
      <vt:lpstr>3. An Application for example</vt:lpstr>
      <vt:lpstr>3. An Application for example</vt:lpstr>
      <vt:lpstr>Agenda</vt:lpstr>
      <vt:lpstr>4. An experiment in class</vt:lpstr>
      <vt:lpstr>5.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OOSA&amp;D(2017)</dc:title>
  <dc:creator>Runner</dc:creator>
  <cp:lastModifiedBy>dyl</cp:lastModifiedBy>
  <cp:revision>108</cp:revision>
  <dcterms:created xsi:type="dcterms:W3CDTF">2017-06-05T05:28:12Z</dcterms:created>
  <dcterms:modified xsi:type="dcterms:W3CDTF">2017-10-21T12:39:05Z</dcterms:modified>
</cp:coreProperties>
</file>