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61" r:id="rId5"/>
    <p:sldId id="259" r:id="rId6"/>
    <p:sldId id="269" r:id="rId7"/>
    <p:sldId id="270" r:id="rId8"/>
    <p:sldId id="271" r:id="rId9"/>
    <p:sldId id="272" r:id="rId10"/>
    <p:sldId id="273" r:id="rId11"/>
    <p:sldId id="276" r:id="rId12"/>
    <p:sldId id="277" r:id="rId13"/>
    <p:sldId id="274" r:id="rId14"/>
    <p:sldId id="275" r:id="rId15"/>
    <p:sldId id="279" r:id="rId16"/>
    <p:sldId id="278" r:id="rId17"/>
    <p:sldId id="280" r:id="rId18"/>
    <p:sldId id="281" r:id="rId19"/>
    <p:sldId id="282" r:id="rId20"/>
    <p:sldId id="283" r:id="rId21"/>
    <p:sldId id="284" r:id="rId22"/>
    <p:sldId id="285" r:id="rId23"/>
    <p:sldId id="292" r:id="rId24"/>
    <p:sldId id="293" r:id="rId25"/>
    <p:sldId id="294" r:id="rId26"/>
    <p:sldId id="260" r:id="rId27"/>
    <p:sldId id="262" r:id="rId28"/>
    <p:sldId id="291" r:id="rId29"/>
    <p:sldId id="263" r:id="rId30"/>
    <p:sldId id="264" r:id="rId31"/>
    <p:sldId id="286" r:id="rId32"/>
    <p:sldId id="287" r:id="rId33"/>
    <p:sldId id="288" r:id="rId34"/>
    <p:sldId id="289" r:id="rId35"/>
    <p:sldId id="290" r:id="rId36"/>
    <p:sldId id="265" r:id="rId37"/>
    <p:sldId id="266" r:id="rId38"/>
    <p:sldId id="267" r:id="rId39"/>
    <p:sldId id="268"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70" autoAdjust="0"/>
  </p:normalViewPr>
  <p:slideViewPr>
    <p:cSldViewPr>
      <p:cViewPr varScale="1">
        <p:scale>
          <a:sx n="61" d="100"/>
          <a:sy n="61" d="100"/>
        </p:scale>
        <p:origin x="144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300A4-C7E1-4289-A42C-1EAB8ABA2E6B}" type="datetimeFigureOut">
              <a:rPr lang="zh-CN" altLang="en-US" smtClean="0"/>
              <a:t>2018/10/29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EEE7C-357B-4F83-84BB-5E139B6B2000}" type="slidenum">
              <a:rPr lang="zh-CN" altLang="en-US" smtClean="0"/>
              <a:t>‹#›</a:t>
            </a:fld>
            <a:endParaRPr lang="zh-CN" altLang="en-US"/>
          </a:p>
        </p:txBody>
      </p:sp>
    </p:spTree>
    <p:extLst>
      <p:ext uri="{BB962C8B-B14F-4D97-AF65-F5344CB8AC3E}">
        <p14:creationId xmlns:p14="http://schemas.microsoft.com/office/powerpoint/2010/main" val="74339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5EEE7C-357B-4F83-84BB-5E139B6B2000}" type="slidenum">
              <a:rPr lang="zh-CN" altLang="en-US" smtClean="0"/>
              <a:t>18</a:t>
            </a:fld>
            <a:endParaRPr lang="zh-CN" altLang="en-US"/>
          </a:p>
        </p:txBody>
      </p:sp>
    </p:spTree>
    <p:extLst>
      <p:ext uri="{BB962C8B-B14F-4D97-AF65-F5344CB8AC3E}">
        <p14:creationId xmlns:p14="http://schemas.microsoft.com/office/powerpoint/2010/main" val="341116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优先使用（对象）组合，而非（类）继承</a:t>
            </a:r>
            <a:br>
              <a:rPr lang="zh-CN" altLang="en-US" sz="1200" b="1"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95EEE7C-357B-4F83-84BB-5E139B6B2000}" type="slidenum">
              <a:rPr lang="zh-CN" altLang="en-US" smtClean="0"/>
              <a:t>22</a:t>
            </a:fld>
            <a:endParaRPr lang="zh-CN" altLang="en-US"/>
          </a:p>
        </p:txBody>
      </p:sp>
    </p:spTree>
    <p:extLst>
      <p:ext uri="{BB962C8B-B14F-4D97-AF65-F5344CB8AC3E}">
        <p14:creationId xmlns:p14="http://schemas.microsoft.com/office/powerpoint/2010/main" val="101200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2018/10/29</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2018/10/29</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2018/10/29</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2018/10/29</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2018/10/29</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2018/10/29</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2018/10/29</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1.wmf"/><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wmf"/><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OOSA&amp;D(2018)</a:t>
            </a:r>
            <a:endParaRPr lang="zh-CN" altLang="en-US" dirty="0"/>
          </a:p>
        </p:txBody>
      </p:sp>
      <p:sp>
        <p:nvSpPr>
          <p:cNvPr id="3" name="副标题 2"/>
          <p:cNvSpPr>
            <a:spLocks noGrp="1"/>
          </p:cNvSpPr>
          <p:nvPr>
            <p:ph type="subTitle" idx="1"/>
          </p:nvPr>
        </p:nvSpPr>
        <p:spPr/>
        <p:txBody>
          <a:bodyPr>
            <a:normAutofit/>
          </a:bodyPr>
          <a:lstStyle/>
          <a:p>
            <a:r>
              <a:rPr lang="en-US" altLang="zh-CN" dirty="0" smtClean="0"/>
              <a:t>01  Welcome to Design Patterns: an introduction</a:t>
            </a:r>
            <a:endParaRPr lang="zh-CN" altLang="en-US" dirty="0"/>
          </a:p>
        </p:txBody>
      </p:sp>
      <p:pic>
        <p:nvPicPr>
          <p:cNvPr id="13314"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6778653" y="214290"/>
            <a:ext cx="2222503" cy="50006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124" name="Picture 4" descr="http://www.ioffer.com/t/KGHHzM6zOkjRE67cWRheeAzUZnM=/adaptive-fit-in/232x232/filters:fill(transparent)/img/item/111/636/362/m4Za.jpg"/>
          <p:cNvPicPr>
            <a:picLocks noChangeAspect="1" noChangeArrowheads="1"/>
          </p:cNvPicPr>
          <p:nvPr/>
        </p:nvPicPr>
        <p:blipFill>
          <a:blip r:embed="rId3" cstate="print"/>
          <a:srcRect t="16164" b="22413"/>
          <a:stretch>
            <a:fillRect/>
          </a:stretch>
        </p:blipFill>
        <p:spPr bwMode="auto">
          <a:xfrm>
            <a:off x="6143636" y="4786322"/>
            <a:ext cx="2209800" cy="1357322"/>
          </a:xfrm>
          <a:prstGeom prst="rect">
            <a:avLst/>
          </a:prstGeom>
          <a:noFill/>
        </p:spPr>
      </p:pic>
      <p:pic>
        <p:nvPicPr>
          <p:cNvPr id="5125" name="Picture 5"/>
          <p:cNvPicPr>
            <a:picLocks noChangeAspect="1" noChangeArrowheads="1"/>
          </p:cNvPicPr>
          <p:nvPr/>
        </p:nvPicPr>
        <p:blipFill>
          <a:blip r:embed="rId4" cstate="print"/>
          <a:srcRect/>
          <a:stretch>
            <a:fillRect/>
          </a:stretch>
        </p:blipFill>
        <p:spPr bwMode="auto">
          <a:xfrm>
            <a:off x="3000364" y="2786058"/>
            <a:ext cx="2990850" cy="3657600"/>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cstate="print"/>
          <a:srcRect/>
          <a:stretch>
            <a:fillRect/>
          </a:stretch>
        </p:blipFill>
        <p:spPr bwMode="auto">
          <a:xfrm>
            <a:off x="357158" y="2872684"/>
            <a:ext cx="1817716" cy="3556712"/>
          </a:xfrm>
          <a:prstGeom prst="rect">
            <a:avLst/>
          </a:prstGeom>
          <a:noFill/>
          <a:ln w="9525">
            <a:noFill/>
            <a:miter lim="800000"/>
            <a:headEnd/>
            <a:tailEnd/>
          </a:ln>
          <a:effectLst/>
        </p:spPr>
      </p:pic>
      <p:sp>
        <p:nvSpPr>
          <p:cNvPr id="21" name="圆角矩形标注 20"/>
          <p:cNvSpPr/>
          <p:nvPr/>
        </p:nvSpPr>
        <p:spPr>
          <a:xfrm>
            <a:off x="857224" y="1643050"/>
            <a:ext cx="7000892" cy="1000132"/>
          </a:xfrm>
          <a:prstGeom prst="wedgeRoundRectCallout">
            <a:avLst>
              <a:gd name="adj1" fmla="val -38219"/>
              <a:gd name="adj2" fmla="val 9163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rPr>
              <a:t>But then what happens when we add wooden decoy ducks to the program?</a:t>
            </a:r>
            <a:r>
              <a:rPr lang="en-US" altLang="zh-CN" sz="2000" dirty="0" smtClean="0"/>
              <a:t> </a:t>
            </a:r>
            <a:r>
              <a:rPr lang="en-US" altLang="zh-CN" sz="2000" dirty="0" smtClean="0">
                <a:solidFill>
                  <a:schemeClr val="tx1"/>
                </a:solidFill>
              </a:rPr>
              <a:t>They aren’t supposed to fl y or quack...</a:t>
            </a:r>
            <a:endParaRPr lang="zh-CN" altLang="en-US" sz="20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sz="quarter" idx="1"/>
          </p:nvPr>
        </p:nvSpPr>
        <p:spPr>
          <a:xfrm>
            <a:off x="612648" y="1600200"/>
            <a:ext cx="8153400" cy="4114816"/>
          </a:xfrm>
          <a:solidFill>
            <a:schemeClr val="accent1">
              <a:lumMod val="20000"/>
              <a:lumOff val="80000"/>
            </a:schemeClr>
          </a:solidFill>
        </p:spPr>
        <p:txBody>
          <a:bodyPr>
            <a:normAutofit/>
          </a:bodyPr>
          <a:lstStyle/>
          <a:p>
            <a:r>
              <a:rPr lang="en-US" altLang="zh-CN" sz="2800" dirty="0" smtClean="0"/>
              <a:t>Which of the following are disadvantages of using </a:t>
            </a:r>
            <a:r>
              <a:rPr lang="en-US" altLang="zh-CN" sz="2800" i="1" dirty="0" smtClean="0"/>
              <a:t>inheritance to </a:t>
            </a:r>
            <a:r>
              <a:rPr lang="en-US" altLang="zh-CN" sz="2800" dirty="0" smtClean="0"/>
              <a:t>provide Duck behavior? (Choose all that apply.)</a:t>
            </a:r>
            <a:endParaRPr lang="zh-CN" altLang="en-US" sz="2800" dirty="0"/>
          </a:p>
        </p:txBody>
      </p:sp>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857224" y="3429000"/>
            <a:ext cx="7786742" cy="2123658"/>
          </a:xfrm>
          <a:prstGeom prst="rect">
            <a:avLst/>
          </a:prstGeom>
        </p:spPr>
        <p:txBody>
          <a:bodyPr wrap="square">
            <a:spAutoFit/>
          </a:bodyPr>
          <a:lstStyle/>
          <a:p>
            <a:r>
              <a:rPr lang="en-US" altLang="zh-CN" sz="2200" dirty="0" smtClean="0"/>
              <a:t>❏ A. Code is duplicated across subclasses.</a:t>
            </a:r>
          </a:p>
          <a:p>
            <a:r>
              <a:rPr lang="en-US" altLang="zh-CN" sz="2200" dirty="0" smtClean="0"/>
              <a:t>❏ B. Runtime behavior changes are difficult.</a:t>
            </a:r>
          </a:p>
          <a:p>
            <a:r>
              <a:rPr lang="en-US" altLang="zh-CN" sz="2200" dirty="0" smtClean="0"/>
              <a:t>❏ C. We can’t make ducks dance.</a:t>
            </a:r>
          </a:p>
          <a:p>
            <a:r>
              <a:rPr lang="en-US" altLang="zh-CN" sz="2200" dirty="0" smtClean="0"/>
              <a:t>❏ D. Hard to gain knowledge of all duck behaviors.</a:t>
            </a:r>
          </a:p>
          <a:p>
            <a:r>
              <a:rPr lang="en-US" altLang="zh-CN" sz="2200" dirty="0" smtClean="0"/>
              <a:t>❏ E. Ducks can’t fl y and quack at the same time.</a:t>
            </a:r>
          </a:p>
          <a:p>
            <a:r>
              <a:rPr lang="en-US" altLang="zh-CN" sz="2200" dirty="0" smtClean="0"/>
              <a:t>❏ F. Changes can unintentionally affect other ducks.</a:t>
            </a:r>
            <a:endParaRPr lang="zh-CN" altLang="en-US" sz="2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sz="quarter" idx="1"/>
          </p:nvPr>
        </p:nvSpPr>
        <p:spPr>
          <a:xfrm>
            <a:off x="612648" y="1600200"/>
            <a:ext cx="8153400" cy="4495800"/>
          </a:xfrm>
        </p:spPr>
        <p:txBody>
          <a:bodyPr>
            <a:normAutofit/>
          </a:bodyPr>
          <a:lstStyle/>
          <a:p>
            <a:r>
              <a:rPr lang="en-US" altLang="zh-CN" sz="3200" dirty="0" smtClean="0"/>
              <a:t>Joe knows the spec will keep changing and he’ll be forced to look at and possibly override fly() and quack() for every new Duck subclass that’s ever added to the program... </a:t>
            </a:r>
            <a:r>
              <a:rPr lang="en-US" altLang="zh-CN" sz="3200" i="1" dirty="0" smtClean="0"/>
              <a:t>forever.</a:t>
            </a:r>
            <a:endParaRPr lang="zh-CN" altLang="en-US" sz="3200" dirty="0"/>
          </a:p>
        </p:txBody>
      </p:sp>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1" name="Picture 54" descr="j0215495"/>
          <p:cNvPicPr>
            <a:picLocks noChangeAspect="1" noChangeArrowheads="1"/>
          </p:cNvPicPr>
          <p:nvPr/>
        </p:nvPicPr>
        <p:blipFill>
          <a:blip r:embed="rId3" cstate="print"/>
          <a:srcRect/>
          <a:stretch>
            <a:fillRect/>
          </a:stretch>
        </p:blipFill>
        <p:spPr bwMode="auto">
          <a:xfrm>
            <a:off x="285720" y="4429132"/>
            <a:ext cx="1411476" cy="1707970"/>
          </a:xfrm>
          <a:prstGeom prst="rect">
            <a:avLst/>
          </a:prstGeom>
          <a:noFill/>
          <a:ln w="9525">
            <a:noFill/>
            <a:miter lim="800000"/>
            <a:headEnd/>
            <a:tailEnd/>
          </a:ln>
        </p:spPr>
      </p:pic>
      <p:pic>
        <p:nvPicPr>
          <p:cNvPr id="12" name="Picture 53" descr="j0109397"/>
          <p:cNvPicPr>
            <a:picLocks noChangeAspect="1" noChangeArrowheads="1"/>
          </p:cNvPicPr>
          <p:nvPr/>
        </p:nvPicPr>
        <p:blipFill>
          <a:blip r:embed="rId4" cstate="print"/>
          <a:srcRect/>
          <a:stretch>
            <a:fillRect/>
          </a:stretch>
        </p:blipFill>
        <p:spPr bwMode="auto">
          <a:xfrm>
            <a:off x="2000232" y="4572008"/>
            <a:ext cx="1843993" cy="1404947"/>
          </a:xfrm>
          <a:prstGeom prst="rect">
            <a:avLst/>
          </a:prstGeom>
          <a:noFill/>
          <a:ln w="9525">
            <a:noFill/>
            <a:miter lim="800000"/>
            <a:headEnd/>
            <a:tailEnd/>
          </a:ln>
        </p:spPr>
      </p:pic>
      <p:pic>
        <p:nvPicPr>
          <p:cNvPr id="13" name="Picture 55" descr="j0395212"/>
          <p:cNvPicPr>
            <a:picLocks noChangeAspect="1" noChangeArrowheads="1"/>
          </p:cNvPicPr>
          <p:nvPr/>
        </p:nvPicPr>
        <p:blipFill>
          <a:blip r:embed="rId5" cstate="print"/>
          <a:srcRect/>
          <a:stretch>
            <a:fillRect/>
          </a:stretch>
        </p:blipFill>
        <p:spPr bwMode="auto">
          <a:xfrm flipH="1">
            <a:off x="3786182" y="4643446"/>
            <a:ext cx="1419442" cy="1360299"/>
          </a:xfrm>
          <a:prstGeom prst="rect">
            <a:avLst/>
          </a:prstGeom>
          <a:noFill/>
          <a:ln w="9525">
            <a:noFill/>
            <a:miter lim="800000"/>
            <a:headEnd/>
            <a:tailEnd/>
          </a:ln>
        </p:spPr>
      </p:pic>
      <p:pic>
        <p:nvPicPr>
          <p:cNvPr id="14" name="Picture 4" descr="http://www.ioffer.com/t/KGHHzM6zOkjRE67cWRheeAzUZnM=/adaptive-fit-in/232x232/filters:fill(transparent)/img/item/111/636/362/m4Za.jpg"/>
          <p:cNvPicPr>
            <a:picLocks noChangeAspect="1" noChangeArrowheads="1"/>
          </p:cNvPicPr>
          <p:nvPr/>
        </p:nvPicPr>
        <p:blipFill>
          <a:blip r:embed="rId6" cstate="print"/>
          <a:srcRect t="16164" b="22413"/>
          <a:stretch>
            <a:fillRect/>
          </a:stretch>
        </p:blipFill>
        <p:spPr bwMode="auto">
          <a:xfrm flipH="1">
            <a:off x="5281602" y="4714884"/>
            <a:ext cx="2219356" cy="1357322"/>
          </a:xfrm>
          <a:prstGeom prst="rect">
            <a:avLst/>
          </a:prstGeom>
          <a:noFill/>
        </p:spPr>
      </p:pic>
      <p:sp>
        <p:nvSpPr>
          <p:cNvPr id="15" name="TextBox 14"/>
          <p:cNvSpPr txBox="1"/>
          <p:nvPr/>
        </p:nvSpPr>
        <p:spPr>
          <a:xfrm>
            <a:off x="7643834" y="5143512"/>
            <a:ext cx="1101584" cy="769441"/>
          </a:xfrm>
          <a:prstGeom prst="rect">
            <a:avLst/>
          </a:prstGeom>
          <a:noFill/>
        </p:spPr>
        <p:txBody>
          <a:bodyPr wrap="none" rtlCol="0">
            <a:spAutoFit/>
          </a:bodyPr>
          <a:lstStyle/>
          <a:p>
            <a:r>
              <a:rPr lang="en-US" altLang="zh-CN" sz="4400" dirty="0" smtClean="0"/>
              <a:t>……</a:t>
            </a:r>
            <a:endParaRPr lang="zh-CN" altLang="en-US" sz="4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How about an interface?</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grpSp>
        <p:nvGrpSpPr>
          <p:cNvPr id="22" name="组合 21"/>
          <p:cNvGrpSpPr/>
          <p:nvPr/>
        </p:nvGrpSpPr>
        <p:grpSpPr>
          <a:xfrm>
            <a:off x="214282" y="1843917"/>
            <a:ext cx="8786874" cy="4204451"/>
            <a:chOff x="214282" y="1843917"/>
            <a:chExt cx="8786874" cy="4204451"/>
          </a:xfrm>
        </p:grpSpPr>
        <p:grpSp>
          <p:nvGrpSpPr>
            <p:cNvPr id="21" name="组合 20"/>
            <p:cNvGrpSpPr/>
            <p:nvPr/>
          </p:nvGrpSpPr>
          <p:grpSpPr>
            <a:xfrm>
              <a:off x="214282" y="2357430"/>
              <a:ext cx="8786874" cy="3690938"/>
              <a:chOff x="214282" y="2357430"/>
              <a:chExt cx="8786874" cy="3690938"/>
            </a:xfrm>
          </p:grpSpPr>
          <p:pic>
            <p:nvPicPr>
              <p:cNvPr id="31747" name="Picture 3"/>
              <p:cNvPicPr>
                <a:picLocks noChangeAspect="1" noChangeArrowheads="1"/>
              </p:cNvPicPr>
              <p:nvPr/>
            </p:nvPicPr>
            <p:blipFill>
              <a:blip r:embed="rId3" cstate="print"/>
              <a:srcRect/>
              <a:stretch>
                <a:fillRect/>
              </a:stretch>
            </p:blipFill>
            <p:spPr bwMode="auto">
              <a:xfrm>
                <a:off x="214282" y="2428868"/>
                <a:ext cx="8599487" cy="3619500"/>
              </a:xfrm>
              <a:prstGeom prst="rect">
                <a:avLst/>
              </a:prstGeom>
              <a:noFill/>
              <a:ln w="9525">
                <a:noFill/>
                <a:miter lim="800000"/>
                <a:headEnd/>
                <a:tailEnd/>
              </a:ln>
              <a:effectLst/>
            </p:spPr>
          </p:pic>
          <p:sp>
            <p:nvSpPr>
              <p:cNvPr id="18" name="矩形 17"/>
              <p:cNvSpPr/>
              <p:nvPr/>
            </p:nvSpPr>
            <p:spPr>
              <a:xfrm>
                <a:off x="6929454" y="2357430"/>
                <a:ext cx="2071702" cy="2000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748" name="Picture 4"/>
            <p:cNvPicPr>
              <a:picLocks noChangeAspect="1" noChangeArrowheads="1"/>
            </p:cNvPicPr>
            <p:nvPr/>
          </p:nvPicPr>
          <p:blipFill>
            <a:blip r:embed="rId4" cstate="print"/>
            <a:srcRect t="2940"/>
            <a:stretch>
              <a:fillRect/>
            </a:stretch>
          </p:blipFill>
          <p:spPr bwMode="auto">
            <a:xfrm>
              <a:off x="6643702" y="1843917"/>
              <a:ext cx="2266950" cy="2486883"/>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3078" name="Picture 6"/>
          <p:cNvPicPr>
            <a:picLocks noChangeAspect="1" noChangeArrowheads="1"/>
          </p:cNvPicPr>
          <p:nvPr/>
        </p:nvPicPr>
        <p:blipFill>
          <a:blip r:embed="rId3" cstate="print"/>
          <a:srcRect/>
          <a:stretch>
            <a:fillRect/>
          </a:stretch>
        </p:blipFill>
        <p:spPr bwMode="auto">
          <a:xfrm>
            <a:off x="1" y="3389588"/>
            <a:ext cx="1377190" cy="3039808"/>
          </a:xfrm>
          <a:prstGeom prst="rect">
            <a:avLst/>
          </a:prstGeom>
          <a:noFill/>
          <a:ln w="9525">
            <a:noFill/>
            <a:miter lim="800000"/>
            <a:headEnd/>
            <a:tailEnd/>
          </a:ln>
          <a:effectLst/>
        </p:spPr>
      </p:pic>
      <p:grpSp>
        <p:nvGrpSpPr>
          <p:cNvPr id="16" name="组合 20"/>
          <p:cNvGrpSpPr/>
          <p:nvPr/>
        </p:nvGrpSpPr>
        <p:grpSpPr>
          <a:xfrm>
            <a:off x="1500166" y="3357562"/>
            <a:ext cx="7587370" cy="3071834"/>
            <a:chOff x="214282" y="2357430"/>
            <a:chExt cx="8786874" cy="3690938"/>
          </a:xfrm>
        </p:grpSpPr>
        <p:pic>
          <p:nvPicPr>
            <p:cNvPr id="18" name="Picture 3"/>
            <p:cNvPicPr>
              <a:picLocks noChangeAspect="1" noChangeArrowheads="1"/>
            </p:cNvPicPr>
            <p:nvPr/>
          </p:nvPicPr>
          <p:blipFill>
            <a:blip r:embed="rId4" cstate="print"/>
            <a:srcRect/>
            <a:stretch>
              <a:fillRect/>
            </a:stretch>
          </p:blipFill>
          <p:spPr bwMode="auto">
            <a:xfrm>
              <a:off x="214282" y="2428868"/>
              <a:ext cx="8599487" cy="3619500"/>
            </a:xfrm>
            <a:prstGeom prst="rect">
              <a:avLst/>
            </a:prstGeom>
            <a:noFill/>
            <a:ln w="9525">
              <a:noFill/>
              <a:miter lim="800000"/>
              <a:headEnd/>
              <a:tailEnd/>
            </a:ln>
            <a:effectLst/>
          </p:spPr>
        </p:pic>
        <p:sp>
          <p:nvSpPr>
            <p:cNvPr id="21" name="矩形 20"/>
            <p:cNvSpPr/>
            <p:nvPr/>
          </p:nvSpPr>
          <p:spPr>
            <a:xfrm>
              <a:off x="6929454" y="2357430"/>
              <a:ext cx="2071702" cy="2000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标注 22"/>
          <p:cNvSpPr/>
          <p:nvPr/>
        </p:nvSpPr>
        <p:spPr>
          <a:xfrm>
            <a:off x="428596" y="1571612"/>
            <a:ext cx="8501122" cy="1714512"/>
          </a:xfrm>
          <a:prstGeom prst="wedgeRoundRectCallout">
            <a:avLst>
              <a:gd name="adj1" fmla="val -41761"/>
              <a:gd name="adj2" fmla="val 8022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rPr>
              <a:t>That is, like, the dumbest ! If you thought having to override a few methods was bad, how are you </a:t>
            </a:r>
            <a:r>
              <a:rPr lang="en-US" altLang="zh-CN" sz="2400" dirty="0" err="1" smtClean="0">
                <a:solidFill>
                  <a:schemeClr val="tx1"/>
                </a:solidFill>
              </a:rPr>
              <a:t>gonna</a:t>
            </a:r>
            <a:r>
              <a:rPr lang="en-US" altLang="zh-CN" sz="2400" dirty="0" smtClean="0">
                <a:solidFill>
                  <a:schemeClr val="tx1"/>
                </a:solidFill>
              </a:rPr>
              <a:t> feel when you need to make a little change to the flying behavior... in all 48 of the flying Duck subclasses?!</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solidFill>
                  <a:srgbClr val="C00000"/>
                </a:solidFill>
              </a:rPr>
              <a:t>Inheritance</a:t>
            </a:r>
            <a:r>
              <a:rPr lang="en-US" altLang="zh-CN" dirty="0" smtClean="0"/>
              <a:t>: Since the duck </a:t>
            </a:r>
            <a:r>
              <a:rPr lang="en-US" altLang="zh-CN" dirty="0" smtClean="0">
                <a:solidFill>
                  <a:srgbClr val="0070C0"/>
                </a:solidFill>
              </a:rPr>
              <a:t>behavior keeps changing </a:t>
            </a:r>
            <a:r>
              <a:rPr lang="en-US" altLang="zh-CN" dirty="0" smtClean="0"/>
              <a:t>across the subclasses, and it’s not appropriate for all subclasses to have those behaviors. </a:t>
            </a:r>
          </a:p>
          <a:p>
            <a:r>
              <a:rPr lang="en-US" altLang="zh-CN" dirty="0" smtClean="0">
                <a:solidFill>
                  <a:srgbClr val="C00000"/>
                </a:solidFill>
              </a:rPr>
              <a:t>Interface</a:t>
            </a:r>
            <a:r>
              <a:rPr lang="en-US" altLang="zh-CN" dirty="0" smtClean="0"/>
              <a:t>: Java interfaces have no implementation code, so </a:t>
            </a:r>
            <a:r>
              <a:rPr lang="en-US" altLang="zh-CN" dirty="0" smtClean="0">
                <a:solidFill>
                  <a:srgbClr val="0070C0"/>
                </a:solidFill>
              </a:rPr>
              <a:t>no code reuse</a:t>
            </a:r>
            <a:r>
              <a:rPr lang="en-US" altLang="zh-CN" dirty="0" smtClean="0"/>
              <a:t>. </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33794" name="Picture 2"/>
          <p:cNvPicPr>
            <a:picLocks noChangeAspect="1" noChangeArrowheads="1"/>
          </p:cNvPicPr>
          <p:nvPr/>
        </p:nvPicPr>
        <p:blipFill>
          <a:blip r:embed="rId3" cstate="print"/>
          <a:srcRect/>
          <a:stretch>
            <a:fillRect/>
          </a:stretch>
        </p:blipFill>
        <p:spPr bwMode="auto">
          <a:xfrm>
            <a:off x="2428860" y="4480240"/>
            <a:ext cx="4533898" cy="19443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34818" name="Picture 2"/>
          <p:cNvPicPr>
            <a:picLocks noChangeAspect="1" noChangeArrowheads="1"/>
          </p:cNvPicPr>
          <p:nvPr/>
        </p:nvPicPr>
        <p:blipFill>
          <a:blip r:embed="rId3" cstate="print"/>
          <a:srcRect/>
          <a:stretch>
            <a:fillRect/>
          </a:stretch>
        </p:blipFill>
        <p:spPr bwMode="auto">
          <a:xfrm>
            <a:off x="449984" y="2227094"/>
            <a:ext cx="8408296"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7" name="内容占位符 2"/>
          <p:cNvSpPr>
            <a:spLocks noGrp="1"/>
          </p:cNvSpPr>
          <p:nvPr>
            <p:ph sz="quarter" idx="1"/>
          </p:nvPr>
        </p:nvSpPr>
        <p:spPr>
          <a:xfrm>
            <a:off x="612648" y="1600200"/>
            <a:ext cx="8531352" cy="4495800"/>
          </a:xfrm>
        </p:spPr>
        <p:txBody>
          <a:bodyPr>
            <a:normAutofit/>
          </a:bodyPr>
          <a:lstStyle/>
          <a:p>
            <a:r>
              <a:rPr lang="en-US" altLang="zh-CN" dirty="0" smtClean="0"/>
              <a:t>We know that </a:t>
            </a:r>
            <a:r>
              <a:rPr lang="en-US" altLang="zh-CN" dirty="0" smtClean="0">
                <a:solidFill>
                  <a:srgbClr val="0070C0"/>
                </a:solidFill>
              </a:rPr>
              <a:t>fly() </a:t>
            </a:r>
            <a:r>
              <a:rPr lang="en-US" altLang="zh-CN" dirty="0" smtClean="0"/>
              <a:t>and </a:t>
            </a:r>
            <a:r>
              <a:rPr lang="en-US" altLang="zh-CN" dirty="0" smtClean="0">
                <a:solidFill>
                  <a:srgbClr val="0070C0"/>
                </a:solidFill>
              </a:rPr>
              <a:t>quack() </a:t>
            </a:r>
            <a:r>
              <a:rPr lang="en-US" altLang="zh-CN" dirty="0" smtClean="0"/>
              <a:t>are the parts of the Duck class that vary across ducks.</a:t>
            </a:r>
            <a:endParaRPr lang="zh-CN" altLang="en-US" dirty="0"/>
          </a:p>
        </p:txBody>
      </p:sp>
      <p:pic>
        <p:nvPicPr>
          <p:cNvPr id="35844" name="Picture 4"/>
          <p:cNvPicPr>
            <a:picLocks noChangeAspect="1" noChangeArrowheads="1"/>
          </p:cNvPicPr>
          <p:nvPr/>
        </p:nvPicPr>
        <p:blipFill>
          <a:blip r:embed="rId3" cstate="print"/>
          <a:srcRect/>
          <a:stretch>
            <a:fillRect/>
          </a:stretch>
        </p:blipFill>
        <p:spPr bwMode="auto">
          <a:xfrm>
            <a:off x="714348" y="2571744"/>
            <a:ext cx="7812386"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cstate="print"/>
          <a:srcRect t="35000" b="35000"/>
          <a:stretch>
            <a:fillRect/>
          </a:stretch>
        </p:blipFill>
        <p:spPr bwMode="auto">
          <a:xfrm>
            <a:off x="857224" y="6432965"/>
            <a:ext cx="1571636" cy="353621"/>
          </a:xfrm>
          <a:prstGeom prst="rect">
            <a:avLst/>
          </a:prstGeom>
          <a:noFill/>
        </p:spPr>
      </p:pic>
      <p:pic>
        <p:nvPicPr>
          <p:cNvPr id="36866" name="Picture 2"/>
          <p:cNvPicPr>
            <a:picLocks noChangeAspect="1" noChangeArrowheads="1"/>
          </p:cNvPicPr>
          <p:nvPr/>
        </p:nvPicPr>
        <p:blipFill>
          <a:blip r:embed="rId4" cstate="print"/>
          <a:srcRect/>
          <a:stretch>
            <a:fillRect/>
          </a:stretch>
        </p:blipFill>
        <p:spPr bwMode="auto">
          <a:xfrm>
            <a:off x="214282" y="2000240"/>
            <a:ext cx="8786842" cy="2506703"/>
          </a:xfrm>
          <a:prstGeom prst="rect">
            <a:avLst/>
          </a:prstGeom>
          <a:noFill/>
          <a:ln w="9525">
            <a:noFill/>
            <a:miter lim="800000"/>
            <a:headEnd/>
            <a:tailEnd/>
          </a:ln>
          <a:effectLst/>
        </p:spPr>
      </p:pic>
      <p:sp>
        <p:nvSpPr>
          <p:cNvPr id="7" name="矩形 6"/>
          <p:cNvSpPr/>
          <p:nvPr/>
        </p:nvSpPr>
        <p:spPr>
          <a:xfrm>
            <a:off x="357158" y="4929198"/>
            <a:ext cx="6357982" cy="830997"/>
          </a:xfrm>
          <a:prstGeom prst="rect">
            <a:avLst/>
          </a:prstGeom>
          <a:solidFill>
            <a:schemeClr val="accent1">
              <a:lumMod val="20000"/>
              <a:lumOff val="80000"/>
            </a:schemeClr>
          </a:solidFill>
          <a:ln w="3175">
            <a:solidFill>
              <a:schemeClr val="tx1"/>
            </a:solidFill>
          </a:ln>
        </p:spPr>
        <p:txBody>
          <a:bodyPr wrap="square">
            <a:spAutoFit/>
          </a:bodyPr>
          <a:lstStyle/>
          <a:p>
            <a:r>
              <a:rPr lang="en-US" altLang="zh-CN" sz="2400" dirty="0" smtClean="0"/>
              <a:t>“Program to an interface” really means </a:t>
            </a:r>
          </a:p>
          <a:p>
            <a:r>
              <a:rPr lang="en-US" altLang="zh-CN" sz="2400" dirty="0" smtClean="0"/>
              <a:t>“Program to a </a:t>
            </a:r>
            <a:r>
              <a:rPr lang="en-US" altLang="zh-CN" sz="2400" dirty="0" err="1" smtClean="0"/>
              <a:t>supertype</a:t>
            </a: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sz="quarter" idx="1"/>
          </p:nvPr>
        </p:nvSpPr>
        <p:spPr>
          <a:xfrm>
            <a:off x="612648" y="1600200"/>
            <a:ext cx="8531352" cy="4495800"/>
          </a:xfrm>
        </p:spPr>
        <p:txBody>
          <a:bodyPr>
            <a:normAutofit/>
          </a:bodyPr>
          <a:lstStyle/>
          <a:p>
            <a:r>
              <a:rPr lang="en-US" altLang="zh-CN" dirty="0" smtClean="0"/>
              <a:t>Implementing the Duck Behaviors</a:t>
            </a:r>
            <a:endParaRPr lang="zh-CN" altLang="en-US" dirty="0"/>
          </a:p>
        </p:txBody>
      </p:sp>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37891" name="Picture 3"/>
          <p:cNvPicPr>
            <a:picLocks noChangeAspect="1" noChangeArrowheads="1"/>
          </p:cNvPicPr>
          <p:nvPr/>
        </p:nvPicPr>
        <p:blipFill>
          <a:blip r:embed="rId3" cstate="print"/>
          <a:srcRect/>
          <a:stretch>
            <a:fillRect/>
          </a:stretch>
        </p:blipFill>
        <p:spPr bwMode="auto">
          <a:xfrm>
            <a:off x="2876580" y="3429021"/>
            <a:ext cx="5981700" cy="3000375"/>
          </a:xfrm>
          <a:prstGeom prst="rect">
            <a:avLst/>
          </a:prstGeom>
          <a:noFill/>
          <a:ln w="9525">
            <a:noFill/>
            <a:miter lim="800000"/>
            <a:headEnd/>
            <a:tailEnd/>
          </a:ln>
          <a:effectLst/>
        </p:spPr>
      </p:pic>
      <p:pic>
        <p:nvPicPr>
          <p:cNvPr id="37890" name="Picture 2"/>
          <p:cNvPicPr>
            <a:picLocks noChangeAspect="1" noChangeArrowheads="1"/>
          </p:cNvPicPr>
          <p:nvPr/>
        </p:nvPicPr>
        <p:blipFill>
          <a:blip r:embed="rId4" cstate="print"/>
          <a:srcRect/>
          <a:stretch>
            <a:fillRect/>
          </a:stretch>
        </p:blipFill>
        <p:spPr bwMode="auto">
          <a:xfrm>
            <a:off x="71406" y="2171712"/>
            <a:ext cx="4095750" cy="2971800"/>
          </a:xfrm>
          <a:prstGeom prst="rect">
            <a:avLst/>
          </a:prstGeom>
          <a:noFill/>
          <a:ln w="9525">
            <a:noFill/>
            <a:miter lim="800000"/>
            <a:headEnd/>
            <a:tailEnd/>
          </a:ln>
          <a:effectLst/>
        </p:spPr>
      </p:pic>
      <p:sp>
        <p:nvSpPr>
          <p:cNvPr id="9" name="矩形 8"/>
          <p:cNvSpPr/>
          <p:nvPr/>
        </p:nvSpPr>
        <p:spPr>
          <a:xfrm>
            <a:off x="6858016" y="3143248"/>
            <a:ext cx="357190"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Glossary</a:t>
            </a:r>
            <a:endParaRPr lang="zh-CN" altLang="en-US" dirty="0"/>
          </a:p>
        </p:txBody>
      </p:sp>
      <p:sp>
        <p:nvSpPr>
          <p:cNvPr id="3" name="内容占位符 2"/>
          <p:cNvSpPr>
            <a:spLocks noGrp="1"/>
          </p:cNvSpPr>
          <p:nvPr>
            <p:ph sz="quarter" idx="1"/>
          </p:nvPr>
        </p:nvSpPr>
        <p:spPr/>
        <p:txBody>
          <a:bodyPr/>
          <a:lstStyle/>
          <a:p>
            <a:r>
              <a:rPr lang="en-US" b="1" dirty="0" smtClean="0"/>
              <a:t>pattern </a:t>
            </a:r>
            <a:r>
              <a:rPr lang="en-US" dirty="0" smtClean="0"/>
              <a:t>['</a:t>
            </a:r>
            <a:r>
              <a:rPr lang="en-US" dirty="0" err="1" smtClean="0"/>
              <a:t>pæt</a:t>
            </a:r>
            <a:r>
              <a:rPr lang="en-US" dirty="0" smtClean="0"/>
              <a:t>(ə)n]   a model considered worthy of imitation</a:t>
            </a:r>
            <a:endParaRPr lang="en-US" b="1" dirty="0" smtClean="0"/>
          </a:p>
          <a:p>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 Case Analysis</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38914" name="Picture 2"/>
          <p:cNvPicPr>
            <a:picLocks noChangeAspect="1" noChangeArrowheads="1"/>
          </p:cNvPicPr>
          <p:nvPr/>
        </p:nvPicPr>
        <p:blipFill>
          <a:blip r:embed="rId2" cstate="print"/>
          <a:srcRect/>
          <a:stretch>
            <a:fillRect/>
          </a:stretch>
        </p:blipFill>
        <p:spPr bwMode="auto">
          <a:xfrm>
            <a:off x="219075" y="1285860"/>
            <a:ext cx="8704263" cy="553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sz="quarter" idx="1"/>
          </p:nvPr>
        </p:nvSpPr>
        <p:spPr>
          <a:xfrm>
            <a:off x="612648" y="1600200"/>
            <a:ext cx="8531352" cy="4495800"/>
          </a:xfrm>
        </p:spPr>
        <p:txBody>
          <a:bodyPr>
            <a:normAutofit/>
          </a:bodyPr>
          <a:lstStyle/>
          <a:p>
            <a:r>
              <a:rPr lang="en-US" altLang="zh-CN" dirty="0" smtClean="0">
                <a:solidFill>
                  <a:srgbClr val="C00000"/>
                </a:solidFill>
              </a:rPr>
              <a:t>Composition</a:t>
            </a:r>
          </a:p>
          <a:p>
            <a:pPr lvl="1"/>
            <a:r>
              <a:rPr lang="en-US" altLang="zh-CN" dirty="0" smtClean="0"/>
              <a:t>HAS-A</a:t>
            </a:r>
          </a:p>
          <a:p>
            <a:pPr lvl="1">
              <a:buNone/>
            </a:pPr>
            <a:endParaRPr lang="en-US" altLang="zh-CN" dirty="0" smtClean="0"/>
          </a:p>
          <a:p>
            <a:pPr lvl="1">
              <a:buNone/>
            </a:pPr>
            <a:endParaRPr lang="en-US" altLang="zh-CN" dirty="0" smtClean="0"/>
          </a:p>
          <a:p>
            <a:pPr lvl="1">
              <a:buNone/>
            </a:pPr>
            <a:endParaRPr lang="zh-CN" altLang="en-US" dirty="0" smtClean="0"/>
          </a:p>
          <a:p>
            <a:r>
              <a:rPr lang="en-US" altLang="zh-CN" dirty="0" smtClean="0">
                <a:solidFill>
                  <a:srgbClr val="C00000"/>
                </a:solidFill>
              </a:rPr>
              <a:t>Inheritance</a:t>
            </a:r>
            <a:r>
              <a:rPr lang="en-US" altLang="zh-CN" dirty="0" smtClean="0"/>
              <a:t>: </a:t>
            </a:r>
          </a:p>
          <a:p>
            <a:pPr lvl="1"/>
            <a:r>
              <a:rPr lang="en-US" altLang="zh-CN" dirty="0" smtClean="0"/>
              <a:t>IS-A</a:t>
            </a:r>
          </a:p>
          <a:p>
            <a:pPr lvl="1"/>
            <a:endParaRPr lang="en-US" altLang="zh-CN" dirty="0" smtClean="0"/>
          </a:p>
          <a:p>
            <a:pPr lvl="1"/>
            <a:endParaRPr lang="en-US" altLang="zh-CN" dirty="0" smtClean="0"/>
          </a:p>
          <a:p>
            <a:pPr lvl="1">
              <a:buNone/>
            </a:pPr>
            <a:endParaRPr lang="en-US" altLang="zh-CN" dirty="0" smtClean="0"/>
          </a:p>
        </p:txBody>
      </p:sp>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9" name="矩形 8"/>
          <p:cNvSpPr/>
          <p:nvPr/>
        </p:nvSpPr>
        <p:spPr>
          <a:xfrm>
            <a:off x="6858016" y="3143248"/>
            <a:ext cx="357190"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p:cNvPicPr>
            <a:picLocks noChangeAspect="1" noChangeArrowheads="1"/>
          </p:cNvPicPr>
          <p:nvPr/>
        </p:nvPicPr>
        <p:blipFill>
          <a:blip r:embed="rId3" cstate="print"/>
          <a:srcRect/>
          <a:stretch>
            <a:fillRect/>
          </a:stretch>
        </p:blipFill>
        <p:spPr bwMode="auto">
          <a:xfrm>
            <a:off x="3643306" y="1643050"/>
            <a:ext cx="4851436" cy="3084462"/>
          </a:xfrm>
          <a:prstGeom prst="rect">
            <a:avLst/>
          </a:prstGeom>
          <a:noFill/>
          <a:ln w="9525">
            <a:noFill/>
            <a:miter lim="800000"/>
            <a:headEnd/>
            <a:tailEnd/>
          </a:ln>
          <a:effectLst/>
        </p:spPr>
      </p:pic>
      <p:pic>
        <p:nvPicPr>
          <p:cNvPr id="12" name="Picture 2"/>
          <p:cNvPicPr>
            <a:picLocks noChangeAspect="1" noChangeArrowheads="1"/>
          </p:cNvPicPr>
          <p:nvPr/>
        </p:nvPicPr>
        <p:blipFill>
          <a:blip r:embed="rId4" cstate="print"/>
          <a:srcRect/>
          <a:stretch>
            <a:fillRect/>
          </a:stretch>
        </p:blipFill>
        <p:spPr bwMode="auto">
          <a:xfrm>
            <a:off x="3571868" y="4214818"/>
            <a:ext cx="3065376" cy="21991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 Case Analysis</a:t>
            </a:r>
            <a:endParaRPr lang="zh-CN" altLang="en-US" dirty="0"/>
          </a:p>
        </p:txBody>
      </p:sp>
      <p:pic>
        <p:nvPicPr>
          <p:cNvPr id="39938" name="Picture 2"/>
          <p:cNvPicPr>
            <a:picLocks noChangeAspect="1" noChangeArrowheads="1"/>
          </p:cNvPicPr>
          <p:nvPr/>
        </p:nvPicPr>
        <p:blipFill>
          <a:blip r:embed="rId3" cstate="print"/>
          <a:srcRect/>
          <a:stretch>
            <a:fillRect/>
          </a:stretch>
        </p:blipFill>
        <p:spPr bwMode="auto">
          <a:xfrm>
            <a:off x="357158" y="2231155"/>
            <a:ext cx="8358214" cy="24837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BFD6D858-C8F1-470B-A9DF-29AE55DE0753}" type="datetime1">
              <a:rPr lang="zh-CN" altLang="en-US"/>
              <a:pPr>
                <a:defRPr/>
              </a:pPr>
              <a:t>2018/10/29</a:t>
            </a:fld>
            <a:endParaRPr lang="en-US" altLang="zh-CN"/>
          </a:p>
        </p:txBody>
      </p:sp>
      <p:sp>
        <p:nvSpPr>
          <p:cNvPr id="8" name="页脚占位符 4"/>
          <p:cNvSpPr>
            <a:spLocks noGrp="1"/>
          </p:cNvSpPr>
          <p:nvPr>
            <p:ph type="ftr" sz="quarter" idx="11"/>
          </p:nvPr>
        </p:nvSpPr>
        <p:spPr/>
        <p:txBody>
          <a:bodyPr/>
          <a:lstStyle/>
          <a:p>
            <a:pPr>
              <a:defRPr/>
            </a:pPr>
            <a:r>
              <a:rPr lang="en-US" altLang="zh-CN"/>
              <a:t>Neusoft Computer Science and Technology Department copyright©</a:t>
            </a:r>
          </a:p>
        </p:txBody>
      </p:sp>
      <p:sp>
        <p:nvSpPr>
          <p:cNvPr id="9" name="灯片编号占位符 5"/>
          <p:cNvSpPr>
            <a:spLocks noGrp="1"/>
          </p:cNvSpPr>
          <p:nvPr>
            <p:ph type="sldNum" sz="quarter" idx="12"/>
          </p:nvPr>
        </p:nvSpPr>
        <p:spPr/>
        <p:txBody>
          <a:bodyPr>
            <a:normAutofit fontScale="85000" lnSpcReduction="20000"/>
          </a:bodyPr>
          <a:lstStyle/>
          <a:p>
            <a:pPr>
              <a:defRPr/>
            </a:pPr>
            <a:fld id="{A6B31B8D-DC2D-4FCE-A764-B0B382EAA951}" type="slidenum">
              <a:rPr lang="en-US" altLang="zh-CN"/>
              <a:pPr>
                <a:defRPr/>
              </a:pPr>
              <a:t>23</a:t>
            </a:fld>
            <a:endParaRPr lang="en-US" altLang="zh-CN"/>
          </a:p>
        </p:txBody>
      </p:sp>
      <p:pic>
        <p:nvPicPr>
          <p:cNvPr id="123915" name="Picture 11" descr="主板-fit"/>
          <p:cNvPicPr>
            <a:picLocks noChangeAspect="1" noChangeArrowheads="1"/>
          </p:cNvPicPr>
          <p:nvPr/>
        </p:nvPicPr>
        <p:blipFill>
          <a:blip r:embed="rId2" cstate="print"/>
          <a:srcRect/>
          <a:stretch>
            <a:fillRect/>
          </a:stretch>
        </p:blipFill>
        <p:spPr bwMode="auto">
          <a:xfrm>
            <a:off x="1916113" y="1628775"/>
            <a:ext cx="5086350" cy="4527550"/>
          </a:xfrm>
          <a:prstGeom prst="rect">
            <a:avLst/>
          </a:prstGeom>
          <a:noFill/>
          <a:ln w="9525">
            <a:noFill/>
            <a:miter lim="800000"/>
            <a:headEnd/>
            <a:tailEnd/>
          </a:ln>
        </p:spPr>
      </p:pic>
      <p:sp>
        <p:nvSpPr>
          <p:cNvPr id="11270" name="Rectangle 2"/>
          <p:cNvSpPr>
            <a:spLocks noGrp="1" noChangeArrowheads="1"/>
          </p:cNvSpPr>
          <p:nvPr>
            <p:ph type="title"/>
          </p:nvPr>
        </p:nvSpPr>
        <p:spPr/>
        <p:txBody>
          <a:bodyPr/>
          <a:lstStyle/>
          <a:p>
            <a:r>
              <a:rPr lang="en-US" altLang="zh-CN" dirty="0" smtClean="0"/>
              <a:t>1. A Case Analysis</a:t>
            </a:r>
            <a:endParaRPr lang="en-US" altLang="zh-CN" dirty="0" smtClean="0">
              <a:latin typeface="Comic Sans MS" pitchFamily="66" charset="0"/>
            </a:endParaRPr>
          </a:p>
        </p:txBody>
      </p:sp>
      <p:sp>
        <p:nvSpPr>
          <p:cNvPr id="123912" name="Rectangle 8"/>
          <p:cNvSpPr>
            <a:spLocks noGrp="1" noChangeArrowheads="1"/>
          </p:cNvSpPr>
          <p:nvPr>
            <p:ph type="body" idx="1"/>
          </p:nvPr>
        </p:nvSpPr>
        <p:spPr>
          <a:xfrm>
            <a:off x="341313" y="1719263"/>
            <a:ext cx="3465512" cy="4410075"/>
          </a:xfrm>
          <a:noFill/>
        </p:spPr>
        <p:txBody>
          <a:bodyPr/>
          <a:lstStyle/>
          <a:p>
            <a:pPr marL="762000" indent="-762000" eaLnBrk="1" hangingPunct="1">
              <a:buFont typeface="Wingdings" pitchFamily="2" charset="2"/>
              <a:buChar char="l"/>
            </a:pPr>
            <a:r>
              <a:rPr lang="en-US" altLang="zh-CN" smtClean="0">
                <a:latin typeface="Comic Sans MS" pitchFamily="66" charset="0"/>
              </a:rPr>
              <a:t>Integration</a:t>
            </a:r>
          </a:p>
          <a:p>
            <a:pPr marL="1131888" lvl="1" indent="-660400" eaLnBrk="1" hangingPunct="1"/>
            <a:r>
              <a:rPr lang="en-US" altLang="zh-CN" smtClean="0">
                <a:latin typeface="Comic Sans MS" pitchFamily="66" charset="0"/>
              </a:rPr>
              <a:t>fixed</a:t>
            </a:r>
          </a:p>
          <a:p>
            <a:pPr marL="762000" indent="-762000" eaLnBrk="1" hangingPunct="1">
              <a:buFont typeface="Wingdings" pitchFamily="2" charset="2"/>
              <a:buNone/>
            </a:pPr>
            <a:endParaRPr lang="en-US" altLang="zh-CN" smtClean="0">
              <a:latin typeface="Comic Sans MS" pitchFamily="66" charset="0"/>
            </a:endParaRPr>
          </a:p>
          <a:p>
            <a:pPr marL="762000" indent="-762000" eaLnBrk="1" hangingPunct="1">
              <a:buFont typeface="Wingdings" pitchFamily="2" charset="2"/>
              <a:buNone/>
            </a:pPr>
            <a:endParaRPr lang="en-US" altLang="zh-CN" smtClean="0">
              <a:latin typeface="Comic Sans MS" pitchFamily="66" charset="0"/>
            </a:endParaRPr>
          </a:p>
          <a:p>
            <a:pPr marL="762000" indent="-762000" eaLnBrk="1" hangingPunct="1">
              <a:buFont typeface="Wingdings" pitchFamily="2" charset="2"/>
              <a:buNone/>
            </a:pPr>
            <a:endParaRPr lang="en-US" altLang="zh-CN" smtClean="0">
              <a:latin typeface="Comic Sans MS" pitchFamily="66" charset="0"/>
            </a:endParaRPr>
          </a:p>
          <a:p>
            <a:pPr marL="762000" indent="-762000" eaLnBrk="1" hangingPunct="1">
              <a:buFont typeface="Wingdings" pitchFamily="2" charset="2"/>
              <a:buChar char="l"/>
            </a:pPr>
            <a:r>
              <a:rPr lang="en-US" altLang="zh-CN" smtClean="0">
                <a:latin typeface="Comic Sans MS" pitchFamily="66" charset="0"/>
              </a:rPr>
              <a:t>Independence</a:t>
            </a:r>
          </a:p>
          <a:p>
            <a:pPr marL="1131888" lvl="1" indent="-660400" eaLnBrk="1" hangingPunct="1"/>
            <a:r>
              <a:rPr lang="en-US" altLang="zh-CN" smtClean="0">
                <a:latin typeface="Comic Sans MS" pitchFamily="66" charset="0"/>
              </a:rPr>
              <a:t>flexible</a:t>
            </a:r>
          </a:p>
        </p:txBody>
      </p:sp>
      <p:pic>
        <p:nvPicPr>
          <p:cNvPr id="123913" name="Picture 9" descr="集成"/>
          <p:cNvPicPr>
            <a:picLocks noChangeAspect="1" noChangeArrowheads="1"/>
          </p:cNvPicPr>
          <p:nvPr/>
        </p:nvPicPr>
        <p:blipFill>
          <a:blip r:embed="rId3" cstate="print"/>
          <a:srcRect/>
          <a:stretch>
            <a:fillRect/>
          </a:stretch>
        </p:blipFill>
        <p:spPr bwMode="auto">
          <a:xfrm>
            <a:off x="3627438" y="1752600"/>
            <a:ext cx="2654300" cy="1990725"/>
          </a:xfrm>
          <a:prstGeom prst="rect">
            <a:avLst/>
          </a:prstGeom>
          <a:noFill/>
          <a:ln w="9525">
            <a:noFill/>
            <a:miter lim="800000"/>
            <a:headEnd/>
            <a:tailEnd/>
          </a:ln>
        </p:spPr>
      </p:pic>
      <p:pic>
        <p:nvPicPr>
          <p:cNvPr id="123914" name="Picture 10" descr="独立"/>
          <p:cNvPicPr>
            <a:picLocks noChangeAspect="1" noChangeArrowheads="1"/>
          </p:cNvPicPr>
          <p:nvPr/>
        </p:nvPicPr>
        <p:blipFill>
          <a:blip r:embed="rId4" cstate="print"/>
          <a:srcRect/>
          <a:stretch>
            <a:fillRect/>
          </a:stretch>
        </p:blipFill>
        <p:spPr bwMode="auto">
          <a:xfrm>
            <a:off x="5426075" y="3933825"/>
            <a:ext cx="2925763" cy="2195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23915"/>
                                        </p:tgtEl>
                                      </p:cBhvr>
                                    </p:animEffect>
                                    <p:set>
                                      <p:cBhvr>
                                        <p:cTn id="7" dur="1" fill="hold">
                                          <p:stCondLst>
                                            <p:cond delay="499"/>
                                          </p:stCondLst>
                                        </p:cTn>
                                        <p:tgtEl>
                                          <p:spTgt spid="123915"/>
                                        </p:tgtEl>
                                        <p:attrNameLst>
                                          <p:attrName>style.visibility</p:attrName>
                                        </p:attrNameLst>
                                      </p:cBhvr>
                                      <p:to>
                                        <p:strVal val="hidden"/>
                                      </p:to>
                                    </p:se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23912">
                                            <p:txEl>
                                              <p:pRg st="0" end="0"/>
                                            </p:txEl>
                                          </p:spTgt>
                                        </p:tgtEl>
                                        <p:attrNameLst>
                                          <p:attrName>style.visibility</p:attrName>
                                        </p:attrNameLst>
                                      </p:cBhvr>
                                      <p:to>
                                        <p:strVal val="visible"/>
                                      </p:to>
                                    </p:set>
                                    <p:animEffect transition="in" filter="checkerboard(across)">
                                      <p:cBhvr>
                                        <p:cTn id="11" dur="500"/>
                                        <p:tgtEl>
                                          <p:spTgt spid="123912">
                                            <p:txEl>
                                              <p:pRg st="0" end="0"/>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23912">
                                            <p:txEl>
                                              <p:pRg st="1" end="1"/>
                                            </p:txEl>
                                          </p:spTgt>
                                        </p:tgtEl>
                                        <p:attrNameLst>
                                          <p:attrName>style.visibility</p:attrName>
                                        </p:attrNameLst>
                                      </p:cBhvr>
                                      <p:to>
                                        <p:strVal val="visible"/>
                                      </p:to>
                                    </p:set>
                                    <p:animEffect transition="in" filter="checkerboard(across)">
                                      <p:cBhvr>
                                        <p:cTn id="15" dur="500"/>
                                        <p:tgtEl>
                                          <p:spTgt spid="123912">
                                            <p:txEl>
                                              <p:pRg st="1" end="1"/>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23913"/>
                                        </p:tgtEl>
                                        <p:attrNameLst>
                                          <p:attrName>style.visibility</p:attrName>
                                        </p:attrNameLst>
                                      </p:cBhvr>
                                      <p:to>
                                        <p:strVal val="visible"/>
                                      </p:to>
                                    </p:set>
                                    <p:animEffect transition="in" filter="checkerboard(across)">
                                      <p:cBhvr>
                                        <p:cTn id="19" dur="500"/>
                                        <p:tgtEl>
                                          <p:spTgt spid="123913"/>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23912">
                                            <p:txEl>
                                              <p:pRg st="5" end="5"/>
                                            </p:txEl>
                                          </p:spTgt>
                                        </p:tgtEl>
                                        <p:attrNameLst>
                                          <p:attrName>style.visibility</p:attrName>
                                        </p:attrNameLst>
                                      </p:cBhvr>
                                      <p:to>
                                        <p:strVal val="visible"/>
                                      </p:to>
                                    </p:set>
                                    <p:animEffect transition="in" filter="checkerboard(across)">
                                      <p:cBhvr>
                                        <p:cTn id="23" dur="500"/>
                                        <p:tgtEl>
                                          <p:spTgt spid="123912">
                                            <p:txEl>
                                              <p:pRg st="5" end="5"/>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23912">
                                            <p:txEl>
                                              <p:pRg st="6" end="6"/>
                                            </p:txEl>
                                          </p:spTgt>
                                        </p:tgtEl>
                                        <p:attrNameLst>
                                          <p:attrName>style.visibility</p:attrName>
                                        </p:attrNameLst>
                                      </p:cBhvr>
                                      <p:to>
                                        <p:strVal val="visible"/>
                                      </p:to>
                                    </p:set>
                                    <p:animEffect transition="in" filter="checkerboard(across)">
                                      <p:cBhvr>
                                        <p:cTn id="27" dur="500"/>
                                        <p:tgtEl>
                                          <p:spTgt spid="123912">
                                            <p:txEl>
                                              <p:pRg st="6" end="6"/>
                                            </p:txEl>
                                          </p:spTgt>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123914"/>
                                        </p:tgtEl>
                                        <p:attrNameLst>
                                          <p:attrName>style.visibility</p:attrName>
                                        </p:attrNameLst>
                                      </p:cBhvr>
                                      <p:to>
                                        <p:strVal val="visible"/>
                                      </p:to>
                                    </p:set>
                                    <p:animEffect transition="in" filter="checkerboard(across)">
                                      <p:cBhvr>
                                        <p:cTn id="31" dur="500"/>
                                        <p:tgtEl>
                                          <p:spTgt spid="123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p:cNvSpPr>
            <a:spLocks noGrp="1"/>
          </p:cNvSpPr>
          <p:nvPr>
            <p:ph type="dt" sz="quarter" idx="10"/>
          </p:nvPr>
        </p:nvSpPr>
        <p:spPr/>
        <p:txBody>
          <a:bodyPr/>
          <a:lstStyle/>
          <a:p>
            <a:pPr>
              <a:defRPr/>
            </a:pPr>
            <a:fld id="{A54550C5-F27F-49EE-9372-F836FF7C4EB6}" type="datetime1">
              <a:rPr lang="zh-CN" altLang="en-US"/>
              <a:pPr>
                <a:defRPr/>
              </a:pPr>
              <a:t>2018/10/29</a:t>
            </a:fld>
            <a:endParaRPr lang="en-US" altLang="zh-CN"/>
          </a:p>
        </p:txBody>
      </p:sp>
      <p:sp>
        <p:nvSpPr>
          <p:cNvPr id="34" name="页脚占位符 4"/>
          <p:cNvSpPr>
            <a:spLocks noGrp="1"/>
          </p:cNvSpPr>
          <p:nvPr>
            <p:ph type="ftr" sz="quarter" idx="11"/>
          </p:nvPr>
        </p:nvSpPr>
        <p:spPr/>
        <p:txBody>
          <a:bodyPr/>
          <a:lstStyle/>
          <a:p>
            <a:pPr>
              <a:defRPr/>
            </a:pPr>
            <a:r>
              <a:rPr lang="en-US" altLang="zh-CN"/>
              <a:t>Neusoft Computer Science and Technology Department copyright©</a:t>
            </a:r>
          </a:p>
        </p:txBody>
      </p:sp>
      <p:sp>
        <p:nvSpPr>
          <p:cNvPr id="35" name="灯片编号占位符 5"/>
          <p:cNvSpPr>
            <a:spLocks noGrp="1"/>
          </p:cNvSpPr>
          <p:nvPr>
            <p:ph type="sldNum" sz="quarter" idx="12"/>
          </p:nvPr>
        </p:nvSpPr>
        <p:spPr/>
        <p:txBody>
          <a:bodyPr>
            <a:normAutofit fontScale="85000" lnSpcReduction="20000"/>
          </a:bodyPr>
          <a:lstStyle/>
          <a:p>
            <a:pPr>
              <a:defRPr/>
            </a:pPr>
            <a:fld id="{55A0FDF1-0F6B-4F69-AE18-AAE2EAE3128D}" type="slidenum">
              <a:rPr lang="en-US" altLang="zh-CN"/>
              <a:pPr>
                <a:defRPr/>
              </a:pPr>
              <a:t>24</a:t>
            </a:fld>
            <a:endParaRPr lang="en-US" altLang="zh-CN"/>
          </a:p>
        </p:txBody>
      </p:sp>
      <p:sp>
        <p:nvSpPr>
          <p:cNvPr id="12293" name="Rectangle 2"/>
          <p:cNvSpPr>
            <a:spLocks noGrp="1" noChangeArrowheads="1"/>
          </p:cNvSpPr>
          <p:nvPr>
            <p:ph type="title"/>
          </p:nvPr>
        </p:nvSpPr>
        <p:spPr/>
        <p:txBody>
          <a:bodyPr/>
          <a:lstStyle/>
          <a:p>
            <a:r>
              <a:rPr lang="en-US" altLang="zh-CN" dirty="0" smtClean="0"/>
              <a:t>1. A Case Analysis</a:t>
            </a:r>
            <a:endParaRPr lang="en-US" altLang="zh-CN" dirty="0" smtClean="0">
              <a:latin typeface="Comic Sans MS" pitchFamily="66" charset="0"/>
            </a:endParaRPr>
          </a:p>
        </p:txBody>
      </p:sp>
      <p:grpSp>
        <p:nvGrpSpPr>
          <p:cNvPr id="2" name="Group 20"/>
          <p:cNvGrpSpPr>
            <a:grpSpLocks/>
          </p:cNvGrpSpPr>
          <p:nvPr/>
        </p:nvGrpSpPr>
        <p:grpSpPr bwMode="auto">
          <a:xfrm>
            <a:off x="3940175" y="1763713"/>
            <a:ext cx="1441450" cy="1709737"/>
            <a:chOff x="2341" y="1168"/>
            <a:chExt cx="908" cy="1077"/>
          </a:xfrm>
        </p:grpSpPr>
        <p:sp>
          <p:nvSpPr>
            <p:cNvPr id="12321" name="Rectangle 11"/>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a:t>
              </a:r>
            </a:p>
          </p:txBody>
        </p:sp>
        <p:sp>
          <p:nvSpPr>
            <p:cNvPr id="12322" name="Rectangle 13"/>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2323" name="Rectangle 14"/>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83983" name="AutoShape 15"/>
          <p:cNvSpPr>
            <a:spLocks noChangeArrowheads="1"/>
          </p:cNvSpPr>
          <p:nvPr/>
        </p:nvSpPr>
        <p:spPr bwMode="auto">
          <a:xfrm>
            <a:off x="57150" y="1854200"/>
            <a:ext cx="3581400" cy="404813"/>
          </a:xfrm>
          <a:prstGeom prst="wedgeRectCallout">
            <a:avLst>
              <a:gd name="adj1" fmla="val 80352"/>
              <a:gd name="adj2" fmla="val -24903"/>
            </a:avLst>
          </a:prstGeom>
          <a:solidFill>
            <a:srgbClr val="FF66FF"/>
          </a:solidFill>
          <a:ln w="9525" algn="ctr">
            <a:noFill/>
            <a:miter lim="800000"/>
            <a:headEnd/>
            <a:tailEnd/>
          </a:ln>
        </p:spPr>
        <p:txBody>
          <a:bodyPr/>
          <a:lstStyle/>
          <a:p>
            <a:pPr marL="571500" indent="-571500" algn="ctr">
              <a:buFont typeface="Wingdings" pitchFamily="2" charset="2"/>
              <a:buNone/>
            </a:pPr>
            <a:r>
              <a:rPr lang="en-US" altLang="zh-CN" sz="1800" b="0"/>
              <a:t>Interface specs of display card</a:t>
            </a:r>
          </a:p>
        </p:txBody>
      </p:sp>
      <p:sp>
        <p:nvSpPr>
          <p:cNvPr id="83984" name="AutoShape 16"/>
          <p:cNvSpPr>
            <a:spLocks noChangeArrowheads="1"/>
          </p:cNvSpPr>
          <p:nvPr/>
        </p:nvSpPr>
        <p:spPr bwMode="auto">
          <a:xfrm>
            <a:off x="5549900" y="1854200"/>
            <a:ext cx="3594100" cy="404813"/>
          </a:xfrm>
          <a:prstGeom prst="wedgeRectCallout">
            <a:avLst>
              <a:gd name="adj1" fmla="val -88579"/>
              <a:gd name="adj2" fmla="val 34315"/>
            </a:avLst>
          </a:prstGeom>
          <a:solidFill>
            <a:srgbClr val="FF66FF"/>
          </a:solidFill>
          <a:ln w="9525" algn="ctr">
            <a:noFill/>
            <a:miter lim="800000"/>
            <a:headEnd/>
            <a:tailEnd/>
          </a:ln>
        </p:spPr>
        <p:txBody>
          <a:bodyPr/>
          <a:lstStyle/>
          <a:p>
            <a:pPr marL="571500" indent="-571500" algn="ctr">
              <a:buFont typeface="Wingdings" pitchFamily="2" charset="2"/>
              <a:buNone/>
            </a:pPr>
            <a:r>
              <a:rPr lang="en-US" altLang="zh-CN" sz="1800" b="0"/>
              <a:t>Interface specs of sound card</a:t>
            </a:r>
          </a:p>
        </p:txBody>
      </p:sp>
      <p:sp>
        <p:nvSpPr>
          <p:cNvPr id="83985" name="AutoShape 17"/>
          <p:cNvSpPr>
            <a:spLocks noChangeArrowheads="1"/>
          </p:cNvSpPr>
          <p:nvPr/>
        </p:nvSpPr>
        <p:spPr bwMode="auto">
          <a:xfrm>
            <a:off x="250825" y="2762250"/>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card1</a:t>
            </a:r>
          </a:p>
        </p:txBody>
      </p:sp>
      <p:sp>
        <p:nvSpPr>
          <p:cNvPr id="83989" name="AutoShape 21"/>
          <p:cNvSpPr>
            <a:spLocks noChangeArrowheads="1"/>
          </p:cNvSpPr>
          <p:nvPr/>
        </p:nvSpPr>
        <p:spPr bwMode="auto">
          <a:xfrm>
            <a:off x="881063" y="3302000"/>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card2</a:t>
            </a:r>
          </a:p>
        </p:txBody>
      </p:sp>
      <p:sp>
        <p:nvSpPr>
          <p:cNvPr id="83990" name="AutoShape 22"/>
          <p:cNvSpPr>
            <a:spLocks noChangeArrowheads="1"/>
          </p:cNvSpPr>
          <p:nvPr/>
        </p:nvSpPr>
        <p:spPr bwMode="auto">
          <a:xfrm>
            <a:off x="1600200" y="3843338"/>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card3</a:t>
            </a:r>
          </a:p>
        </p:txBody>
      </p:sp>
      <p:sp>
        <p:nvSpPr>
          <p:cNvPr id="83992" name="Line 24"/>
          <p:cNvSpPr>
            <a:spLocks noChangeShapeType="1"/>
          </p:cNvSpPr>
          <p:nvPr/>
        </p:nvSpPr>
        <p:spPr bwMode="auto">
          <a:xfrm flipV="1">
            <a:off x="1646238" y="2260600"/>
            <a:ext cx="0" cy="493713"/>
          </a:xfrm>
          <a:prstGeom prst="line">
            <a:avLst/>
          </a:prstGeom>
          <a:noFill/>
          <a:ln w="76200">
            <a:solidFill>
              <a:schemeClr val="tx1"/>
            </a:solidFill>
            <a:round/>
            <a:headEnd/>
            <a:tailEnd type="triangle" w="med" len="med"/>
          </a:ln>
        </p:spPr>
        <p:txBody>
          <a:bodyPr/>
          <a:lstStyle/>
          <a:p>
            <a:endParaRPr lang="zh-CN" altLang="en-US"/>
          </a:p>
        </p:txBody>
      </p:sp>
      <p:sp>
        <p:nvSpPr>
          <p:cNvPr id="83993" name="Line 25"/>
          <p:cNvSpPr>
            <a:spLocks noChangeShapeType="1"/>
          </p:cNvSpPr>
          <p:nvPr/>
        </p:nvSpPr>
        <p:spPr bwMode="auto">
          <a:xfrm flipV="1">
            <a:off x="2997200" y="2259013"/>
            <a:ext cx="0" cy="1574800"/>
          </a:xfrm>
          <a:prstGeom prst="line">
            <a:avLst/>
          </a:prstGeom>
          <a:noFill/>
          <a:ln w="76200">
            <a:solidFill>
              <a:schemeClr val="tx1"/>
            </a:solidFill>
            <a:round/>
            <a:headEnd/>
            <a:tailEnd type="triangle" w="med" len="med"/>
          </a:ln>
        </p:spPr>
        <p:txBody>
          <a:bodyPr/>
          <a:lstStyle/>
          <a:p>
            <a:endParaRPr lang="zh-CN" altLang="en-US"/>
          </a:p>
        </p:txBody>
      </p:sp>
      <p:sp>
        <p:nvSpPr>
          <p:cNvPr id="83994" name="Line 26"/>
          <p:cNvSpPr>
            <a:spLocks noChangeShapeType="1"/>
          </p:cNvSpPr>
          <p:nvPr/>
        </p:nvSpPr>
        <p:spPr bwMode="auto">
          <a:xfrm flipH="1" flipV="1">
            <a:off x="2322513" y="2259013"/>
            <a:ext cx="0" cy="1035050"/>
          </a:xfrm>
          <a:prstGeom prst="line">
            <a:avLst/>
          </a:prstGeom>
          <a:noFill/>
          <a:ln w="76200">
            <a:solidFill>
              <a:schemeClr val="tx1"/>
            </a:solidFill>
            <a:round/>
            <a:headEnd/>
            <a:tailEnd type="triangle" w="med" len="med"/>
          </a:ln>
        </p:spPr>
        <p:txBody>
          <a:bodyPr/>
          <a:lstStyle/>
          <a:p>
            <a:endParaRPr lang="zh-CN" altLang="en-US"/>
          </a:p>
        </p:txBody>
      </p:sp>
      <p:sp>
        <p:nvSpPr>
          <p:cNvPr id="84001" name="AutoShape 33"/>
          <p:cNvSpPr>
            <a:spLocks noChangeArrowheads="1"/>
          </p:cNvSpPr>
          <p:nvPr/>
        </p:nvSpPr>
        <p:spPr bwMode="auto">
          <a:xfrm flipH="1">
            <a:off x="5876925" y="2762250"/>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card1</a:t>
            </a:r>
          </a:p>
        </p:txBody>
      </p:sp>
      <p:sp>
        <p:nvSpPr>
          <p:cNvPr id="84002" name="AutoShape 34"/>
          <p:cNvSpPr>
            <a:spLocks noChangeArrowheads="1"/>
          </p:cNvSpPr>
          <p:nvPr/>
        </p:nvSpPr>
        <p:spPr bwMode="auto">
          <a:xfrm flipH="1">
            <a:off x="6416675" y="3294063"/>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card2</a:t>
            </a:r>
          </a:p>
        </p:txBody>
      </p:sp>
      <p:sp>
        <p:nvSpPr>
          <p:cNvPr id="84004" name="Line 36"/>
          <p:cNvSpPr>
            <a:spLocks noChangeShapeType="1"/>
          </p:cNvSpPr>
          <p:nvPr/>
        </p:nvSpPr>
        <p:spPr bwMode="auto">
          <a:xfrm flipV="1">
            <a:off x="6958013" y="2260600"/>
            <a:ext cx="0" cy="493713"/>
          </a:xfrm>
          <a:prstGeom prst="line">
            <a:avLst/>
          </a:prstGeom>
          <a:noFill/>
          <a:ln w="76200">
            <a:solidFill>
              <a:schemeClr val="tx1"/>
            </a:solidFill>
            <a:round/>
            <a:headEnd/>
            <a:tailEnd type="triangle" w="med" len="med"/>
          </a:ln>
        </p:spPr>
        <p:txBody>
          <a:bodyPr/>
          <a:lstStyle/>
          <a:p>
            <a:endParaRPr lang="zh-CN" altLang="en-US"/>
          </a:p>
        </p:txBody>
      </p:sp>
      <p:sp>
        <p:nvSpPr>
          <p:cNvPr id="84005" name="Line 37"/>
          <p:cNvSpPr>
            <a:spLocks noChangeShapeType="1"/>
          </p:cNvSpPr>
          <p:nvPr/>
        </p:nvSpPr>
        <p:spPr bwMode="auto">
          <a:xfrm flipV="1">
            <a:off x="8308975" y="2259013"/>
            <a:ext cx="0" cy="1574800"/>
          </a:xfrm>
          <a:prstGeom prst="line">
            <a:avLst/>
          </a:prstGeom>
          <a:noFill/>
          <a:ln w="76200">
            <a:solidFill>
              <a:schemeClr val="tx1"/>
            </a:solidFill>
            <a:round/>
            <a:headEnd/>
            <a:tailEnd type="triangle" w="med" len="med"/>
          </a:ln>
        </p:spPr>
        <p:txBody>
          <a:bodyPr/>
          <a:lstStyle/>
          <a:p>
            <a:endParaRPr lang="zh-CN" altLang="en-US"/>
          </a:p>
        </p:txBody>
      </p:sp>
      <p:sp>
        <p:nvSpPr>
          <p:cNvPr id="84006" name="Line 38"/>
          <p:cNvSpPr>
            <a:spLocks noChangeShapeType="1"/>
          </p:cNvSpPr>
          <p:nvPr/>
        </p:nvSpPr>
        <p:spPr bwMode="auto">
          <a:xfrm flipH="1" flipV="1">
            <a:off x="7634288" y="2259013"/>
            <a:ext cx="0" cy="1035050"/>
          </a:xfrm>
          <a:prstGeom prst="line">
            <a:avLst/>
          </a:prstGeom>
          <a:noFill/>
          <a:ln w="76200">
            <a:solidFill>
              <a:schemeClr val="tx1"/>
            </a:solidFill>
            <a:round/>
            <a:headEnd/>
            <a:tailEnd type="triangle" w="med" len="med"/>
          </a:ln>
        </p:spPr>
        <p:txBody>
          <a:bodyPr/>
          <a:lstStyle/>
          <a:p>
            <a:endParaRPr lang="zh-CN" altLang="en-US"/>
          </a:p>
        </p:txBody>
      </p:sp>
      <p:grpSp>
        <p:nvGrpSpPr>
          <p:cNvPr id="3" name="Group 39"/>
          <p:cNvGrpSpPr>
            <a:grpSpLocks/>
          </p:cNvGrpSpPr>
          <p:nvPr/>
        </p:nvGrpSpPr>
        <p:grpSpPr bwMode="auto">
          <a:xfrm>
            <a:off x="2320925" y="4419600"/>
            <a:ext cx="1441450" cy="1709738"/>
            <a:chOff x="2341" y="1168"/>
            <a:chExt cx="908" cy="1077"/>
          </a:xfrm>
        </p:grpSpPr>
        <p:sp>
          <p:nvSpPr>
            <p:cNvPr id="12318" name="Rectangle 40"/>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boardA</a:t>
              </a:r>
            </a:p>
          </p:txBody>
        </p:sp>
        <p:sp>
          <p:nvSpPr>
            <p:cNvPr id="12319" name="Rectangle 41"/>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2320" name="Rectangle 42"/>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84011" name="AutoShape 43"/>
          <p:cNvSpPr>
            <a:spLocks noChangeArrowheads="1"/>
          </p:cNvSpPr>
          <p:nvPr/>
        </p:nvSpPr>
        <p:spPr bwMode="auto">
          <a:xfrm>
            <a:off x="1285875" y="4373563"/>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card3</a:t>
            </a:r>
          </a:p>
        </p:txBody>
      </p:sp>
      <p:sp>
        <p:nvSpPr>
          <p:cNvPr id="84012" name="AutoShape 44"/>
          <p:cNvSpPr>
            <a:spLocks noChangeArrowheads="1"/>
          </p:cNvSpPr>
          <p:nvPr/>
        </p:nvSpPr>
        <p:spPr bwMode="auto">
          <a:xfrm flipH="1">
            <a:off x="6911975" y="3833813"/>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card3</a:t>
            </a:r>
          </a:p>
        </p:txBody>
      </p:sp>
      <p:sp>
        <p:nvSpPr>
          <p:cNvPr id="84014" name="AutoShape 46"/>
          <p:cNvSpPr>
            <a:spLocks noChangeArrowheads="1"/>
          </p:cNvSpPr>
          <p:nvPr/>
        </p:nvSpPr>
        <p:spPr bwMode="auto">
          <a:xfrm flipH="1">
            <a:off x="2951163" y="4643438"/>
            <a:ext cx="1620837"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card2</a:t>
            </a:r>
          </a:p>
        </p:txBody>
      </p:sp>
      <p:grpSp>
        <p:nvGrpSpPr>
          <p:cNvPr id="4" name="Group 47"/>
          <p:cNvGrpSpPr>
            <a:grpSpLocks/>
          </p:cNvGrpSpPr>
          <p:nvPr/>
        </p:nvGrpSpPr>
        <p:grpSpPr bwMode="auto">
          <a:xfrm>
            <a:off x="5965825" y="4419600"/>
            <a:ext cx="1441450" cy="1709738"/>
            <a:chOff x="2341" y="1168"/>
            <a:chExt cx="908" cy="1077"/>
          </a:xfrm>
        </p:grpSpPr>
        <p:sp>
          <p:nvSpPr>
            <p:cNvPr id="12315" name="Rectangle 48"/>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boardB</a:t>
              </a:r>
            </a:p>
          </p:txBody>
        </p:sp>
        <p:sp>
          <p:nvSpPr>
            <p:cNvPr id="12316" name="Rectangle 49"/>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2317" name="Rectangle 50"/>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84019" name="AutoShape 51"/>
          <p:cNvSpPr>
            <a:spLocks noChangeArrowheads="1"/>
          </p:cNvSpPr>
          <p:nvPr/>
        </p:nvSpPr>
        <p:spPr bwMode="auto">
          <a:xfrm flipH="1">
            <a:off x="6642100" y="4652963"/>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card3</a:t>
            </a:r>
          </a:p>
        </p:txBody>
      </p:sp>
      <p:sp>
        <p:nvSpPr>
          <p:cNvPr id="84020" name="AutoShape 52"/>
          <p:cNvSpPr>
            <a:spLocks noChangeArrowheads="1"/>
          </p:cNvSpPr>
          <p:nvPr/>
        </p:nvSpPr>
        <p:spPr bwMode="auto">
          <a:xfrm>
            <a:off x="4886325" y="4383088"/>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83"/>
                                        </p:tgtEl>
                                        <p:attrNameLst>
                                          <p:attrName>style.visibility</p:attrName>
                                        </p:attrNameLst>
                                      </p:cBhvr>
                                      <p:to>
                                        <p:strVal val="visible"/>
                                      </p:to>
                                    </p:set>
                                    <p:animEffect transition="in" filter="blinds(horizontal)">
                                      <p:cBhvr>
                                        <p:cTn id="7" dur="500"/>
                                        <p:tgtEl>
                                          <p:spTgt spid="839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84"/>
                                        </p:tgtEl>
                                        <p:attrNameLst>
                                          <p:attrName>style.visibility</p:attrName>
                                        </p:attrNameLst>
                                      </p:cBhvr>
                                      <p:to>
                                        <p:strVal val="visible"/>
                                      </p:to>
                                    </p:set>
                                    <p:animEffect transition="in" filter="blinds(horizontal)">
                                      <p:cBhvr>
                                        <p:cTn id="12" dur="500"/>
                                        <p:tgtEl>
                                          <p:spTgt spid="839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3992"/>
                                        </p:tgtEl>
                                        <p:attrNameLst>
                                          <p:attrName>style.visibility</p:attrName>
                                        </p:attrNameLst>
                                      </p:cBhvr>
                                      <p:to>
                                        <p:strVal val="visible"/>
                                      </p:to>
                                    </p:set>
                                    <p:anim calcmode="lin" valueType="num">
                                      <p:cBhvr additive="base">
                                        <p:cTn id="17" dur="500" fill="hold"/>
                                        <p:tgtEl>
                                          <p:spTgt spid="83992"/>
                                        </p:tgtEl>
                                        <p:attrNameLst>
                                          <p:attrName>ppt_x</p:attrName>
                                        </p:attrNameLst>
                                      </p:cBhvr>
                                      <p:tavLst>
                                        <p:tav tm="0">
                                          <p:val>
                                            <p:strVal val="#ppt_x"/>
                                          </p:val>
                                        </p:tav>
                                        <p:tav tm="100000">
                                          <p:val>
                                            <p:strVal val="#ppt_x"/>
                                          </p:val>
                                        </p:tav>
                                      </p:tavLst>
                                    </p:anim>
                                    <p:anim calcmode="lin" valueType="num">
                                      <p:cBhvr additive="base">
                                        <p:cTn id="18" dur="500" fill="hold"/>
                                        <p:tgtEl>
                                          <p:spTgt spid="8399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3985"/>
                                        </p:tgtEl>
                                        <p:attrNameLst>
                                          <p:attrName>style.visibility</p:attrName>
                                        </p:attrNameLst>
                                      </p:cBhvr>
                                      <p:to>
                                        <p:strVal val="visible"/>
                                      </p:to>
                                    </p:set>
                                    <p:anim calcmode="lin" valueType="num">
                                      <p:cBhvr additive="base">
                                        <p:cTn id="21" dur="500" fill="hold"/>
                                        <p:tgtEl>
                                          <p:spTgt spid="83985"/>
                                        </p:tgtEl>
                                        <p:attrNameLst>
                                          <p:attrName>ppt_x</p:attrName>
                                        </p:attrNameLst>
                                      </p:cBhvr>
                                      <p:tavLst>
                                        <p:tav tm="0">
                                          <p:val>
                                            <p:strVal val="#ppt_x"/>
                                          </p:val>
                                        </p:tav>
                                        <p:tav tm="100000">
                                          <p:val>
                                            <p:strVal val="#ppt_x"/>
                                          </p:val>
                                        </p:tav>
                                      </p:tavLst>
                                    </p:anim>
                                    <p:anim calcmode="lin" valueType="num">
                                      <p:cBhvr additive="base">
                                        <p:cTn id="22" dur="500" fill="hold"/>
                                        <p:tgtEl>
                                          <p:spTgt spid="8398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3994"/>
                                        </p:tgtEl>
                                        <p:attrNameLst>
                                          <p:attrName>style.visibility</p:attrName>
                                        </p:attrNameLst>
                                      </p:cBhvr>
                                      <p:to>
                                        <p:strVal val="visible"/>
                                      </p:to>
                                    </p:set>
                                    <p:anim calcmode="lin" valueType="num">
                                      <p:cBhvr additive="base">
                                        <p:cTn id="25" dur="500" fill="hold"/>
                                        <p:tgtEl>
                                          <p:spTgt spid="83994"/>
                                        </p:tgtEl>
                                        <p:attrNameLst>
                                          <p:attrName>ppt_x</p:attrName>
                                        </p:attrNameLst>
                                      </p:cBhvr>
                                      <p:tavLst>
                                        <p:tav tm="0">
                                          <p:val>
                                            <p:strVal val="#ppt_x"/>
                                          </p:val>
                                        </p:tav>
                                        <p:tav tm="100000">
                                          <p:val>
                                            <p:strVal val="#ppt_x"/>
                                          </p:val>
                                        </p:tav>
                                      </p:tavLst>
                                    </p:anim>
                                    <p:anim calcmode="lin" valueType="num">
                                      <p:cBhvr additive="base">
                                        <p:cTn id="26" dur="500" fill="hold"/>
                                        <p:tgtEl>
                                          <p:spTgt spid="8399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3989"/>
                                        </p:tgtEl>
                                        <p:attrNameLst>
                                          <p:attrName>style.visibility</p:attrName>
                                        </p:attrNameLst>
                                      </p:cBhvr>
                                      <p:to>
                                        <p:strVal val="visible"/>
                                      </p:to>
                                    </p:set>
                                    <p:anim calcmode="lin" valueType="num">
                                      <p:cBhvr additive="base">
                                        <p:cTn id="29" dur="500" fill="hold"/>
                                        <p:tgtEl>
                                          <p:spTgt spid="83989"/>
                                        </p:tgtEl>
                                        <p:attrNameLst>
                                          <p:attrName>ppt_x</p:attrName>
                                        </p:attrNameLst>
                                      </p:cBhvr>
                                      <p:tavLst>
                                        <p:tav tm="0">
                                          <p:val>
                                            <p:strVal val="#ppt_x"/>
                                          </p:val>
                                        </p:tav>
                                        <p:tav tm="100000">
                                          <p:val>
                                            <p:strVal val="#ppt_x"/>
                                          </p:val>
                                        </p:tav>
                                      </p:tavLst>
                                    </p:anim>
                                    <p:anim calcmode="lin" valueType="num">
                                      <p:cBhvr additive="base">
                                        <p:cTn id="30" dur="500" fill="hold"/>
                                        <p:tgtEl>
                                          <p:spTgt spid="8398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3993"/>
                                        </p:tgtEl>
                                        <p:attrNameLst>
                                          <p:attrName>style.visibility</p:attrName>
                                        </p:attrNameLst>
                                      </p:cBhvr>
                                      <p:to>
                                        <p:strVal val="visible"/>
                                      </p:to>
                                    </p:set>
                                    <p:anim calcmode="lin" valueType="num">
                                      <p:cBhvr additive="base">
                                        <p:cTn id="33" dur="500" fill="hold"/>
                                        <p:tgtEl>
                                          <p:spTgt spid="83993"/>
                                        </p:tgtEl>
                                        <p:attrNameLst>
                                          <p:attrName>ppt_x</p:attrName>
                                        </p:attrNameLst>
                                      </p:cBhvr>
                                      <p:tavLst>
                                        <p:tav tm="0">
                                          <p:val>
                                            <p:strVal val="#ppt_x"/>
                                          </p:val>
                                        </p:tav>
                                        <p:tav tm="100000">
                                          <p:val>
                                            <p:strVal val="#ppt_x"/>
                                          </p:val>
                                        </p:tav>
                                      </p:tavLst>
                                    </p:anim>
                                    <p:anim calcmode="lin" valueType="num">
                                      <p:cBhvr additive="base">
                                        <p:cTn id="34" dur="500" fill="hold"/>
                                        <p:tgtEl>
                                          <p:spTgt spid="8399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3990"/>
                                        </p:tgtEl>
                                        <p:attrNameLst>
                                          <p:attrName>style.visibility</p:attrName>
                                        </p:attrNameLst>
                                      </p:cBhvr>
                                      <p:to>
                                        <p:strVal val="visible"/>
                                      </p:to>
                                    </p:set>
                                    <p:anim calcmode="lin" valueType="num">
                                      <p:cBhvr additive="base">
                                        <p:cTn id="37" dur="500" fill="hold"/>
                                        <p:tgtEl>
                                          <p:spTgt spid="83990"/>
                                        </p:tgtEl>
                                        <p:attrNameLst>
                                          <p:attrName>ppt_x</p:attrName>
                                        </p:attrNameLst>
                                      </p:cBhvr>
                                      <p:tavLst>
                                        <p:tav tm="0">
                                          <p:val>
                                            <p:strVal val="#ppt_x"/>
                                          </p:val>
                                        </p:tav>
                                        <p:tav tm="100000">
                                          <p:val>
                                            <p:strVal val="#ppt_x"/>
                                          </p:val>
                                        </p:tav>
                                      </p:tavLst>
                                    </p:anim>
                                    <p:anim calcmode="lin" valueType="num">
                                      <p:cBhvr additive="base">
                                        <p:cTn id="38" dur="500" fill="hold"/>
                                        <p:tgtEl>
                                          <p:spTgt spid="8399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4004"/>
                                        </p:tgtEl>
                                        <p:attrNameLst>
                                          <p:attrName>style.visibility</p:attrName>
                                        </p:attrNameLst>
                                      </p:cBhvr>
                                      <p:to>
                                        <p:strVal val="visible"/>
                                      </p:to>
                                    </p:set>
                                    <p:anim calcmode="lin" valueType="num">
                                      <p:cBhvr additive="base">
                                        <p:cTn id="43" dur="500" fill="hold"/>
                                        <p:tgtEl>
                                          <p:spTgt spid="84004"/>
                                        </p:tgtEl>
                                        <p:attrNameLst>
                                          <p:attrName>ppt_x</p:attrName>
                                        </p:attrNameLst>
                                      </p:cBhvr>
                                      <p:tavLst>
                                        <p:tav tm="0">
                                          <p:val>
                                            <p:strVal val="#ppt_x"/>
                                          </p:val>
                                        </p:tav>
                                        <p:tav tm="100000">
                                          <p:val>
                                            <p:strVal val="#ppt_x"/>
                                          </p:val>
                                        </p:tav>
                                      </p:tavLst>
                                    </p:anim>
                                    <p:anim calcmode="lin" valueType="num">
                                      <p:cBhvr additive="base">
                                        <p:cTn id="44" dur="500" fill="hold"/>
                                        <p:tgtEl>
                                          <p:spTgt spid="8400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4006"/>
                                        </p:tgtEl>
                                        <p:attrNameLst>
                                          <p:attrName>style.visibility</p:attrName>
                                        </p:attrNameLst>
                                      </p:cBhvr>
                                      <p:to>
                                        <p:strVal val="visible"/>
                                      </p:to>
                                    </p:set>
                                    <p:anim calcmode="lin" valueType="num">
                                      <p:cBhvr additive="base">
                                        <p:cTn id="47" dur="500" fill="hold"/>
                                        <p:tgtEl>
                                          <p:spTgt spid="84006"/>
                                        </p:tgtEl>
                                        <p:attrNameLst>
                                          <p:attrName>ppt_x</p:attrName>
                                        </p:attrNameLst>
                                      </p:cBhvr>
                                      <p:tavLst>
                                        <p:tav tm="0">
                                          <p:val>
                                            <p:strVal val="#ppt_x"/>
                                          </p:val>
                                        </p:tav>
                                        <p:tav tm="100000">
                                          <p:val>
                                            <p:strVal val="#ppt_x"/>
                                          </p:val>
                                        </p:tav>
                                      </p:tavLst>
                                    </p:anim>
                                    <p:anim calcmode="lin" valueType="num">
                                      <p:cBhvr additive="base">
                                        <p:cTn id="48" dur="500" fill="hold"/>
                                        <p:tgtEl>
                                          <p:spTgt spid="8400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4005"/>
                                        </p:tgtEl>
                                        <p:attrNameLst>
                                          <p:attrName>style.visibility</p:attrName>
                                        </p:attrNameLst>
                                      </p:cBhvr>
                                      <p:to>
                                        <p:strVal val="visible"/>
                                      </p:to>
                                    </p:set>
                                    <p:anim calcmode="lin" valueType="num">
                                      <p:cBhvr additive="base">
                                        <p:cTn id="51" dur="500" fill="hold"/>
                                        <p:tgtEl>
                                          <p:spTgt spid="84005"/>
                                        </p:tgtEl>
                                        <p:attrNameLst>
                                          <p:attrName>ppt_x</p:attrName>
                                        </p:attrNameLst>
                                      </p:cBhvr>
                                      <p:tavLst>
                                        <p:tav tm="0">
                                          <p:val>
                                            <p:strVal val="#ppt_x"/>
                                          </p:val>
                                        </p:tav>
                                        <p:tav tm="100000">
                                          <p:val>
                                            <p:strVal val="#ppt_x"/>
                                          </p:val>
                                        </p:tav>
                                      </p:tavLst>
                                    </p:anim>
                                    <p:anim calcmode="lin" valueType="num">
                                      <p:cBhvr additive="base">
                                        <p:cTn id="52" dur="500" fill="hold"/>
                                        <p:tgtEl>
                                          <p:spTgt spid="8400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4001"/>
                                        </p:tgtEl>
                                        <p:attrNameLst>
                                          <p:attrName>style.visibility</p:attrName>
                                        </p:attrNameLst>
                                      </p:cBhvr>
                                      <p:to>
                                        <p:strVal val="visible"/>
                                      </p:to>
                                    </p:set>
                                    <p:anim calcmode="lin" valueType="num">
                                      <p:cBhvr additive="base">
                                        <p:cTn id="55" dur="500" fill="hold"/>
                                        <p:tgtEl>
                                          <p:spTgt spid="84001"/>
                                        </p:tgtEl>
                                        <p:attrNameLst>
                                          <p:attrName>ppt_x</p:attrName>
                                        </p:attrNameLst>
                                      </p:cBhvr>
                                      <p:tavLst>
                                        <p:tav tm="0">
                                          <p:val>
                                            <p:strVal val="#ppt_x"/>
                                          </p:val>
                                        </p:tav>
                                        <p:tav tm="100000">
                                          <p:val>
                                            <p:strVal val="#ppt_x"/>
                                          </p:val>
                                        </p:tav>
                                      </p:tavLst>
                                    </p:anim>
                                    <p:anim calcmode="lin" valueType="num">
                                      <p:cBhvr additive="base">
                                        <p:cTn id="56" dur="500" fill="hold"/>
                                        <p:tgtEl>
                                          <p:spTgt spid="8400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4002"/>
                                        </p:tgtEl>
                                        <p:attrNameLst>
                                          <p:attrName>style.visibility</p:attrName>
                                        </p:attrNameLst>
                                      </p:cBhvr>
                                      <p:to>
                                        <p:strVal val="visible"/>
                                      </p:to>
                                    </p:set>
                                    <p:anim calcmode="lin" valueType="num">
                                      <p:cBhvr additive="base">
                                        <p:cTn id="59" dur="500" fill="hold"/>
                                        <p:tgtEl>
                                          <p:spTgt spid="84002"/>
                                        </p:tgtEl>
                                        <p:attrNameLst>
                                          <p:attrName>ppt_x</p:attrName>
                                        </p:attrNameLst>
                                      </p:cBhvr>
                                      <p:tavLst>
                                        <p:tav tm="0">
                                          <p:val>
                                            <p:strVal val="#ppt_x"/>
                                          </p:val>
                                        </p:tav>
                                        <p:tav tm="100000">
                                          <p:val>
                                            <p:strVal val="#ppt_x"/>
                                          </p:val>
                                        </p:tav>
                                      </p:tavLst>
                                    </p:anim>
                                    <p:anim calcmode="lin" valueType="num">
                                      <p:cBhvr additive="base">
                                        <p:cTn id="60" dur="500" fill="hold"/>
                                        <p:tgtEl>
                                          <p:spTgt spid="8400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4012"/>
                                        </p:tgtEl>
                                        <p:attrNameLst>
                                          <p:attrName>style.visibility</p:attrName>
                                        </p:attrNameLst>
                                      </p:cBhvr>
                                      <p:to>
                                        <p:strVal val="visible"/>
                                      </p:to>
                                    </p:set>
                                    <p:anim calcmode="lin" valueType="num">
                                      <p:cBhvr additive="base">
                                        <p:cTn id="63" dur="500" fill="hold"/>
                                        <p:tgtEl>
                                          <p:spTgt spid="84012"/>
                                        </p:tgtEl>
                                        <p:attrNameLst>
                                          <p:attrName>ppt_x</p:attrName>
                                        </p:attrNameLst>
                                      </p:cBhvr>
                                      <p:tavLst>
                                        <p:tav tm="0">
                                          <p:val>
                                            <p:strVal val="#ppt_x"/>
                                          </p:val>
                                        </p:tav>
                                        <p:tav tm="100000">
                                          <p:val>
                                            <p:strVal val="#ppt_x"/>
                                          </p:val>
                                        </p:tav>
                                      </p:tavLst>
                                    </p:anim>
                                    <p:anim calcmode="lin" valueType="num">
                                      <p:cBhvr additive="base">
                                        <p:cTn id="64" dur="500" fill="hold"/>
                                        <p:tgtEl>
                                          <p:spTgt spid="8401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blinds(horizontal)">
                                      <p:cBhvr>
                                        <p:cTn id="69" dur="5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1" nodeType="clickEffect">
                                  <p:stCondLst>
                                    <p:cond delay="0"/>
                                  </p:stCondLst>
                                  <p:childTnLst>
                                    <p:anim calcmode="lin" valueType="num">
                                      <p:cBhvr additive="base">
                                        <p:cTn id="73" dur="500"/>
                                        <p:tgtEl>
                                          <p:spTgt spid="83993"/>
                                        </p:tgtEl>
                                        <p:attrNameLst>
                                          <p:attrName>ppt_x</p:attrName>
                                        </p:attrNameLst>
                                      </p:cBhvr>
                                      <p:tavLst>
                                        <p:tav tm="0">
                                          <p:val>
                                            <p:strVal val="ppt_x"/>
                                          </p:val>
                                        </p:tav>
                                        <p:tav tm="100000">
                                          <p:val>
                                            <p:strVal val="ppt_x"/>
                                          </p:val>
                                        </p:tav>
                                      </p:tavLst>
                                    </p:anim>
                                    <p:anim calcmode="lin" valueType="num">
                                      <p:cBhvr additive="base">
                                        <p:cTn id="74" dur="500"/>
                                        <p:tgtEl>
                                          <p:spTgt spid="83993"/>
                                        </p:tgtEl>
                                        <p:attrNameLst>
                                          <p:attrName>ppt_y</p:attrName>
                                        </p:attrNameLst>
                                      </p:cBhvr>
                                      <p:tavLst>
                                        <p:tav tm="0">
                                          <p:val>
                                            <p:strVal val="ppt_y"/>
                                          </p:val>
                                        </p:tav>
                                        <p:tav tm="100000">
                                          <p:val>
                                            <p:strVal val="1+ppt_h/2"/>
                                          </p:val>
                                        </p:tav>
                                      </p:tavLst>
                                    </p:anim>
                                    <p:set>
                                      <p:cBhvr>
                                        <p:cTn id="75" dur="1" fill="hold">
                                          <p:stCondLst>
                                            <p:cond delay="499"/>
                                          </p:stCondLst>
                                        </p:cTn>
                                        <p:tgtEl>
                                          <p:spTgt spid="83993"/>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83990"/>
                                        </p:tgtEl>
                                        <p:attrNameLst>
                                          <p:attrName>ppt_x</p:attrName>
                                        </p:attrNameLst>
                                      </p:cBhvr>
                                      <p:tavLst>
                                        <p:tav tm="0">
                                          <p:val>
                                            <p:strVal val="ppt_x"/>
                                          </p:val>
                                        </p:tav>
                                        <p:tav tm="100000">
                                          <p:val>
                                            <p:strVal val="ppt_x"/>
                                          </p:val>
                                        </p:tav>
                                      </p:tavLst>
                                    </p:anim>
                                    <p:anim calcmode="lin" valueType="num">
                                      <p:cBhvr additive="base">
                                        <p:cTn id="78" dur="500"/>
                                        <p:tgtEl>
                                          <p:spTgt spid="83990"/>
                                        </p:tgtEl>
                                        <p:attrNameLst>
                                          <p:attrName>ppt_y</p:attrName>
                                        </p:attrNameLst>
                                      </p:cBhvr>
                                      <p:tavLst>
                                        <p:tav tm="0">
                                          <p:val>
                                            <p:strVal val="ppt_y"/>
                                          </p:val>
                                        </p:tav>
                                        <p:tav tm="100000">
                                          <p:val>
                                            <p:strVal val="1+ppt_h/2"/>
                                          </p:val>
                                        </p:tav>
                                      </p:tavLst>
                                    </p:anim>
                                    <p:set>
                                      <p:cBhvr>
                                        <p:cTn id="79" dur="1" fill="hold">
                                          <p:stCondLst>
                                            <p:cond delay="499"/>
                                          </p:stCondLst>
                                        </p:cTn>
                                        <p:tgtEl>
                                          <p:spTgt spid="83990"/>
                                        </p:tgtEl>
                                        <p:attrNameLst>
                                          <p:attrName>style.visibility</p:attrName>
                                        </p:attrNameLst>
                                      </p:cBhvr>
                                      <p:to>
                                        <p:strVal val="hidden"/>
                                      </p:to>
                                    </p:set>
                                  </p:childTnLst>
                                </p:cTn>
                              </p:par>
                              <p:par>
                                <p:cTn id="80" presetID="3" presetClass="entr" presetSubtype="10" fill="hold" grpId="0" nodeType="withEffect">
                                  <p:stCondLst>
                                    <p:cond delay="0"/>
                                  </p:stCondLst>
                                  <p:childTnLst>
                                    <p:set>
                                      <p:cBhvr>
                                        <p:cTn id="81" dur="1" fill="hold">
                                          <p:stCondLst>
                                            <p:cond delay="0"/>
                                          </p:stCondLst>
                                        </p:cTn>
                                        <p:tgtEl>
                                          <p:spTgt spid="84011"/>
                                        </p:tgtEl>
                                        <p:attrNameLst>
                                          <p:attrName>style.visibility</p:attrName>
                                        </p:attrNameLst>
                                      </p:cBhvr>
                                      <p:to>
                                        <p:strVal val="visible"/>
                                      </p:to>
                                    </p:set>
                                    <p:animEffect transition="in" filter="blinds(horizontal)">
                                      <p:cBhvr>
                                        <p:cTn id="82" dur="500"/>
                                        <p:tgtEl>
                                          <p:spTgt spid="84011"/>
                                        </p:tgtEl>
                                      </p:cBhvr>
                                    </p:animEffect>
                                  </p:childTnLst>
                                </p:cTn>
                              </p:par>
                              <p:par>
                                <p:cTn id="83" presetID="2" presetClass="exit" presetSubtype="12" fill="hold" grpId="1" nodeType="withEffect">
                                  <p:stCondLst>
                                    <p:cond delay="0"/>
                                  </p:stCondLst>
                                  <p:childTnLst>
                                    <p:anim calcmode="lin" valueType="num">
                                      <p:cBhvr additive="base">
                                        <p:cTn id="84" dur="500"/>
                                        <p:tgtEl>
                                          <p:spTgt spid="84002"/>
                                        </p:tgtEl>
                                        <p:attrNameLst>
                                          <p:attrName>ppt_x</p:attrName>
                                        </p:attrNameLst>
                                      </p:cBhvr>
                                      <p:tavLst>
                                        <p:tav tm="0">
                                          <p:val>
                                            <p:strVal val="ppt_x"/>
                                          </p:val>
                                        </p:tav>
                                        <p:tav tm="100000">
                                          <p:val>
                                            <p:strVal val="0-ppt_w/2"/>
                                          </p:val>
                                        </p:tav>
                                      </p:tavLst>
                                    </p:anim>
                                    <p:anim calcmode="lin" valueType="num">
                                      <p:cBhvr additive="base">
                                        <p:cTn id="85" dur="500"/>
                                        <p:tgtEl>
                                          <p:spTgt spid="84002"/>
                                        </p:tgtEl>
                                        <p:attrNameLst>
                                          <p:attrName>ppt_y</p:attrName>
                                        </p:attrNameLst>
                                      </p:cBhvr>
                                      <p:tavLst>
                                        <p:tav tm="0">
                                          <p:val>
                                            <p:strVal val="ppt_y"/>
                                          </p:val>
                                        </p:tav>
                                        <p:tav tm="100000">
                                          <p:val>
                                            <p:strVal val="1+ppt_h/2"/>
                                          </p:val>
                                        </p:tav>
                                      </p:tavLst>
                                    </p:anim>
                                    <p:set>
                                      <p:cBhvr>
                                        <p:cTn id="86" dur="1" fill="hold">
                                          <p:stCondLst>
                                            <p:cond delay="499"/>
                                          </p:stCondLst>
                                        </p:cTn>
                                        <p:tgtEl>
                                          <p:spTgt spid="84002"/>
                                        </p:tgtEl>
                                        <p:attrNameLst>
                                          <p:attrName>style.visibility</p:attrName>
                                        </p:attrNameLst>
                                      </p:cBhvr>
                                      <p:to>
                                        <p:strVal val="hidden"/>
                                      </p:to>
                                    </p:set>
                                  </p:childTnLst>
                                </p:cTn>
                              </p:par>
                              <p:par>
                                <p:cTn id="87" presetID="2" presetClass="exit" presetSubtype="12" fill="hold" grpId="1" nodeType="withEffect">
                                  <p:stCondLst>
                                    <p:cond delay="0"/>
                                  </p:stCondLst>
                                  <p:childTnLst>
                                    <p:anim calcmode="lin" valueType="num">
                                      <p:cBhvr additive="base">
                                        <p:cTn id="88" dur="500"/>
                                        <p:tgtEl>
                                          <p:spTgt spid="84006"/>
                                        </p:tgtEl>
                                        <p:attrNameLst>
                                          <p:attrName>ppt_x</p:attrName>
                                        </p:attrNameLst>
                                      </p:cBhvr>
                                      <p:tavLst>
                                        <p:tav tm="0">
                                          <p:val>
                                            <p:strVal val="ppt_x"/>
                                          </p:val>
                                        </p:tav>
                                        <p:tav tm="100000">
                                          <p:val>
                                            <p:strVal val="0-ppt_w/2"/>
                                          </p:val>
                                        </p:tav>
                                      </p:tavLst>
                                    </p:anim>
                                    <p:anim calcmode="lin" valueType="num">
                                      <p:cBhvr additive="base">
                                        <p:cTn id="89" dur="500"/>
                                        <p:tgtEl>
                                          <p:spTgt spid="84006"/>
                                        </p:tgtEl>
                                        <p:attrNameLst>
                                          <p:attrName>ppt_y</p:attrName>
                                        </p:attrNameLst>
                                      </p:cBhvr>
                                      <p:tavLst>
                                        <p:tav tm="0">
                                          <p:val>
                                            <p:strVal val="ppt_y"/>
                                          </p:val>
                                        </p:tav>
                                        <p:tav tm="100000">
                                          <p:val>
                                            <p:strVal val="1+ppt_h/2"/>
                                          </p:val>
                                        </p:tav>
                                      </p:tavLst>
                                    </p:anim>
                                    <p:set>
                                      <p:cBhvr>
                                        <p:cTn id="90" dur="1" fill="hold">
                                          <p:stCondLst>
                                            <p:cond delay="499"/>
                                          </p:stCondLst>
                                        </p:cTn>
                                        <p:tgtEl>
                                          <p:spTgt spid="84006"/>
                                        </p:tgtEl>
                                        <p:attrNameLst>
                                          <p:attrName>style.visibility</p:attrName>
                                        </p:attrNameLst>
                                      </p:cBhvr>
                                      <p:to>
                                        <p:strVal val="hidden"/>
                                      </p:to>
                                    </p:set>
                                  </p:childTnLst>
                                </p:cTn>
                              </p:par>
                              <p:par>
                                <p:cTn id="91" presetID="3" presetClass="entr" presetSubtype="10" fill="hold" grpId="0" nodeType="withEffect">
                                  <p:stCondLst>
                                    <p:cond delay="0"/>
                                  </p:stCondLst>
                                  <p:childTnLst>
                                    <p:set>
                                      <p:cBhvr>
                                        <p:cTn id="92" dur="1" fill="hold">
                                          <p:stCondLst>
                                            <p:cond delay="0"/>
                                          </p:stCondLst>
                                        </p:cTn>
                                        <p:tgtEl>
                                          <p:spTgt spid="84014"/>
                                        </p:tgtEl>
                                        <p:attrNameLst>
                                          <p:attrName>style.visibility</p:attrName>
                                        </p:attrNameLst>
                                      </p:cBhvr>
                                      <p:to>
                                        <p:strVal val="visible"/>
                                      </p:to>
                                    </p:set>
                                    <p:animEffect transition="in" filter="blinds(horizontal)">
                                      <p:cBhvr>
                                        <p:cTn id="93" dur="500"/>
                                        <p:tgtEl>
                                          <p:spTgt spid="8401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blinds(horizontal)">
                                      <p:cBhvr>
                                        <p:cTn id="98" dur="500"/>
                                        <p:tgtEl>
                                          <p:spTgt spid="4"/>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xit" presetSubtype="6" fill="hold" grpId="1" nodeType="clickEffect">
                                  <p:stCondLst>
                                    <p:cond delay="0"/>
                                  </p:stCondLst>
                                  <p:childTnLst>
                                    <p:anim calcmode="lin" valueType="num">
                                      <p:cBhvr additive="base">
                                        <p:cTn id="102" dur="500"/>
                                        <p:tgtEl>
                                          <p:spTgt spid="83994"/>
                                        </p:tgtEl>
                                        <p:attrNameLst>
                                          <p:attrName>ppt_x</p:attrName>
                                        </p:attrNameLst>
                                      </p:cBhvr>
                                      <p:tavLst>
                                        <p:tav tm="0">
                                          <p:val>
                                            <p:strVal val="ppt_x"/>
                                          </p:val>
                                        </p:tav>
                                        <p:tav tm="100000">
                                          <p:val>
                                            <p:strVal val="1+ppt_w/2"/>
                                          </p:val>
                                        </p:tav>
                                      </p:tavLst>
                                    </p:anim>
                                    <p:anim calcmode="lin" valueType="num">
                                      <p:cBhvr additive="base">
                                        <p:cTn id="103" dur="500"/>
                                        <p:tgtEl>
                                          <p:spTgt spid="83994"/>
                                        </p:tgtEl>
                                        <p:attrNameLst>
                                          <p:attrName>ppt_y</p:attrName>
                                        </p:attrNameLst>
                                      </p:cBhvr>
                                      <p:tavLst>
                                        <p:tav tm="0">
                                          <p:val>
                                            <p:strVal val="ppt_y"/>
                                          </p:val>
                                        </p:tav>
                                        <p:tav tm="100000">
                                          <p:val>
                                            <p:strVal val="1+ppt_h/2"/>
                                          </p:val>
                                        </p:tav>
                                      </p:tavLst>
                                    </p:anim>
                                    <p:set>
                                      <p:cBhvr>
                                        <p:cTn id="104" dur="1" fill="hold">
                                          <p:stCondLst>
                                            <p:cond delay="499"/>
                                          </p:stCondLst>
                                        </p:cTn>
                                        <p:tgtEl>
                                          <p:spTgt spid="83994"/>
                                        </p:tgtEl>
                                        <p:attrNameLst>
                                          <p:attrName>style.visibility</p:attrName>
                                        </p:attrNameLst>
                                      </p:cBhvr>
                                      <p:to>
                                        <p:strVal val="hidden"/>
                                      </p:to>
                                    </p:set>
                                  </p:childTnLst>
                                </p:cTn>
                              </p:par>
                              <p:par>
                                <p:cTn id="105" presetID="2" presetClass="exit" presetSubtype="6" fill="hold" grpId="1" nodeType="withEffect">
                                  <p:stCondLst>
                                    <p:cond delay="0"/>
                                  </p:stCondLst>
                                  <p:childTnLst>
                                    <p:anim calcmode="lin" valueType="num">
                                      <p:cBhvr additive="base">
                                        <p:cTn id="106" dur="500"/>
                                        <p:tgtEl>
                                          <p:spTgt spid="83989"/>
                                        </p:tgtEl>
                                        <p:attrNameLst>
                                          <p:attrName>ppt_x</p:attrName>
                                        </p:attrNameLst>
                                      </p:cBhvr>
                                      <p:tavLst>
                                        <p:tav tm="0">
                                          <p:val>
                                            <p:strVal val="ppt_x"/>
                                          </p:val>
                                        </p:tav>
                                        <p:tav tm="100000">
                                          <p:val>
                                            <p:strVal val="1+ppt_w/2"/>
                                          </p:val>
                                        </p:tav>
                                      </p:tavLst>
                                    </p:anim>
                                    <p:anim calcmode="lin" valueType="num">
                                      <p:cBhvr additive="base">
                                        <p:cTn id="107" dur="500"/>
                                        <p:tgtEl>
                                          <p:spTgt spid="83989"/>
                                        </p:tgtEl>
                                        <p:attrNameLst>
                                          <p:attrName>ppt_y</p:attrName>
                                        </p:attrNameLst>
                                      </p:cBhvr>
                                      <p:tavLst>
                                        <p:tav tm="0">
                                          <p:val>
                                            <p:strVal val="ppt_y"/>
                                          </p:val>
                                        </p:tav>
                                        <p:tav tm="100000">
                                          <p:val>
                                            <p:strVal val="1+ppt_h/2"/>
                                          </p:val>
                                        </p:tav>
                                      </p:tavLst>
                                    </p:anim>
                                    <p:set>
                                      <p:cBhvr>
                                        <p:cTn id="108" dur="1" fill="hold">
                                          <p:stCondLst>
                                            <p:cond delay="499"/>
                                          </p:stCondLst>
                                        </p:cTn>
                                        <p:tgtEl>
                                          <p:spTgt spid="83989"/>
                                        </p:tgtEl>
                                        <p:attrNameLst>
                                          <p:attrName>style.visibility</p:attrName>
                                        </p:attrNameLst>
                                      </p:cBhvr>
                                      <p:to>
                                        <p:strVal val="hidden"/>
                                      </p:to>
                                    </p:set>
                                  </p:childTnLst>
                                </p:cTn>
                              </p:par>
                              <p:par>
                                <p:cTn id="109" presetID="3" presetClass="entr" presetSubtype="10" fill="hold" grpId="0" nodeType="withEffect">
                                  <p:stCondLst>
                                    <p:cond delay="0"/>
                                  </p:stCondLst>
                                  <p:childTnLst>
                                    <p:set>
                                      <p:cBhvr>
                                        <p:cTn id="110" dur="1" fill="hold">
                                          <p:stCondLst>
                                            <p:cond delay="0"/>
                                          </p:stCondLst>
                                        </p:cTn>
                                        <p:tgtEl>
                                          <p:spTgt spid="84020"/>
                                        </p:tgtEl>
                                        <p:attrNameLst>
                                          <p:attrName>style.visibility</p:attrName>
                                        </p:attrNameLst>
                                      </p:cBhvr>
                                      <p:to>
                                        <p:strVal val="visible"/>
                                      </p:to>
                                    </p:set>
                                    <p:animEffect transition="in" filter="blinds(horizontal)">
                                      <p:cBhvr>
                                        <p:cTn id="111" dur="500"/>
                                        <p:tgtEl>
                                          <p:spTgt spid="84020"/>
                                        </p:tgtEl>
                                      </p:cBhvr>
                                    </p:animEffect>
                                  </p:childTnLst>
                                </p:cTn>
                              </p:par>
                              <p:par>
                                <p:cTn id="112" presetID="2" presetClass="exit" presetSubtype="4" fill="hold" grpId="1" nodeType="withEffect">
                                  <p:stCondLst>
                                    <p:cond delay="0"/>
                                  </p:stCondLst>
                                  <p:childTnLst>
                                    <p:anim calcmode="lin" valueType="num">
                                      <p:cBhvr additive="base">
                                        <p:cTn id="113" dur="500"/>
                                        <p:tgtEl>
                                          <p:spTgt spid="84005"/>
                                        </p:tgtEl>
                                        <p:attrNameLst>
                                          <p:attrName>ppt_x</p:attrName>
                                        </p:attrNameLst>
                                      </p:cBhvr>
                                      <p:tavLst>
                                        <p:tav tm="0">
                                          <p:val>
                                            <p:strVal val="ppt_x"/>
                                          </p:val>
                                        </p:tav>
                                        <p:tav tm="100000">
                                          <p:val>
                                            <p:strVal val="ppt_x"/>
                                          </p:val>
                                        </p:tav>
                                      </p:tavLst>
                                    </p:anim>
                                    <p:anim calcmode="lin" valueType="num">
                                      <p:cBhvr additive="base">
                                        <p:cTn id="114" dur="500"/>
                                        <p:tgtEl>
                                          <p:spTgt spid="84005"/>
                                        </p:tgtEl>
                                        <p:attrNameLst>
                                          <p:attrName>ppt_y</p:attrName>
                                        </p:attrNameLst>
                                      </p:cBhvr>
                                      <p:tavLst>
                                        <p:tav tm="0">
                                          <p:val>
                                            <p:strVal val="ppt_y"/>
                                          </p:val>
                                        </p:tav>
                                        <p:tav tm="100000">
                                          <p:val>
                                            <p:strVal val="1+ppt_h/2"/>
                                          </p:val>
                                        </p:tav>
                                      </p:tavLst>
                                    </p:anim>
                                    <p:set>
                                      <p:cBhvr>
                                        <p:cTn id="115" dur="1" fill="hold">
                                          <p:stCondLst>
                                            <p:cond delay="499"/>
                                          </p:stCondLst>
                                        </p:cTn>
                                        <p:tgtEl>
                                          <p:spTgt spid="84005"/>
                                        </p:tgtEl>
                                        <p:attrNameLst>
                                          <p:attrName>style.visibility</p:attrName>
                                        </p:attrNameLst>
                                      </p:cBhvr>
                                      <p:to>
                                        <p:strVal val="hidden"/>
                                      </p:to>
                                    </p:set>
                                  </p:childTnLst>
                                </p:cTn>
                              </p:par>
                              <p:par>
                                <p:cTn id="116" presetID="2" presetClass="exit" presetSubtype="4" fill="hold" grpId="1" nodeType="withEffect">
                                  <p:stCondLst>
                                    <p:cond delay="0"/>
                                  </p:stCondLst>
                                  <p:childTnLst>
                                    <p:anim calcmode="lin" valueType="num">
                                      <p:cBhvr additive="base">
                                        <p:cTn id="117" dur="500"/>
                                        <p:tgtEl>
                                          <p:spTgt spid="84012"/>
                                        </p:tgtEl>
                                        <p:attrNameLst>
                                          <p:attrName>ppt_x</p:attrName>
                                        </p:attrNameLst>
                                      </p:cBhvr>
                                      <p:tavLst>
                                        <p:tav tm="0">
                                          <p:val>
                                            <p:strVal val="ppt_x"/>
                                          </p:val>
                                        </p:tav>
                                        <p:tav tm="100000">
                                          <p:val>
                                            <p:strVal val="ppt_x"/>
                                          </p:val>
                                        </p:tav>
                                      </p:tavLst>
                                    </p:anim>
                                    <p:anim calcmode="lin" valueType="num">
                                      <p:cBhvr additive="base">
                                        <p:cTn id="118" dur="500"/>
                                        <p:tgtEl>
                                          <p:spTgt spid="84012"/>
                                        </p:tgtEl>
                                        <p:attrNameLst>
                                          <p:attrName>ppt_y</p:attrName>
                                        </p:attrNameLst>
                                      </p:cBhvr>
                                      <p:tavLst>
                                        <p:tav tm="0">
                                          <p:val>
                                            <p:strVal val="ppt_y"/>
                                          </p:val>
                                        </p:tav>
                                        <p:tav tm="100000">
                                          <p:val>
                                            <p:strVal val="1+ppt_h/2"/>
                                          </p:val>
                                        </p:tav>
                                      </p:tavLst>
                                    </p:anim>
                                    <p:set>
                                      <p:cBhvr>
                                        <p:cTn id="119" dur="1" fill="hold">
                                          <p:stCondLst>
                                            <p:cond delay="499"/>
                                          </p:stCondLst>
                                        </p:cTn>
                                        <p:tgtEl>
                                          <p:spTgt spid="84012"/>
                                        </p:tgtEl>
                                        <p:attrNameLst>
                                          <p:attrName>style.visibility</p:attrName>
                                        </p:attrNameLst>
                                      </p:cBhvr>
                                      <p:to>
                                        <p:strVal val="hidden"/>
                                      </p:to>
                                    </p:set>
                                  </p:childTnLst>
                                </p:cTn>
                              </p:par>
                              <p:par>
                                <p:cTn id="120" presetID="3" presetClass="entr" presetSubtype="10" fill="hold" grpId="0" nodeType="withEffect">
                                  <p:stCondLst>
                                    <p:cond delay="0"/>
                                  </p:stCondLst>
                                  <p:childTnLst>
                                    <p:set>
                                      <p:cBhvr>
                                        <p:cTn id="121" dur="1" fill="hold">
                                          <p:stCondLst>
                                            <p:cond delay="0"/>
                                          </p:stCondLst>
                                        </p:cTn>
                                        <p:tgtEl>
                                          <p:spTgt spid="84019"/>
                                        </p:tgtEl>
                                        <p:attrNameLst>
                                          <p:attrName>style.visibility</p:attrName>
                                        </p:attrNameLst>
                                      </p:cBhvr>
                                      <p:to>
                                        <p:strVal val="visible"/>
                                      </p:to>
                                    </p:set>
                                    <p:animEffect transition="in" filter="blinds(horizontal)">
                                      <p:cBhvr>
                                        <p:cTn id="122" dur="500"/>
                                        <p:tgtEl>
                                          <p:spTgt spid="8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3" grpId="0" animBg="1"/>
      <p:bldP spid="83984" grpId="0" animBg="1"/>
      <p:bldP spid="83985" grpId="0" animBg="1"/>
      <p:bldP spid="83989" grpId="0" animBg="1"/>
      <p:bldP spid="83989" grpId="1" animBg="1"/>
      <p:bldP spid="83990" grpId="0" animBg="1"/>
      <p:bldP spid="83990" grpId="1" animBg="1"/>
      <p:bldP spid="83992" grpId="0" animBg="1"/>
      <p:bldP spid="83993" grpId="0" animBg="1"/>
      <p:bldP spid="83993" grpId="1" animBg="1"/>
      <p:bldP spid="83994" grpId="0" animBg="1"/>
      <p:bldP spid="83994" grpId="1" animBg="1"/>
      <p:bldP spid="84001" grpId="0" animBg="1"/>
      <p:bldP spid="84002" grpId="0" animBg="1"/>
      <p:bldP spid="84002" grpId="1" animBg="1"/>
      <p:bldP spid="84004" grpId="0" animBg="1"/>
      <p:bldP spid="84005" grpId="0" animBg="1"/>
      <p:bldP spid="84005" grpId="1" animBg="1"/>
      <p:bldP spid="84006" grpId="0" animBg="1"/>
      <p:bldP spid="84006" grpId="1" animBg="1"/>
      <p:bldP spid="84011" grpId="0" animBg="1"/>
      <p:bldP spid="84012" grpId="0" animBg="1"/>
      <p:bldP spid="84012" grpId="1" animBg="1"/>
      <p:bldP spid="84014" grpId="0" animBg="1"/>
      <p:bldP spid="84019" grpId="0" animBg="1"/>
      <p:bldP spid="840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日期占位符 3"/>
          <p:cNvSpPr>
            <a:spLocks noGrp="1"/>
          </p:cNvSpPr>
          <p:nvPr>
            <p:ph type="dt" sz="quarter" idx="10"/>
          </p:nvPr>
        </p:nvSpPr>
        <p:spPr/>
        <p:txBody>
          <a:bodyPr/>
          <a:lstStyle/>
          <a:p>
            <a:pPr>
              <a:defRPr/>
            </a:pPr>
            <a:fld id="{8E65D485-DE51-4120-984E-33442434D0ED}" type="datetime1">
              <a:rPr lang="zh-CN" altLang="en-US"/>
              <a:pPr>
                <a:defRPr/>
              </a:pPr>
              <a:t>2018/10/29</a:t>
            </a:fld>
            <a:endParaRPr lang="en-US" altLang="zh-CN"/>
          </a:p>
        </p:txBody>
      </p:sp>
      <p:sp>
        <p:nvSpPr>
          <p:cNvPr id="146" name="页脚占位符 4"/>
          <p:cNvSpPr>
            <a:spLocks noGrp="1"/>
          </p:cNvSpPr>
          <p:nvPr>
            <p:ph type="ftr" sz="quarter" idx="11"/>
          </p:nvPr>
        </p:nvSpPr>
        <p:spPr/>
        <p:txBody>
          <a:bodyPr/>
          <a:lstStyle/>
          <a:p>
            <a:pPr>
              <a:defRPr/>
            </a:pPr>
            <a:r>
              <a:rPr lang="en-US" altLang="zh-CN"/>
              <a:t>Neusoft Computer Science and Technology Department copyright©</a:t>
            </a:r>
          </a:p>
        </p:txBody>
      </p:sp>
      <p:sp>
        <p:nvSpPr>
          <p:cNvPr id="147" name="灯片编号占位符 5"/>
          <p:cNvSpPr>
            <a:spLocks noGrp="1"/>
          </p:cNvSpPr>
          <p:nvPr>
            <p:ph type="sldNum" sz="quarter" idx="12"/>
          </p:nvPr>
        </p:nvSpPr>
        <p:spPr/>
        <p:txBody>
          <a:bodyPr>
            <a:normAutofit fontScale="85000" lnSpcReduction="20000"/>
          </a:bodyPr>
          <a:lstStyle/>
          <a:p>
            <a:pPr>
              <a:defRPr/>
            </a:pPr>
            <a:fld id="{B3DEC6D7-85CE-42BE-9EF9-16651D887C40}" type="slidenum">
              <a:rPr lang="en-US" altLang="zh-CN"/>
              <a:pPr>
                <a:defRPr/>
              </a:pPr>
              <a:t>25</a:t>
            </a:fld>
            <a:endParaRPr lang="en-US" altLang="zh-CN"/>
          </a:p>
        </p:txBody>
      </p:sp>
      <p:sp>
        <p:nvSpPr>
          <p:cNvPr id="134179" name="AutoShape 35"/>
          <p:cNvSpPr>
            <a:spLocks noChangeAspect="1" noChangeArrowheads="1" noTextEdit="1"/>
          </p:cNvSpPr>
          <p:nvPr/>
        </p:nvSpPr>
        <p:spPr bwMode="auto">
          <a:xfrm>
            <a:off x="528638" y="1771650"/>
            <a:ext cx="8229600" cy="4402138"/>
          </a:xfrm>
          <a:prstGeom prst="rect">
            <a:avLst/>
          </a:prstGeom>
          <a:solidFill>
            <a:srgbClr val="66CCFF"/>
          </a:solidFill>
          <a:ln w="9525">
            <a:noFill/>
            <a:miter lim="800000"/>
            <a:headEnd/>
            <a:tailEnd/>
          </a:ln>
        </p:spPr>
        <p:txBody>
          <a:bodyPr/>
          <a:lstStyle/>
          <a:p>
            <a:endParaRPr lang="zh-CN" altLang="en-US"/>
          </a:p>
        </p:txBody>
      </p:sp>
      <p:grpSp>
        <p:nvGrpSpPr>
          <p:cNvPr id="2" name="Group 202"/>
          <p:cNvGrpSpPr>
            <a:grpSpLocks/>
          </p:cNvGrpSpPr>
          <p:nvPr/>
        </p:nvGrpSpPr>
        <p:grpSpPr bwMode="auto">
          <a:xfrm>
            <a:off x="3267075" y="1719263"/>
            <a:ext cx="2344738" cy="1536700"/>
            <a:chOff x="2058" y="1083"/>
            <a:chExt cx="1477" cy="968"/>
          </a:xfrm>
        </p:grpSpPr>
        <p:sp>
          <p:nvSpPr>
            <p:cNvPr id="13454" name="Rectangle 65"/>
            <p:cNvSpPr>
              <a:spLocks noChangeArrowheads="1"/>
            </p:cNvSpPr>
            <p:nvPr/>
          </p:nvSpPr>
          <p:spPr bwMode="auto">
            <a:xfrm>
              <a:off x="2058" y="1083"/>
              <a:ext cx="1477" cy="968"/>
            </a:xfrm>
            <a:prstGeom prst="rect">
              <a:avLst/>
            </a:prstGeom>
            <a:solidFill>
              <a:srgbClr val="FFFFCC"/>
            </a:solidFill>
            <a:ln w="0">
              <a:solidFill>
                <a:srgbClr val="990033"/>
              </a:solidFill>
              <a:miter lim="800000"/>
              <a:headEnd/>
              <a:tailEnd/>
            </a:ln>
          </p:spPr>
          <p:txBody>
            <a:bodyPr/>
            <a:lstStyle/>
            <a:p>
              <a:endParaRPr lang="zh-CN" altLang="en-US"/>
            </a:p>
          </p:txBody>
        </p:sp>
        <p:sp>
          <p:nvSpPr>
            <p:cNvPr id="13455" name="Rectangle 66"/>
            <p:cNvSpPr>
              <a:spLocks noChangeArrowheads="1"/>
            </p:cNvSpPr>
            <p:nvPr/>
          </p:nvSpPr>
          <p:spPr bwMode="auto">
            <a:xfrm>
              <a:off x="2633" y="1118"/>
              <a:ext cx="310" cy="163"/>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700" b="0" i="1">
                  <a:solidFill>
                    <a:srgbClr val="000000"/>
                  </a:solidFill>
                  <a:latin typeface="Arial" charset="0"/>
                </a:rPr>
                <a:t>Duck</a:t>
              </a:r>
              <a:endParaRPr lang="en-US" altLang="zh-CN" b="0"/>
            </a:p>
          </p:txBody>
        </p:sp>
        <p:sp>
          <p:nvSpPr>
            <p:cNvPr id="13456" name="Rectangle 67"/>
            <p:cNvSpPr>
              <a:spLocks noChangeArrowheads="1"/>
            </p:cNvSpPr>
            <p:nvPr/>
          </p:nvSpPr>
          <p:spPr bwMode="auto">
            <a:xfrm>
              <a:off x="2058" y="1301"/>
              <a:ext cx="1477" cy="750"/>
            </a:xfrm>
            <a:prstGeom prst="rect">
              <a:avLst/>
            </a:prstGeom>
            <a:noFill/>
            <a:ln w="0">
              <a:solidFill>
                <a:srgbClr val="990033"/>
              </a:solidFill>
              <a:miter lim="800000"/>
              <a:headEnd/>
              <a:tailEnd/>
            </a:ln>
          </p:spPr>
          <p:txBody>
            <a:bodyPr/>
            <a:lstStyle/>
            <a:p>
              <a:endParaRPr lang="zh-CN" altLang="en-US"/>
            </a:p>
          </p:txBody>
        </p:sp>
        <p:sp>
          <p:nvSpPr>
            <p:cNvPr id="13457" name="Rectangle 68"/>
            <p:cNvSpPr>
              <a:spLocks noChangeArrowheads="1"/>
            </p:cNvSpPr>
            <p:nvPr/>
          </p:nvSpPr>
          <p:spPr bwMode="auto">
            <a:xfrm>
              <a:off x="2058" y="1641"/>
              <a:ext cx="1477" cy="410"/>
            </a:xfrm>
            <a:prstGeom prst="rect">
              <a:avLst/>
            </a:prstGeom>
            <a:noFill/>
            <a:ln w="0">
              <a:solidFill>
                <a:srgbClr val="990033"/>
              </a:solidFill>
              <a:miter lim="800000"/>
              <a:headEnd/>
              <a:tailEnd/>
            </a:ln>
          </p:spPr>
          <p:txBody>
            <a:bodyPr/>
            <a:lstStyle/>
            <a:p>
              <a:endParaRPr lang="zh-CN" altLang="en-US"/>
            </a:p>
          </p:txBody>
        </p:sp>
        <p:sp>
          <p:nvSpPr>
            <p:cNvPr id="13458" name="Rectangle 71"/>
            <p:cNvSpPr>
              <a:spLocks noChangeArrowheads="1"/>
            </p:cNvSpPr>
            <p:nvPr/>
          </p:nvSpPr>
          <p:spPr bwMode="auto">
            <a:xfrm>
              <a:off x="2076" y="1728"/>
              <a:ext cx="329"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swim()</a:t>
              </a:r>
              <a:endParaRPr lang="en-US" altLang="zh-CN" b="0"/>
            </a:p>
          </p:txBody>
        </p:sp>
        <p:sp>
          <p:nvSpPr>
            <p:cNvPr id="13459" name="Rectangle 72"/>
            <p:cNvSpPr>
              <a:spLocks noChangeArrowheads="1"/>
            </p:cNvSpPr>
            <p:nvPr/>
          </p:nvSpPr>
          <p:spPr bwMode="auto">
            <a:xfrm>
              <a:off x="2076" y="1868"/>
              <a:ext cx="422"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i="1">
                  <a:solidFill>
                    <a:srgbClr val="000000"/>
                  </a:solidFill>
                  <a:latin typeface="Arial" charset="0"/>
                </a:rPr>
                <a:t>display()</a:t>
              </a:r>
              <a:endParaRPr lang="en-US" altLang="zh-CN" b="0"/>
            </a:p>
          </p:txBody>
        </p:sp>
      </p:grpSp>
      <p:sp>
        <p:nvSpPr>
          <p:cNvPr id="13319" name="Rectangle 2"/>
          <p:cNvSpPr>
            <a:spLocks noGrp="1" noChangeArrowheads="1"/>
          </p:cNvSpPr>
          <p:nvPr>
            <p:ph type="title"/>
          </p:nvPr>
        </p:nvSpPr>
        <p:spPr/>
        <p:txBody>
          <a:bodyPr>
            <a:normAutofit/>
          </a:bodyPr>
          <a:lstStyle/>
          <a:p>
            <a:r>
              <a:rPr lang="en-US" altLang="zh-CN" dirty="0" smtClean="0"/>
              <a:t>1. A Case Analysis</a:t>
            </a:r>
            <a:endParaRPr lang="en-US" altLang="zh-CN" dirty="0" smtClean="0">
              <a:latin typeface="Comic Sans MS" pitchFamily="66" charset="0"/>
            </a:endParaRPr>
          </a:p>
        </p:txBody>
      </p:sp>
      <p:grpSp>
        <p:nvGrpSpPr>
          <p:cNvPr id="3" name="Group 3"/>
          <p:cNvGrpSpPr>
            <a:grpSpLocks/>
          </p:cNvGrpSpPr>
          <p:nvPr/>
        </p:nvGrpSpPr>
        <p:grpSpPr bwMode="auto">
          <a:xfrm>
            <a:off x="3940175" y="1763713"/>
            <a:ext cx="1441450" cy="1709737"/>
            <a:chOff x="2341" y="1168"/>
            <a:chExt cx="908" cy="1077"/>
          </a:xfrm>
        </p:grpSpPr>
        <p:sp>
          <p:nvSpPr>
            <p:cNvPr id="13451" name="Rectangle 4"/>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a:t>
              </a:r>
            </a:p>
          </p:txBody>
        </p:sp>
        <p:sp>
          <p:nvSpPr>
            <p:cNvPr id="13452" name="Rectangle 5"/>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3453" name="Rectangle 6"/>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134151" name="AutoShape 7"/>
          <p:cNvSpPr>
            <a:spLocks noChangeArrowheads="1"/>
          </p:cNvSpPr>
          <p:nvPr/>
        </p:nvSpPr>
        <p:spPr bwMode="auto">
          <a:xfrm>
            <a:off x="296863" y="1854200"/>
            <a:ext cx="3284537" cy="404813"/>
          </a:xfrm>
          <a:prstGeom prst="wedgeRectCallout">
            <a:avLst>
              <a:gd name="adj1" fmla="val 80352"/>
              <a:gd name="adj2" fmla="val -24903"/>
            </a:avLst>
          </a:prstGeom>
          <a:solidFill>
            <a:srgbClr val="FF66FF"/>
          </a:solidFill>
          <a:ln w="9525" algn="ctr">
            <a:noFill/>
            <a:miter lim="800000"/>
            <a:headEnd/>
            <a:tailEnd/>
          </a:ln>
        </p:spPr>
        <p:txBody>
          <a:bodyPr/>
          <a:lstStyle/>
          <a:p>
            <a:pPr marL="571500" indent="-571500" algn="ctr">
              <a:buFont typeface="Wingdings" pitchFamily="2" charset="2"/>
              <a:buNone/>
            </a:pPr>
            <a:r>
              <a:rPr lang="en-US" altLang="zh-CN" sz="1800" b="0"/>
              <a:t>display card interface specs</a:t>
            </a:r>
          </a:p>
        </p:txBody>
      </p:sp>
      <p:sp>
        <p:nvSpPr>
          <p:cNvPr id="134152" name="AutoShape 8"/>
          <p:cNvSpPr>
            <a:spLocks noChangeArrowheads="1"/>
          </p:cNvSpPr>
          <p:nvPr/>
        </p:nvSpPr>
        <p:spPr bwMode="auto">
          <a:xfrm>
            <a:off x="5786438" y="1854200"/>
            <a:ext cx="3106737" cy="404813"/>
          </a:xfrm>
          <a:prstGeom prst="wedgeRectCallout">
            <a:avLst>
              <a:gd name="adj1" fmla="val -88579"/>
              <a:gd name="adj2" fmla="val 34315"/>
            </a:avLst>
          </a:prstGeom>
          <a:solidFill>
            <a:srgbClr val="FF66FF"/>
          </a:solidFill>
          <a:ln w="9525" algn="ctr">
            <a:noFill/>
            <a:miter lim="800000"/>
            <a:headEnd/>
            <a:tailEnd/>
          </a:ln>
        </p:spPr>
        <p:txBody>
          <a:bodyPr/>
          <a:lstStyle/>
          <a:p>
            <a:pPr marL="571500" indent="-571500" algn="ctr">
              <a:buFont typeface="Wingdings" pitchFamily="2" charset="2"/>
              <a:buNone/>
            </a:pPr>
            <a:r>
              <a:rPr lang="en-US" altLang="zh-CN" sz="1800" b="0"/>
              <a:t>sound card interface specs</a:t>
            </a:r>
          </a:p>
        </p:txBody>
      </p:sp>
      <p:sp>
        <p:nvSpPr>
          <p:cNvPr id="134153" name="AutoShape 9"/>
          <p:cNvSpPr>
            <a:spLocks noChangeArrowheads="1"/>
          </p:cNvSpPr>
          <p:nvPr/>
        </p:nvSpPr>
        <p:spPr bwMode="auto">
          <a:xfrm>
            <a:off x="250825" y="3662363"/>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card1</a:t>
            </a:r>
          </a:p>
        </p:txBody>
      </p:sp>
      <p:sp>
        <p:nvSpPr>
          <p:cNvPr id="134156" name="Line 12"/>
          <p:cNvSpPr>
            <a:spLocks noChangeShapeType="1"/>
          </p:cNvSpPr>
          <p:nvPr/>
        </p:nvSpPr>
        <p:spPr bwMode="auto">
          <a:xfrm flipV="1">
            <a:off x="1646238" y="2260600"/>
            <a:ext cx="0" cy="1393825"/>
          </a:xfrm>
          <a:prstGeom prst="line">
            <a:avLst/>
          </a:prstGeom>
          <a:noFill/>
          <a:ln w="76200">
            <a:solidFill>
              <a:schemeClr val="tx1"/>
            </a:solidFill>
            <a:round/>
            <a:headEnd/>
            <a:tailEnd type="triangle" w="med" len="med"/>
          </a:ln>
        </p:spPr>
        <p:txBody>
          <a:bodyPr/>
          <a:lstStyle/>
          <a:p>
            <a:endParaRPr lang="zh-CN" altLang="en-US"/>
          </a:p>
        </p:txBody>
      </p:sp>
      <p:sp>
        <p:nvSpPr>
          <p:cNvPr id="134159" name="AutoShape 15"/>
          <p:cNvSpPr>
            <a:spLocks noChangeArrowheads="1"/>
          </p:cNvSpPr>
          <p:nvPr/>
        </p:nvSpPr>
        <p:spPr bwMode="auto">
          <a:xfrm flipH="1">
            <a:off x="7181850" y="3654425"/>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card1</a:t>
            </a:r>
          </a:p>
        </p:txBody>
      </p:sp>
      <p:sp>
        <p:nvSpPr>
          <p:cNvPr id="134161" name="Line 17"/>
          <p:cNvSpPr>
            <a:spLocks noChangeShapeType="1"/>
          </p:cNvSpPr>
          <p:nvPr/>
        </p:nvSpPr>
        <p:spPr bwMode="auto">
          <a:xfrm flipV="1">
            <a:off x="8128000" y="2303463"/>
            <a:ext cx="0" cy="1350962"/>
          </a:xfrm>
          <a:prstGeom prst="line">
            <a:avLst/>
          </a:prstGeom>
          <a:noFill/>
          <a:ln w="76200">
            <a:solidFill>
              <a:schemeClr val="tx1"/>
            </a:solidFill>
            <a:round/>
            <a:headEnd/>
            <a:tailEnd type="triangle" w="med" len="med"/>
          </a:ln>
        </p:spPr>
        <p:txBody>
          <a:bodyPr/>
          <a:lstStyle/>
          <a:p>
            <a:endParaRPr lang="zh-CN" altLang="en-US"/>
          </a:p>
        </p:txBody>
      </p:sp>
      <p:grpSp>
        <p:nvGrpSpPr>
          <p:cNvPr id="4" name="Group 20"/>
          <p:cNvGrpSpPr>
            <a:grpSpLocks/>
          </p:cNvGrpSpPr>
          <p:nvPr/>
        </p:nvGrpSpPr>
        <p:grpSpPr bwMode="auto">
          <a:xfrm>
            <a:off x="2320925" y="4419600"/>
            <a:ext cx="1441450" cy="1709738"/>
            <a:chOff x="2341" y="1168"/>
            <a:chExt cx="908" cy="1077"/>
          </a:xfrm>
        </p:grpSpPr>
        <p:sp>
          <p:nvSpPr>
            <p:cNvPr id="13448" name="Rectangle 21"/>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boardA</a:t>
              </a:r>
            </a:p>
          </p:txBody>
        </p:sp>
        <p:sp>
          <p:nvSpPr>
            <p:cNvPr id="13449" name="Rectangle 22"/>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3450" name="Rectangle 23"/>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134168" name="AutoShape 24"/>
          <p:cNvSpPr>
            <a:spLocks noChangeArrowheads="1"/>
          </p:cNvSpPr>
          <p:nvPr/>
        </p:nvSpPr>
        <p:spPr bwMode="auto">
          <a:xfrm>
            <a:off x="1285875" y="4373563"/>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card3</a:t>
            </a:r>
          </a:p>
        </p:txBody>
      </p:sp>
      <p:sp>
        <p:nvSpPr>
          <p:cNvPr id="134170" name="AutoShape 26"/>
          <p:cNvSpPr>
            <a:spLocks noChangeArrowheads="1"/>
          </p:cNvSpPr>
          <p:nvPr/>
        </p:nvSpPr>
        <p:spPr bwMode="auto">
          <a:xfrm flipH="1">
            <a:off x="2951163" y="4643438"/>
            <a:ext cx="1620837"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card2</a:t>
            </a:r>
          </a:p>
        </p:txBody>
      </p:sp>
      <p:grpSp>
        <p:nvGrpSpPr>
          <p:cNvPr id="5" name="Group 27"/>
          <p:cNvGrpSpPr>
            <a:grpSpLocks/>
          </p:cNvGrpSpPr>
          <p:nvPr/>
        </p:nvGrpSpPr>
        <p:grpSpPr bwMode="auto">
          <a:xfrm>
            <a:off x="5965825" y="4419600"/>
            <a:ext cx="1441450" cy="1709738"/>
            <a:chOff x="2341" y="1168"/>
            <a:chExt cx="908" cy="1077"/>
          </a:xfrm>
        </p:grpSpPr>
        <p:sp>
          <p:nvSpPr>
            <p:cNvPr id="13445" name="Rectangle 28"/>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boardB</a:t>
              </a:r>
            </a:p>
          </p:txBody>
        </p:sp>
        <p:sp>
          <p:nvSpPr>
            <p:cNvPr id="13446" name="Rectangle 29"/>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3447" name="Rectangle 30"/>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134175" name="AutoShape 31"/>
          <p:cNvSpPr>
            <a:spLocks noChangeArrowheads="1"/>
          </p:cNvSpPr>
          <p:nvPr/>
        </p:nvSpPr>
        <p:spPr bwMode="auto">
          <a:xfrm flipH="1">
            <a:off x="6642100" y="4652963"/>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card3</a:t>
            </a:r>
          </a:p>
        </p:txBody>
      </p:sp>
      <p:sp>
        <p:nvSpPr>
          <p:cNvPr id="134176" name="AutoShape 32"/>
          <p:cNvSpPr>
            <a:spLocks noChangeArrowheads="1"/>
          </p:cNvSpPr>
          <p:nvPr/>
        </p:nvSpPr>
        <p:spPr bwMode="auto">
          <a:xfrm>
            <a:off x="4886325" y="4383088"/>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card2</a:t>
            </a:r>
          </a:p>
        </p:txBody>
      </p:sp>
      <p:sp>
        <p:nvSpPr>
          <p:cNvPr id="134213" name="Rectangle 69"/>
          <p:cNvSpPr>
            <a:spLocks noChangeArrowheads="1"/>
          </p:cNvSpPr>
          <p:nvPr/>
        </p:nvSpPr>
        <p:spPr bwMode="auto">
          <a:xfrm>
            <a:off x="3295650" y="2079625"/>
            <a:ext cx="1262063" cy="212725"/>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fly : FlyBehavoir</a:t>
            </a:r>
            <a:endParaRPr lang="en-US" altLang="zh-CN" b="0"/>
          </a:p>
        </p:txBody>
      </p:sp>
      <p:sp>
        <p:nvSpPr>
          <p:cNvPr id="134214" name="Rectangle 70"/>
          <p:cNvSpPr>
            <a:spLocks noChangeArrowheads="1"/>
          </p:cNvSpPr>
          <p:nvPr/>
        </p:nvSpPr>
        <p:spPr bwMode="auto">
          <a:xfrm>
            <a:off x="3295650" y="2300288"/>
            <a:ext cx="1833563" cy="212725"/>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quack : QuackBehavoir</a:t>
            </a:r>
            <a:endParaRPr lang="en-US" altLang="zh-CN" b="0"/>
          </a:p>
        </p:txBody>
      </p:sp>
      <p:grpSp>
        <p:nvGrpSpPr>
          <p:cNvPr id="6" name="Group 74"/>
          <p:cNvGrpSpPr>
            <a:grpSpLocks/>
          </p:cNvGrpSpPr>
          <p:nvPr/>
        </p:nvGrpSpPr>
        <p:grpSpPr bwMode="auto">
          <a:xfrm>
            <a:off x="917575" y="1763713"/>
            <a:ext cx="1628775" cy="1106487"/>
            <a:chOff x="572" y="1149"/>
            <a:chExt cx="1026" cy="697"/>
          </a:xfrm>
        </p:grpSpPr>
        <p:sp>
          <p:nvSpPr>
            <p:cNvPr id="13439" name="Rectangle 75"/>
            <p:cNvSpPr>
              <a:spLocks noChangeArrowheads="1"/>
            </p:cNvSpPr>
            <p:nvPr/>
          </p:nvSpPr>
          <p:spPr bwMode="auto">
            <a:xfrm>
              <a:off x="572" y="1149"/>
              <a:ext cx="1026" cy="697"/>
            </a:xfrm>
            <a:prstGeom prst="rect">
              <a:avLst/>
            </a:prstGeom>
            <a:solidFill>
              <a:srgbClr val="FFFFCC"/>
            </a:solidFill>
            <a:ln w="0">
              <a:solidFill>
                <a:srgbClr val="990033"/>
              </a:solidFill>
              <a:miter lim="800000"/>
              <a:headEnd/>
              <a:tailEnd/>
            </a:ln>
          </p:spPr>
          <p:txBody>
            <a:bodyPr/>
            <a:lstStyle/>
            <a:p>
              <a:endParaRPr lang="zh-CN" altLang="en-US"/>
            </a:p>
          </p:txBody>
        </p:sp>
        <p:sp>
          <p:nvSpPr>
            <p:cNvPr id="13440" name="Rectangle 76"/>
            <p:cNvSpPr>
              <a:spLocks noChangeArrowheads="1"/>
            </p:cNvSpPr>
            <p:nvPr/>
          </p:nvSpPr>
          <p:spPr bwMode="auto">
            <a:xfrm>
              <a:off x="722" y="1323"/>
              <a:ext cx="719" cy="163"/>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700" b="0">
                  <a:solidFill>
                    <a:srgbClr val="000000"/>
                  </a:solidFill>
                  <a:latin typeface="Arial" charset="0"/>
                </a:rPr>
                <a:t>FlyBehavoir</a:t>
              </a:r>
              <a:endParaRPr lang="en-US" altLang="zh-CN" b="0"/>
            </a:p>
          </p:txBody>
        </p:sp>
        <p:sp>
          <p:nvSpPr>
            <p:cNvPr id="13441" name="Rectangle 77"/>
            <p:cNvSpPr>
              <a:spLocks noChangeArrowheads="1"/>
            </p:cNvSpPr>
            <p:nvPr/>
          </p:nvSpPr>
          <p:spPr bwMode="auto">
            <a:xfrm>
              <a:off x="572" y="1498"/>
              <a:ext cx="1026" cy="348"/>
            </a:xfrm>
            <a:prstGeom prst="rect">
              <a:avLst/>
            </a:prstGeom>
            <a:noFill/>
            <a:ln w="0">
              <a:solidFill>
                <a:srgbClr val="990033"/>
              </a:solidFill>
              <a:miter lim="800000"/>
              <a:headEnd/>
              <a:tailEnd/>
            </a:ln>
          </p:spPr>
          <p:txBody>
            <a:bodyPr/>
            <a:lstStyle/>
            <a:p>
              <a:endParaRPr lang="zh-CN" altLang="en-US"/>
            </a:p>
          </p:txBody>
        </p:sp>
        <p:sp>
          <p:nvSpPr>
            <p:cNvPr id="13442" name="Rectangle 78"/>
            <p:cNvSpPr>
              <a:spLocks noChangeArrowheads="1"/>
            </p:cNvSpPr>
            <p:nvPr/>
          </p:nvSpPr>
          <p:spPr bwMode="auto">
            <a:xfrm>
              <a:off x="572" y="1567"/>
              <a:ext cx="1026" cy="279"/>
            </a:xfrm>
            <a:prstGeom prst="rect">
              <a:avLst/>
            </a:prstGeom>
            <a:noFill/>
            <a:ln w="0">
              <a:solidFill>
                <a:srgbClr val="990033"/>
              </a:solidFill>
              <a:miter lim="800000"/>
              <a:headEnd/>
              <a:tailEnd/>
            </a:ln>
          </p:spPr>
          <p:txBody>
            <a:bodyPr/>
            <a:lstStyle/>
            <a:p>
              <a:endParaRPr lang="zh-CN" altLang="en-US"/>
            </a:p>
          </p:txBody>
        </p:sp>
        <p:sp>
          <p:nvSpPr>
            <p:cNvPr id="13443" name="Rectangle 79"/>
            <p:cNvSpPr>
              <a:spLocks noChangeArrowheads="1"/>
            </p:cNvSpPr>
            <p:nvPr/>
          </p:nvSpPr>
          <p:spPr bwMode="auto">
            <a:xfrm>
              <a:off x="598" y="1655"/>
              <a:ext cx="18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fly()</a:t>
              </a:r>
              <a:endParaRPr lang="en-US" altLang="zh-CN" b="0"/>
            </a:p>
          </p:txBody>
        </p:sp>
        <p:sp>
          <p:nvSpPr>
            <p:cNvPr id="13444" name="Rectangle 80"/>
            <p:cNvSpPr>
              <a:spLocks noChangeArrowheads="1"/>
            </p:cNvSpPr>
            <p:nvPr/>
          </p:nvSpPr>
          <p:spPr bwMode="auto">
            <a:xfrm>
              <a:off x="722" y="1184"/>
              <a:ext cx="694"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&lt;&lt;Interface&gt;&gt;</a:t>
              </a:r>
              <a:endParaRPr lang="en-US" altLang="zh-CN" b="0"/>
            </a:p>
          </p:txBody>
        </p:sp>
      </p:grpSp>
      <p:grpSp>
        <p:nvGrpSpPr>
          <p:cNvPr id="7" name="Group 82"/>
          <p:cNvGrpSpPr>
            <a:grpSpLocks/>
          </p:cNvGrpSpPr>
          <p:nvPr/>
        </p:nvGrpSpPr>
        <p:grpSpPr bwMode="auto">
          <a:xfrm>
            <a:off x="6146800" y="1719263"/>
            <a:ext cx="2063750" cy="1106487"/>
            <a:chOff x="3978" y="1132"/>
            <a:chExt cx="1300" cy="697"/>
          </a:xfrm>
        </p:grpSpPr>
        <p:sp>
          <p:nvSpPr>
            <p:cNvPr id="13433" name="Rectangle 83"/>
            <p:cNvSpPr>
              <a:spLocks noChangeArrowheads="1"/>
            </p:cNvSpPr>
            <p:nvPr/>
          </p:nvSpPr>
          <p:spPr bwMode="auto">
            <a:xfrm>
              <a:off x="3978" y="1132"/>
              <a:ext cx="1300" cy="697"/>
            </a:xfrm>
            <a:prstGeom prst="rect">
              <a:avLst/>
            </a:prstGeom>
            <a:solidFill>
              <a:srgbClr val="FFFFCC"/>
            </a:solidFill>
            <a:ln w="0">
              <a:solidFill>
                <a:srgbClr val="990033"/>
              </a:solidFill>
              <a:miter lim="800000"/>
              <a:headEnd/>
              <a:tailEnd/>
            </a:ln>
          </p:spPr>
          <p:txBody>
            <a:bodyPr/>
            <a:lstStyle/>
            <a:p>
              <a:endParaRPr lang="zh-CN" altLang="en-US"/>
            </a:p>
          </p:txBody>
        </p:sp>
        <p:sp>
          <p:nvSpPr>
            <p:cNvPr id="13434" name="Rectangle 84"/>
            <p:cNvSpPr>
              <a:spLocks noChangeArrowheads="1"/>
            </p:cNvSpPr>
            <p:nvPr/>
          </p:nvSpPr>
          <p:spPr bwMode="auto">
            <a:xfrm>
              <a:off x="4146" y="1315"/>
              <a:ext cx="932" cy="163"/>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700" b="0">
                  <a:solidFill>
                    <a:srgbClr val="000000"/>
                  </a:solidFill>
                  <a:latin typeface="Arial" charset="0"/>
                </a:rPr>
                <a:t>QuackBehavoir</a:t>
              </a:r>
              <a:endParaRPr lang="en-US" altLang="zh-CN" b="0"/>
            </a:p>
          </p:txBody>
        </p:sp>
        <p:sp>
          <p:nvSpPr>
            <p:cNvPr id="13435" name="Rectangle 85"/>
            <p:cNvSpPr>
              <a:spLocks noChangeArrowheads="1"/>
            </p:cNvSpPr>
            <p:nvPr/>
          </p:nvSpPr>
          <p:spPr bwMode="auto">
            <a:xfrm>
              <a:off x="3978" y="1480"/>
              <a:ext cx="1300" cy="349"/>
            </a:xfrm>
            <a:prstGeom prst="rect">
              <a:avLst/>
            </a:prstGeom>
            <a:noFill/>
            <a:ln w="0">
              <a:solidFill>
                <a:srgbClr val="990033"/>
              </a:solidFill>
              <a:miter lim="800000"/>
              <a:headEnd/>
              <a:tailEnd/>
            </a:ln>
          </p:spPr>
          <p:txBody>
            <a:bodyPr/>
            <a:lstStyle/>
            <a:p>
              <a:endParaRPr lang="zh-CN" altLang="en-US"/>
            </a:p>
          </p:txBody>
        </p:sp>
        <p:sp>
          <p:nvSpPr>
            <p:cNvPr id="13436" name="Rectangle 86"/>
            <p:cNvSpPr>
              <a:spLocks noChangeArrowheads="1"/>
            </p:cNvSpPr>
            <p:nvPr/>
          </p:nvSpPr>
          <p:spPr bwMode="auto">
            <a:xfrm>
              <a:off x="3978" y="1550"/>
              <a:ext cx="1300" cy="279"/>
            </a:xfrm>
            <a:prstGeom prst="rect">
              <a:avLst/>
            </a:prstGeom>
            <a:noFill/>
            <a:ln w="0">
              <a:solidFill>
                <a:srgbClr val="990033"/>
              </a:solidFill>
              <a:miter lim="800000"/>
              <a:headEnd/>
              <a:tailEnd/>
            </a:ln>
          </p:spPr>
          <p:txBody>
            <a:bodyPr/>
            <a:lstStyle/>
            <a:p>
              <a:endParaRPr lang="zh-CN" altLang="en-US"/>
            </a:p>
          </p:txBody>
        </p:sp>
        <p:sp>
          <p:nvSpPr>
            <p:cNvPr id="13437" name="Rectangle 87"/>
            <p:cNvSpPr>
              <a:spLocks noChangeArrowheads="1"/>
            </p:cNvSpPr>
            <p:nvPr/>
          </p:nvSpPr>
          <p:spPr bwMode="auto">
            <a:xfrm>
              <a:off x="3995" y="1637"/>
              <a:ext cx="372"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quack()</a:t>
              </a:r>
              <a:endParaRPr lang="en-US" altLang="zh-CN" b="0"/>
            </a:p>
          </p:txBody>
        </p:sp>
        <p:sp>
          <p:nvSpPr>
            <p:cNvPr id="13438" name="Rectangle 88"/>
            <p:cNvSpPr>
              <a:spLocks noChangeArrowheads="1"/>
            </p:cNvSpPr>
            <p:nvPr/>
          </p:nvSpPr>
          <p:spPr bwMode="auto">
            <a:xfrm>
              <a:off x="4261" y="1175"/>
              <a:ext cx="694"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&lt;&lt;Interface&gt;&gt;</a:t>
              </a:r>
              <a:endParaRPr lang="en-US" altLang="zh-CN" b="0"/>
            </a:p>
          </p:txBody>
        </p:sp>
      </p:grpSp>
      <p:grpSp>
        <p:nvGrpSpPr>
          <p:cNvPr id="8" name="Group 97"/>
          <p:cNvGrpSpPr>
            <a:grpSpLocks/>
          </p:cNvGrpSpPr>
          <p:nvPr/>
        </p:nvGrpSpPr>
        <p:grpSpPr bwMode="auto">
          <a:xfrm>
            <a:off x="5611813" y="2376488"/>
            <a:ext cx="534987" cy="107950"/>
            <a:chOff x="3535" y="1497"/>
            <a:chExt cx="337" cy="68"/>
          </a:xfrm>
        </p:grpSpPr>
        <p:sp>
          <p:nvSpPr>
            <p:cNvPr id="13430" name="Freeform 98"/>
            <p:cNvSpPr>
              <a:spLocks/>
            </p:cNvSpPr>
            <p:nvPr/>
          </p:nvSpPr>
          <p:spPr bwMode="auto">
            <a:xfrm>
              <a:off x="3700" y="1531"/>
              <a:ext cx="172" cy="34"/>
            </a:xfrm>
            <a:custGeom>
              <a:avLst/>
              <a:gdLst>
                <a:gd name="T0" fmla="*/ 0 w 25"/>
                <a:gd name="T1" fmla="*/ 0 h 5"/>
                <a:gd name="T2" fmla="*/ 25 w 25"/>
                <a:gd name="T3" fmla="*/ 0 h 5"/>
                <a:gd name="T4" fmla="*/ 14 w 25"/>
                <a:gd name="T5" fmla="*/ 5 h 5"/>
                <a:gd name="T6" fmla="*/ 0 60000 65536"/>
                <a:gd name="T7" fmla="*/ 0 60000 65536"/>
                <a:gd name="T8" fmla="*/ 0 60000 65536"/>
                <a:gd name="T9" fmla="*/ 0 w 25"/>
                <a:gd name="T10" fmla="*/ 0 h 5"/>
                <a:gd name="T11" fmla="*/ 25 w 25"/>
                <a:gd name="T12" fmla="*/ 5 h 5"/>
              </a:gdLst>
              <a:ahLst/>
              <a:cxnLst>
                <a:cxn ang="T6">
                  <a:pos x="T0" y="T1"/>
                </a:cxn>
                <a:cxn ang="T7">
                  <a:pos x="T2" y="T3"/>
                </a:cxn>
                <a:cxn ang="T8">
                  <a:pos x="T4" y="T5"/>
                </a:cxn>
              </a:cxnLst>
              <a:rect l="T9" t="T10" r="T11" b="T12"/>
              <a:pathLst>
                <a:path w="25" h="5">
                  <a:moveTo>
                    <a:pt x="0" y="0"/>
                  </a:moveTo>
                  <a:lnTo>
                    <a:pt x="25" y="0"/>
                  </a:lnTo>
                  <a:lnTo>
                    <a:pt x="14" y="5"/>
                  </a:lnTo>
                </a:path>
              </a:pathLst>
            </a:custGeom>
            <a:noFill/>
            <a:ln w="0">
              <a:solidFill>
                <a:srgbClr val="990033"/>
              </a:solidFill>
              <a:round/>
              <a:headEnd/>
              <a:tailEnd/>
            </a:ln>
          </p:spPr>
          <p:txBody>
            <a:bodyPr/>
            <a:lstStyle/>
            <a:p>
              <a:endParaRPr lang="zh-CN" altLang="en-US"/>
            </a:p>
          </p:txBody>
        </p:sp>
        <p:sp>
          <p:nvSpPr>
            <p:cNvPr id="13431" name="Line 99"/>
            <p:cNvSpPr>
              <a:spLocks noChangeShapeType="1"/>
            </p:cNvSpPr>
            <p:nvPr/>
          </p:nvSpPr>
          <p:spPr bwMode="auto">
            <a:xfrm flipH="1" flipV="1">
              <a:off x="3796" y="1497"/>
              <a:ext cx="76" cy="34"/>
            </a:xfrm>
            <a:prstGeom prst="line">
              <a:avLst/>
            </a:prstGeom>
            <a:noFill/>
            <a:ln w="0">
              <a:solidFill>
                <a:srgbClr val="990033"/>
              </a:solidFill>
              <a:round/>
              <a:headEnd/>
              <a:tailEnd/>
            </a:ln>
          </p:spPr>
          <p:txBody>
            <a:bodyPr/>
            <a:lstStyle/>
            <a:p>
              <a:endParaRPr lang="zh-CN" altLang="en-US"/>
            </a:p>
          </p:txBody>
        </p:sp>
        <p:sp>
          <p:nvSpPr>
            <p:cNvPr id="13432" name="Line 100"/>
            <p:cNvSpPr>
              <a:spLocks noChangeShapeType="1"/>
            </p:cNvSpPr>
            <p:nvPr/>
          </p:nvSpPr>
          <p:spPr bwMode="auto">
            <a:xfrm flipH="1">
              <a:off x="3535" y="1531"/>
              <a:ext cx="165" cy="1"/>
            </a:xfrm>
            <a:prstGeom prst="line">
              <a:avLst/>
            </a:prstGeom>
            <a:noFill/>
            <a:ln w="0">
              <a:solidFill>
                <a:srgbClr val="990033"/>
              </a:solidFill>
              <a:round/>
              <a:headEnd/>
              <a:tailEnd/>
            </a:ln>
          </p:spPr>
          <p:txBody>
            <a:bodyPr/>
            <a:lstStyle/>
            <a:p>
              <a:endParaRPr lang="zh-CN" altLang="en-US"/>
            </a:p>
          </p:txBody>
        </p:sp>
      </p:grpSp>
      <p:grpSp>
        <p:nvGrpSpPr>
          <p:cNvPr id="9" name="Group 104"/>
          <p:cNvGrpSpPr>
            <a:grpSpLocks/>
          </p:cNvGrpSpPr>
          <p:nvPr/>
        </p:nvGrpSpPr>
        <p:grpSpPr bwMode="auto">
          <a:xfrm>
            <a:off x="2546350" y="2124075"/>
            <a:ext cx="720725" cy="101600"/>
            <a:chOff x="1604" y="1813"/>
            <a:chExt cx="454" cy="64"/>
          </a:xfrm>
        </p:grpSpPr>
        <p:sp>
          <p:nvSpPr>
            <p:cNvPr id="13426" name="Line 90"/>
            <p:cNvSpPr>
              <a:spLocks noChangeShapeType="1"/>
            </p:cNvSpPr>
            <p:nvPr/>
          </p:nvSpPr>
          <p:spPr bwMode="auto">
            <a:xfrm flipV="1">
              <a:off x="1604" y="1813"/>
              <a:ext cx="83" cy="35"/>
            </a:xfrm>
            <a:prstGeom prst="line">
              <a:avLst/>
            </a:prstGeom>
            <a:noFill/>
            <a:ln w="0">
              <a:solidFill>
                <a:srgbClr val="990033"/>
              </a:solidFill>
              <a:round/>
              <a:headEnd/>
              <a:tailEnd/>
            </a:ln>
          </p:spPr>
          <p:txBody>
            <a:bodyPr/>
            <a:lstStyle/>
            <a:p>
              <a:endParaRPr lang="zh-CN" altLang="en-US"/>
            </a:p>
          </p:txBody>
        </p:sp>
        <p:grpSp>
          <p:nvGrpSpPr>
            <p:cNvPr id="10" name="Group 101"/>
            <p:cNvGrpSpPr>
              <a:grpSpLocks/>
            </p:cNvGrpSpPr>
            <p:nvPr/>
          </p:nvGrpSpPr>
          <p:grpSpPr bwMode="auto">
            <a:xfrm>
              <a:off x="1604" y="1843"/>
              <a:ext cx="454" cy="34"/>
              <a:chOff x="1604" y="1389"/>
              <a:chExt cx="454" cy="34"/>
            </a:xfrm>
          </p:grpSpPr>
          <p:sp>
            <p:nvSpPr>
              <p:cNvPr id="13428" name="Freeform 102"/>
              <p:cNvSpPr>
                <a:spLocks/>
              </p:cNvSpPr>
              <p:nvPr/>
            </p:nvSpPr>
            <p:spPr bwMode="auto">
              <a:xfrm>
                <a:off x="1604" y="1389"/>
                <a:ext cx="179" cy="34"/>
              </a:xfrm>
              <a:custGeom>
                <a:avLst/>
                <a:gdLst>
                  <a:gd name="T0" fmla="*/ 26 w 26"/>
                  <a:gd name="T1" fmla="*/ 0 h 5"/>
                  <a:gd name="T2" fmla="*/ 0 w 26"/>
                  <a:gd name="T3" fmla="*/ 0 h 5"/>
                  <a:gd name="T4" fmla="*/ 12 w 26"/>
                  <a:gd name="T5" fmla="*/ 5 h 5"/>
                  <a:gd name="T6" fmla="*/ 0 60000 65536"/>
                  <a:gd name="T7" fmla="*/ 0 60000 65536"/>
                  <a:gd name="T8" fmla="*/ 0 60000 65536"/>
                  <a:gd name="T9" fmla="*/ 0 w 26"/>
                  <a:gd name="T10" fmla="*/ 0 h 5"/>
                  <a:gd name="T11" fmla="*/ 26 w 26"/>
                  <a:gd name="T12" fmla="*/ 5 h 5"/>
                </a:gdLst>
                <a:ahLst/>
                <a:cxnLst>
                  <a:cxn ang="T6">
                    <a:pos x="T0" y="T1"/>
                  </a:cxn>
                  <a:cxn ang="T7">
                    <a:pos x="T2" y="T3"/>
                  </a:cxn>
                  <a:cxn ang="T8">
                    <a:pos x="T4" y="T5"/>
                  </a:cxn>
                </a:cxnLst>
                <a:rect l="T9" t="T10" r="T11" b="T12"/>
                <a:pathLst>
                  <a:path w="26" h="5">
                    <a:moveTo>
                      <a:pt x="26" y="0"/>
                    </a:moveTo>
                    <a:lnTo>
                      <a:pt x="0" y="0"/>
                    </a:lnTo>
                    <a:lnTo>
                      <a:pt x="12" y="5"/>
                    </a:lnTo>
                  </a:path>
                </a:pathLst>
              </a:custGeom>
              <a:noFill/>
              <a:ln w="0">
                <a:solidFill>
                  <a:srgbClr val="990033"/>
                </a:solidFill>
                <a:round/>
                <a:headEnd/>
                <a:tailEnd/>
              </a:ln>
            </p:spPr>
            <p:txBody>
              <a:bodyPr/>
              <a:lstStyle/>
              <a:p>
                <a:endParaRPr lang="zh-CN" altLang="en-US"/>
              </a:p>
            </p:txBody>
          </p:sp>
          <p:sp>
            <p:nvSpPr>
              <p:cNvPr id="13429" name="Line 103"/>
              <p:cNvSpPr>
                <a:spLocks noChangeShapeType="1"/>
              </p:cNvSpPr>
              <p:nvPr/>
            </p:nvSpPr>
            <p:spPr bwMode="auto">
              <a:xfrm>
                <a:off x="1783" y="1389"/>
                <a:ext cx="275" cy="6"/>
              </a:xfrm>
              <a:prstGeom prst="line">
                <a:avLst/>
              </a:prstGeom>
              <a:noFill/>
              <a:ln w="0">
                <a:solidFill>
                  <a:srgbClr val="990033"/>
                </a:solidFill>
                <a:round/>
                <a:headEnd/>
                <a:tailEnd/>
              </a:ln>
            </p:spPr>
            <p:txBody>
              <a:bodyPr/>
              <a:lstStyle/>
              <a:p>
                <a:endParaRPr lang="zh-CN" altLang="en-US"/>
              </a:p>
            </p:txBody>
          </p:sp>
        </p:grpSp>
      </p:grpSp>
      <p:grpSp>
        <p:nvGrpSpPr>
          <p:cNvPr id="11" name="Group 105"/>
          <p:cNvGrpSpPr>
            <a:grpSpLocks/>
          </p:cNvGrpSpPr>
          <p:nvPr/>
        </p:nvGrpSpPr>
        <p:grpSpPr bwMode="auto">
          <a:xfrm>
            <a:off x="1106488" y="2889250"/>
            <a:ext cx="152400" cy="301625"/>
            <a:chOff x="3037" y="1912"/>
            <a:chExt cx="96" cy="190"/>
          </a:xfrm>
        </p:grpSpPr>
        <p:sp>
          <p:nvSpPr>
            <p:cNvPr id="13424" name="Line 106"/>
            <p:cNvSpPr>
              <a:spLocks noChangeShapeType="1"/>
            </p:cNvSpPr>
            <p:nvPr/>
          </p:nvSpPr>
          <p:spPr bwMode="auto">
            <a:xfrm flipV="1">
              <a:off x="3085" y="1912"/>
              <a:ext cx="1" cy="190"/>
            </a:xfrm>
            <a:prstGeom prst="line">
              <a:avLst/>
            </a:prstGeom>
            <a:noFill/>
            <a:ln w="0">
              <a:solidFill>
                <a:srgbClr val="990033"/>
              </a:solidFill>
              <a:prstDash val="sysDash"/>
              <a:round/>
              <a:headEnd/>
              <a:tailEnd/>
            </a:ln>
          </p:spPr>
          <p:txBody>
            <a:bodyPr/>
            <a:lstStyle/>
            <a:p>
              <a:endParaRPr lang="zh-CN" altLang="en-US"/>
            </a:p>
          </p:txBody>
        </p:sp>
        <p:sp>
          <p:nvSpPr>
            <p:cNvPr id="13425" name="Freeform 107"/>
            <p:cNvSpPr>
              <a:spLocks/>
            </p:cNvSpPr>
            <p:nvPr/>
          </p:nvSpPr>
          <p:spPr bwMode="auto">
            <a:xfrm>
              <a:off x="3037" y="1912"/>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12" name="Group 108"/>
          <p:cNvGrpSpPr>
            <a:grpSpLocks/>
          </p:cNvGrpSpPr>
          <p:nvPr/>
        </p:nvGrpSpPr>
        <p:grpSpPr bwMode="auto">
          <a:xfrm>
            <a:off x="2097088" y="2889250"/>
            <a:ext cx="152400" cy="1130300"/>
            <a:chOff x="3484" y="1912"/>
            <a:chExt cx="96" cy="712"/>
          </a:xfrm>
        </p:grpSpPr>
        <p:sp>
          <p:nvSpPr>
            <p:cNvPr id="13422" name="Line 109"/>
            <p:cNvSpPr>
              <a:spLocks noChangeShapeType="1"/>
            </p:cNvSpPr>
            <p:nvPr/>
          </p:nvSpPr>
          <p:spPr bwMode="auto">
            <a:xfrm flipV="1">
              <a:off x="3532" y="1912"/>
              <a:ext cx="1" cy="712"/>
            </a:xfrm>
            <a:prstGeom prst="line">
              <a:avLst/>
            </a:prstGeom>
            <a:noFill/>
            <a:ln w="0">
              <a:solidFill>
                <a:srgbClr val="990033"/>
              </a:solidFill>
              <a:prstDash val="sysDash"/>
              <a:round/>
              <a:headEnd/>
              <a:tailEnd/>
            </a:ln>
          </p:spPr>
          <p:txBody>
            <a:bodyPr/>
            <a:lstStyle/>
            <a:p>
              <a:endParaRPr lang="zh-CN" altLang="en-US"/>
            </a:p>
          </p:txBody>
        </p:sp>
        <p:sp>
          <p:nvSpPr>
            <p:cNvPr id="13423" name="Freeform 110"/>
            <p:cNvSpPr>
              <a:spLocks/>
            </p:cNvSpPr>
            <p:nvPr/>
          </p:nvSpPr>
          <p:spPr bwMode="auto">
            <a:xfrm>
              <a:off x="3484" y="1912"/>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13" name="Group 111"/>
          <p:cNvGrpSpPr>
            <a:grpSpLocks/>
          </p:cNvGrpSpPr>
          <p:nvPr/>
        </p:nvGrpSpPr>
        <p:grpSpPr bwMode="auto">
          <a:xfrm>
            <a:off x="611188" y="3211513"/>
            <a:ext cx="1417637" cy="666750"/>
            <a:chOff x="2474" y="2102"/>
            <a:chExt cx="893" cy="420"/>
          </a:xfrm>
        </p:grpSpPr>
        <p:sp>
          <p:nvSpPr>
            <p:cNvPr id="13417" name="Rectangle 112"/>
            <p:cNvSpPr>
              <a:spLocks noChangeArrowheads="1"/>
            </p:cNvSpPr>
            <p:nvPr/>
          </p:nvSpPr>
          <p:spPr bwMode="auto">
            <a:xfrm>
              <a:off x="2474" y="2102"/>
              <a:ext cx="893" cy="420"/>
            </a:xfrm>
            <a:prstGeom prst="rect">
              <a:avLst/>
            </a:prstGeom>
            <a:solidFill>
              <a:srgbClr val="FFFFCC"/>
            </a:solidFill>
            <a:ln w="0">
              <a:solidFill>
                <a:srgbClr val="990033"/>
              </a:solidFill>
              <a:miter lim="800000"/>
              <a:headEnd/>
              <a:tailEnd/>
            </a:ln>
          </p:spPr>
          <p:txBody>
            <a:bodyPr/>
            <a:lstStyle/>
            <a:p>
              <a:endParaRPr lang="zh-CN" altLang="en-US"/>
            </a:p>
          </p:txBody>
        </p:sp>
        <p:sp>
          <p:nvSpPr>
            <p:cNvPr id="13418" name="Rectangle 113"/>
            <p:cNvSpPr>
              <a:spLocks noChangeArrowheads="1"/>
            </p:cNvSpPr>
            <p:nvPr/>
          </p:nvSpPr>
          <p:spPr bwMode="auto">
            <a:xfrm>
              <a:off x="2590" y="2136"/>
              <a:ext cx="684"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FlyWithWings</a:t>
              </a:r>
              <a:endParaRPr lang="en-US" altLang="zh-CN" b="0"/>
            </a:p>
          </p:txBody>
        </p:sp>
        <p:sp>
          <p:nvSpPr>
            <p:cNvPr id="13419" name="Rectangle 114"/>
            <p:cNvSpPr>
              <a:spLocks noChangeArrowheads="1"/>
            </p:cNvSpPr>
            <p:nvPr/>
          </p:nvSpPr>
          <p:spPr bwMode="auto">
            <a:xfrm>
              <a:off x="2474" y="2265"/>
              <a:ext cx="893" cy="257"/>
            </a:xfrm>
            <a:prstGeom prst="rect">
              <a:avLst/>
            </a:prstGeom>
            <a:noFill/>
            <a:ln w="0">
              <a:solidFill>
                <a:srgbClr val="990033"/>
              </a:solidFill>
              <a:miter lim="800000"/>
              <a:headEnd/>
              <a:tailEnd/>
            </a:ln>
          </p:spPr>
          <p:txBody>
            <a:bodyPr/>
            <a:lstStyle/>
            <a:p>
              <a:endParaRPr lang="zh-CN" altLang="en-US"/>
            </a:p>
          </p:txBody>
        </p:sp>
        <p:sp>
          <p:nvSpPr>
            <p:cNvPr id="13420" name="Rectangle 115"/>
            <p:cNvSpPr>
              <a:spLocks noChangeArrowheads="1"/>
            </p:cNvSpPr>
            <p:nvPr/>
          </p:nvSpPr>
          <p:spPr bwMode="auto">
            <a:xfrm>
              <a:off x="2474" y="2319"/>
              <a:ext cx="893" cy="203"/>
            </a:xfrm>
            <a:prstGeom prst="rect">
              <a:avLst/>
            </a:prstGeom>
            <a:noFill/>
            <a:ln w="0">
              <a:solidFill>
                <a:srgbClr val="990033"/>
              </a:solidFill>
              <a:miter lim="800000"/>
              <a:headEnd/>
              <a:tailEnd/>
            </a:ln>
          </p:spPr>
          <p:txBody>
            <a:bodyPr/>
            <a:lstStyle/>
            <a:p>
              <a:endParaRPr lang="zh-CN" altLang="en-US"/>
            </a:p>
          </p:txBody>
        </p:sp>
        <p:sp>
          <p:nvSpPr>
            <p:cNvPr id="13421" name="Rectangle 116"/>
            <p:cNvSpPr>
              <a:spLocks noChangeArrowheads="1"/>
            </p:cNvSpPr>
            <p:nvPr/>
          </p:nvSpPr>
          <p:spPr bwMode="auto">
            <a:xfrm>
              <a:off x="2487" y="2387"/>
              <a:ext cx="146"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a:t>
              </a:r>
              <a:endParaRPr lang="en-US" altLang="zh-CN" b="0"/>
            </a:p>
          </p:txBody>
        </p:sp>
      </p:grpSp>
      <p:grpSp>
        <p:nvGrpSpPr>
          <p:cNvPr id="14" name="Group 117"/>
          <p:cNvGrpSpPr>
            <a:grpSpLocks/>
          </p:cNvGrpSpPr>
          <p:nvPr/>
        </p:nvGrpSpPr>
        <p:grpSpPr bwMode="auto">
          <a:xfrm>
            <a:off x="1601788" y="3519488"/>
            <a:ext cx="1101725" cy="668337"/>
            <a:chOff x="3071" y="2624"/>
            <a:chExt cx="694" cy="421"/>
          </a:xfrm>
        </p:grpSpPr>
        <p:sp>
          <p:nvSpPr>
            <p:cNvPr id="13412" name="Rectangle 118"/>
            <p:cNvSpPr>
              <a:spLocks noChangeArrowheads="1"/>
            </p:cNvSpPr>
            <p:nvPr/>
          </p:nvSpPr>
          <p:spPr bwMode="auto">
            <a:xfrm>
              <a:off x="3071" y="2624"/>
              <a:ext cx="694" cy="421"/>
            </a:xfrm>
            <a:prstGeom prst="rect">
              <a:avLst/>
            </a:prstGeom>
            <a:solidFill>
              <a:srgbClr val="FFFFCC"/>
            </a:solidFill>
            <a:ln w="0">
              <a:solidFill>
                <a:srgbClr val="990033"/>
              </a:solidFill>
              <a:miter lim="800000"/>
              <a:headEnd/>
              <a:tailEnd/>
            </a:ln>
          </p:spPr>
          <p:txBody>
            <a:bodyPr/>
            <a:lstStyle/>
            <a:p>
              <a:endParaRPr lang="zh-CN" altLang="en-US"/>
            </a:p>
          </p:txBody>
        </p:sp>
        <p:sp>
          <p:nvSpPr>
            <p:cNvPr id="13413" name="Rectangle 119"/>
            <p:cNvSpPr>
              <a:spLocks noChangeArrowheads="1"/>
            </p:cNvSpPr>
            <p:nvPr/>
          </p:nvSpPr>
          <p:spPr bwMode="auto">
            <a:xfrm>
              <a:off x="3174" y="2651"/>
              <a:ext cx="51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FlyNoWay</a:t>
              </a:r>
              <a:endParaRPr lang="en-US" altLang="zh-CN" b="0"/>
            </a:p>
          </p:txBody>
        </p:sp>
        <p:sp>
          <p:nvSpPr>
            <p:cNvPr id="13414" name="Rectangle 120"/>
            <p:cNvSpPr>
              <a:spLocks noChangeArrowheads="1"/>
            </p:cNvSpPr>
            <p:nvPr/>
          </p:nvSpPr>
          <p:spPr bwMode="auto">
            <a:xfrm>
              <a:off x="3071" y="2787"/>
              <a:ext cx="694" cy="258"/>
            </a:xfrm>
            <a:prstGeom prst="rect">
              <a:avLst/>
            </a:prstGeom>
            <a:noFill/>
            <a:ln w="0">
              <a:solidFill>
                <a:srgbClr val="990033"/>
              </a:solidFill>
              <a:miter lim="800000"/>
              <a:headEnd/>
              <a:tailEnd/>
            </a:ln>
          </p:spPr>
          <p:txBody>
            <a:bodyPr/>
            <a:lstStyle/>
            <a:p>
              <a:endParaRPr lang="zh-CN" altLang="en-US"/>
            </a:p>
          </p:txBody>
        </p:sp>
        <p:sp>
          <p:nvSpPr>
            <p:cNvPr id="13415" name="Rectangle 121"/>
            <p:cNvSpPr>
              <a:spLocks noChangeArrowheads="1"/>
            </p:cNvSpPr>
            <p:nvPr/>
          </p:nvSpPr>
          <p:spPr bwMode="auto">
            <a:xfrm>
              <a:off x="3071" y="2841"/>
              <a:ext cx="694" cy="204"/>
            </a:xfrm>
            <a:prstGeom prst="rect">
              <a:avLst/>
            </a:prstGeom>
            <a:noFill/>
            <a:ln w="0">
              <a:solidFill>
                <a:srgbClr val="990033"/>
              </a:solidFill>
              <a:miter lim="800000"/>
              <a:headEnd/>
              <a:tailEnd/>
            </a:ln>
          </p:spPr>
          <p:txBody>
            <a:bodyPr/>
            <a:lstStyle/>
            <a:p>
              <a:endParaRPr lang="zh-CN" altLang="en-US"/>
            </a:p>
          </p:txBody>
        </p:sp>
        <p:sp>
          <p:nvSpPr>
            <p:cNvPr id="13416" name="Rectangle 122"/>
            <p:cNvSpPr>
              <a:spLocks noChangeArrowheads="1"/>
            </p:cNvSpPr>
            <p:nvPr/>
          </p:nvSpPr>
          <p:spPr bwMode="auto">
            <a:xfrm>
              <a:off x="3092" y="2909"/>
              <a:ext cx="146"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a:t>
              </a:r>
              <a:endParaRPr lang="en-US" altLang="zh-CN" b="0"/>
            </a:p>
          </p:txBody>
        </p:sp>
      </p:grpSp>
      <p:grpSp>
        <p:nvGrpSpPr>
          <p:cNvPr id="15" name="Group 123"/>
          <p:cNvGrpSpPr>
            <a:grpSpLocks/>
          </p:cNvGrpSpPr>
          <p:nvPr/>
        </p:nvGrpSpPr>
        <p:grpSpPr bwMode="auto">
          <a:xfrm>
            <a:off x="5921375" y="3203575"/>
            <a:ext cx="806450" cy="668338"/>
            <a:chOff x="2075" y="1973"/>
            <a:chExt cx="508" cy="421"/>
          </a:xfrm>
        </p:grpSpPr>
        <p:sp>
          <p:nvSpPr>
            <p:cNvPr id="13407" name="Rectangle 124"/>
            <p:cNvSpPr>
              <a:spLocks noChangeArrowheads="1"/>
            </p:cNvSpPr>
            <p:nvPr/>
          </p:nvSpPr>
          <p:spPr bwMode="auto">
            <a:xfrm>
              <a:off x="2075" y="1973"/>
              <a:ext cx="508" cy="421"/>
            </a:xfrm>
            <a:prstGeom prst="rect">
              <a:avLst/>
            </a:prstGeom>
            <a:solidFill>
              <a:srgbClr val="FFFFCC"/>
            </a:solidFill>
            <a:ln w="0">
              <a:solidFill>
                <a:srgbClr val="990033"/>
              </a:solidFill>
              <a:miter lim="800000"/>
              <a:headEnd/>
              <a:tailEnd/>
            </a:ln>
          </p:spPr>
          <p:txBody>
            <a:bodyPr/>
            <a:lstStyle/>
            <a:p>
              <a:endParaRPr lang="zh-CN" altLang="en-US"/>
            </a:p>
          </p:txBody>
        </p:sp>
        <p:sp>
          <p:nvSpPr>
            <p:cNvPr id="13408" name="Rectangle 125"/>
            <p:cNvSpPr>
              <a:spLocks noChangeArrowheads="1"/>
            </p:cNvSpPr>
            <p:nvPr/>
          </p:nvSpPr>
          <p:spPr bwMode="auto">
            <a:xfrm>
              <a:off x="2171" y="2007"/>
              <a:ext cx="323"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Quack</a:t>
              </a:r>
              <a:endParaRPr lang="en-US" altLang="zh-CN" b="0"/>
            </a:p>
          </p:txBody>
        </p:sp>
        <p:sp>
          <p:nvSpPr>
            <p:cNvPr id="13409" name="Rectangle 126"/>
            <p:cNvSpPr>
              <a:spLocks noChangeArrowheads="1"/>
            </p:cNvSpPr>
            <p:nvPr/>
          </p:nvSpPr>
          <p:spPr bwMode="auto">
            <a:xfrm>
              <a:off x="2075" y="2136"/>
              <a:ext cx="508" cy="258"/>
            </a:xfrm>
            <a:prstGeom prst="rect">
              <a:avLst/>
            </a:prstGeom>
            <a:noFill/>
            <a:ln w="0">
              <a:solidFill>
                <a:srgbClr val="990033"/>
              </a:solidFill>
              <a:miter lim="800000"/>
              <a:headEnd/>
              <a:tailEnd/>
            </a:ln>
          </p:spPr>
          <p:txBody>
            <a:bodyPr/>
            <a:lstStyle/>
            <a:p>
              <a:endParaRPr lang="zh-CN" altLang="en-US"/>
            </a:p>
          </p:txBody>
        </p:sp>
        <p:sp>
          <p:nvSpPr>
            <p:cNvPr id="13410" name="Rectangle 127"/>
            <p:cNvSpPr>
              <a:spLocks noChangeArrowheads="1"/>
            </p:cNvSpPr>
            <p:nvPr/>
          </p:nvSpPr>
          <p:spPr bwMode="auto">
            <a:xfrm>
              <a:off x="2075" y="2190"/>
              <a:ext cx="508" cy="204"/>
            </a:xfrm>
            <a:prstGeom prst="rect">
              <a:avLst/>
            </a:prstGeom>
            <a:noFill/>
            <a:ln w="0">
              <a:solidFill>
                <a:srgbClr val="990033"/>
              </a:solidFill>
              <a:miter lim="800000"/>
              <a:headEnd/>
              <a:tailEnd/>
            </a:ln>
          </p:spPr>
          <p:txBody>
            <a:bodyPr/>
            <a:lstStyle/>
            <a:p>
              <a:endParaRPr lang="zh-CN" altLang="en-US"/>
            </a:p>
          </p:txBody>
        </p:sp>
        <p:sp>
          <p:nvSpPr>
            <p:cNvPr id="13411" name="Rectangle 128"/>
            <p:cNvSpPr>
              <a:spLocks noChangeArrowheads="1"/>
            </p:cNvSpPr>
            <p:nvPr/>
          </p:nvSpPr>
          <p:spPr bwMode="auto">
            <a:xfrm>
              <a:off x="2088" y="2258"/>
              <a:ext cx="29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a:t>
              </a:r>
              <a:endParaRPr lang="en-US" altLang="zh-CN" b="0"/>
            </a:p>
          </p:txBody>
        </p:sp>
      </p:grpSp>
      <p:grpSp>
        <p:nvGrpSpPr>
          <p:cNvPr id="16" name="Group 129"/>
          <p:cNvGrpSpPr>
            <a:grpSpLocks/>
          </p:cNvGrpSpPr>
          <p:nvPr/>
        </p:nvGrpSpPr>
        <p:grpSpPr bwMode="auto">
          <a:xfrm>
            <a:off x="6597650" y="3525838"/>
            <a:ext cx="882650" cy="668337"/>
            <a:chOff x="2466" y="2170"/>
            <a:chExt cx="556" cy="421"/>
          </a:xfrm>
        </p:grpSpPr>
        <p:sp>
          <p:nvSpPr>
            <p:cNvPr id="13402" name="Rectangle 130"/>
            <p:cNvSpPr>
              <a:spLocks noChangeArrowheads="1"/>
            </p:cNvSpPr>
            <p:nvPr/>
          </p:nvSpPr>
          <p:spPr bwMode="auto">
            <a:xfrm>
              <a:off x="2466" y="2170"/>
              <a:ext cx="556" cy="421"/>
            </a:xfrm>
            <a:prstGeom prst="rect">
              <a:avLst/>
            </a:prstGeom>
            <a:solidFill>
              <a:srgbClr val="FFFFCC"/>
            </a:solidFill>
            <a:ln w="0">
              <a:solidFill>
                <a:srgbClr val="990033"/>
              </a:solidFill>
              <a:miter lim="800000"/>
              <a:headEnd/>
              <a:tailEnd/>
            </a:ln>
          </p:spPr>
          <p:txBody>
            <a:bodyPr/>
            <a:lstStyle/>
            <a:p>
              <a:endParaRPr lang="zh-CN" altLang="en-US"/>
            </a:p>
          </p:txBody>
        </p:sp>
        <p:sp>
          <p:nvSpPr>
            <p:cNvPr id="13403" name="Rectangle 131"/>
            <p:cNvSpPr>
              <a:spLocks noChangeArrowheads="1"/>
            </p:cNvSpPr>
            <p:nvPr/>
          </p:nvSpPr>
          <p:spPr bwMode="auto">
            <a:xfrm>
              <a:off x="2555" y="2197"/>
              <a:ext cx="379"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Squeak</a:t>
              </a:r>
              <a:endParaRPr lang="en-US" altLang="zh-CN" b="0"/>
            </a:p>
          </p:txBody>
        </p:sp>
        <p:sp>
          <p:nvSpPr>
            <p:cNvPr id="13404" name="Rectangle 132"/>
            <p:cNvSpPr>
              <a:spLocks noChangeArrowheads="1"/>
            </p:cNvSpPr>
            <p:nvPr/>
          </p:nvSpPr>
          <p:spPr bwMode="auto">
            <a:xfrm>
              <a:off x="2466" y="2333"/>
              <a:ext cx="556" cy="258"/>
            </a:xfrm>
            <a:prstGeom prst="rect">
              <a:avLst/>
            </a:prstGeom>
            <a:noFill/>
            <a:ln w="0">
              <a:solidFill>
                <a:srgbClr val="990033"/>
              </a:solidFill>
              <a:miter lim="800000"/>
              <a:headEnd/>
              <a:tailEnd/>
            </a:ln>
          </p:spPr>
          <p:txBody>
            <a:bodyPr/>
            <a:lstStyle/>
            <a:p>
              <a:endParaRPr lang="zh-CN" altLang="en-US"/>
            </a:p>
          </p:txBody>
        </p:sp>
        <p:sp>
          <p:nvSpPr>
            <p:cNvPr id="13405" name="Rectangle 133"/>
            <p:cNvSpPr>
              <a:spLocks noChangeArrowheads="1"/>
            </p:cNvSpPr>
            <p:nvPr/>
          </p:nvSpPr>
          <p:spPr bwMode="auto">
            <a:xfrm>
              <a:off x="2466" y="2387"/>
              <a:ext cx="556" cy="204"/>
            </a:xfrm>
            <a:prstGeom prst="rect">
              <a:avLst/>
            </a:prstGeom>
            <a:noFill/>
            <a:ln w="0">
              <a:solidFill>
                <a:srgbClr val="990033"/>
              </a:solidFill>
              <a:miter lim="800000"/>
              <a:headEnd/>
              <a:tailEnd/>
            </a:ln>
          </p:spPr>
          <p:txBody>
            <a:bodyPr/>
            <a:lstStyle/>
            <a:p>
              <a:endParaRPr lang="zh-CN" altLang="en-US"/>
            </a:p>
          </p:txBody>
        </p:sp>
        <p:sp>
          <p:nvSpPr>
            <p:cNvPr id="13406" name="Rectangle 134"/>
            <p:cNvSpPr>
              <a:spLocks noChangeArrowheads="1"/>
            </p:cNvSpPr>
            <p:nvPr/>
          </p:nvSpPr>
          <p:spPr bwMode="auto">
            <a:xfrm>
              <a:off x="2487" y="2455"/>
              <a:ext cx="29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a:t>
              </a:r>
              <a:endParaRPr lang="en-US" altLang="zh-CN" b="0"/>
            </a:p>
          </p:txBody>
        </p:sp>
      </p:grpSp>
      <p:grpSp>
        <p:nvGrpSpPr>
          <p:cNvPr id="17" name="Group 135"/>
          <p:cNvGrpSpPr>
            <a:grpSpLocks/>
          </p:cNvGrpSpPr>
          <p:nvPr/>
        </p:nvGrpSpPr>
        <p:grpSpPr bwMode="auto">
          <a:xfrm>
            <a:off x="7767638" y="2843213"/>
            <a:ext cx="152400" cy="981075"/>
            <a:chOff x="3105" y="1749"/>
            <a:chExt cx="96" cy="618"/>
          </a:xfrm>
        </p:grpSpPr>
        <p:sp>
          <p:nvSpPr>
            <p:cNvPr id="13400" name="Line 136"/>
            <p:cNvSpPr>
              <a:spLocks noChangeShapeType="1"/>
            </p:cNvSpPr>
            <p:nvPr/>
          </p:nvSpPr>
          <p:spPr bwMode="auto">
            <a:xfrm flipV="1">
              <a:off x="3153" y="1749"/>
              <a:ext cx="1" cy="618"/>
            </a:xfrm>
            <a:prstGeom prst="line">
              <a:avLst/>
            </a:prstGeom>
            <a:noFill/>
            <a:ln w="0">
              <a:solidFill>
                <a:srgbClr val="990033"/>
              </a:solidFill>
              <a:prstDash val="sysDash"/>
              <a:round/>
              <a:headEnd/>
              <a:tailEnd/>
            </a:ln>
          </p:spPr>
          <p:txBody>
            <a:bodyPr/>
            <a:lstStyle/>
            <a:p>
              <a:endParaRPr lang="zh-CN" altLang="en-US"/>
            </a:p>
          </p:txBody>
        </p:sp>
        <p:sp>
          <p:nvSpPr>
            <p:cNvPr id="13401" name="Freeform 137"/>
            <p:cNvSpPr>
              <a:spLocks/>
            </p:cNvSpPr>
            <p:nvPr/>
          </p:nvSpPr>
          <p:spPr bwMode="auto">
            <a:xfrm>
              <a:off x="3105" y="1749"/>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18" name="Group 138"/>
          <p:cNvGrpSpPr>
            <a:grpSpLocks/>
          </p:cNvGrpSpPr>
          <p:nvPr/>
        </p:nvGrpSpPr>
        <p:grpSpPr bwMode="auto">
          <a:xfrm>
            <a:off x="7046913" y="2843213"/>
            <a:ext cx="152400" cy="668337"/>
            <a:chOff x="2782" y="1749"/>
            <a:chExt cx="96" cy="421"/>
          </a:xfrm>
        </p:grpSpPr>
        <p:sp>
          <p:nvSpPr>
            <p:cNvPr id="13398" name="Line 139"/>
            <p:cNvSpPr>
              <a:spLocks noChangeShapeType="1"/>
            </p:cNvSpPr>
            <p:nvPr/>
          </p:nvSpPr>
          <p:spPr bwMode="auto">
            <a:xfrm flipV="1">
              <a:off x="2830" y="1749"/>
              <a:ext cx="1" cy="421"/>
            </a:xfrm>
            <a:prstGeom prst="line">
              <a:avLst/>
            </a:prstGeom>
            <a:noFill/>
            <a:ln w="0">
              <a:solidFill>
                <a:srgbClr val="990033"/>
              </a:solidFill>
              <a:prstDash val="sysDash"/>
              <a:round/>
              <a:headEnd/>
              <a:tailEnd/>
            </a:ln>
          </p:spPr>
          <p:txBody>
            <a:bodyPr/>
            <a:lstStyle/>
            <a:p>
              <a:endParaRPr lang="zh-CN" altLang="en-US"/>
            </a:p>
          </p:txBody>
        </p:sp>
        <p:sp>
          <p:nvSpPr>
            <p:cNvPr id="13399" name="Freeform 140"/>
            <p:cNvSpPr>
              <a:spLocks/>
            </p:cNvSpPr>
            <p:nvPr/>
          </p:nvSpPr>
          <p:spPr bwMode="auto">
            <a:xfrm>
              <a:off x="2782" y="1749"/>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19" name="Group 141"/>
          <p:cNvGrpSpPr>
            <a:grpSpLocks/>
          </p:cNvGrpSpPr>
          <p:nvPr/>
        </p:nvGrpSpPr>
        <p:grpSpPr bwMode="auto">
          <a:xfrm>
            <a:off x="6281738" y="2843213"/>
            <a:ext cx="152400" cy="355600"/>
            <a:chOff x="2418" y="1749"/>
            <a:chExt cx="96" cy="224"/>
          </a:xfrm>
        </p:grpSpPr>
        <p:sp>
          <p:nvSpPr>
            <p:cNvPr id="13396" name="Line 142"/>
            <p:cNvSpPr>
              <a:spLocks noChangeShapeType="1"/>
            </p:cNvSpPr>
            <p:nvPr/>
          </p:nvSpPr>
          <p:spPr bwMode="auto">
            <a:xfrm flipV="1">
              <a:off x="2466" y="1749"/>
              <a:ext cx="1" cy="224"/>
            </a:xfrm>
            <a:prstGeom prst="line">
              <a:avLst/>
            </a:prstGeom>
            <a:noFill/>
            <a:ln w="0">
              <a:solidFill>
                <a:srgbClr val="990033"/>
              </a:solidFill>
              <a:prstDash val="sysDash"/>
              <a:round/>
              <a:headEnd/>
              <a:tailEnd/>
            </a:ln>
          </p:spPr>
          <p:txBody>
            <a:bodyPr/>
            <a:lstStyle/>
            <a:p>
              <a:endParaRPr lang="zh-CN" altLang="en-US"/>
            </a:p>
          </p:txBody>
        </p:sp>
        <p:sp>
          <p:nvSpPr>
            <p:cNvPr id="13397" name="Freeform 143"/>
            <p:cNvSpPr>
              <a:spLocks/>
            </p:cNvSpPr>
            <p:nvPr/>
          </p:nvSpPr>
          <p:spPr bwMode="auto">
            <a:xfrm>
              <a:off x="2418" y="1749"/>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20" name="Group 144"/>
          <p:cNvGrpSpPr>
            <a:grpSpLocks/>
          </p:cNvGrpSpPr>
          <p:nvPr/>
        </p:nvGrpSpPr>
        <p:grpSpPr bwMode="auto">
          <a:xfrm>
            <a:off x="7407275" y="3654425"/>
            <a:ext cx="730250" cy="668338"/>
            <a:chOff x="2864" y="2374"/>
            <a:chExt cx="460" cy="421"/>
          </a:xfrm>
        </p:grpSpPr>
        <p:sp>
          <p:nvSpPr>
            <p:cNvPr id="13391" name="Rectangle 145"/>
            <p:cNvSpPr>
              <a:spLocks noChangeArrowheads="1"/>
            </p:cNvSpPr>
            <p:nvPr/>
          </p:nvSpPr>
          <p:spPr bwMode="auto">
            <a:xfrm>
              <a:off x="2864" y="2374"/>
              <a:ext cx="460" cy="421"/>
            </a:xfrm>
            <a:prstGeom prst="rect">
              <a:avLst/>
            </a:prstGeom>
            <a:solidFill>
              <a:srgbClr val="FFFFCC"/>
            </a:solidFill>
            <a:ln w="0">
              <a:solidFill>
                <a:srgbClr val="990033"/>
              </a:solidFill>
              <a:miter lim="800000"/>
              <a:headEnd/>
              <a:tailEnd/>
            </a:ln>
          </p:spPr>
          <p:txBody>
            <a:bodyPr/>
            <a:lstStyle/>
            <a:p>
              <a:endParaRPr lang="zh-CN" altLang="en-US"/>
            </a:p>
          </p:txBody>
        </p:sp>
        <p:sp>
          <p:nvSpPr>
            <p:cNvPr id="13392" name="Rectangle 146"/>
            <p:cNvSpPr>
              <a:spLocks noChangeArrowheads="1"/>
            </p:cNvSpPr>
            <p:nvPr/>
          </p:nvSpPr>
          <p:spPr bwMode="auto">
            <a:xfrm>
              <a:off x="2981" y="2401"/>
              <a:ext cx="248"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Mute</a:t>
              </a:r>
              <a:endParaRPr lang="en-US" altLang="zh-CN" b="0"/>
            </a:p>
          </p:txBody>
        </p:sp>
        <p:sp>
          <p:nvSpPr>
            <p:cNvPr id="13393" name="Rectangle 147"/>
            <p:cNvSpPr>
              <a:spLocks noChangeArrowheads="1"/>
            </p:cNvSpPr>
            <p:nvPr/>
          </p:nvSpPr>
          <p:spPr bwMode="auto">
            <a:xfrm>
              <a:off x="2864" y="2537"/>
              <a:ext cx="460" cy="258"/>
            </a:xfrm>
            <a:prstGeom prst="rect">
              <a:avLst/>
            </a:prstGeom>
            <a:noFill/>
            <a:ln w="0">
              <a:solidFill>
                <a:srgbClr val="990033"/>
              </a:solidFill>
              <a:miter lim="800000"/>
              <a:headEnd/>
              <a:tailEnd/>
            </a:ln>
          </p:spPr>
          <p:txBody>
            <a:bodyPr/>
            <a:lstStyle/>
            <a:p>
              <a:endParaRPr lang="zh-CN" altLang="en-US"/>
            </a:p>
          </p:txBody>
        </p:sp>
        <p:sp>
          <p:nvSpPr>
            <p:cNvPr id="13394" name="Rectangle 148"/>
            <p:cNvSpPr>
              <a:spLocks noChangeArrowheads="1"/>
            </p:cNvSpPr>
            <p:nvPr/>
          </p:nvSpPr>
          <p:spPr bwMode="auto">
            <a:xfrm>
              <a:off x="2864" y="2591"/>
              <a:ext cx="460" cy="204"/>
            </a:xfrm>
            <a:prstGeom prst="rect">
              <a:avLst/>
            </a:prstGeom>
            <a:noFill/>
            <a:ln w="0">
              <a:solidFill>
                <a:srgbClr val="990033"/>
              </a:solidFill>
              <a:miter lim="800000"/>
              <a:headEnd/>
              <a:tailEnd/>
            </a:ln>
          </p:spPr>
          <p:txBody>
            <a:bodyPr/>
            <a:lstStyle/>
            <a:p>
              <a:endParaRPr lang="zh-CN" altLang="en-US"/>
            </a:p>
          </p:txBody>
        </p:sp>
        <p:sp>
          <p:nvSpPr>
            <p:cNvPr id="13395" name="Rectangle 149"/>
            <p:cNvSpPr>
              <a:spLocks noChangeArrowheads="1"/>
            </p:cNvSpPr>
            <p:nvPr/>
          </p:nvSpPr>
          <p:spPr bwMode="auto">
            <a:xfrm>
              <a:off x="2885" y="2652"/>
              <a:ext cx="29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a:t>
              </a:r>
              <a:endParaRPr lang="en-US" altLang="zh-CN" b="0"/>
            </a:p>
          </p:txBody>
        </p:sp>
      </p:grpSp>
      <p:grpSp>
        <p:nvGrpSpPr>
          <p:cNvPr id="21" name="Group 150"/>
          <p:cNvGrpSpPr>
            <a:grpSpLocks/>
          </p:cNvGrpSpPr>
          <p:nvPr/>
        </p:nvGrpSpPr>
        <p:grpSpPr bwMode="auto">
          <a:xfrm>
            <a:off x="4616450" y="5094288"/>
            <a:ext cx="1339850" cy="1012825"/>
            <a:chOff x="2714" y="2874"/>
            <a:chExt cx="844" cy="638"/>
          </a:xfrm>
        </p:grpSpPr>
        <p:sp>
          <p:nvSpPr>
            <p:cNvPr id="13384" name="Rectangle 151"/>
            <p:cNvSpPr>
              <a:spLocks noChangeArrowheads="1"/>
            </p:cNvSpPr>
            <p:nvPr/>
          </p:nvSpPr>
          <p:spPr bwMode="auto">
            <a:xfrm>
              <a:off x="2714" y="2874"/>
              <a:ext cx="844" cy="638"/>
            </a:xfrm>
            <a:prstGeom prst="rect">
              <a:avLst/>
            </a:prstGeom>
            <a:solidFill>
              <a:srgbClr val="FFFFCC"/>
            </a:solidFill>
            <a:ln w="0">
              <a:solidFill>
                <a:srgbClr val="990033"/>
              </a:solidFill>
              <a:miter lim="800000"/>
              <a:headEnd/>
              <a:tailEnd/>
            </a:ln>
          </p:spPr>
          <p:txBody>
            <a:bodyPr/>
            <a:lstStyle/>
            <a:p>
              <a:endParaRPr lang="zh-CN" altLang="en-US"/>
            </a:p>
          </p:txBody>
        </p:sp>
        <p:sp>
          <p:nvSpPr>
            <p:cNvPr id="13385" name="Rectangle 152"/>
            <p:cNvSpPr>
              <a:spLocks noChangeArrowheads="1"/>
            </p:cNvSpPr>
            <p:nvPr/>
          </p:nvSpPr>
          <p:spPr bwMode="auto">
            <a:xfrm>
              <a:off x="2961" y="2908"/>
              <a:ext cx="36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Rubber</a:t>
              </a:r>
              <a:endParaRPr lang="en-US" altLang="zh-CN" b="0"/>
            </a:p>
          </p:txBody>
        </p:sp>
        <p:sp>
          <p:nvSpPr>
            <p:cNvPr id="13386" name="Rectangle 153"/>
            <p:cNvSpPr>
              <a:spLocks noChangeArrowheads="1"/>
            </p:cNvSpPr>
            <p:nvPr/>
          </p:nvSpPr>
          <p:spPr bwMode="auto">
            <a:xfrm>
              <a:off x="2714" y="3037"/>
              <a:ext cx="844" cy="475"/>
            </a:xfrm>
            <a:prstGeom prst="rect">
              <a:avLst/>
            </a:prstGeom>
            <a:noFill/>
            <a:ln w="0">
              <a:solidFill>
                <a:srgbClr val="990033"/>
              </a:solidFill>
              <a:miter lim="800000"/>
              <a:headEnd/>
              <a:tailEnd/>
            </a:ln>
          </p:spPr>
          <p:txBody>
            <a:bodyPr/>
            <a:lstStyle/>
            <a:p>
              <a:endParaRPr lang="zh-CN" altLang="en-US"/>
            </a:p>
          </p:txBody>
        </p:sp>
        <p:sp>
          <p:nvSpPr>
            <p:cNvPr id="13387" name="Rectangle 154"/>
            <p:cNvSpPr>
              <a:spLocks noChangeArrowheads="1"/>
            </p:cNvSpPr>
            <p:nvPr/>
          </p:nvSpPr>
          <p:spPr bwMode="auto">
            <a:xfrm>
              <a:off x="2714" y="3308"/>
              <a:ext cx="844" cy="204"/>
            </a:xfrm>
            <a:prstGeom prst="rect">
              <a:avLst/>
            </a:prstGeom>
            <a:noFill/>
            <a:ln w="0">
              <a:solidFill>
                <a:srgbClr val="990033"/>
              </a:solidFill>
              <a:miter lim="800000"/>
              <a:headEnd/>
              <a:tailEnd/>
            </a:ln>
          </p:spPr>
          <p:txBody>
            <a:bodyPr/>
            <a:lstStyle/>
            <a:p>
              <a:endParaRPr lang="zh-CN" altLang="en-US"/>
            </a:p>
          </p:txBody>
        </p:sp>
        <p:sp>
          <p:nvSpPr>
            <p:cNvPr id="13388" name="Rectangle 155"/>
            <p:cNvSpPr>
              <a:spLocks noChangeArrowheads="1"/>
            </p:cNvSpPr>
            <p:nvPr/>
          </p:nvSpPr>
          <p:spPr bwMode="auto">
            <a:xfrm>
              <a:off x="2734" y="3051"/>
              <a:ext cx="618"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 = :FlyNoWay</a:t>
              </a:r>
              <a:endParaRPr lang="en-US" altLang="zh-CN" b="0"/>
            </a:p>
          </p:txBody>
        </p:sp>
        <p:sp>
          <p:nvSpPr>
            <p:cNvPr id="13389" name="Rectangle 156"/>
            <p:cNvSpPr>
              <a:spLocks noChangeArrowheads="1"/>
            </p:cNvSpPr>
            <p:nvPr/>
          </p:nvSpPr>
          <p:spPr bwMode="auto">
            <a:xfrm>
              <a:off x="2734" y="3159"/>
              <a:ext cx="657"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 = :Squeak</a:t>
              </a:r>
              <a:endParaRPr lang="en-US" altLang="zh-CN" b="0"/>
            </a:p>
          </p:txBody>
        </p:sp>
        <p:sp>
          <p:nvSpPr>
            <p:cNvPr id="13390" name="Rectangle 157"/>
            <p:cNvSpPr>
              <a:spLocks noChangeArrowheads="1"/>
            </p:cNvSpPr>
            <p:nvPr/>
          </p:nvSpPr>
          <p:spPr bwMode="auto">
            <a:xfrm>
              <a:off x="2734" y="3376"/>
              <a:ext cx="33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display()</a:t>
              </a:r>
              <a:endParaRPr lang="en-US" altLang="zh-CN" b="0"/>
            </a:p>
          </p:txBody>
        </p:sp>
      </p:grpSp>
      <p:grpSp>
        <p:nvGrpSpPr>
          <p:cNvPr id="22" name="Group 158"/>
          <p:cNvGrpSpPr>
            <a:grpSpLocks/>
          </p:cNvGrpSpPr>
          <p:nvPr/>
        </p:nvGrpSpPr>
        <p:grpSpPr bwMode="auto">
          <a:xfrm>
            <a:off x="6281738" y="5072063"/>
            <a:ext cx="1285875" cy="1012825"/>
            <a:chOff x="3641" y="2867"/>
            <a:chExt cx="810" cy="638"/>
          </a:xfrm>
        </p:grpSpPr>
        <p:sp>
          <p:nvSpPr>
            <p:cNvPr id="13377" name="Rectangle 159"/>
            <p:cNvSpPr>
              <a:spLocks noChangeArrowheads="1"/>
            </p:cNvSpPr>
            <p:nvPr/>
          </p:nvSpPr>
          <p:spPr bwMode="auto">
            <a:xfrm>
              <a:off x="3641" y="2867"/>
              <a:ext cx="810" cy="638"/>
            </a:xfrm>
            <a:prstGeom prst="rect">
              <a:avLst/>
            </a:prstGeom>
            <a:solidFill>
              <a:srgbClr val="FFFFCC"/>
            </a:solidFill>
            <a:ln w="0">
              <a:solidFill>
                <a:srgbClr val="990033"/>
              </a:solidFill>
              <a:miter lim="800000"/>
              <a:headEnd/>
              <a:tailEnd/>
            </a:ln>
          </p:spPr>
          <p:txBody>
            <a:bodyPr/>
            <a:lstStyle/>
            <a:p>
              <a:endParaRPr lang="zh-CN" altLang="en-US"/>
            </a:p>
          </p:txBody>
        </p:sp>
        <p:sp>
          <p:nvSpPr>
            <p:cNvPr id="13378" name="Rectangle 160"/>
            <p:cNvSpPr>
              <a:spLocks noChangeArrowheads="1"/>
            </p:cNvSpPr>
            <p:nvPr/>
          </p:nvSpPr>
          <p:spPr bwMode="auto">
            <a:xfrm>
              <a:off x="3847" y="2894"/>
              <a:ext cx="41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Wooden</a:t>
              </a:r>
              <a:endParaRPr lang="en-US" altLang="zh-CN" b="0"/>
            </a:p>
          </p:txBody>
        </p:sp>
        <p:sp>
          <p:nvSpPr>
            <p:cNvPr id="13379" name="Rectangle 161"/>
            <p:cNvSpPr>
              <a:spLocks noChangeArrowheads="1"/>
            </p:cNvSpPr>
            <p:nvPr/>
          </p:nvSpPr>
          <p:spPr bwMode="auto">
            <a:xfrm>
              <a:off x="3641" y="3030"/>
              <a:ext cx="810" cy="475"/>
            </a:xfrm>
            <a:prstGeom prst="rect">
              <a:avLst/>
            </a:prstGeom>
            <a:noFill/>
            <a:ln w="0">
              <a:solidFill>
                <a:srgbClr val="990033"/>
              </a:solidFill>
              <a:miter lim="800000"/>
              <a:headEnd/>
              <a:tailEnd/>
            </a:ln>
          </p:spPr>
          <p:txBody>
            <a:bodyPr/>
            <a:lstStyle/>
            <a:p>
              <a:endParaRPr lang="zh-CN" altLang="en-US"/>
            </a:p>
          </p:txBody>
        </p:sp>
        <p:sp>
          <p:nvSpPr>
            <p:cNvPr id="13380" name="Rectangle 162"/>
            <p:cNvSpPr>
              <a:spLocks noChangeArrowheads="1"/>
            </p:cNvSpPr>
            <p:nvPr/>
          </p:nvSpPr>
          <p:spPr bwMode="auto">
            <a:xfrm>
              <a:off x="3641" y="3302"/>
              <a:ext cx="810" cy="203"/>
            </a:xfrm>
            <a:prstGeom prst="rect">
              <a:avLst/>
            </a:prstGeom>
            <a:noFill/>
            <a:ln w="0">
              <a:solidFill>
                <a:srgbClr val="990033"/>
              </a:solidFill>
              <a:miter lim="800000"/>
              <a:headEnd/>
              <a:tailEnd/>
            </a:ln>
          </p:spPr>
          <p:txBody>
            <a:bodyPr/>
            <a:lstStyle/>
            <a:p>
              <a:endParaRPr lang="zh-CN" altLang="en-US"/>
            </a:p>
          </p:txBody>
        </p:sp>
        <p:sp>
          <p:nvSpPr>
            <p:cNvPr id="13381" name="Rectangle 163"/>
            <p:cNvSpPr>
              <a:spLocks noChangeArrowheads="1"/>
            </p:cNvSpPr>
            <p:nvPr/>
          </p:nvSpPr>
          <p:spPr bwMode="auto">
            <a:xfrm>
              <a:off x="3661" y="3044"/>
              <a:ext cx="618"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 = :FlyNoWay</a:t>
              </a:r>
              <a:endParaRPr lang="en-US" altLang="zh-CN" b="0"/>
            </a:p>
          </p:txBody>
        </p:sp>
        <p:sp>
          <p:nvSpPr>
            <p:cNvPr id="13382" name="Rectangle 164"/>
            <p:cNvSpPr>
              <a:spLocks noChangeArrowheads="1"/>
            </p:cNvSpPr>
            <p:nvPr/>
          </p:nvSpPr>
          <p:spPr bwMode="auto">
            <a:xfrm>
              <a:off x="3661" y="3152"/>
              <a:ext cx="55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 = :Mute</a:t>
              </a:r>
              <a:endParaRPr lang="en-US" altLang="zh-CN" b="0"/>
            </a:p>
          </p:txBody>
        </p:sp>
        <p:sp>
          <p:nvSpPr>
            <p:cNvPr id="13383" name="Rectangle 165"/>
            <p:cNvSpPr>
              <a:spLocks noChangeArrowheads="1"/>
            </p:cNvSpPr>
            <p:nvPr/>
          </p:nvSpPr>
          <p:spPr bwMode="auto">
            <a:xfrm>
              <a:off x="3661" y="3369"/>
              <a:ext cx="33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display()</a:t>
              </a:r>
              <a:endParaRPr lang="en-US" altLang="zh-CN" b="0"/>
            </a:p>
          </p:txBody>
        </p:sp>
      </p:grpSp>
      <p:grpSp>
        <p:nvGrpSpPr>
          <p:cNvPr id="23" name="Group 166"/>
          <p:cNvGrpSpPr>
            <a:grpSpLocks/>
          </p:cNvGrpSpPr>
          <p:nvPr/>
        </p:nvGrpSpPr>
        <p:grpSpPr bwMode="auto">
          <a:xfrm>
            <a:off x="1106488" y="5094288"/>
            <a:ext cx="1547812" cy="1011237"/>
            <a:chOff x="606" y="2861"/>
            <a:chExt cx="975" cy="637"/>
          </a:xfrm>
        </p:grpSpPr>
        <p:sp>
          <p:nvSpPr>
            <p:cNvPr id="13370" name="Rectangle 167"/>
            <p:cNvSpPr>
              <a:spLocks noChangeArrowheads="1"/>
            </p:cNvSpPr>
            <p:nvPr/>
          </p:nvSpPr>
          <p:spPr bwMode="auto">
            <a:xfrm>
              <a:off x="606" y="2861"/>
              <a:ext cx="975" cy="637"/>
            </a:xfrm>
            <a:prstGeom prst="rect">
              <a:avLst/>
            </a:prstGeom>
            <a:solidFill>
              <a:srgbClr val="FFFFCC"/>
            </a:solidFill>
            <a:ln w="0">
              <a:solidFill>
                <a:srgbClr val="990033"/>
              </a:solidFill>
              <a:miter lim="800000"/>
              <a:headEnd/>
              <a:tailEnd/>
            </a:ln>
          </p:spPr>
          <p:txBody>
            <a:bodyPr/>
            <a:lstStyle/>
            <a:p>
              <a:endParaRPr lang="zh-CN" altLang="en-US"/>
            </a:p>
          </p:txBody>
        </p:sp>
        <p:sp>
          <p:nvSpPr>
            <p:cNvPr id="13371" name="Rectangle 168"/>
            <p:cNvSpPr>
              <a:spLocks noChangeArrowheads="1"/>
            </p:cNvSpPr>
            <p:nvPr/>
          </p:nvSpPr>
          <p:spPr bwMode="auto">
            <a:xfrm>
              <a:off x="840" y="2888"/>
              <a:ext cx="515"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Readhead</a:t>
              </a:r>
              <a:endParaRPr lang="en-US" altLang="zh-CN" b="0"/>
            </a:p>
          </p:txBody>
        </p:sp>
        <p:sp>
          <p:nvSpPr>
            <p:cNvPr id="13372" name="Rectangle 169"/>
            <p:cNvSpPr>
              <a:spLocks noChangeArrowheads="1"/>
            </p:cNvSpPr>
            <p:nvPr/>
          </p:nvSpPr>
          <p:spPr bwMode="auto">
            <a:xfrm>
              <a:off x="606" y="3023"/>
              <a:ext cx="975" cy="475"/>
            </a:xfrm>
            <a:prstGeom prst="rect">
              <a:avLst/>
            </a:prstGeom>
            <a:noFill/>
            <a:ln w="0">
              <a:solidFill>
                <a:srgbClr val="990033"/>
              </a:solidFill>
              <a:miter lim="800000"/>
              <a:headEnd/>
              <a:tailEnd/>
            </a:ln>
          </p:spPr>
          <p:txBody>
            <a:bodyPr/>
            <a:lstStyle/>
            <a:p>
              <a:endParaRPr lang="zh-CN" altLang="en-US"/>
            </a:p>
          </p:txBody>
        </p:sp>
        <p:sp>
          <p:nvSpPr>
            <p:cNvPr id="13373" name="Rectangle 170"/>
            <p:cNvSpPr>
              <a:spLocks noChangeArrowheads="1"/>
            </p:cNvSpPr>
            <p:nvPr/>
          </p:nvSpPr>
          <p:spPr bwMode="auto">
            <a:xfrm>
              <a:off x="606" y="3295"/>
              <a:ext cx="975" cy="203"/>
            </a:xfrm>
            <a:prstGeom prst="rect">
              <a:avLst/>
            </a:prstGeom>
            <a:noFill/>
            <a:ln w="0">
              <a:solidFill>
                <a:srgbClr val="990033"/>
              </a:solidFill>
              <a:miter lim="800000"/>
              <a:headEnd/>
              <a:tailEnd/>
            </a:ln>
          </p:spPr>
          <p:txBody>
            <a:bodyPr/>
            <a:lstStyle/>
            <a:p>
              <a:endParaRPr lang="zh-CN" altLang="en-US"/>
            </a:p>
          </p:txBody>
        </p:sp>
        <p:sp>
          <p:nvSpPr>
            <p:cNvPr id="13374" name="Rectangle 171"/>
            <p:cNvSpPr>
              <a:spLocks noChangeArrowheads="1"/>
            </p:cNvSpPr>
            <p:nvPr/>
          </p:nvSpPr>
          <p:spPr bwMode="auto">
            <a:xfrm>
              <a:off x="627" y="3037"/>
              <a:ext cx="750"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 = :FlyWithWings</a:t>
              </a:r>
              <a:endParaRPr lang="en-US" altLang="zh-CN" b="0"/>
            </a:p>
          </p:txBody>
        </p:sp>
        <p:sp>
          <p:nvSpPr>
            <p:cNvPr id="13375" name="Rectangle 172"/>
            <p:cNvSpPr>
              <a:spLocks noChangeArrowheads="1"/>
            </p:cNvSpPr>
            <p:nvPr/>
          </p:nvSpPr>
          <p:spPr bwMode="auto">
            <a:xfrm>
              <a:off x="627" y="3146"/>
              <a:ext cx="612"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 = :Quack</a:t>
              </a:r>
              <a:endParaRPr lang="en-US" altLang="zh-CN" b="0"/>
            </a:p>
          </p:txBody>
        </p:sp>
        <p:sp>
          <p:nvSpPr>
            <p:cNvPr id="13376" name="Rectangle 173"/>
            <p:cNvSpPr>
              <a:spLocks noChangeArrowheads="1"/>
            </p:cNvSpPr>
            <p:nvPr/>
          </p:nvSpPr>
          <p:spPr bwMode="auto">
            <a:xfrm>
              <a:off x="627" y="3363"/>
              <a:ext cx="33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display()</a:t>
              </a:r>
              <a:endParaRPr lang="en-US" altLang="zh-CN" b="0"/>
            </a:p>
          </p:txBody>
        </p:sp>
      </p:grpSp>
      <p:grpSp>
        <p:nvGrpSpPr>
          <p:cNvPr id="24" name="Group 174"/>
          <p:cNvGrpSpPr>
            <a:grpSpLocks/>
          </p:cNvGrpSpPr>
          <p:nvPr/>
        </p:nvGrpSpPr>
        <p:grpSpPr bwMode="auto">
          <a:xfrm>
            <a:off x="2906713" y="5094288"/>
            <a:ext cx="1546225" cy="1012825"/>
            <a:chOff x="1657" y="2867"/>
            <a:chExt cx="974" cy="638"/>
          </a:xfrm>
        </p:grpSpPr>
        <p:sp>
          <p:nvSpPr>
            <p:cNvPr id="13363" name="Rectangle 175"/>
            <p:cNvSpPr>
              <a:spLocks noChangeArrowheads="1"/>
            </p:cNvSpPr>
            <p:nvPr/>
          </p:nvSpPr>
          <p:spPr bwMode="auto">
            <a:xfrm>
              <a:off x="1657" y="2867"/>
              <a:ext cx="974" cy="638"/>
            </a:xfrm>
            <a:prstGeom prst="rect">
              <a:avLst/>
            </a:prstGeom>
            <a:solidFill>
              <a:srgbClr val="FFFFCC"/>
            </a:solidFill>
            <a:ln w="0">
              <a:solidFill>
                <a:srgbClr val="990033"/>
              </a:solidFill>
              <a:miter lim="800000"/>
              <a:headEnd/>
              <a:tailEnd/>
            </a:ln>
          </p:spPr>
          <p:txBody>
            <a:bodyPr/>
            <a:lstStyle/>
            <a:p>
              <a:endParaRPr lang="zh-CN" altLang="en-US"/>
            </a:p>
          </p:txBody>
        </p:sp>
        <p:sp>
          <p:nvSpPr>
            <p:cNvPr id="13364" name="Rectangle 176"/>
            <p:cNvSpPr>
              <a:spLocks noChangeArrowheads="1"/>
            </p:cNvSpPr>
            <p:nvPr/>
          </p:nvSpPr>
          <p:spPr bwMode="auto">
            <a:xfrm>
              <a:off x="1966" y="2894"/>
              <a:ext cx="36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Mallard</a:t>
              </a:r>
              <a:endParaRPr lang="en-US" altLang="zh-CN" b="0"/>
            </a:p>
          </p:txBody>
        </p:sp>
        <p:sp>
          <p:nvSpPr>
            <p:cNvPr id="13365" name="Rectangle 177"/>
            <p:cNvSpPr>
              <a:spLocks noChangeArrowheads="1"/>
            </p:cNvSpPr>
            <p:nvPr/>
          </p:nvSpPr>
          <p:spPr bwMode="auto">
            <a:xfrm>
              <a:off x="1657" y="3030"/>
              <a:ext cx="974" cy="475"/>
            </a:xfrm>
            <a:prstGeom prst="rect">
              <a:avLst/>
            </a:prstGeom>
            <a:noFill/>
            <a:ln w="0">
              <a:solidFill>
                <a:srgbClr val="990033"/>
              </a:solidFill>
              <a:miter lim="800000"/>
              <a:headEnd/>
              <a:tailEnd/>
            </a:ln>
          </p:spPr>
          <p:txBody>
            <a:bodyPr/>
            <a:lstStyle/>
            <a:p>
              <a:endParaRPr lang="zh-CN" altLang="en-US"/>
            </a:p>
          </p:txBody>
        </p:sp>
        <p:sp>
          <p:nvSpPr>
            <p:cNvPr id="13366" name="Rectangle 178"/>
            <p:cNvSpPr>
              <a:spLocks noChangeArrowheads="1"/>
            </p:cNvSpPr>
            <p:nvPr/>
          </p:nvSpPr>
          <p:spPr bwMode="auto">
            <a:xfrm>
              <a:off x="1657" y="3302"/>
              <a:ext cx="974" cy="203"/>
            </a:xfrm>
            <a:prstGeom prst="rect">
              <a:avLst/>
            </a:prstGeom>
            <a:noFill/>
            <a:ln w="0">
              <a:solidFill>
                <a:srgbClr val="990033"/>
              </a:solidFill>
              <a:miter lim="800000"/>
              <a:headEnd/>
              <a:tailEnd/>
            </a:ln>
          </p:spPr>
          <p:txBody>
            <a:bodyPr/>
            <a:lstStyle/>
            <a:p>
              <a:endParaRPr lang="zh-CN" altLang="en-US"/>
            </a:p>
          </p:txBody>
        </p:sp>
        <p:sp>
          <p:nvSpPr>
            <p:cNvPr id="13367" name="Rectangle 179"/>
            <p:cNvSpPr>
              <a:spLocks noChangeArrowheads="1"/>
            </p:cNvSpPr>
            <p:nvPr/>
          </p:nvSpPr>
          <p:spPr bwMode="auto">
            <a:xfrm>
              <a:off x="1677" y="3044"/>
              <a:ext cx="750"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 = :FlyWithWings</a:t>
              </a:r>
              <a:endParaRPr lang="en-US" altLang="zh-CN" b="0"/>
            </a:p>
          </p:txBody>
        </p:sp>
        <p:sp>
          <p:nvSpPr>
            <p:cNvPr id="13368" name="Rectangle 180"/>
            <p:cNvSpPr>
              <a:spLocks noChangeArrowheads="1"/>
            </p:cNvSpPr>
            <p:nvPr/>
          </p:nvSpPr>
          <p:spPr bwMode="auto">
            <a:xfrm>
              <a:off x="1677" y="3152"/>
              <a:ext cx="612"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 = :Quack</a:t>
              </a:r>
              <a:endParaRPr lang="en-US" altLang="zh-CN" b="0"/>
            </a:p>
          </p:txBody>
        </p:sp>
        <p:sp>
          <p:nvSpPr>
            <p:cNvPr id="13369" name="Rectangle 181"/>
            <p:cNvSpPr>
              <a:spLocks noChangeArrowheads="1"/>
            </p:cNvSpPr>
            <p:nvPr/>
          </p:nvSpPr>
          <p:spPr bwMode="auto">
            <a:xfrm>
              <a:off x="1677" y="3369"/>
              <a:ext cx="33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display()</a:t>
              </a:r>
              <a:endParaRPr lang="en-US" altLang="zh-CN" b="0"/>
            </a:p>
          </p:txBody>
        </p:sp>
      </p:grpSp>
      <p:grpSp>
        <p:nvGrpSpPr>
          <p:cNvPr id="25" name="Group 192"/>
          <p:cNvGrpSpPr>
            <a:grpSpLocks/>
          </p:cNvGrpSpPr>
          <p:nvPr/>
        </p:nvGrpSpPr>
        <p:grpSpPr bwMode="auto">
          <a:xfrm>
            <a:off x="1781175" y="3249613"/>
            <a:ext cx="5130800" cy="1844675"/>
            <a:chOff x="1122" y="2047"/>
            <a:chExt cx="3232" cy="1162"/>
          </a:xfrm>
        </p:grpSpPr>
        <p:sp>
          <p:nvSpPr>
            <p:cNvPr id="13354" name="Line 193"/>
            <p:cNvSpPr>
              <a:spLocks noChangeShapeType="1"/>
            </p:cNvSpPr>
            <p:nvPr/>
          </p:nvSpPr>
          <p:spPr bwMode="auto">
            <a:xfrm flipV="1">
              <a:off x="1127" y="2840"/>
              <a:ext cx="3227" cy="8"/>
            </a:xfrm>
            <a:prstGeom prst="line">
              <a:avLst/>
            </a:prstGeom>
            <a:noFill/>
            <a:ln w="0">
              <a:solidFill>
                <a:srgbClr val="990033"/>
              </a:solidFill>
              <a:round/>
              <a:headEnd/>
              <a:tailEnd/>
            </a:ln>
          </p:spPr>
          <p:txBody>
            <a:bodyPr/>
            <a:lstStyle/>
            <a:p>
              <a:endParaRPr lang="zh-CN" altLang="en-US"/>
            </a:p>
          </p:txBody>
        </p:sp>
        <p:grpSp>
          <p:nvGrpSpPr>
            <p:cNvPr id="26" name="Group 194"/>
            <p:cNvGrpSpPr>
              <a:grpSpLocks/>
            </p:cNvGrpSpPr>
            <p:nvPr/>
          </p:nvGrpSpPr>
          <p:grpSpPr bwMode="auto">
            <a:xfrm>
              <a:off x="1122" y="2047"/>
              <a:ext cx="3232" cy="1162"/>
              <a:chOff x="1122" y="2047"/>
              <a:chExt cx="3232" cy="1162"/>
            </a:xfrm>
          </p:grpSpPr>
          <p:grpSp>
            <p:nvGrpSpPr>
              <p:cNvPr id="27" name="Group 195"/>
              <p:cNvGrpSpPr>
                <a:grpSpLocks/>
              </p:cNvGrpSpPr>
              <p:nvPr/>
            </p:nvGrpSpPr>
            <p:grpSpPr bwMode="auto">
              <a:xfrm>
                <a:off x="2747" y="2047"/>
                <a:ext cx="96" cy="801"/>
                <a:chOff x="2747" y="2047"/>
                <a:chExt cx="96" cy="801"/>
              </a:xfrm>
            </p:grpSpPr>
            <p:sp>
              <p:nvSpPr>
                <p:cNvPr id="13361" name="Line 196"/>
                <p:cNvSpPr>
                  <a:spLocks noChangeShapeType="1"/>
                </p:cNvSpPr>
                <p:nvPr/>
              </p:nvSpPr>
              <p:spPr bwMode="auto">
                <a:xfrm flipV="1">
                  <a:off x="2795" y="2047"/>
                  <a:ext cx="1" cy="801"/>
                </a:xfrm>
                <a:prstGeom prst="line">
                  <a:avLst/>
                </a:prstGeom>
                <a:noFill/>
                <a:ln w="0">
                  <a:solidFill>
                    <a:srgbClr val="990033"/>
                  </a:solidFill>
                  <a:round/>
                  <a:headEnd/>
                  <a:tailEnd/>
                </a:ln>
              </p:spPr>
              <p:txBody>
                <a:bodyPr/>
                <a:lstStyle/>
                <a:p>
                  <a:endParaRPr lang="zh-CN" altLang="en-US"/>
                </a:p>
              </p:txBody>
            </p:sp>
            <p:sp>
              <p:nvSpPr>
                <p:cNvPr id="13362" name="Freeform 197"/>
                <p:cNvSpPr>
                  <a:spLocks/>
                </p:cNvSpPr>
                <p:nvPr/>
              </p:nvSpPr>
              <p:spPr bwMode="auto">
                <a:xfrm>
                  <a:off x="2747" y="2047"/>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sp>
            <p:nvSpPr>
              <p:cNvPr id="13357" name="Line 198"/>
              <p:cNvSpPr>
                <a:spLocks noChangeShapeType="1"/>
              </p:cNvSpPr>
              <p:nvPr/>
            </p:nvSpPr>
            <p:spPr bwMode="auto">
              <a:xfrm>
                <a:off x="1122" y="2853"/>
                <a:ext cx="0" cy="356"/>
              </a:xfrm>
              <a:prstGeom prst="line">
                <a:avLst/>
              </a:prstGeom>
              <a:noFill/>
              <a:ln w="0">
                <a:solidFill>
                  <a:srgbClr val="990033"/>
                </a:solidFill>
                <a:round/>
                <a:headEnd/>
                <a:tailEnd/>
              </a:ln>
            </p:spPr>
            <p:txBody>
              <a:bodyPr/>
              <a:lstStyle/>
              <a:p>
                <a:endParaRPr lang="zh-CN" altLang="en-US"/>
              </a:p>
            </p:txBody>
          </p:sp>
          <p:sp>
            <p:nvSpPr>
              <p:cNvPr id="13358" name="Line 199"/>
              <p:cNvSpPr>
                <a:spLocks noChangeShapeType="1"/>
              </p:cNvSpPr>
              <p:nvPr/>
            </p:nvSpPr>
            <p:spPr bwMode="auto">
              <a:xfrm>
                <a:off x="2313" y="2853"/>
                <a:ext cx="0" cy="356"/>
              </a:xfrm>
              <a:prstGeom prst="line">
                <a:avLst/>
              </a:prstGeom>
              <a:noFill/>
              <a:ln w="0">
                <a:solidFill>
                  <a:srgbClr val="990033"/>
                </a:solidFill>
                <a:round/>
                <a:headEnd/>
                <a:tailEnd/>
              </a:ln>
            </p:spPr>
            <p:txBody>
              <a:bodyPr/>
              <a:lstStyle/>
              <a:p>
                <a:endParaRPr lang="zh-CN" altLang="en-US"/>
              </a:p>
            </p:txBody>
          </p:sp>
          <p:sp>
            <p:nvSpPr>
              <p:cNvPr id="13359" name="Line 200"/>
              <p:cNvSpPr>
                <a:spLocks noChangeShapeType="1"/>
              </p:cNvSpPr>
              <p:nvPr/>
            </p:nvSpPr>
            <p:spPr bwMode="auto">
              <a:xfrm>
                <a:off x="3334" y="2840"/>
                <a:ext cx="0" cy="356"/>
              </a:xfrm>
              <a:prstGeom prst="line">
                <a:avLst/>
              </a:prstGeom>
              <a:noFill/>
              <a:ln w="0">
                <a:solidFill>
                  <a:srgbClr val="990033"/>
                </a:solidFill>
                <a:round/>
                <a:headEnd/>
                <a:tailEnd/>
              </a:ln>
            </p:spPr>
            <p:txBody>
              <a:bodyPr/>
              <a:lstStyle/>
              <a:p>
                <a:endParaRPr lang="zh-CN" altLang="en-US"/>
              </a:p>
            </p:txBody>
          </p:sp>
          <p:sp>
            <p:nvSpPr>
              <p:cNvPr id="13360" name="Line 201"/>
              <p:cNvSpPr>
                <a:spLocks noChangeShapeType="1"/>
              </p:cNvSpPr>
              <p:nvPr/>
            </p:nvSpPr>
            <p:spPr bwMode="auto">
              <a:xfrm>
                <a:off x="4354" y="2840"/>
                <a:ext cx="0" cy="356"/>
              </a:xfrm>
              <a:prstGeom prst="line">
                <a:avLst/>
              </a:prstGeom>
              <a:noFill/>
              <a:ln w="0">
                <a:solidFill>
                  <a:srgbClr val="990033"/>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8" fill="hold" grpId="0" nodeType="clickEffect">
                                  <p:stCondLst>
                                    <p:cond delay="0"/>
                                  </p:stCondLst>
                                  <p:childTnLst>
                                    <p:anim calcmode="lin" valueType="num">
                                      <p:cBhvr additive="base">
                                        <p:cTn id="17" dur="500"/>
                                        <p:tgtEl>
                                          <p:spTgt spid="134151"/>
                                        </p:tgtEl>
                                        <p:attrNameLst>
                                          <p:attrName>ppt_x</p:attrName>
                                        </p:attrNameLst>
                                      </p:cBhvr>
                                      <p:tavLst>
                                        <p:tav tm="0">
                                          <p:val>
                                            <p:strVal val="ppt_x"/>
                                          </p:val>
                                        </p:tav>
                                        <p:tav tm="100000">
                                          <p:val>
                                            <p:strVal val="0-ppt_w/2"/>
                                          </p:val>
                                        </p:tav>
                                      </p:tavLst>
                                    </p:anim>
                                    <p:anim calcmode="lin" valueType="num">
                                      <p:cBhvr additive="base">
                                        <p:cTn id="18" dur="500"/>
                                        <p:tgtEl>
                                          <p:spTgt spid="134151"/>
                                        </p:tgtEl>
                                        <p:attrNameLst>
                                          <p:attrName>ppt_y</p:attrName>
                                        </p:attrNameLst>
                                      </p:cBhvr>
                                      <p:tavLst>
                                        <p:tav tm="0">
                                          <p:val>
                                            <p:strVal val="ppt_y"/>
                                          </p:val>
                                        </p:tav>
                                        <p:tav tm="100000">
                                          <p:val>
                                            <p:strVal val="ppt_y"/>
                                          </p:val>
                                        </p:tav>
                                      </p:tavLst>
                                    </p:anim>
                                    <p:set>
                                      <p:cBhvr>
                                        <p:cTn id="19" dur="1" fill="hold">
                                          <p:stCondLst>
                                            <p:cond delay="499"/>
                                          </p:stCondLst>
                                        </p:cTn>
                                        <p:tgtEl>
                                          <p:spTgt spid="134151"/>
                                        </p:tgtEl>
                                        <p:attrNameLst>
                                          <p:attrName>style.visibility</p:attrName>
                                        </p:attrNameLst>
                                      </p:cBhvr>
                                      <p:to>
                                        <p:strVal val="hidden"/>
                                      </p:to>
                                    </p:se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grpId="0" nodeType="clickEffect">
                                  <p:stCondLst>
                                    <p:cond delay="0"/>
                                  </p:stCondLst>
                                  <p:childTnLst>
                                    <p:anim calcmode="lin" valueType="num">
                                      <p:cBhvr additive="base">
                                        <p:cTn id="28" dur="500"/>
                                        <p:tgtEl>
                                          <p:spTgt spid="134152"/>
                                        </p:tgtEl>
                                        <p:attrNameLst>
                                          <p:attrName>ppt_x</p:attrName>
                                        </p:attrNameLst>
                                      </p:cBhvr>
                                      <p:tavLst>
                                        <p:tav tm="0">
                                          <p:val>
                                            <p:strVal val="ppt_x"/>
                                          </p:val>
                                        </p:tav>
                                        <p:tav tm="100000">
                                          <p:val>
                                            <p:strVal val="1+ppt_w/2"/>
                                          </p:val>
                                        </p:tav>
                                      </p:tavLst>
                                    </p:anim>
                                    <p:anim calcmode="lin" valueType="num">
                                      <p:cBhvr additive="base">
                                        <p:cTn id="29" dur="500"/>
                                        <p:tgtEl>
                                          <p:spTgt spid="134152"/>
                                        </p:tgtEl>
                                        <p:attrNameLst>
                                          <p:attrName>ppt_y</p:attrName>
                                        </p:attrNameLst>
                                      </p:cBhvr>
                                      <p:tavLst>
                                        <p:tav tm="0">
                                          <p:val>
                                            <p:strVal val="ppt_y"/>
                                          </p:val>
                                        </p:tav>
                                        <p:tav tm="100000">
                                          <p:val>
                                            <p:strVal val="ppt_y"/>
                                          </p:val>
                                        </p:tav>
                                      </p:tavLst>
                                    </p:anim>
                                    <p:set>
                                      <p:cBhvr>
                                        <p:cTn id="30" dur="1" fill="hold">
                                          <p:stCondLst>
                                            <p:cond delay="499"/>
                                          </p:stCondLst>
                                        </p:cTn>
                                        <p:tgtEl>
                                          <p:spTgt spid="134152"/>
                                        </p:tgtEl>
                                        <p:attrNameLst>
                                          <p:attrName>style.visibility</p:attrName>
                                        </p:attrNameLst>
                                      </p:cBhvr>
                                      <p:to>
                                        <p:strVal val="hidden"/>
                                      </p:to>
                                    </p:set>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4179"/>
                                        </p:tgtEl>
                                        <p:attrNameLst>
                                          <p:attrName>style.visibility</p:attrName>
                                        </p:attrNameLst>
                                      </p:cBhvr>
                                      <p:to>
                                        <p:strVal val="visible"/>
                                      </p:to>
                                    </p:set>
                                    <p:animEffect transition="in" filter="blinds(horizontal)">
                                      <p:cBhvr>
                                        <p:cTn id="40" dur="500"/>
                                        <p:tgtEl>
                                          <p:spTgt spid="13417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xit" presetSubtype="8" fill="hold" grpId="0" nodeType="clickEffect">
                                  <p:stCondLst>
                                    <p:cond delay="0"/>
                                  </p:stCondLst>
                                  <p:childTnLst>
                                    <p:anim calcmode="lin" valueType="num">
                                      <p:cBhvr additive="base">
                                        <p:cTn id="44" dur="500"/>
                                        <p:tgtEl>
                                          <p:spTgt spid="134153"/>
                                        </p:tgtEl>
                                        <p:attrNameLst>
                                          <p:attrName>ppt_x</p:attrName>
                                        </p:attrNameLst>
                                      </p:cBhvr>
                                      <p:tavLst>
                                        <p:tav tm="0">
                                          <p:val>
                                            <p:strVal val="ppt_x"/>
                                          </p:val>
                                        </p:tav>
                                        <p:tav tm="100000">
                                          <p:val>
                                            <p:strVal val="0-ppt_w/2"/>
                                          </p:val>
                                        </p:tav>
                                      </p:tavLst>
                                    </p:anim>
                                    <p:anim calcmode="lin" valueType="num">
                                      <p:cBhvr additive="base">
                                        <p:cTn id="45" dur="500"/>
                                        <p:tgtEl>
                                          <p:spTgt spid="134153"/>
                                        </p:tgtEl>
                                        <p:attrNameLst>
                                          <p:attrName>ppt_y</p:attrName>
                                        </p:attrNameLst>
                                      </p:cBhvr>
                                      <p:tavLst>
                                        <p:tav tm="0">
                                          <p:val>
                                            <p:strVal val="ppt_y"/>
                                          </p:val>
                                        </p:tav>
                                        <p:tav tm="100000">
                                          <p:val>
                                            <p:strVal val="ppt_y"/>
                                          </p:val>
                                        </p:tav>
                                      </p:tavLst>
                                    </p:anim>
                                    <p:set>
                                      <p:cBhvr>
                                        <p:cTn id="46" dur="1" fill="hold">
                                          <p:stCondLst>
                                            <p:cond delay="499"/>
                                          </p:stCondLst>
                                        </p:cTn>
                                        <p:tgtEl>
                                          <p:spTgt spid="134153"/>
                                        </p:tgtEl>
                                        <p:attrNameLst>
                                          <p:attrName>style.visibility</p:attrName>
                                        </p:attrNameLst>
                                      </p:cBhvr>
                                      <p:to>
                                        <p:strVal val="hidden"/>
                                      </p:to>
                                    </p:set>
                                  </p:childTnLst>
                                </p:cTn>
                              </p:par>
                              <p:par>
                                <p:cTn id="47" presetID="2" presetClass="exit" presetSubtype="8" fill="hold" grpId="0" nodeType="withEffect">
                                  <p:stCondLst>
                                    <p:cond delay="0"/>
                                  </p:stCondLst>
                                  <p:childTnLst>
                                    <p:anim calcmode="lin" valueType="num">
                                      <p:cBhvr additive="base">
                                        <p:cTn id="48" dur="500"/>
                                        <p:tgtEl>
                                          <p:spTgt spid="134156"/>
                                        </p:tgtEl>
                                        <p:attrNameLst>
                                          <p:attrName>ppt_x</p:attrName>
                                        </p:attrNameLst>
                                      </p:cBhvr>
                                      <p:tavLst>
                                        <p:tav tm="0">
                                          <p:val>
                                            <p:strVal val="ppt_x"/>
                                          </p:val>
                                        </p:tav>
                                        <p:tav tm="100000">
                                          <p:val>
                                            <p:strVal val="0-ppt_w/2"/>
                                          </p:val>
                                        </p:tav>
                                      </p:tavLst>
                                    </p:anim>
                                    <p:anim calcmode="lin" valueType="num">
                                      <p:cBhvr additive="base">
                                        <p:cTn id="49" dur="500"/>
                                        <p:tgtEl>
                                          <p:spTgt spid="134156"/>
                                        </p:tgtEl>
                                        <p:attrNameLst>
                                          <p:attrName>ppt_y</p:attrName>
                                        </p:attrNameLst>
                                      </p:cBhvr>
                                      <p:tavLst>
                                        <p:tav tm="0">
                                          <p:val>
                                            <p:strVal val="ppt_y"/>
                                          </p:val>
                                        </p:tav>
                                        <p:tav tm="100000">
                                          <p:val>
                                            <p:strVal val="ppt_y"/>
                                          </p:val>
                                        </p:tav>
                                      </p:tavLst>
                                    </p:anim>
                                    <p:set>
                                      <p:cBhvr>
                                        <p:cTn id="50" dur="1" fill="hold">
                                          <p:stCondLst>
                                            <p:cond delay="499"/>
                                          </p:stCondLst>
                                        </p:cTn>
                                        <p:tgtEl>
                                          <p:spTgt spid="134156"/>
                                        </p:tgtEl>
                                        <p:attrNameLst>
                                          <p:attrName>style.visibility</p:attrName>
                                        </p:attrNameLst>
                                      </p:cBhvr>
                                      <p:to>
                                        <p:strVal val="hidden"/>
                                      </p:to>
                                    </p:set>
                                  </p:childTnLst>
                                </p:cTn>
                              </p:par>
                            </p:childTnLst>
                          </p:cTn>
                        </p:par>
                        <p:par>
                          <p:cTn id="51" fill="hold">
                            <p:stCondLst>
                              <p:cond delay="500"/>
                            </p:stCondLst>
                            <p:childTnLst>
                              <p:par>
                                <p:cTn id="52" presetID="2" presetClass="entr" presetSubtype="8"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par>
                                <p:cTn id="60" presetID="2" presetClass="entr" presetSubtype="8"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0-#ppt_w/2"/>
                                          </p:val>
                                        </p:tav>
                                        <p:tav tm="100000">
                                          <p:val>
                                            <p:strVal val="#ppt_x"/>
                                          </p:val>
                                        </p:tav>
                                      </p:tavLst>
                                    </p:anim>
                                    <p:anim calcmode="lin" valueType="num">
                                      <p:cBhvr additive="base">
                                        <p:cTn id="6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xit" presetSubtype="2" fill="hold" grpId="0" nodeType="clickEffect">
                                  <p:stCondLst>
                                    <p:cond delay="0"/>
                                  </p:stCondLst>
                                  <p:childTnLst>
                                    <p:anim calcmode="lin" valueType="num">
                                      <p:cBhvr additive="base">
                                        <p:cTn id="71" dur="500"/>
                                        <p:tgtEl>
                                          <p:spTgt spid="134161"/>
                                        </p:tgtEl>
                                        <p:attrNameLst>
                                          <p:attrName>ppt_x</p:attrName>
                                        </p:attrNameLst>
                                      </p:cBhvr>
                                      <p:tavLst>
                                        <p:tav tm="0">
                                          <p:val>
                                            <p:strVal val="ppt_x"/>
                                          </p:val>
                                        </p:tav>
                                        <p:tav tm="100000">
                                          <p:val>
                                            <p:strVal val="1+ppt_w/2"/>
                                          </p:val>
                                        </p:tav>
                                      </p:tavLst>
                                    </p:anim>
                                    <p:anim calcmode="lin" valueType="num">
                                      <p:cBhvr additive="base">
                                        <p:cTn id="72" dur="500"/>
                                        <p:tgtEl>
                                          <p:spTgt spid="134161"/>
                                        </p:tgtEl>
                                        <p:attrNameLst>
                                          <p:attrName>ppt_y</p:attrName>
                                        </p:attrNameLst>
                                      </p:cBhvr>
                                      <p:tavLst>
                                        <p:tav tm="0">
                                          <p:val>
                                            <p:strVal val="ppt_y"/>
                                          </p:val>
                                        </p:tav>
                                        <p:tav tm="100000">
                                          <p:val>
                                            <p:strVal val="ppt_y"/>
                                          </p:val>
                                        </p:tav>
                                      </p:tavLst>
                                    </p:anim>
                                    <p:set>
                                      <p:cBhvr>
                                        <p:cTn id="73" dur="1" fill="hold">
                                          <p:stCondLst>
                                            <p:cond delay="499"/>
                                          </p:stCondLst>
                                        </p:cTn>
                                        <p:tgtEl>
                                          <p:spTgt spid="134161"/>
                                        </p:tgtEl>
                                        <p:attrNameLst>
                                          <p:attrName>style.visibility</p:attrName>
                                        </p:attrNameLst>
                                      </p:cBhvr>
                                      <p:to>
                                        <p:strVal val="hidden"/>
                                      </p:to>
                                    </p:set>
                                  </p:childTnLst>
                                </p:cTn>
                              </p:par>
                              <p:par>
                                <p:cTn id="74" presetID="2" presetClass="exit" presetSubtype="2" fill="hold" grpId="0" nodeType="withEffect">
                                  <p:stCondLst>
                                    <p:cond delay="0"/>
                                  </p:stCondLst>
                                  <p:childTnLst>
                                    <p:anim calcmode="lin" valueType="num">
                                      <p:cBhvr additive="base">
                                        <p:cTn id="75" dur="500"/>
                                        <p:tgtEl>
                                          <p:spTgt spid="134159"/>
                                        </p:tgtEl>
                                        <p:attrNameLst>
                                          <p:attrName>ppt_x</p:attrName>
                                        </p:attrNameLst>
                                      </p:cBhvr>
                                      <p:tavLst>
                                        <p:tav tm="0">
                                          <p:val>
                                            <p:strVal val="ppt_x"/>
                                          </p:val>
                                        </p:tav>
                                        <p:tav tm="100000">
                                          <p:val>
                                            <p:strVal val="1+ppt_w/2"/>
                                          </p:val>
                                        </p:tav>
                                      </p:tavLst>
                                    </p:anim>
                                    <p:anim calcmode="lin" valueType="num">
                                      <p:cBhvr additive="base">
                                        <p:cTn id="76" dur="500"/>
                                        <p:tgtEl>
                                          <p:spTgt spid="134159"/>
                                        </p:tgtEl>
                                        <p:attrNameLst>
                                          <p:attrName>ppt_y</p:attrName>
                                        </p:attrNameLst>
                                      </p:cBhvr>
                                      <p:tavLst>
                                        <p:tav tm="0">
                                          <p:val>
                                            <p:strVal val="ppt_y"/>
                                          </p:val>
                                        </p:tav>
                                        <p:tav tm="100000">
                                          <p:val>
                                            <p:strVal val="ppt_y"/>
                                          </p:val>
                                        </p:tav>
                                      </p:tavLst>
                                    </p:anim>
                                    <p:set>
                                      <p:cBhvr>
                                        <p:cTn id="77" dur="1" fill="hold">
                                          <p:stCondLst>
                                            <p:cond delay="499"/>
                                          </p:stCondLst>
                                        </p:cTn>
                                        <p:tgtEl>
                                          <p:spTgt spid="134159"/>
                                        </p:tgtEl>
                                        <p:attrNameLst>
                                          <p:attrName>style.visibility</p:attrName>
                                        </p:attrNameLst>
                                      </p:cBhvr>
                                      <p:to>
                                        <p:strVal val="hidden"/>
                                      </p:to>
                                    </p:set>
                                  </p:childTnLst>
                                </p:cTn>
                              </p:par>
                            </p:childTnLst>
                          </p:cTn>
                        </p:par>
                        <p:par>
                          <p:cTn id="78" fill="hold">
                            <p:stCondLst>
                              <p:cond delay="500"/>
                            </p:stCondLst>
                            <p:childTnLst>
                              <p:par>
                                <p:cTn id="79" presetID="2" presetClass="entr" presetSubtype="2" fill="hold" nodeType="after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1+#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2" presetClass="entr" presetSubtype="2"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1+#ppt_w/2"/>
                                          </p:val>
                                        </p:tav>
                                        <p:tav tm="100000">
                                          <p:val>
                                            <p:strVal val="#ppt_x"/>
                                          </p:val>
                                        </p:tav>
                                      </p:tavLst>
                                    </p:anim>
                                    <p:anim calcmode="lin" valueType="num">
                                      <p:cBhvr additive="base">
                                        <p:cTn id="86" dur="500" fill="hold"/>
                                        <p:tgtEl>
                                          <p:spTgt spid="18"/>
                                        </p:tgtEl>
                                        <p:attrNameLst>
                                          <p:attrName>ppt_y</p:attrName>
                                        </p:attrNameLst>
                                      </p:cBhvr>
                                      <p:tavLst>
                                        <p:tav tm="0">
                                          <p:val>
                                            <p:strVal val="#ppt_y"/>
                                          </p:val>
                                        </p:tav>
                                        <p:tav tm="100000">
                                          <p:val>
                                            <p:strVal val="#ppt_y"/>
                                          </p:val>
                                        </p:tav>
                                      </p:tavLst>
                                    </p:anim>
                                  </p:childTnLst>
                                </p:cTn>
                              </p:par>
                              <p:par>
                                <p:cTn id="87" presetID="2" presetClass="entr" presetSubtype="2"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1+#ppt_w/2"/>
                                          </p:val>
                                        </p:tav>
                                        <p:tav tm="100000">
                                          <p:val>
                                            <p:strVal val="#ppt_x"/>
                                          </p:val>
                                        </p:tav>
                                      </p:tavLst>
                                    </p:anim>
                                    <p:anim calcmode="lin" valueType="num">
                                      <p:cBhvr additive="base">
                                        <p:cTn id="90" dur="500" fill="hold"/>
                                        <p:tgtEl>
                                          <p:spTgt spid="17"/>
                                        </p:tgtEl>
                                        <p:attrNameLst>
                                          <p:attrName>ppt_y</p:attrName>
                                        </p:attrNameLst>
                                      </p:cBhvr>
                                      <p:tavLst>
                                        <p:tav tm="0">
                                          <p:val>
                                            <p:strVal val="#ppt_y"/>
                                          </p:val>
                                        </p:tav>
                                        <p:tav tm="100000">
                                          <p:val>
                                            <p:strVal val="#ppt_y"/>
                                          </p:val>
                                        </p:tav>
                                      </p:tavLst>
                                    </p:anim>
                                  </p:childTnLst>
                                </p:cTn>
                              </p:par>
                              <p:par>
                                <p:cTn id="91" presetID="2" presetClass="entr" presetSubtype="2" fill="hold" nodeType="withEffect">
                                  <p:stCondLst>
                                    <p:cond delay="0"/>
                                  </p:stCondLst>
                                  <p:childTnLst>
                                    <p:set>
                                      <p:cBhvr>
                                        <p:cTn id="92" dur="1" fill="hold">
                                          <p:stCondLst>
                                            <p:cond delay="0"/>
                                          </p:stCondLst>
                                        </p:cTn>
                                        <p:tgtEl>
                                          <p:spTgt spid="15"/>
                                        </p:tgtEl>
                                        <p:attrNameLst>
                                          <p:attrName>style.visibility</p:attrName>
                                        </p:attrNameLst>
                                      </p:cBhvr>
                                      <p:to>
                                        <p:strVal val="visible"/>
                                      </p:to>
                                    </p:set>
                                    <p:anim calcmode="lin" valueType="num">
                                      <p:cBhvr additive="base">
                                        <p:cTn id="93" dur="500" fill="hold"/>
                                        <p:tgtEl>
                                          <p:spTgt spid="15"/>
                                        </p:tgtEl>
                                        <p:attrNameLst>
                                          <p:attrName>ppt_x</p:attrName>
                                        </p:attrNameLst>
                                      </p:cBhvr>
                                      <p:tavLst>
                                        <p:tav tm="0">
                                          <p:val>
                                            <p:strVal val="1+#ppt_w/2"/>
                                          </p:val>
                                        </p:tav>
                                        <p:tav tm="100000">
                                          <p:val>
                                            <p:strVal val="#ppt_x"/>
                                          </p:val>
                                        </p:tav>
                                      </p:tavLst>
                                    </p:anim>
                                    <p:anim calcmode="lin" valueType="num">
                                      <p:cBhvr additive="base">
                                        <p:cTn id="94" dur="500" fill="hold"/>
                                        <p:tgtEl>
                                          <p:spTgt spid="15"/>
                                        </p:tgtEl>
                                        <p:attrNameLst>
                                          <p:attrName>ppt_y</p:attrName>
                                        </p:attrNameLst>
                                      </p:cBhvr>
                                      <p:tavLst>
                                        <p:tav tm="0">
                                          <p:val>
                                            <p:strVal val="#ppt_y"/>
                                          </p:val>
                                        </p:tav>
                                        <p:tav tm="100000">
                                          <p:val>
                                            <p:strVal val="#ppt_y"/>
                                          </p:val>
                                        </p:tav>
                                      </p:tavLst>
                                    </p:anim>
                                  </p:childTnLst>
                                </p:cTn>
                              </p:par>
                              <p:par>
                                <p:cTn id="95" presetID="2" presetClass="entr" presetSubtype="2" fill="hold" nodeType="with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1+#ppt_w/2"/>
                                          </p:val>
                                        </p:tav>
                                        <p:tav tm="100000">
                                          <p:val>
                                            <p:strVal val="#ppt_x"/>
                                          </p:val>
                                        </p:tav>
                                      </p:tavLst>
                                    </p:anim>
                                    <p:anim calcmode="lin" valueType="num">
                                      <p:cBhvr additive="base">
                                        <p:cTn id="98" dur="500" fill="hold"/>
                                        <p:tgtEl>
                                          <p:spTgt spid="20"/>
                                        </p:tgtEl>
                                        <p:attrNameLst>
                                          <p:attrName>ppt_y</p:attrName>
                                        </p:attrNameLst>
                                      </p:cBhvr>
                                      <p:tavLst>
                                        <p:tav tm="0">
                                          <p:val>
                                            <p:strVal val="#ppt_y"/>
                                          </p:val>
                                        </p:tav>
                                        <p:tav tm="100000">
                                          <p:val>
                                            <p:strVal val="#ppt_y"/>
                                          </p:val>
                                        </p:tav>
                                      </p:tavLst>
                                    </p:anim>
                                  </p:childTnLst>
                                </p:cTn>
                              </p:par>
                              <p:par>
                                <p:cTn id="99" presetID="2" presetClass="entr" presetSubtype="2" fill="hold" nodeType="with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1+#ppt_w/2"/>
                                          </p:val>
                                        </p:tav>
                                        <p:tav tm="100000">
                                          <p:val>
                                            <p:strVal val="#ppt_x"/>
                                          </p:val>
                                        </p:tav>
                                      </p:tavLst>
                                    </p:anim>
                                    <p:anim calcmode="lin" valueType="num">
                                      <p:cBhvr additive="base">
                                        <p:cTn id="10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34214"/>
                                        </p:tgtEl>
                                        <p:attrNameLst>
                                          <p:attrName>style.visibility</p:attrName>
                                        </p:attrNameLst>
                                      </p:cBhvr>
                                      <p:to>
                                        <p:strVal val="visible"/>
                                      </p:to>
                                    </p:set>
                                    <p:animEffect transition="in" filter="blinds(horizontal)">
                                      <p:cBhvr>
                                        <p:cTn id="107" dur="500"/>
                                        <p:tgtEl>
                                          <p:spTgt spid="134214"/>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34213"/>
                                        </p:tgtEl>
                                        <p:attrNameLst>
                                          <p:attrName>style.visibility</p:attrName>
                                        </p:attrNameLst>
                                      </p:cBhvr>
                                      <p:to>
                                        <p:strVal val="visible"/>
                                      </p:to>
                                    </p:set>
                                    <p:animEffect transition="in" filter="blinds(horizontal)">
                                      <p:cBhvr>
                                        <p:cTn id="110" dur="500"/>
                                        <p:tgtEl>
                                          <p:spTgt spid="134213"/>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9"/>
                                        </p:tgtEl>
                                        <p:attrNameLst>
                                          <p:attrName>style.visibility</p:attrName>
                                        </p:attrNameLst>
                                      </p:cBhvr>
                                      <p:to>
                                        <p:strVal val="visible"/>
                                      </p:to>
                                    </p:set>
                                    <p:animEffect transition="in" filter="blinds(horizontal)">
                                      <p:cBhvr>
                                        <p:cTn id="115" dur="500"/>
                                        <p:tgtEl>
                                          <p:spTgt spid="9"/>
                                        </p:tgtEl>
                                      </p:cBhvr>
                                    </p:animEffect>
                                  </p:childTnLst>
                                </p:cTn>
                              </p:par>
                              <p:par>
                                <p:cTn id="116" presetID="3" presetClass="entr" presetSubtype="10" fill="hold" nodeType="withEffect">
                                  <p:stCondLst>
                                    <p:cond delay="0"/>
                                  </p:stCondLst>
                                  <p:childTnLst>
                                    <p:set>
                                      <p:cBhvr>
                                        <p:cTn id="117" dur="1" fill="hold">
                                          <p:stCondLst>
                                            <p:cond delay="0"/>
                                          </p:stCondLst>
                                        </p:cTn>
                                        <p:tgtEl>
                                          <p:spTgt spid="8"/>
                                        </p:tgtEl>
                                        <p:attrNameLst>
                                          <p:attrName>style.visibility</p:attrName>
                                        </p:attrNameLst>
                                      </p:cBhvr>
                                      <p:to>
                                        <p:strVal val="visible"/>
                                      </p:to>
                                    </p:set>
                                    <p:animEffect transition="in" filter="blinds(horizontal)">
                                      <p:cBhvr>
                                        <p:cTn id="118" dur="500"/>
                                        <p:tgtEl>
                                          <p:spTgt spid="8"/>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xit" presetSubtype="4" fill="hold" grpId="0" nodeType="clickEffect">
                                  <p:stCondLst>
                                    <p:cond delay="0"/>
                                  </p:stCondLst>
                                  <p:childTnLst>
                                    <p:anim calcmode="lin" valueType="num">
                                      <p:cBhvr additive="base">
                                        <p:cTn id="122" dur="500"/>
                                        <p:tgtEl>
                                          <p:spTgt spid="134168"/>
                                        </p:tgtEl>
                                        <p:attrNameLst>
                                          <p:attrName>ppt_x</p:attrName>
                                        </p:attrNameLst>
                                      </p:cBhvr>
                                      <p:tavLst>
                                        <p:tav tm="0">
                                          <p:val>
                                            <p:strVal val="ppt_x"/>
                                          </p:val>
                                        </p:tav>
                                        <p:tav tm="100000">
                                          <p:val>
                                            <p:strVal val="ppt_x"/>
                                          </p:val>
                                        </p:tav>
                                      </p:tavLst>
                                    </p:anim>
                                    <p:anim calcmode="lin" valueType="num">
                                      <p:cBhvr additive="base">
                                        <p:cTn id="123" dur="500"/>
                                        <p:tgtEl>
                                          <p:spTgt spid="134168"/>
                                        </p:tgtEl>
                                        <p:attrNameLst>
                                          <p:attrName>ppt_y</p:attrName>
                                        </p:attrNameLst>
                                      </p:cBhvr>
                                      <p:tavLst>
                                        <p:tav tm="0">
                                          <p:val>
                                            <p:strVal val="ppt_y"/>
                                          </p:val>
                                        </p:tav>
                                        <p:tav tm="100000">
                                          <p:val>
                                            <p:strVal val="1+ppt_h/2"/>
                                          </p:val>
                                        </p:tav>
                                      </p:tavLst>
                                    </p:anim>
                                    <p:set>
                                      <p:cBhvr>
                                        <p:cTn id="124" dur="1" fill="hold">
                                          <p:stCondLst>
                                            <p:cond delay="499"/>
                                          </p:stCondLst>
                                        </p:cTn>
                                        <p:tgtEl>
                                          <p:spTgt spid="134168"/>
                                        </p:tgtEl>
                                        <p:attrNameLst>
                                          <p:attrName>style.visibility</p:attrName>
                                        </p:attrNameLst>
                                      </p:cBhvr>
                                      <p:to>
                                        <p:strVal val="hidden"/>
                                      </p:to>
                                    </p:set>
                                  </p:childTnLst>
                                </p:cTn>
                              </p:par>
                              <p:par>
                                <p:cTn id="125" presetID="2" presetClass="exit" presetSubtype="4" fill="hold" grpId="0" nodeType="withEffect">
                                  <p:stCondLst>
                                    <p:cond delay="0"/>
                                  </p:stCondLst>
                                  <p:childTnLst>
                                    <p:anim calcmode="lin" valueType="num">
                                      <p:cBhvr additive="base">
                                        <p:cTn id="126" dur="500"/>
                                        <p:tgtEl>
                                          <p:spTgt spid="134170"/>
                                        </p:tgtEl>
                                        <p:attrNameLst>
                                          <p:attrName>ppt_x</p:attrName>
                                        </p:attrNameLst>
                                      </p:cBhvr>
                                      <p:tavLst>
                                        <p:tav tm="0">
                                          <p:val>
                                            <p:strVal val="ppt_x"/>
                                          </p:val>
                                        </p:tav>
                                        <p:tav tm="100000">
                                          <p:val>
                                            <p:strVal val="ppt_x"/>
                                          </p:val>
                                        </p:tav>
                                      </p:tavLst>
                                    </p:anim>
                                    <p:anim calcmode="lin" valueType="num">
                                      <p:cBhvr additive="base">
                                        <p:cTn id="127" dur="500"/>
                                        <p:tgtEl>
                                          <p:spTgt spid="134170"/>
                                        </p:tgtEl>
                                        <p:attrNameLst>
                                          <p:attrName>ppt_y</p:attrName>
                                        </p:attrNameLst>
                                      </p:cBhvr>
                                      <p:tavLst>
                                        <p:tav tm="0">
                                          <p:val>
                                            <p:strVal val="ppt_y"/>
                                          </p:val>
                                        </p:tav>
                                        <p:tav tm="100000">
                                          <p:val>
                                            <p:strVal val="1+ppt_h/2"/>
                                          </p:val>
                                        </p:tav>
                                      </p:tavLst>
                                    </p:anim>
                                    <p:set>
                                      <p:cBhvr>
                                        <p:cTn id="128" dur="1" fill="hold">
                                          <p:stCondLst>
                                            <p:cond delay="499"/>
                                          </p:stCondLst>
                                        </p:cTn>
                                        <p:tgtEl>
                                          <p:spTgt spid="134170"/>
                                        </p:tgtEl>
                                        <p:attrNameLst>
                                          <p:attrName>style.visibility</p:attrName>
                                        </p:attrNameLst>
                                      </p:cBhvr>
                                      <p:to>
                                        <p:strVal val="hidden"/>
                                      </p:to>
                                    </p:set>
                                  </p:childTnLst>
                                </p:cTn>
                              </p:par>
                              <p:par>
                                <p:cTn id="129" presetID="2" presetClass="exit" presetSubtype="4" fill="hold" nodeType="withEffect">
                                  <p:stCondLst>
                                    <p:cond delay="0"/>
                                  </p:stCondLst>
                                  <p:childTnLst>
                                    <p:anim calcmode="lin" valueType="num">
                                      <p:cBhvr additive="base">
                                        <p:cTn id="130" dur="500"/>
                                        <p:tgtEl>
                                          <p:spTgt spid="4"/>
                                        </p:tgtEl>
                                        <p:attrNameLst>
                                          <p:attrName>ppt_x</p:attrName>
                                        </p:attrNameLst>
                                      </p:cBhvr>
                                      <p:tavLst>
                                        <p:tav tm="0">
                                          <p:val>
                                            <p:strVal val="ppt_x"/>
                                          </p:val>
                                        </p:tav>
                                        <p:tav tm="100000">
                                          <p:val>
                                            <p:strVal val="ppt_x"/>
                                          </p:val>
                                        </p:tav>
                                      </p:tavLst>
                                    </p:anim>
                                    <p:anim calcmode="lin" valueType="num">
                                      <p:cBhvr additive="base">
                                        <p:cTn id="131" dur="500"/>
                                        <p:tgtEl>
                                          <p:spTgt spid="4"/>
                                        </p:tgtEl>
                                        <p:attrNameLst>
                                          <p:attrName>ppt_y</p:attrName>
                                        </p:attrNameLst>
                                      </p:cBhvr>
                                      <p:tavLst>
                                        <p:tav tm="0">
                                          <p:val>
                                            <p:strVal val="ppt_y"/>
                                          </p:val>
                                        </p:tav>
                                        <p:tav tm="100000">
                                          <p:val>
                                            <p:strVal val="1+ppt_h/2"/>
                                          </p:val>
                                        </p:tav>
                                      </p:tavLst>
                                    </p:anim>
                                    <p:set>
                                      <p:cBhvr>
                                        <p:cTn id="132" dur="1" fill="hold">
                                          <p:stCondLst>
                                            <p:cond delay="499"/>
                                          </p:stCondLst>
                                        </p:cTn>
                                        <p:tgtEl>
                                          <p:spTgt spid="4"/>
                                        </p:tgtEl>
                                        <p:attrNameLst>
                                          <p:attrName>style.visibility</p:attrName>
                                        </p:attrNameLst>
                                      </p:cBhvr>
                                      <p:to>
                                        <p:strVal val="hidden"/>
                                      </p:to>
                                    </p:set>
                                  </p:childTnLst>
                                </p:cTn>
                              </p:par>
                              <p:par>
                                <p:cTn id="133" presetID="2" presetClass="exit" presetSubtype="4" fill="hold" grpId="0" nodeType="withEffect">
                                  <p:stCondLst>
                                    <p:cond delay="0"/>
                                  </p:stCondLst>
                                  <p:childTnLst>
                                    <p:anim calcmode="lin" valueType="num">
                                      <p:cBhvr additive="base">
                                        <p:cTn id="134" dur="500"/>
                                        <p:tgtEl>
                                          <p:spTgt spid="134176"/>
                                        </p:tgtEl>
                                        <p:attrNameLst>
                                          <p:attrName>ppt_x</p:attrName>
                                        </p:attrNameLst>
                                      </p:cBhvr>
                                      <p:tavLst>
                                        <p:tav tm="0">
                                          <p:val>
                                            <p:strVal val="ppt_x"/>
                                          </p:val>
                                        </p:tav>
                                        <p:tav tm="100000">
                                          <p:val>
                                            <p:strVal val="ppt_x"/>
                                          </p:val>
                                        </p:tav>
                                      </p:tavLst>
                                    </p:anim>
                                    <p:anim calcmode="lin" valueType="num">
                                      <p:cBhvr additive="base">
                                        <p:cTn id="135" dur="500"/>
                                        <p:tgtEl>
                                          <p:spTgt spid="134176"/>
                                        </p:tgtEl>
                                        <p:attrNameLst>
                                          <p:attrName>ppt_y</p:attrName>
                                        </p:attrNameLst>
                                      </p:cBhvr>
                                      <p:tavLst>
                                        <p:tav tm="0">
                                          <p:val>
                                            <p:strVal val="ppt_y"/>
                                          </p:val>
                                        </p:tav>
                                        <p:tav tm="100000">
                                          <p:val>
                                            <p:strVal val="1+ppt_h/2"/>
                                          </p:val>
                                        </p:tav>
                                      </p:tavLst>
                                    </p:anim>
                                    <p:set>
                                      <p:cBhvr>
                                        <p:cTn id="136" dur="1" fill="hold">
                                          <p:stCondLst>
                                            <p:cond delay="499"/>
                                          </p:stCondLst>
                                        </p:cTn>
                                        <p:tgtEl>
                                          <p:spTgt spid="134176"/>
                                        </p:tgtEl>
                                        <p:attrNameLst>
                                          <p:attrName>style.visibility</p:attrName>
                                        </p:attrNameLst>
                                      </p:cBhvr>
                                      <p:to>
                                        <p:strVal val="hidden"/>
                                      </p:to>
                                    </p:set>
                                  </p:childTnLst>
                                </p:cTn>
                              </p:par>
                              <p:par>
                                <p:cTn id="137" presetID="2" presetClass="exit" presetSubtype="4" fill="hold" grpId="0" nodeType="withEffect">
                                  <p:stCondLst>
                                    <p:cond delay="0"/>
                                  </p:stCondLst>
                                  <p:childTnLst>
                                    <p:anim calcmode="lin" valueType="num">
                                      <p:cBhvr additive="base">
                                        <p:cTn id="138" dur="500"/>
                                        <p:tgtEl>
                                          <p:spTgt spid="134175"/>
                                        </p:tgtEl>
                                        <p:attrNameLst>
                                          <p:attrName>ppt_x</p:attrName>
                                        </p:attrNameLst>
                                      </p:cBhvr>
                                      <p:tavLst>
                                        <p:tav tm="0">
                                          <p:val>
                                            <p:strVal val="ppt_x"/>
                                          </p:val>
                                        </p:tav>
                                        <p:tav tm="100000">
                                          <p:val>
                                            <p:strVal val="ppt_x"/>
                                          </p:val>
                                        </p:tav>
                                      </p:tavLst>
                                    </p:anim>
                                    <p:anim calcmode="lin" valueType="num">
                                      <p:cBhvr additive="base">
                                        <p:cTn id="139" dur="500"/>
                                        <p:tgtEl>
                                          <p:spTgt spid="134175"/>
                                        </p:tgtEl>
                                        <p:attrNameLst>
                                          <p:attrName>ppt_y</p:attrName>
                                        </p:attrNameLst>
                                      </p:cBhvr>
                                      <p:tavLst>
                                        <p:tav tm="0">
                                          <p:val>
                                            <p:strVal val="ppt_y"/>
                                          </p:val>
                                        </p:tav>
                                        <p:tav tm="100000">
                                          <p:val>
                                            <p:strVal val="1+ppt_h/2"/>
                                          </p:val>
                                        </p:tav>
                                      </p:tavLst>
                                    </p:anim>
                                    <p:set>
                                      <p:cBhvr>
                                        <p:cTn id="140" dur="1" fill="hold">
                                          <p:stCondLst>
                                            <p:cond delay="499"/>
                                          </p:stCondLst>
                                        </p:cTn>
                                        <p:tgtEl>
                                          <p:spTgt spid="134175"/>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5"/>
                                        </p:tgtEl>
                                        <p:attrNameLst>
                                          <p:attrName>ppt_x</p:attrName>
                                        </p:attrNameLst>
                                      </p:cBhvr>
                                      <p:tavLst>
                                        <p:tav tm="0">
                                          <p:val>
                                            <p:strVal val="ppt_x"/>
                                          </p:val>
                                        </p:tav>
                                        <p:tav tm="100000">
                                          <p:val>
                                            <p:strVal val="ppt_x"/>
                                          </p:val>
                                        </p:tav>
                                      </p:tavLst>
                                    </p:anim>
                                    <p:anim calcmode="lin" valueType="num">
                                      <p:cBhvr additive="base">
                                        <p:cTn id="143" dur="500"/>
                                        <p:tgtEl>
                                          <p:spTgt spid="5"/>
                                        </p:tgtEl>
                                        <p:attrNameLst>
                                          <p:attrName>ppt_y</p:attrName>
                                        </p:attrNameLst>
                                      </p:cBhvr>
                                      <p:tavLst>
                                        <p:tav tm="0">
                                          <p:val>
                                            <p:strVal val="ppt_y"/>
                                          </p:val>
                                        </p:tav>
                                        <p:tav tm="100000">
                                          <p:val>
                                            <p:strVal val="1+ppt_h/2"/>
                                          </p:val>
                                        </p:tav>
                                      </p:tavLst>
                                    </p:anim>
                                    <p:set>
                                      <p:cBhvr>
                                        <p:cTn id="144" dur="1" fill="hold">
                                          <p:stCondLst>
                                            <p:cond delay="499"/>
                                          </p:stCondLst>
                                        </p:cTn>
                                        <p:tgtEl>
                                          <p:spTgt spid="5"/>
                                        </p:tgtEl>
                                        <p:attrNameLst>
                                          <p:attrName>style.visibility</p:attrName>
                                        </p:attrNameLst>
                                      </p:cBhvr>
                                      <p:to>
                                        <p:strVal val="hidden"/>
                                      </p:to>
                                    </p:set>
                                  </p:childTnLst>
                                </p:cTn>
                              </p:par>
                            </p:childTnLst>
                          </p:cTn>
                        </p:par>
                        <p:par>
                          <p:cTn id="145" fill="hold">
                            <p:stCondLst>
                              <p:cond delay="500"/>
                            </p:stCondLst>
                            <p:childTnLst>
                              <p:par>
                                <p:cTn id="146" presetID="2" presetClass="entr" presetSubtype="4" fill="hold" nodeType="afterEffect">
                                  <p:stCondLst>
                                    <p:cond delay="0"/>
                                  </p:stCondLst>
                                  <p:childTnLst>
                                    <p:set>
                                      <p:cBhvr>
                                        <p:cTn id="147" dur="1" fill="hold">
                                          <p:stCondLst>
                                            <p:cond delay="0"/>
                                          </p:stCondLst>
                                        </p:cTn>
                                        <p:tgtEl>
                                          <p:spTgt spid="23"/>
                                        </p:tgtEl>
                                        <p:attrNameLst>
                                          <p:attrName>style.visibility</p:attrName>
                                        </p:attrNameLst>
                                      </p:cBhvr>
                                      <p:to>
                                        <p:strVal val="visible"/>
                                      </p:to>
                                    </p:set>
                                    <p:anim calcmode="lin" valueType="num">
                                      <p:cBhvr additive="base">
                                        <p:cTn id="148" dur="500" fill="hold"/>
                                        <p:tgtEl>
                                          <p:spTgt spid="23"/>
                                        </p:tgtEl>
                                        <p:attrNameLst>
                                          <p:attrName>ppt_x</p:attrName>
                                        </p:attrNameLst>
                                      </p:cBhvr>
                                      <p:tavLst>
                                        <p:tav tm="0">
                                          <p:val>
                                            <p:strVal val="#ppt_x"/>
                                          </p:val>
                                        </p:tav>
                                        <p:tav tm="100000">
                                          <p:val>
                                            <p:strVal val="#ppt_x"/>
                                          </p:val>
                                        </p:tav>
                                      </p:tavLst>
                                    </p:anim>
                                    <p:anim calcmode="lin" valueType="num">
                                      <p:cBhvr additive="base">
                                        <p:cTn id="149" dur="500" fill="hold"/>
                                        <p:tgtEl>
                                          <p:spTgt spid="23"/>
                                        </p:tgtEl>
                                        <p:attrNameLst>
                                          <p:attrName>ppt_y</p:attrName>
                                        </p:attrNameLst>
                                      </p:cBhvr>
                                      <p:tavLst>
                                        <p:tav tm="0">
                                          <p:val>
                                            <p:strVal val="1+#ppt_h/2"/>
                                          </p:val>
                                        </p:tav>
                                        <p:tav tm="100000">
                                          <p:val>
                                            <p:strVal val="#ppt_y"/>
                                          </p:val>
                                        </p:tav>
                                      </p:tavLst>
                                    </p:anim>
                                  </p:childTnLst>
                                </p:cTn>
                              </p:par>
                              <p:par>
                                <p:cTn id="150" presetID="2" presetClass="entr" presetSubtype="4" fill="hold" nodeType="withEffect">
                                  <p:stCondLst>
                                    <p:cond delay="0"/>
                                  </p:stCondLst>
                                  <p:childTnLst>
                                    <p:set>
                                      <p:cBhvr>
                                        <p:cTn id="151" dur="1" fill="hold">
                                          <p:stCondLst>
                                            <p:cond delay="0"/>
                                          </p:stCondLst>
                                        </p:cTn>
                                        <p:tgtEl>
                                          <p:spTgt spid="24"/>
                                        </p:tgtEl>
                                        <p:attrNameLst>
                                          <p:attrName>style.visibility</p:attrName>
                                        </p:attrNameLst>
                                      </p:cBhvr>
                                      <p:to>
                                        <p:strVal val="visible"/>
                                      </p:to>
                                    </p:set>
                                    <p:anim calcmode="lin" valueType="num">
                                      <p:cBhvr additive="base">
                                        <p:cTn id="152" dur="500" fill="hold"/>
                                        <p:tgtEl>
                                          <p:spTgt spid="24"/>
                                        </p:tgtEl>
                                        <p:attrNameLst>
                                          <p:attrName>ppt_x</p:attrName>
                                        </p:attrNameLst>
                                      </p:cBhvr>
                                      <p:tavLst>
                                        <p:tav tm="0">
                                          <p:val>
                                            <p:strVal val="#ppt_x"/>
                                          </p:val>
                                        </p:tav>
                                        <p:tav tm="100000">
                                          <p:val>
                                            <p:strVal val="#ppt_x"/>
                                          </p:val>
                                        </p:tav>
                                      </p:tavLst>
                                    </p:anim>
                                    <p:anim calcmode="lin" valueType="num">
                                      <p:cBhvr additive="base">
                                        <p:cTn id="153" dur="500" fill="hold"/>
                                        <p:tgtEl>
                                          <p:spTgt spid="24"/>
                                        </p:tgtEl>
                                        <p:attrNameLst>
                                          <p:attrName>ppt_y</p:attrName>
                                        </p:attrNameLst>
                                      </p:cBhvr>
                                      <p:tavLst>
                                        <p:tav tm="0">
                                          <p:val>
                                            <p:strVal val="1+#ppt_h/2"/>
                                          </p:val>
                                        </p:tav>
                                        <p:tav tm="100000">
                                          <p:val>
                                            <p:strVal val="#ppt_y"/>
                                          </p:val>
                                        </p:tav>
                                      </p:tavLst>
                                    </p:anim>
                                  </p:childTnLst>
                                </p:cTn>
                              </p:par>
                              <p:par>
                                <p:cTn id="154" presetID="2" presetClass="entr" presetSubtype="4" fill="hold" nodeType="withEffect">
                                  <p:stCondLst>
                                    <p:cond delay="0"/>
                                  </p:stCondLst>
                                  <p:childTnLst>
                                    <p:set>
                                      <p:cBhvr>
                                        <p:cTn id="155" dur="1" fill="hold">
                                          <p:stCondLst>
                                            <p:cond delay="0"/>
                                          </p:stCondLst>
                                        </p:cTn>
                                        <p:tgtEl>
                                          <p:spTgt spid="21"/>
                                        </p:tgtEl>
                                        <p:attrNameLst>
                                          <p:attrName>style.visibility</p:attrName>
                                        </p:attrNameLst>
                                      </p:cBhvr>
                                      <p:to>
                                        <p:strVal val="visible"/>
                                      </p:to>
                                    </p:set>
                                    <p:anim calcmode="lin" valueType="num">
                                      <p:cBhvr additive="base">
                                        <p:cTn id="156" dur="500" fill="hold"/>
                                        <p:tgtEl>
                                          <p:spTgt spid="21"/>
                                        </p:tgtEl>
                                        <p:attrNameLst>
                                          <p:attrName>ppt_x</p:attrName>
                                        </p:attrNameLst>
                                      </p:cBhvr>
                                      <p:tavLst>
                                        <p:tav tm="0">
                                          <p:val>
                                            <p:strVal val="#ppt_x"/>
                                          </p:val>
                                        </p:tav>
                                        <p:tav tm="100000">
                                          <p:val>
                                            <p:strVal val="#ppt_x"/>
                                          </p:val>
                                        </p:tav>
                                      </p:tavLst>
                                    </p:anim>
                                    <p:anim calcmode="lin" valueType="num">
                                      <p:cBhvr additive="base">
                                        <p:cTn id="157" dur="500" fill="hold"/>
                                        <p:tgtEl>
                                          <p:spTgt spid="21"/>
                                        </p:tgtEl>
                                        <p:attrNameLst>
                                          <p:attrName>ppt_y</p:attrName>
                                        </p:attrNameLst>
                                      </p:cBhvr>
                                      <p:tavLst>
                                        <p:tav tm="0">
                                          <p:val>
                                            <p:strVal val="1+#ppt_h/2"/>
                                          </p:val>
                                        </p:tav>
                                        <p:tav tm="100000">
                                          <p:val>
                                            <p:strVal val="#ppt_y"/>
                                          </p:val>
                                        </p:tav>
                                      </p:tavLst>
                                    </p:anim>
                                  </p:childTnLst>
                                </p:cTn>
                              </p:par>
                              <p:par>
                                <p:cTn id="158" presetID="2" presetClass="entr" presetSubtype="4" fill="hold" nodeType="withEffect">
                                  <p:stCondLst>
                                    <p:cond delay="0"/>
                                  </p:stCondLst>
                                  <p:childTnLst>
                                    <p:set>
                                      <p:cBhvr>
                                        <p:cTn id="159" dur="1" fill="hold">
                                          <p:stCondLst>
                                            <p:cond delay="0"/>
                                          </p:stCondLst>
                                        </p:cTn>
                                        <p:tgtEl>
                                          <p:spTgt spid="22"/>
                                        </p:tgtEl>
                                        <p:attrNameLst>
                                          <p:attrName>style.visibility</p:attrName>
                                        </p:attrNameLst>
                                      </p:cBhvr>
                                      <p:to>
                                        <p:strVal val="visible"/>
                                      </p:to>
                                    </p:set>
                                    <p:anim calcmode="lin" valueType="num">
                                      <p:cBhvr additive="base">
                                        <p:cTn id="160" dur="500" fill="hold"/>
                                        <p:tgtEl>
                                          <p:spTgt spid="22"/>
                                        </p:tgtEl>
                                        <p:attrNameLst>
                                          <p:attrName>ppt_x</p:attrName>
                                        </p:attrNameLst>
                                      </p:cBhvr>
                                      <p:tavLst>
                                        <p:tav tm="0">
                                          <p:val>
                                            <p:strVal val="#ppt_x"/>
                                          </p:val>
                                        </p:tav>
                                        <p:tav tm="100000">
                                          <p:val>
                                            <p:strVal val="#ppt_x"/>
                                          </p:val>
                                        </p:tav>
                                      </p:tavLst>
                                    </p:anim>
                                    <p:anim calcmode="lin" valueType="num">
                                      <p:cBhvr additive="base">
                                        <p:cTn id="16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5" presetClass="entr" presetSubtype="10" fill="hold" nodeType="clickEffect">
                                  <p:stCondLst>
                                    <p:cond delay="0"/>
                                  </p:stCondLst>
                                  <p:childTnLst>
                                    <p:set>
                                      <p:cBhvr>
                                        <p:cTn id="165" dur="1" fill="hold">
                                          <p:stCondLst>
                                            <p:cond delay="0"/>
                                          </p:stCondLst>
                                        </p:cTn>
                                        <p:tgtEl>
                                          <p:spTgt spid="25"/>
                                        </p:tgtEl>
                                        <p:attrNameLst>
                                          <p:attrName>style.visibility</p:attrName>
                                        </p:attrNameLst>
                                      </p:cBhvr>
                                      <p:to>
                                        <p:strVal val="visible"/>
                                      </p:to>
                                    </p:set>
                                    <p:animEffect transition="in" filter="checkerboard(across)">
                                      <p:cBhvr>
                                        <p:cTn id="1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79" grpId="0" animBg="1"/>
      <p:bldP spid="134151" grpId="0" animBg="1"/>
      <p:bldP spid="134152" grpId="0" animBg="1"/>
      <p:bldP spid="134153" grpId="0" animBg="1"/>
      <p:bldP spid="134156" grpId="0" animBg="1"/>
      <p:bldP spid="134159" grpId="0" animBg="1"/>
      <p:bldP spid="134161" grpId="0" animBg="1"/>
      <p:bldP spid="134168" grpId="0" animBg="1"/>
      <p:bldP spid="134170" grpId="0" animBg="1"/>
      <p:bldP spid="134175" grpId="0" animBg="1"/>
      <p:bldP spid="134176" grpId="0" animBg="1"/>
      <p:bldP spid="134213" grpId="0"/>
      <p:bldP spid="1342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smtClean="0"/>
              <a:t>A Case Analysis</a:t>
            </a:r>
          </a:p>
          <a:p>
            <a:pPr marL="514350" indent="-514350">
              <a:buFont typeface="+mj-lt"/>
              <a:buAutoNum type="arabicPeriod"/>
            </a:pPr>
            <a:r>
              <a:rPr lang="en-US" altLang="zh-CN" dirty="0" smtClean="0">
                <a:solidFill>
                  <a:srgbClr val="C00000"/>
                </a:solidFill>
              </a:rPr>
              <a:t>Design Pattern: </a:t>
            </a:r>
            <a:r>
              <a:rPr lang="en-US" altLang="zh-CN" u="sng" dirty="0" smtClean="0">
                <a:solidFill>
                  <a:srgbClr val="C00000"/>
                </a:solidFill>
              </a:rPr>
              <a:t>The Strategy Pattern</a:t>
            </a:r>
          </a:p>
          <a:p>
            <a:pPr marL="514350" indent="-514350">
              <a:buFont typeface="+mj-lt"/>
              <a:buAutoNum type="arabicPeriod"/>
            </a:pPr>
            <a:r>
              <a:rPr lang="en-US" altLang="zh-CN" dirty="0" smtClean="0"/>
              <a:t>An Application for example</a:t>
            </a:r>
          </a:p>
          <a:p>
            <a:pPr marL="514350" indent="-514350">
              <a:buFont typeface="+mj-lt"/>
              <a:buAutoNum type="arabicPeriod"/>
            </a:pPr>
            <a:r>
              <a:rPr lang="en-US" altLang="zh-CN" dirty="0" smtClean="0"/>
              <a:t>An experiment in class</a:t>
            </a:r>
          </a:p>
          <a:p>
            <a:pPr marL="514350" indent="-514350">
              <a:buFont typeface="+mj-lt"/>
              <a:buAutoNum type="arabicPeriod"/>
            </a:pPr>
            <a:r>
              <a:rPr lang="en-US" altLang="zh-CN" dirty="0" smtClean="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2. Design Pattern</a:t>
            </a:r>
            <a:endParaRPr lang="en-US" altLang="zh-CN" u="sng" dirty="0" smtClean="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12289" name="Picture 1"/>
          <p:cNvPicPr>
            <a:picLocks noChangeAspect="1" noChangeArrowheads="1"/>
          </p:cNvPicPr>
          <p:nvPr/>
        </p:nvPicPr>
        <p:blipFill>
          <a:blip r:embed="rId3" cstate="print"/>
          <a:srcRect/>
          <a:stretch>
            <a:fillRect/>
          </a:stretch>
        </p:blipFill>
        <p:spPr bwMode="auto">
          <a:xfrm>
            <a:off x="7607275" y="4214818"/>
            <a:ext cx="1536725" cy="2262184"/>
          </a:xfrm>
          <a:prstGeom prst="rect">
            <a:avLst/>
          </a:prstGeom>
          <a:noFill/>
          <a:ln w="9525">
            <a:noFill/>
            <a:miter lim="800000"/>
            <a:headEnd/>
            <a:tailEnd/>
          </a:ln>
          <a:effectLst/>
        </p:spPr>
      </p:pic>
      <p:pic>
        <p:nvPicPr>
          <p:cNvPr id="12290" name="Picture 2"/>
          <p:cNvPicPr>
            <a:picLocks noChangeAspect="1" noChangeArrowheads="1"/>
          </p:cNvPicPr>
          <p:nvPr/>
        </p:nvPicPr>
        <p:blipFill>
          <a:blip r:embed="rId4" cstate="print"/>
          <a:srcRect/>
          <a:stretch>
            <a:fillRect/>
          </a:stretch>
        </p:blipFill>
        <p:spPr bwMode="auto">
          <a:xfrm>
            <a:off x="428596" y="1857364"/>
            <a:ext cx="8515086" cy="2214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2. Design Pattern</a:t>
            </a:r>
            <a:endParaRPr lang="en-US" altLang="zh-CN" u="sng" dirty="0" smtClean="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107504" y="2276872"/>
            <a:ext cx="8810216"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smtClean="0"/>
              <a:t>A Case Analysis</a:t>
            </a:r>
          </a:p>
          <a:p>
            <a:pPr marL="514350" indent="-514350">
              <a:buFont typeface="+mj-lt"/>
              <a:buAutoNum type="arabicPeriod"/>
            </a:pPr>
            <a:r>
              <a:rPr lang="en-US" altLang="zh-CN" dirty="0" smtClean="0"/>
              <a:t>Design Pattern: </a:t>
            </a:r>
            <a:r>
              <a:rPr lang="en-US" altLang="zh-CN" u="sng" dirty="0" smtClean="0"/>
              <a:t>The Strategy Pattern</a:t>
            </a:r>
          </a:p>
          <a:p>
            <a:pPr marL="514350" indent="-514350">
              <a:buFont typeface="+mj-lt"/>
              <a:buAutoNum type="arabicPeriod"/>
            </a:pPr>
            <a:r>
              <a:rPr lang="en-US" altLang="zh-CN" dirty="0" smtClean="0">
                <a:solidFill>
                  <a:srgbClr val="C00000"/>
                </a:solidFill>
              </a:rPr>
              <a:t>An Application for example</a:t>
            </a:r>
          </a:p>
          <a:p>
            <a:pPr marL="514350" indent="-514350">
              <a:buFont typeface="+mj-lt"/>
              <a:buAutoNum type="arabicPeriod"/>
            </a:pPr>
            <a:r>
              <a:rPr lang="en-US" altLang="zh-CN" dirty="0" smtClean="0"/>
              <a:t>An experiment in class</a:t>
            </a:r>
          </a:p>
          <a:p>
            <a:pPr marL="514350" indent="-514350">
              <a:buFont typeface="+mj-lt"/>
              <a:buAutoNum type="arabicPeriod"/>
            </a:pPr>
            <a:r>
              <a:rPr lang="en-US" altLang="zh-CN" dirty="0" smtClean="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smtClean="0"/>
              <a:t>A Case Analysis</a:t>
            </a:r>
          </a:p>
          <a:p>
            <a:pPr marL="514350" indent="-514350">
              <a:buFont typeface="+mj-lt"/>
              <a:buAutoNum type="arabicPeriod"/>
            </a:pPr>
            <a:r>
              <a:rPr lang="en-US" altLang="zh-CN" dirty="0" smtClean="0"/>
              <a:t>Design Pattern: </a:t>
            </a:r>
            <a:r>
              <a:rPr lang="en-US" altLang="zh-CN" u="sng" dirty="0" smtClean="0"/>
              <a:t>The Strategy Pattern</a:t>
            </a:r>
          </a:p>
          <a:p>
            <a:pPr marL="514350" indent="-514350">
              <a:buFont typeface="+mj-lt"/>
              <a:buAutoNum type="arabicPeriod"/>
            </a:pPr>
            <a:r>
              <a:rPr lang="en-US" altLang="zh-CN" dirty="0" smtClean="0"/>
              <a:t>An Application for example</a:t>
            </a:r>
          </a:p>
          <a:p>
            <a:pPr marL="514350" indent="-514350">
              <a:buFont typeface="+mj-lt"/>
              <a:buAutoNum type="arabicPeriod"/>
            </a:pPr>
            <a:r>
              <a:rPr lang="en-US" altLang="zh-CN" dirty="0" smtClean="0"/>
              <a:t>An experiment in class</a:t>
            </a:r>
          </a:p>
          <a:p>
            <a:pPr marL="514350" indent="-514350">
              <a:buFont typeface="+mj-lt"/>
              <a:buAutoNum type="arabicPeriod"/>
            </a:pPr>
            <a:r>
              <a:rPr lang="en-US" altLang="zh-CN" dirty="0" smtClean="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3. An Application for example</a:t>
            </a:r>
          </a:p>
        </p:txBody>
      </p:sp>
      <p:sp>
        <p:nvSpPr>
          <p:cNvPr id="3" name="内容占位符 2"/>
          <p:cNvSpPr>
            <a:spLocks noGrp="1"/>
          </p:cNvSpPr>
          <p:nvPr>
            <p:ph sz="quarter" idx="1"/>
          </p:nvPr>
        </p:nvSpPr>
        <p:spPr/>
        <p:txBody>
          <a:bodyPr/>
          <a:lstStyle/>
          <a:p>
            <a:r>
              <a:rPr lang="en-US" altLang="zh-CN" dirty="0" smtClean="0"/>
              <a:t>A </a:t>
            </a:r>
            <a:r>
              <a:rPr lang="en-US" altLang="zh-CN" dirty="0" smtClean="0">
                <a:solidFill>
                  <a:srgbClr val="C00000"/>
                </a:solidFill>
              </a:rPr>
              <a:t>ticketing system </a:t>
            </a:r>
            <a:r>
              <a:rPr lang="en-US" altLang="zh-CN" dirty="0" smtClean="0"/>
              <a:t>with different discount</a:t>
            </a:r>
          </a:p>
          <a:p>
            <a:pPr lvl="1"/>
            <a:r>
              <a:rPr lang="en-US" altLang="zh-CN" dirty="0" smtClean="0">
                <a:solidFill>
                  <a:srgbClr val="0070C0"/>
                </a:solidFill>
              </a:rPr>
              <a:t>Student</a:t>
            </a:r>
            <a:r>
              <a:rPr lang="en-US" altLang="zh-CN" dirty="0" smtClean="0"/>
              <a:t>: </a:t>
            </a:r>
            <a:r>
              <a:rPr lang="en-US" altLang="zh-CN" u="sng" dirty="0" smtClean="0"/>
              <a:t>80%</a:t>
            </a:r>
            <a:r>
              <a:rPr lang="en-US" altLang="zh-CN" dirty="0" smtClean="0"/>
              <a:t>,</a:t>
            </a:r>
            <a:endParaRPr lang="en-US" altLang="zh-CN" u="sng" dirty="0" smtClean="0"/>
          </a:p>
          <a:p>
            <a:pPr lvl="1"/>
            <a:r>
              <a:rPr lang="en-US" altLang="zh-CN" dirty="0" smtClean="0">
                <a:solidFill>
                  <a:srgbClr val="0070C0"/>
                </a:solidFill>
              </a:rPr>
              <a:t>Children</a:t>
            </a:r>
            <a:r>
              <a:rPr lang="en-US" altLang="zh-CN" sz="2000" dirty="0" smtClean="0"/>
              <a:t>(under the age of 10)</a:t>
            </a:r>
            <a:r>
              <a:rPr lang="en-US" altLang="zh-CN" dirty="0" smtClean="0"/>
              <a:t>:</a:t>
            </a:r>
            <a:r>
              <a:rPr lang="en-US" altLang="zh-CN" sz="2000" dirty="0" smtClean="0"/>
              <a:t> </a:t>
            </a:r>
            <a:r>
              <a:rPr lang="en-US" altLang="zh-CN" u="sng" dirty="0" smtClean="0"/>
              <a:t>50%</a:t>
            </a:r>
            <a:r>
              <a:rPr lang="en-US" altLang="zh-CN" dirty="0" smtClean="0"/>
              <a:t>,</a:t>
            </a:r>
          </a:p>
          <a:p>
            <a:pPr lvl="1"/>
            <a:r>
              <a:rPr lang="en-US" altLang="zh-CN" dirty="0" smtClean="0">
                <a:solidFill>
                  <a:srgbClr val="0070C0"/>
                </a:solidFill>
              </a:rPr>
              <a:t>VIP</a:t>
            </a:r>
            <a:r>
              <a:rPr lang="en-US" altLang="zh-CN" dirty="0" smtClean="0"/>
              <a:t>: </a:t>
            </a:r>
            <a:r>
              <a:rPr lang="en-US" altLang="zh-CN" u="sng" dirty="0" smtClean="0"/>
              <a:t>70%+Gift</a:t>
            </a:r>
            <a:r>
              <a:rPr lang="en-US" altLang="zh-CN" dirty="0" smtClean="0"/>
              <a:t>,</a:t>
            </a:r>
          </a:p>
          <a:p>
            <a:pPr lvl="1"/>
            <a:r>
              <a:rPr lang="en-US" altLang="zh-CN" dirty="0" smtClean="0"/>
              <a:t>In future, it is possible to have new discount.</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6" name="矩形 5"/>
          <p:cNvSpPr/>
          <p:nvPr/>
        </p:nvSpPr>
        <p:spPr>
          <a:xfrm>
            <a:off x="428596" y="4143380"/>
            <a:ext cx="8358246" cy="2071702"/>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Your job is to…</a:t>
            </a:r>
          </a:p>
          <a:p>
            <a:pPr marL="514350" indent="-514350">
              <a:buAutoNum type="arabicParenBoth"/>
            </a:pPr>
            <a:r>
              <a:rPr lang="en-US" altLang="zh-CN" sz="2800" dirty="0" smtClean="0">
                <a:solidFill>
                  <a:schemeClr val="tx1"/>
                </a:solidFill>
              </a:rPr>
              <a:t>Design the class diagram</a:t>
            </a:r>
          </a:p>
          <a:p>
            <a:pPr marL="514350" indent="-514350">
              <a:buAutoNum type="arabicParenBoth"/>
            </a:pPr>
            <a:r>
              <a:rPr lang="en-US" altLang="zh-CN" sz="2800" dirty="0" smtClean="0">
                <a:solidFill>
                  <a:schemeClr val="tx1"/>
                </a:solidFill>
              </a:rPr>
              <a:t>program according to your class diagram</a:t>
            </a:r>
          </a:p>
          <a:p>
            <a:pPr marL="514350" indent="-514350">
              <a:buAutoNum type="arabicParenBoth"/>
            </a:pPr>
            <a:r>
              <a:rPr lang="en-US" altLang="zh-CN" sz="2800" dirty="0" smtClean="0">
                <a:solidFill>
                  <a:schemeClr val="tx1"/>
                </a:solidFill>
              </a:rPr>
              <a:t>Test your design with the price $60.</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3. An Application for example</a:t>
            </a:r>
            <a:endParaRPr lang="zh-CN" altLang="en-US" dirty="0"/>
          </a:p>
        </p:txBody>
      </p:sp>
      <p:pic>
        <p:nvPicPr>
          <p:cNvPr id="40964" name="Picture 4"/>
          <p:cNvPicPr>
            <a:picLocks noChangeAspect="1" noChangeArrowheads="1"/>
          </p:cNvPicPr>
          <p:nvPr/>
        </p:nvPicPr>
        <p:blipFill>
          <a:blip r:embed="rId2" cstate="print"/>
          <a:srcRect/>
          <a:stretch>
            <a:fillRect/>
          </a:stretch>
        </p:blipFill>
        <p:spPr bwMode="auto">
          <a:xfrm>
            <a:off x="214282" y="2887730"/>
            <a:ext cx="8810652" cy="2541534"/>
          </a:xfrm>
          <a:prstGeom prst="rect">
            <a:avLst/>
          </a:prstGeom>
          <a:noFill/>
          <a:ln w="9525">
            <a:noFill/>
            <a:miter lim="800000"/>
            <a:headEnd/>
            <a:tailEnd/>
          </a:ln>
          <a:effectLst/>
        </p:spPr>
      </p:pic>
      <p:sp>
        <p:nvSpPr>
          <p:cNvPr id="9" name="内容占位符 2"/>
          <p:cNvSpPr>
            <a:spLocks noGrp="1"/>
          </p:cNvSpPr>
          <p:nvPr>
            <p:ph sz="quarter" idx="1"/>
          </p:nvPr>
        </p:nvSpPr>
        <p:spPr>
          <a:xfrm>
            <a:off x="612648" y="1600200"/>
            <a:ext cx="8153400" cy="4495800"/>
          </a:xfrm>
        </p:spPr>
        <p:txBody>
          <a:bodyPr/>
          <a:lstStyle/>
          <a:p>
            <a:r>
              <a:rPr lang="en-US" altLang="zh-CN" dirty="0" smtClean="0"/>
              <a:t>A </a:t>
            </a:r>
            <a:r>
              <a:rPr lang="en-US" altLang="zh-CN" dirty="0" smtClean="0">
                <a:solidFill>
                  <a:srgbClr val="C00000"/>
                </a:solidFill>
              </a:rPr>
              <a:t>ticketing system </a:t>
            </a:r>
            <a:r>
              <a:rPr lang="en-US" altLang="zh-CN" dirty="0" smtClean="0"/>
              <a:t>with different discount</a:t>
            </a:r>
          </a:p>
          <a:p>
            <a:pPr lvl="1"/>
            <a:r>
              <a:rPr lang="en-US" altLang="zh-CN" dirty="0" smtClean="0"/>
              <a:t>Class Diagram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3. An Application for example</a:t>
            </a:r>
            <a:endParaRPr lang="zh-CN" altLang="en-US" dirty="0"/>
          </a:p>
        </p:txBody>
      </p:sp>
      <p:pic>
        <p:nvPicPr>
          <p:cNvPr id="41988" name="Picture 4"/>
          <p:cNvPicPr>
            <a:picLocks noChangeAspect="1" noChangeArrowheads="1"/>
          </p:cNvPicPr>
          <p:nvPr/>
        </p:nvPicPr>
        <p:blipFill>
          <a:blip r:embed="rId2" cstate="print"/>
          <a:srcRect/>
          <a:stretch>
            <a:fillRect/>
          </a:stretch>
        </p:blipFill>
        <p:spPr bwMode="auto">
          <a:xfrm>
            <a:off x="142844" y="1538301"/>
            <a:ext cx="6351587" cy="3819525"/>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cstate="print"/>
          <a:srcRect/>
          <a:stretch>
            <a:fillRect/>
          </a:stretch>
        </p:blipFill>
        <p:spPr bwMode="auto">
          <a:xfrm>
            <a:off x="1098625" y="4786322"/>
            <a:ext cx="8045407" cy="20002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3. An Application for example</a:t>
            </a:r>
            <a:endParaRPr lang="zh-CN" altLang="en-US" dirty="0"/>
          </a:p>
        </p:txBody>
      </p:sp>
      <p:pic>
        <p:nvPicPr>
          <p:cNvPr id="43012" name="Picture 4"/>
          <p:cNvPicPr>
            <a:picLocks noChangeAspect="1" noChangeArrowheads="1"/>
          </p:cNvPicPr>
          <p:nvPr/>
        </p:nvPicPr>
        <p:blipFill>
          <a:blip r:embed="rId2" cstate="print"/>
          <a:srcRect/>
          <a:stretch>
            <a:fillRect/>
          </a:stretch>
        </p:blipFill>
        <p:spPr bwMode="auto">
          <a:xfrm>
            <a:off x="500034" y="1857364"/>
            <a:ext cx="8408530" cy="1357322"/>
          </a:xfrm>
          <a:prstGeom prst="rect">
            <a:avLst/>
          </a:prstGeom>
          <a:noFill/>
          <a:ln w="9525">
            <a:noFill/>
            <a:miter lim="800000"/>
            <a:headEnd/>
            <a:tailEnd/>
          </a:ln>
          <a:effectLst/>
        </p:spPr>
      </p:pic>
      <p:pic>
        <p:nvPicPr>
          <p:cNvPr id="43015" name="Picture 7"/>
          <p:cNvPicPr>
            <a:picLocks noChangeAspect="1" noChangeArrowheads="1"/>
          </p:cNvPicPr>
          <p:nvPr/>
        </p:nvPicPr>
        <p:blipFill>
          <a:blip r:embed="rId3" cstate="print"/>
          <a:srcRect/>
          <a:stretch>
            <a:fillRect/>
          </a:stretch>
        </p:blipFill>
        <p:spPr bwMode="auto">
          <a:xfrm>
            <a:off x="57150" y="4000504"/>
            <a:ext cx="9086850" cy="2647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3. An Application for example</a:t>
            </a:r>
            <a:endParaRPr lang="zh-CN" altLang="en-US" dirty="0"/>
          </a:p>
        </p:txBody>
      </p:sp>
      <p:pic>
        <p:nvPicPr>
          <p:cNvPr id="44035" name="Picture 3"/>
          <p:cNvPicPr>
            <a:picLocks noChangeAspect="1" noChangeArrowheads="1"/>
          </p:cNvPicPr>
          <p:nvPr/>
        </p:nvPicPr>
        <p:blipFill>
          <a:blip r:embed="rId2" cstate="print"/>
          <a:srcRect/>
          <a:stretch>
            <a:fillRect/>
          </a:stretch>
        </p:blipFill>
        <p:spPr bwMode="auto">
          <a:xfrm>
            <a:off x="499991" y="3286124"/>
            <a:ext cx="6561137" cy="1609725"/>
          </a:xfrm>
          <a:prstGeom prst="rect">
            <a:avLst/>
          </a:prstGeom>
          <a:noFill/>
          <a:ln w="9525">
            <a:noFill/>
            <a:miter lim="800000"/>
            <a:headEnd/>
            <a:tailEnd/>
          </a:ln>
          <a:effectLst/>
        </p:spPr>
      </p:pic>
      <p:pic>
        <p:nvPicPr>
          <p:cNvPr id="44036" name="Picture 4"/>
          <p:cNvPicPr>
            <a:picLocks noChangeAspect="1" noChangeArrowheads="1"/>
          </p:cNvPicPr>
          <p:nvPr/>
        </p:nvPicPr>
        <p:blipFill>
          <a:blip r:embed="rId3" cstate="print"/>
          <a:srcRect/>
          <a:stretch>
            <a:fillRect/>
          </a:stretch>
        </p:blipFill>
        <p:spPr bwMode="auto">
          <a:xfrm>
            <a:off x="473097" y="4924425"/>
            <a:ext cx="7313613" cy="1933575"/>
          </a:xfrm>
          <a:prstGeom prst="rect">
            <a:avLst/>
          </a:prstGeom>
          <a:noFill/>
          <a:ln w="9525">
            <a:noFill/>
            <a:miter lim="800000"/>
            <a:headEnd/>
            <a:tailEnd/>
          </a:ln>
          <a:effectLst/>
        </p:spPr>
      </p:pic>
      <p:pic>
        <p:nvPicPr>
          <p:cNvPr id="44037" name="Picture 5"/>
          <p:cNvPicPr>
            <a:picLocks noChangeAspect="1" noChangeArrowheads="1"/>
          </p:cNvPicPr>
          <p:nvPr/>
        </p:nvPicPr>
        <p:blipFill>
          <a:blip r:embed="rId4" cstate="print"/>
          <a:srcRect/>
          <a:stretch>
            <a:fillRect/>
          </a:stretch>
        </p:blipFill>
        <p:spPr bwMode="auto">
          <a:xfrm>
            <a:off x="461328" y="1585059"/>
            <a:ext cx="6713537" cy="1666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3. An Application for example</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14282" y="1571612"/>
            <a:ext cx="7599363" cy="4314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572000" y="5572140"/>
            <a:ext cx="3219450" cy="1133475"/>
          </a:xfrm>
          <a:prstGeom prst="rect">
            <a:avLst/>
          </a:prstGeom>
          <a:noFill/>
          <a:ln w="3175">
            <a:solidFill>
              <a:schemeClr val="tx1"/>
            </a:solidFill>
            <a:miter lim="800000"/>
            <a:headEnd/>
            <a:tailEnd/>
          </a:ln>
          <a:effectLst>
            <a:outerShdw blurRad="50800" dist="38100" dir="8100000" algn="tr" rotWithShape="0">
              <a:prstClr val="black">
                <a:alpha val="40000"/>
              </a:prstClr>
            </a:outerShdw>
          </a:effectLst>
        </p:spPr>
      </p:pic>
      <p:sp>
        <p:nvSpPr>
          <p:cNvPr id="6" name="TextBox 5"/>
          <p:cNvSpPr txBox="1"/>
          <p:nvPr/>
        </p:nvSpPr>
        <p:spPr>
          <a:xfrm>
            <a:off x="1248654" y="5500702"/>
            <a:ext cx="3323346" cy="584775"/>
          </a:xfrm>
          <a:prstGeom prst="rect">
            <a:avLst/>
          </a:prstGeom>
          <a:noFill/>
        </p:spPr>
        <p:txBody>
          <a:bodyPr wrap="none" rtlCol="0">
            <a:spAutoFit/>
          </a:bodyPr>
          <a:lstStyle/>
          <a:p>
            <a:r>
              <a:rPr lang="en-US" altLang="zh-CN" sz="3200" dirty="0" smtClean="0"/>
              <a:t>Console output:</a:t>
            </a:r>
            <a:endParaRPr lang="zh-CN" altLang="en-US"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smtClean="0"/>
              <a:t>A Case Analysis</a:t>
            </a:r>
          </a:p>
          <a:p>
            <a:pPr marL="514350" indent="-514350">
              <a:buFont typeface="+mj-lt"/>
              <a:buAutoNum type="arabicPeriod"/>
            </a:pPr>
            <a:r>
              <a:rPr lang="en-US" altLang="zh-CN" dirty="0" smtClean="0"/>
              <a:t>Design Pattern: </a:t>
            </a:r>
            <a:r>
              <a:rPr lang="en-US" altLang="zh-CN" u="sng" dirty="0" smtClean="0"/>
              <a:t>The Strategy Pattern</a:t>
            </a:r>
          </a:p>
          <a:p>
            <a:pPr marL="514350" indent="-514350">
              <a:buFont typeface="+mj-lt"/>
              <a:buAutoNum type="arabicPeriod"/>
            </a:pPr>
            <a:r>
              <a:rPr lang="en-US" altLang="zh-CN" dirty="0" smtClean="0"/>
              <a:t>An Application for example</a:t>
            </a:r>
          </a:p>
          <a:p>
            <a:pPr marL="514350" indent="-514350">
              <a:buFont typeface="+mj-lt"/>
              <a:buAutoNum type="arabicPeriod"/>
            </a:pPr>
            <a:r>
              <a:rPr lang="en-US" altLang="zh-CN" dirty="0" smtClean="0">
                <a:solidFill>
                  <a:srgbClr val="C00000"/>
                </a:solidFill>
              </a:rPr>
              <a:t>An experiment in class</a:t>
            </a:r>
          </a:p>
          <a:p>
            <a:pPr marL="514350" indent="-514350">
              <a:buFont typeface="+mj-lt"/>
              <a:buAutoNum type="arabicPeriod"/>
            </a:pPr>
            <a:r>
              <a:rPr lang="en-US" altLang="zh-CN" dirty="0" smtClean="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4. An experiment in class</a:t>
            </a:r>
            <a:endParaRPr lang="zh-CN" altLang="en-US"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7" name="内容占位符 2"/>
          <p:cNvSpPr>
            <a:spLocks noGrp="1"/>
          </p:cNvSpPr>
          <p:nvPr>
            <p:ph sz="quarter" idx="1"/>
          </p:nvPr>
        </p:nvSpPr>
        <p:spPr>
          <a:xfrm>
            <a:off x="612648" y="1600200"/>
            <a:ext cx="8153400" cy="4495800"/>
          </a:xfrm>
        </p:spPr>
        <p:txBody>
          <a:bodyPr/>
          <a:lstStyle/>
          <a:p>
            <a:r>
              <a:rPr lang="en-US" altLang="zh-CN" dirty="0" smtClean="0"/>
              <a:t>A </a:t>
            </a:r>
            <a:r>
              <a:rPr lang="en-US" altLang="zh-CN" dirty="0" smtClean="0">
                <a:solidFill>
                  <a:srgbClr val="C00000"/>
                </a:solidFill>
              </a:rPr>
              <a:t>flight simulation system</a:t>
            </a:r>
            <a:r>
              <a:rPr lang="zh-CN" altLang="en-US" dirty="0" smtClean="0">
                <a:solidFill>
                  <a:srgbClr val="C00000"/>
                </a:solidFill>
              </a:rPr>
              <a:t> </a:t>
            </a:r>
            <a:r>
              <a:rPr lang="en-US" altLang="zh-CN" dirty="0" smtClean="0">
                <a:solidFill>
                  <a:srgbClr val="C00000"/>
                </a:solidFill>
              </a:rPr>
              <a:t>to simulate </a:t>
            </a:r>
            <a:r>
              <a:rPr lang="en-US" altLang="zh-CN" sz="2400" dirty="0" smtClean="0"/>
              <a:t>the </a:t>
            </a:r>
            <a:r>
              <a:rPr lang="en-US" altLang="zh-CN" sz="2400" dirty="0" smtClean="0">
                <a:solidFill>
                  <a:srgbClr val="0070C0"/>
                </a:solidFill>
              </a:rPr>
              <a:t>flight characteristics </a:t>
            </a:r>
            <a:r>
              <a:rPr lang="en-US" altLang="zh-CN" sz="2400" dirty="0" smtClean="0"/>
              <a:t>and </a:t>
            </a:r>
            <a:r>
              <a:rPr lang="en-US" altLang="zh-CN" sz="2400" dirty="0" smtClean="0">
                <a:solidFill>
                  <a:srgbClr val="0070C0"/>
                </a:solidFill>
              </a:rPr>
              <a:t>takeoff characteristics </a:t>
            </a:r>
          </a:p>
        </p:txBody>
      </p:sp>
      <p:sp>
        <p:nvSpPr>
          <p:cNvPr id="8" name="矩形 7"/>
          <p:cNvSpPr/>
          <p:nvPr/>
        </p:nvSpPr>
        <p:spPr>
          <a:xfrm>
            <a:off x="357158" y="5000636"/>
            <a:ext cx="8429684" cy="1357322"/>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rPr>
              <a:t>Your job is to…</a:t>
            </a:r>
          </a:p>
          <a:p>
            <a:pPr marL="514350" indent="-514350">
              <a:buAutoNum type="arabicParenBoth"/>
            </a:pPr>
            <a:r>
              <a:rPr lang="en-US" altLang="zh-CN" sz="2000" dirty="0" smtClean="0">
                <a:solidFill>
                  <a:schemeClr val="tx1"/>
                </a:solidFill>
              </a:rPr>
              <a:t>Design the class diagram</a:t>
            </a:r>
          </a:p>
          <a:p>
            <a:pPr marL="514350" indent="-514350">
              <a:buAutoNum type="arabicParenBoth"/>
            </a:pPr>
            <a:r>
              <a:rPr lang="en-US" altLang="zh-CN" sz="2000" dirty="0" smtClean="0">
                <a:solidFill>
                  <a:schemeClr val="tx1"/>
                </a:solidFill>
              </a:rPr>
              <a:t>program according to your class diagram</a:t>
            </a:r>
          </a:p>
          <a:p>
            <a:pPr marL="514350" indent="-514350">
              <a:buAutoNum type="arabicParenBoth"/>
            </a:pPr>
            <a:r>
              <a:rPr lang="en-US" altLang="zh-CN" sz="2000" dirty="0" smtClean="0">
                <a:solidFill>
                  <a:schemeClr val="tx1"/>
                </a:solidFill>
              </a:rPr>
              <a:t>Test </a:t>
            </a:r>
            <a:r>
              <a:rPr lang="en-US" altLang="zh-CN" sz="2000" smtClean="0">
                <a:solidFill>
                  <a:schemeClr val="tx1"/>
                </a:solidFill>
              </a:rPr>
              <a:t>your design.</a:t>
            </a:r>
            <a:endParaRPr lang="zh-CN" altLang="en-US" sz="2000" dirty="0">
              <a:solidFill>
                <a:schemeClr val="tx1"/>
              </a:solidFill>
            </a:endParaRPr>
          </a:p>
        </p:txBody>
      </p:sp>
      <p:graphicFrame>
        <p:nvGraphicFramePr>
          <p:cNvPr id="9" name="表格 8"/>
          <p:cNvGraphicFramePr>
            <a:graphicFrameLocks noGrp="1"/>
          </p:cNvGraphicFramePr>
          <p:nvPr/>
        </p:nvGraphicFramePr>
        <p:xfrm>
          <a:off x="357157" y="2571744"/>
          <a:ext cx="8429685" cy="2286015"/>
        </p:xfrm>
        <a:graphic>
          <a:graphicData uri="http://schemas.openxmlformats.org/drawingml/2006/table">
            <a:tbl>
              <a:tblPr firstRow="1" bandRow="1">
                <a:tableStyleId>{21E4AEA4-8DFA-4A89-87EB-49C32662AFE0}</a:tableStyleId>
              </a:tblPr>
              <a:tblGrid>
                <a:gridCol w="1643074">
                  <a:extLst>
                    <a:ext uri="{9D8B030D-6E8A-4147-A177-3AD203B41FA5}">
                      <a16:colId xmlns:a16="http://schemas.microsoft.com/office/drawing/2014/main" val="20000"/>
                    </a:ext>
                  </a:extLst>
                </a:gridCol>
                <a:gridCol w="3214710">
                  <a:extLst>
                    <a:ext uri="{9D8B030D-6E8A-4147-A177-3AD203B41FA5}">
                      <a16:colId xmlns:a16="http://schemas.microsoft.com/office/drawing/2014/main" val="20001"/>
                    </a:ext>
                  </a:extLst>
                </a:gridCol>
                <a:gridCol w="3571901">
                  <a:extLst>
                    <a:ext uri="{9D8B030D-6E8A-4147-A177-3AD203B41FA5}">
                      <a16:colId xmlns:a16="http://schemas.microsoft.com/office/drawing/2014/main" val="20002"/>
                    </a:ext>
                  </a:extLst>
                </a:gridCol>
              </a:tblGrid>
              <a:tr h="457203">
                <a:tc>
                  <a:txBody>
                    <a:bodyPr/>
                    <a:lstStyle/>
                    <a:p>
                      <a:r>
                        <a:rPr lang="en-US" altLang="zh-CN" dirty="0" smtClean="0"/>
                        <a:t>Aircraft type</a:t>
                      </a:r>
                      <a:endParaRPr lang="zh-CN" altLang="en-US" dirty="0">
                        <a:solidFill>
                          <a:schemeClr val="tx1"/>
                        </a:solidFill>
                        <a:latin typeface="Arial" pitchFamily="34" charset="0"/>
                        <a:cs typeface="Arial" pitchFamily="34" charset="0"/>
                      </a:endParaRPr>
                    </a:p>
                  </a:txBody>
                  <a:tcPr/>
                </a:tc>
                <a:tc>
                  <a:txBody>
                    <a:bodyPr/>
                    <a:lstStyle/>
                    <a:p>
                      <a:r>
                        <a:rPr lang="en-US" altLang="zh-CN" sz="1800" dirty="0" smtClean="0"/>
                        <a:t>flight characteristics</a:t>
                      </a:r>
                      <a:endParaRPr lang="zh-CN" altLang="en-US" dirty="0">
                        <a:solidFill>
                          <a:schemeClr val="tx1"/>
                        </a:solidFill>
                        <a:latin typeface="Arial" pitchFamily="34" charset="0"/>
                        <a:cs typeface="Arial" pitchFamily="34" charset="0"/>
                      </a:endParaRPr>
                    </a:p>
                  </a:txBody>
                  <a:tcPr/>
                </a:tc>
                <a:tc>
                  <a:txBody>
                    <a:bodyPr/>
                    <a:lstStyle/>
                    <a:p>
                      <a:r>
                        <a:rPr lang="en-US" altLang="zh-CN" sz="1800" dirty="0" smtClean="0"/>
                        <a:t>takeoff characteristics </a:t>
                      </a:r>
                      <a:endParaRPr lang="zh-CN" altLang="en-US"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0"/>
                  </a:ext>
                </a:extLst>
              </a:tr>
              <a:tr h="457203">
                <a:tc>
                  <a:txBody>
                    <a:bodyPr/>
                    <a:lstStyle/>
                    <a:p>
                      <a:r>
                        <a:rPr lang="en-US" altLang="zh-CN" dirty="0" smtClean="0"/>
                        <a:t>Helicopter</a:t>
                      </a:r>
                      <a:endParaRPr lang="zh-CN" altLang="en-US" dirty="0">
                        <a:solidFill>
                          <a:schemeClr val="tx1"/>
                        </a:solidFill>
                        <a:latin typeface="Arial" pitchFamily="34" charset="0"/>
                        <a:cs typeface="Arial" pitchFamily="34" charset="0"/>
                      </a:endParaRPr>
                    </a:p>
                  </a:txBody>
                  <a:tcPr/>
                </a:tc>
                <a:tc>
                  <a:txBody>
                    <a:bodyPr/>
                    <a:lstStyle/>
                    <a:p>
                      <a:r>
                        <a:rPr lang="en-US" altLang="zh-CN" dirty="0" err="1" smtClean="0"/>
                        <a:t>VerticalTakeOff</a:t>
                      </a:r>
                      <a:endParaRPr lang="zh-CN" altLang="en-US" dirty="0">
                        <a:solidFill>
                          <a:schemeClr val="tx1"/>
                        </a:solidFill>
                        <a:latin typeface="Arial" pitchFamily="34" charset="0"/>
                        <a:cs typeface="Arial" pitchFamily="34" charset="0"/>
                      </a:endParaRPr>
                    </a:p>
                  </a:txBody>
                  <a:tcPr/>
                </a:tc>
                <a:tc>
                  <a:txBody>
                    <a:bodyPr/>
                    <a:lstStyle/>
                    <a:p>
                      <a:r>
                        <a:rPr lang="en-US" altLang="zh-CN" dirty="0" err="1" smtClean="0"/>
                        <a:t>SubSonicFly</a:t>
                      </a:r>
                      <a:endParaRPr lang="zh-CN" altLang="en-US"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1"/>
                  </a:ext>
                </a:extLst>
              </a:tr>
              <a:tr h="457203">
                <a:tc>
                  <a:txBody>
                    <a:bodyPr/>
                    <a:lstStyle/>
                    <a:p>
                      <a:r>
                        <a:rPr lang="en-US" altLang="zh-CN" dirty="0" err="1" smtClean="0"/>
                        <a:t>AirPlane</a:t>
                      </a:r>
                      <a:endParaRPr lang="zh-CN" altLang="en-US" dirty="0">
                        <a:solidFill>
                          <a:schemeClr val="tx1"/>
                        </a:solidFill>
                        <a:latin typeface="Arial" pitchFamily="34" charset="0"/>
                        <a:cs typeface="Arial" pitchFamily="34" charset="0"/>
                      </a:endParaRPr>
                    </a:p>
                  </a:txBody>
                  <a:tcPr/>
                </a:tc>
                <a:tc>
                  <a:txBody>
                    <a:bodyPr/>
                    <a:lstStyle/>
                    <a:p>
                      <a:r>
                        <a:rPr lang="en-US" altLang="zh-CN" dirty="0" err="1" smtClean="0"/>
                        <a:t>LongDistanceTakeOff</a:t>
                      </a:r>
                      <a:endParaRPr lang="zh-CN" altLang="en-US" dirty="0">
                        <a:solidFill>
                          <a:schemeClr val="tx1"/>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SubSonicFly</a:t>
                      </a:r>
                      <a:endParaRPr lang="zh-CN" altLang="en-US" dirty="0" smtClean="0">
                        <a:solidFill>
                          <a:schemeClr val="tx1"/>
                        </a:solidFill>
                        <a:latin typeface="Arial" pitchFamily="34" charset="0"/>
                        <a:cs typeface="Arial" pitchFamily="34" charset="0"/>
                      </a:endParaRPr>
                    </a:p>
                  </a:txBody>
                  <a:tcPr/>
                </a:tc>
                <a:extLst>
                  <a:ext uri="{0D108BD9-81ED-4DB2-BD59-A6C34878D82A}">
                    <a16:rowId xmlns:a16="http://schemas.microsoft.com/office/drawing/2014/main" val="10002"/>
                  </a:ext>
                </a:extLst>
              </a:tr>
              <a:tr h="457203">
                <a:tc>
                  <a:txBody>
                    <a:bodyPr/>
                    <a:lstStyle/>
                    <a:p>
                      <a:r>
                        <a:rPr lang="en-US" altLang="zh-CN" dirty="0" smtClean="0"/>
                        <a:t>Fighter</a:t>
                      </a:r>
                      <a:endParaRPr lang="zh-CN" altLang="en-US" dirty="0">
                        <a:solidFill>
                          <a:schemeClr val="tx1"/>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LongDistanceTakeOff</a:t>
                      </a:r>
                      <a:endParaRPr lang="zh-CN" altLang="en-US" dirty="0" smtClean="0">
                        <a:solidFill>
                          <a:schemeClr val="tx1"/>
                        </a:solidFill>
                        <a:latin typeface="Arial" pitchFamily="34" charset="0"/>
                        <a:cs typeface="Arial" pitchFamily="34" charset="0"/>
                      </a:endParaRPr>
                    </a:p>
                  </a:txBody>
                  <a:tcPr/>
                </a:tc>
                <a:tc>
                  <a:txBody>
                    <a:bodyPr/>
                    <a:lstStyle/>
                    <a:p>
                      <a:r>
                        <a:rPr lang="en-US" altLang="zh-CN" dirty="0" err="1" smtClean="0"/>
                        <a:t>SuperSonicFly</a:t>
                      </a:r>
                      <a:endParaRPr lang="zh-CN" altLang="en-US"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3"/>
                  </a:ext>
                </a:extLst>
              </a:tr>
              <a:tr h="457203">
                <a:tc>
                  <a:txBody>
                    <a:bodyPr/>
                    <a:lstStyle/>
                    <a:p>
                      <a:r>
                        <a:rPr lang="en-US" altLang="zh-CN" dirty="0" smtClean="0"/>
                        <a:t>Harrier</a:t>
                      </a:r>
                      <a:endParaRPr lang="zh-CN" altLang="en-US" dirty="0">
                        <a:solidFill>
                          <a:schemeClr val="tx1"/>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VerticalTakeOff</a:t>
                      </a:r>
                      <a:endParaRPr lang="zh-CN" altLang="en-US" dirty="0" smtClean="0">
                        <a:solidFill>
                          <a:schemeClr val="tx1"/>
                        </a:solidFill>
                        <a:latin typeface="Arial" pitchFamily="34" charset="0"/>
                        <a:cs typeface="Arial" pitchFamily="34" charset="0"/>
                      </a:endParaRPr>
                    </a:p>
                  </a:txBody>
                  <a:tcPr/>
                </a:tc>
                <a:tc>
                  <a:txBody>
                    <a:bodyPr/>
                    <a:lstStyle/>
                    <a:p>
                      <a:r>
                        <a:rPr lang="en-US" altLang="zh-CN" dirty="0" err="1" smtClean="0"/>
                        <a:t>SuperSonicFly</a:t>
                      </a:r>
                      <a:endParaRPr lang="zh-CN" altLang="en-US"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smtClean="0"/>
              <a:t>A Case Analysis</a:t>
            </a:r>
          </a:p>
          <a:p>
            <a:pPr marL="514350" indent="-514350">
              <a:buFont typeface="+mj-lt"/>
              <a:buAutoNum type="arabicPeriod"/>
            </a:pPr>
            <a:r>
              <a:rPr lang="en-US" altLang="zh-CN" dirty="0" smtClean="0"/>
              <a:t>Design Pattern: </a:t>
            </a:r>
            <a:r>
              <a:rPr lang="en-US" altLang="zh-CN" u="sng" dirty="0" smtClean="0"/>
              <a:t>The Strategy Pattern</a:t>
            </a:r>
          </a:p>
          <a:p>
            <a:pPr marL="514350" indent="-514350">
              <a:buFont typeface="+mj-lt"/>
              <a:buAutoNum type="arabicPeriod"/>
            </a:pPr>
            <a:r>
              <a:rPr lang="en-US" altLang="zh-CN" dirty="0" smtClean="0"/>
              <a:t>An Application for example</a:t>
            </a:r>
          </a:p>
          <a:p>
            <a:pPr marL="514350" indent="-514350">
              <a:buFont typeface="+mj-lt"/>
              <a:buAutoNum type="arabicPeriod"/>
            </a:pPr>
            <a:r>
              <a:rPr lang="en-US" altLang="zh-CN" dirty="0" smtClean="0"/>
              <a:t>An experiment in class</a:t>
            </a:r>
          </a:p>
          <a:p>
            <a:pPr marL="514350" indent="-514350">
              <a:buFont typeface="+mj-lt"/>
              <a:buAutoNum type="arabicPeriod"/>
            </a:pPr>
            <a:r>
              <a:rPr lang="en-US" altLang="zh-CN" dirty="0" smtClean="0">
                <a:solidFill>
                  <a:srgbClr val="C00000"/>
                </a:solidFill>
              </a:rPr>
              <a:t>Practices of design pattern as homework</a:t>
            </a:r>
            <a:endParaRPr lang="zh-CN" altLang="en-US" dirty="0">
              <a:solidFill>
                <a:srgbClr val="C00000"/>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5. Homework</a:t>
            </a:r>
            <a:endParaRPr lang="zh-CN" altLang="en-US" dirty="0">
              <a:solidFill>
                <a:schemeClr val="tx1"/>
              </a:solidFill>
            </a:endParaRPr>
          </a:p>
        </p:txBody>
      </p:sp>
      <p:sp>
        <p:nvSpPr>
          <p:cNvPr id="3" name="内容占位符 2"/>
          <p:cNvSpPr>
            <a:spLocks noGrp="1"/>
          </p:cNvSpPr>
          <p:nvPr>
            <p:ph sz="quarter" idx="1"/>
          </p:nvPr>
        </p:nvSpPr>
        <p:spPr/>
        <p:txBody>
          <a:bodyPr/>
          <a:lstStyle/>
          <a:p>
            <a:r>
              <a:rPr lang="en-US" altLang="zh-CN" dirty="0" smtClean="0"/>
              <a:t>Finish the homework, </a:t>
            </a:r>
            <a:r>
              <a:rPr lang="en-US" altLang="zh-CN" smtClean="0"/>
              <a:t>which includes </a:t>
            </a:r>
            <a:r>
              <a:rPr lang="en-US" altLang="zh-CN" dirty="0" smtClean="0"/>
              <a:t>3 tasks.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6" name="Picture 4" descr="j0346645"/>
          <p:cNvPicPr>
            <a:picLocks noChangeAspect="1" noChangeArrowheads="1"/>
          </p:cNvPicPr>
          <p:nvPr/>
        </p:nvPicPr>
        <p:blipFill>
          <a:blip r:embed="rId3" cstate="print"/>
          <a:srcRect/>
          <a:stretch>
            <a:fillRect/>
          </a:stretch>
        </p:blipFill>
        <p:spPr bwMode="auto">
          <a:xfrm>
            <a:off x="7143768" y="4429132"/>
            <a:ext cx="1472784" cy="185739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smtClean="0">
                <a:solidFill>
                  <a:srgbClr val="C00000"/>
                </a:solidFill>
              </a:rPr>
              <a:t>A Case Analysis</a:t>
            </a:r>
          </a:p>
          <a:p>
            <a:pPr marL="514350" indent="-514350">
              <a:buFont typeface="+mj-lt"/>
              <a:buAutoNum type="arabicPeriod"/>
            </a:pPr>
            <a:r>
              <a:rPr lang="en-US" altLang="zh-CN" dirty="0" smtClean="0"/>
              <a:t>Design Pattern: </a:t>
            </a:r>
            <a:r>
              <a:rPr lang="en-US" altLang="zh-CN" u="sng" dirty="0" smtClean="0"/>
              <a:t>The Strategy Pattern</a:t>
            </a:r>
          </a:p>
          <a:p>
            <a:pPr marL="514350" indent="-514350">
              <a:buFont typeface="+mj-lt"/>
              <a:buAutoNum type="arabicPeriod"/>
            </a:pPr>
            <a:r>
              <a:rPr lang="en-US" altLang="zh-CN" dirty="0" smtClean="0"/>
              <a:t>An Application for example</a:t>
            </a:r>
          </a:p>
          <a:p>
            <a:pPr marL="514350" indent="-514350">
              <a:buFont typeface="+mj-lt"/>
              <a:buAutoNum type="arabicPeriod"/>
            </a:pPr>
            <a:r>
              <a:rPr lang="en-US" altLang="zh-CN" dirty="0" smtClean="0"/>
              <a:t>An experiment in class</a:t>
            </a:r>
          </a:p>
          <a:p>
            <a:pPr marL="514350" indent="-514350">
              <a:buFont typeface="+mj-lt"/>
              <a:buAutoNum type="arabicPeriod"/>
            </a:pPr>
            <a:r>
              <a:rPr lang="en-US" altLang="zh-CN" dirty="0" smtClean="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The game can show a large variety of duck species </a:t>
            </a:r>
            <a:r>
              <a:rPr lang="en-US" altLang="zh-CN" dirty="0" smtClean="0">
                <a:solidFill>
                  <a:srgbClr val="0070C0"/>
                </a:solidFill>
              </a:rPr>
              <a:t>swimming</a:t>
            </a:r>
            <a:r>
              <a:rPr lang="en-US" altLang="zh-CN" dirty="0" smtClean="0"/>
              <a:t> and making </a:t>
            </a:r>
            <a:r>
              <a:rPr lang="en-US" altLang="zh-CN" dirty="0" smtClean="0">
                <a:solidFill>
                  <a:srgbClr val="0070C0"/>
                </a:solidFill>
              </a:rPr>
              <a:t>quacking</a:t>
            </a:r>
            <a:r>
              <a:rPr lang="en-US" altLang="zh-CN" dirty="0" smtClean="0"/>
              <a:t> sounds. </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6" name="Picture 51" descr="j0356645"/>
          <p:cNvPicPr>
            <a:picLocks noChangeAspect="1" noChangeArrowheads="1" noCrop="1"/>
          </p:cNvPicPr>
          <p:nvPr/>
        </p:nvPicPr>
        <p:blipFill>
          <a:blip r:embed="rId3" cstate="print"/>
          <a:srcRect/>
          <a:stretch>
            <a:fillRect/>
          </a:stretch>
        </p:blipFill>
        <p:spPr bwMode="auto">
          <a:xfrm>
            <a:off x="6009724" y="4500570"/>
            <a:ext cx="2348490" cy="1655358"/>
          </a:xfrm>
          <a:prstGeom prst="rect">
            <a:avLst/>
          </a:prstGeom>
          <a:noFill/>
          <a:ln w="9525">
            <a:noFill/>
            <a:miter lim="800000"/>
            <a:headEnd/>
            <a:tailEnd/>
          </a:ln>
        </p:spPr>
      </p:pic>
      <p:pic>
        <p:nvPicPr>
          <p:cNvPr id="11" name="Picture 54" descr="j0215495"/>
          <p:cNvPicPr>
            <a:picLocks noChangeAspect="1" noChangeArrowheads="1"/>
          </p:cNvPicPr>
          <p:nvPr/>
        </p:nvPicPr>
        <p:blipFill>
          <a:blip r:embed="rId4" cstate="print"/>
          <a:srcRect/>
          <a:stretch>
            <a:fillRect/>
          </a:stretch>
        </p:blipFill>
        <p:spPr bwMode="auto">
          <a:xfrm>
            <a:off x="2214546" y="3643314"/>
            <a:ext cx="2001844" cy="242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The game can show a large variety of duck species </a:t>
            </a:r>
            <a:r>
              <a:rPr lang="en-US" altLang="zh-CN" dirty="0" smtClean="0">
                <a:solidFill>
                  <a:srgbClr val="0070C0"/>
                </a:solidFill>
              </a:rPr>
              <a:t>swimming</a:t>
            </a:r>
            <a:r>
              <a:rPr lang="en-US" altLang="zh-CN" dirty="0" smtClean="0"/>
              <a:t> and making </a:t>
            </a:r>
            <a:r>
              <a:rPr lang="en-US" altLang="zh-CN" dirty="0" smtClean="0">
                <a:solidFill>
                  <a:srgbClr val="0070C0"/>
                </a:solidFill>
              </a:rPr>
              <a:t>quacking</a:t>
            </a:r>
            <a:r>
              <a:rPr lang="en-US" altLang="zh-CN" dirty="0" smtClean="0"/>
              <a:t> sounds. </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grpSp>
        <p:nvGrpSpPr>
          <p:cNvPr id="12" name="组合 11"/>
          <p:cNvGrpSpPr/>
          <p:nvPr/>
        </p:nvGrpSpPr>
        <p:grpSpPr>
          <a:xfrm>
            <a:off x="2000232" y="2643182"/>
            <a:ext cx="5374411" cy="3643338"/>
            <a:chOff x="2000232" y="2571744"/>
            <a:chExt cx="5374411" cy="3643338"/>
          </a:xfrm>
        </p:grpSpPr>
        <p:pic>
          <p:nvPicPr>
            <p:cNvPr id="1026" name="Picture 2"/>
            <p:cNvPicPr>
              <a:picLocks noChangeAspect="1" noChangeArrowheads="1"/>
            </p:cNvPicPr>
            <p:nvPr/>
          </p:nvPicPr>
          <p:blipFill>
            <a:blip r:embed="rId3" cstate="print"/>
            <a:srcRect/>
            <a:stretch>
              <a:fillRect/>
            </a:stretch>
          </p:blipFill>
          <p:spPr bwMode="auto">
            <a:xfrm>
              <a:off x="3357554" y="2571744"/>
              <a:ext cx="2428892" cy="16988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143108" y="4276744"/>
              <a:ext cx="5231535" cy="1938338"/>
            </a:xfrm>
            <a:prstGeom prst="rect">
              <a:avLst/>
            </a:prstGeom>
            <a:noFill/>
            <a:ln w="9525">
              <a:noFill/>
              <a:miter lim="800000"/>
              <a:headEnd/>
              <a:tailEnd/>
            </a:ln>
            <a:effectLst/>
          </p:spPr>
        </p:pic>
        <p:sp>
          <p:nvSpPr>
            <p:cNvPr id="10" name="矩形 9"/>
            <p:cNvSpPr/>
            <p:nvPr/>
          </p:nvSpPr>
          <p:spPr>
            <a:xfrm>
              <a:off x="2000232" y="4071942"/>
              <a:ext cx="785818" cy="85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00760" y="4143380"/>
              <a:ext cx="785818"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But now we need the ducks to </a:t>
            </a:r>
            <a:r>
              <a:rPr lang="en-US" altLang="zh-CN" dirty="0" smtClean="0">
                <a:solidFill>
                  <a:srgbClr val="0070C0"/>
                </a:solidFill>
              </a:rPr>
              <a:t>FLY</a:t>
            </a:r>
            <a:r>
              <a:rPr lang="en-US" altLang="zh-CN" dirty="0" smtClean="0"/>
              <a:t>.</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2071670" y="2143116"/>
            <a:ext cx="5953142" cy="4270822"/>
          </a:xfrm>
          <a:prstGeom prst="rect">
            <a:avLst/>
          </a:prstGeom>
          <a:noFill/>
          <a:ln w="9525">
            <a:noFill/>
            <a:miter lim="800000"/>
            <a:headEnd/>
            <a:tailEnd/>
          </a:ln>
          <a:effectLst/>
        </p:spPr>
      </p:pic>
      <p:pic>
        <p:nvPicPr>
          <p:cNvPr id="9" name="Picture 53" descr="j0109397"/>
          <p:cNvPicPr>
            <a:picLocks noChangeAspect="1" noChangeArrowheads="1"/>
          </p:cNvPicPr>
          <p:nvPr/>
        </p:nvPicPr>
        <p:blipFill>
          <a:blip r:embed="rId4" cstate="print"/>
          <a:srcRect/>
          <a:stretch>
            <a:fillRect/>
          </a:stretch>
        </p:blipFill>
        <p:spPr bwMode="auto">
          <a:xfrm>
            <a:off x="357158" y="2285992"/>
            <a:ext cx="2500330" cy="1905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But something went horribly wrong...</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grpSp>
        <p:nvGrpSpPr>
          <p:cNvPr id="21" name="组合 20"/>
          <p:cNvGrpSpPr/>
          <p:nvPr/>
        </p:nvGrpSpPr>
        <p:grpSpPr>
          <a:xfrm>
            <a:off x="2285984" y="2113106"/>
            <a:ext cx="6357982" cy="4459166"/>
            <a:chOff x="1785918" y="2214554"/>
            <a:chExt cx="5643602" cy="4173414"/>
          </a:xfrm>
        </p:grpSpPr>
        <p:pic>
          <p:nvPicPr>
            <p:cNvPr id="3077" name="Picture 5"/>
            <p:cNvPicPr>
              <a:picLocks noChangeAspect="1" noChangeArrowheads="1"/>
            </p:cNvPicPr>
            <p:nvPr/>
          </p:nvPicPr>
          <p:blipFill>
            <a:blip r:embed="rId3" cstate="print"/>
            <a:srcRect r="1616"/>
            <a:stretch>
              <a:fillRect/>
            </a:stretch>
          </p:blipFill>
          <p:spPr bwMode="auto">
            <a:xfrm>
              <a:off x="1928794" y="2285992"/>
              <a:ext cx="4929222" cy="4101976"/>
            </a:xfrm>
            <a:prstGeom prst="rect">
              <a:avLst/>
            </a:prstGeom>
            <a:noFill/>
            <a:ln w="9525">
              <a:noFill/>
              <a:miter lim="800000"/>
              <a:headEnd/>
              <a:tailEnd/>
            </a:ln>
            <a:effectLst/>
          </p:spPr>
        </p:pic>
        <p:sp>
          <p:nvSpPr>
            <p:cNvPr id="19" name="矩形 18"/>
            <p:cNvSpPr/>
            <p:nvPr/>
          </p:nvSpPr>
          <p:spPr>
            <a:xfrm>
              <a:off x="1785918" y="2285992"/>
              <a:ext cx="1500198" cy="1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786446" y="2214554"/>
              <a:ext cx="1643074" cy="228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Picture 55" descr="j0395212"/>
          <p:cNvPicPr>
            <a:picLocks noChangeAspect="1" noChangeArrowheads="1"/>
          </p:cNvPicPr>
          <p:nvPr/>
        </p:nvPicPr>
        <p:blipFill>
          <a:blip r:embed="rId4" cstate="print"/>
          <a:srcRect/>
          <a:stretch>
            <a:fillRect/>
          </a:stretch>
        </p:blipFill>
        <p:spPr bwMode="auto">
          <a:xfrm flipH="1">
            <a:off x="7363735" y="3460270"/>
            <a:ext cx="1143000" cy="1095375"/>
          </a:xfrm>
          <a:prstGeom prst="rect">
            <a:avLst/>
          </a:prstGeom>
          <a:noFill/>
          <a:ln w="9525">
            <a:no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1" y="3246712"/>
            <a:ext cx="1377190" cy="3039808"/>
          </a:xfrm>
          <a:prstGeom prst="rect">
            <a:avLst/>
          </a:prstGeom>
          <a:noFill/>
          <a:ln w="9525">
            <a:noFill/>
            <a:miter lim="800000"/>
            <a:headEnd/>
            <a:tailEnd/>
          </a:ln>
          <a:effectLst/>
        </p:spPr>
      </p:pic>
      <p:sp>
        <p:nvSpPr>
          <p:cNvPr id="23" name="圆角矩形标注 22"/>
          <p:cNvSpPr/>
          <p:nvPr/>
        </p:nvSpPr>
        <p:spPr>
          <a:xfrm>
            <a:off x="642910" y="2214554"/>
            <a:ext cx="3357586" cy="1000132"/>
          </a:xfrm>
          <a:prstGeom prst="wedgeRoundRectCallout">
            <a:avLst>
              <a:gd name="adj1" fmla="val -35651"/>
              <a:gd name="adj2" fmla="val 759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There were rubber </a:t>
            </a:r>
            <a:r>
              <a:rPr lang="en-US" altLang="zh-CN" dirty="0" err="1" smtClean="0">
                <a:solidFill>
                  <a:schemeClr val="tx1"/>
                </a:solidFill>
              </a:rPr>
              <a:t>duckies</a:t>
            </a:r>
            <a:r>
              <a:rPr lang="en-US" altLang="zh-CN" dirty="0" smtClean="0">
                <a:solidFill>
                  <a:schemeClr val="tx1"/>
                </a:solidFill>
              </a:rPr>
              <a:t> flying around the screen.</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smtClean="0"/>
              <a:t>Dalian </a:t>
            </a:r>
            <a:r>
              <a:rPr lang="en-US" altLang="zh-CN" sz="1600" dirty="0" err="1" smtClean="0"/>
              <a:t>Neusoft</a:t>
            </a:r>
            <a:r>
              <a:rPr lang="en-US" altLang="zh-CN" sz="1600" dirty="0" smtClean="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grpSp>
        <p:nvGrpSpPr>
          <p:cNvPr id="42" name="组合 41"/>
          <p:cNvGrpSpPr/>
          <p:nvPr/>
        </p:nvGrpSpPr>
        <p:grpSpPr>
          <a:xfrm>
            <a:off x="2284867" y="1928802"/>
            <a:ext cx="6859165" cy="4525828"/>
            <a:chOff x="1928794" y="1970229"/>
            <a:chExt cx="6859165" cy="4525828"/>
          </a:xfrm>
        </p:grpSpPr>
        <p:grpSp>
          <p:nvGrpSpPr>
            <p:cNvPr id="6" name="组合 20"/>
            <p:cNvGrpSpPr/>
            <p:nvPr/>
          </p:nvGrpSpPr>
          <p:grpSpPr>
            <a:xfrm>
              <a:off x="1928794" y="1970229"/>
              <a:ext cx="6357982" cy="4459167"/>
              <a:chOff x="1785918" y="2214554"/>
              <a:chExt cx="5643602" cy="4173415"/>
            </a:xfrm>
          </p:grpSpPr>
          <p:pic>
            <p:nvPicPr>
              <p:cNvPr id="3077" name="Picture 5"/>
              <p:cNvPicPr>
                <a:picLocks noChangeAspect="1" noChangeArrowheads="1"/>
              </p:cNvPicPr>
              <p:nvPr/>
            </p:nvPicPr>
            <p:blipFill>
              <a:blip r:embed="rId3" cstate="print"/>
              <a:srcRect r="1616"/>
              <a:stretch>
                <a:fillRect/>
              </a:stretch>
            </p:blipFill>
            <p:spPr bwMode="auto">
              <a:xfrm>
                <a:off x="1928794" y="2285992"/>
                <a:ext cx="4929222" cy="4101977"/>
              </a:xfrm>
              <a:prstGeom prst="rect">
                <a:avLst/>
              </a:prstGeom>
              <a:noFill/>
              <a:ln w="9525">
                <a:noFill/>
                <a:miter lim="800000"/>
                <a:headEnd/>
                <a:tailEnd/>
              </a:ln>
              <a:effectLst/>
            </p:spPr>
          </p:pic>
          <p:sp>
            <p:nvSpPr>
              <p:cNvPr id="19" name="矩形 18"/>
              <p:cNvSpPr/>
              <p:nvPr/>
            </p:nvSpPr>
            <p:spPr>
              <a:xfrm>
                <a:off x="1785918" y="2285992"/>
                <a:ext cx="1500198" cy="1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786446" y="2214554"/>
                <a:ext cx="1643074" cy="228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98" name="Picture 2"/>
            <p:cNvPicPr>
              <a:picLocks noChangeAspect="1" noChangeArrowheads="1"/>
            </p:cNvPicPr>
            <p:nvPr/>
          </p:nvPicPr>
          <p:blipFill>
            <a:blip r:embed="rId4" cstate="print"/>
            <a:srcRect l="2272" t="3036"/>
            <a:stretch>
              <a:fillRect/>
            </a:stretch>
          </p:blipFill>
          <p:spPr bwMode="auto">
            <a:xfrm>
              <a:off x="5715008" y="4214818"/>
              <a:ext cx="3072951" cy="2281239"/>
            </a:xfrm>
            <a:prstGeom prst="rect">
              <a:avLst/>
            </a:prstGeom>
            <a:noFill/>
            <a:ln w="9525">
              <a:noFill/>
              <a:miter lim="800000"/>
              <a:headEnd/>
              <a:tailEnd/>
            </a:ln>
            <a:effectLst/>
          </p:spPr>
        </p:pic>
      </p:grpSp>
      <p:pic>
        <p:nvPicPr>
          <p:cNvPr id="15" name="Picture 55" descr="j0395212"/>
          <p:cNvPicPr>
            <a:picLocks noChangeAspect="1" noChangeArrowheads="1"/>
          </p:cNvPicPr>
          <p:nvPr/>
        </p:nvPicPr>
        <p:blipFill>
          <a:blip r:embed="rId5" cstate="print"/>
          <a:srcRect/>
          <a:stretch>
            <a:fillRect/>
          </a:stretch>
        </p:blipFill>
        <p:spPr bwMode="auto">
          <a:xfrm flipH="1">
            <a:off x="7715280" y="3500438"/>
            <a:ext cx="1143000" cy="1095375"/>
          </a:xfrm>
          <a:prstGeom prst="rect">
            <a:avLst/>
          </a:prstGeom>
          <a:noFill/>
          <a:ln w="9525">
            <a:noFill/>
            <a:miter lim="800000"/>
            <a:headEnd/>
            <a:tailEnd/>
          </a:ln>
        </p:spPr>
      </p:pic>
      <p:grpSp>
        <p:nvGrpSpPr>
          <p:cNvPr id="39" name="组合 38"/>
          <p:cNvGrpSpPr/>
          <p:nvPr/>
        </p:nvGrpSpPr>
        <p:grpSpPr>
          <a:xfrm>
            <a:off x="142844" y="2928934"/>
            <a:ext cx="2071702" cy="3500462"/>
            <a:chOff x="285720" y="2714620"/>
            <a:chExt cx="2071702" cy="3500462"/>
          </a:xfrm>
        </p:grpSpPr>
        <p:pic>
          <p:nvPicPr>
            <p:cNvPr id="4100" name="Picture 4"/>
            <p:cNvPicPr>
              <a:picLocks noChangeAspect="1" noChangeArrowheads="1"/>
            </p:cNvPicPr>
            <p:nvPr/>
          </p:nvPicPr>
          <p:blipFill>
            <a:blip r:embed="rId6" cstate="print"/>
            <a:srcRect t="1737"/>
            <a:stretch>
              <a:fillRect/>
            </a:stretch>
          </p:blipFill>
          <p:spPr bwMode="auto">
            <a:xfrm>
              <a:off x="285720" y="2714620"/>
              <a:ext cx="1714500" cy="3500462"/>
            </a:xfrm>
            <a:prstGeom prst="rect">
              <a:avLst/>
            </a:prstGeom>
            <a:noFill/>
            <a:ln w="9525">
              <a:noFill/>
              <a:miter lim="800000"/>
              <a:headEnd/>
              <a:tailEnd/>
            </a:ln>
            <a:effectLst/>
          </p:spPr>
        </p:pic>
        <p:sp>
          <p:nvSpPr>
            <p:cNvPr id="38" name="矩形 37"/>
            <p:cNvSpPr/>
            <p:nvPr/>
          </p:nvSpPr>
          <p:spPr>
            <a:xfrm>
              <a:off x="1857356" y="2714620"/>
              <a:ext cx="500066" cy="185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圆角矩形标注 39"/>
          <p:cNvSpPr/>
          <p:nvPr/>
        </p:nvSpPr>
        <p:spPr>
          <a:xfrm>
            <a:off x="214314" y="1785926"/>
            <a:ext cx="3643306" cy="857256"/>
          </a:xfrm>
          <a:prstGeom prst="wedgeRoundRectCallout">
            <a:avLst>
              <a:gd name="adj1" fmla="val -28807"/>
              <a:gd name="adj2" fmla="val 7908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rPr>
              <a:t>I could always just override the fly() method.</a:t>
            </a:r>
            <a:endParaRPr lang="zh-CN" altLang="en-US" sz="2000"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521</TotalTime>
  <Words>1167</Words>
  <Application>Microsoft Office PowerPoint</Application>
  <PresentationFormat>全屏显示(4:3)</PresentationFormat>
  <Paragraphs>246</Paragraphs>
  <Slides>39</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等线</vt:lpstr>
      <vt:lpstr>华文仿宋</vt:lpstr>
      <vt:lpstr>Arial</vt:lpstr>
      <vt:lpstr>Comic Sans MS</vt:lpstr>
      <vt:lpstr>Tw Cen MT</vt:lpstr>
      <vt:lpstr>Wingdings</vt:lpstr>
      <vt:lpstr>Wingdings 2</vt:lpstr>
      <vt:lpstr>中性</vt:lpstr>
      <vt:lpstr>OOSA&amp;D(2018)</vt:lpstr>
      <vt:lpstr>Glossary</vt:lpstr>
      <vt:lpstr>Agenda</vt:lpstr>
      <vt:lpstr>Agenda</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Agenda</vt:lpstr>
      <vt:lpstr>2. Design Pattern</vt:lpstr>
      <vt:lpstr>2. Design Pattern</vt:lpstr>
      <vt:lpstr>Agenda</vt:lpstr>
      <vt:lpstr>3. An Application for example</vt:lpstr>
      <vt:lpstr>3. An Application for example</vt:lpstr>
      <vt:lpstr>3. An Application for example</vt:lpstr>
      <vt:lpstr>3. An Application for example</vt:lpstr>
      <vt:lpstr>3. An Application for example</vt:lpstr>
      <vt:lpstr>3. An Application for example</vt:lpstr>
      <vt:lpstr>Agenda</vt:lpstr>
      <vt:lpstr>4. An experiment in class</vt:lpstr>
      <vt:lpstr>Agenda</vt:lpstr>
      <vt:lpstr>5.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OOSA&amp;D(2017)</dc:title>
  <dc:creator>Runner</dc:creator>
  <cp:lastModifiedBy>Ren Zheng</cp:lastModifiedBy>
  <cp:revision>58</cp:revision>
  <dcterms:created xsi:type="dcterms:W3CDTF">2017-06-05T05:28:12Z</dcterms:created>
  <dcterms:modified xsi:type="dcterms:W3CDTF">2018-10-29T11:36:20Z</dcterms:modified>
</cp:coreProperties>
</file>