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91" r:id="rId7"/>
    <p:sldId id="269" r:id="rId8"/>
    <p:sldId id="270" r:id="rId9"/>
    <p:sldId id="293" r:id="rId10"/>
    <p:sldId id="292" r:id="rId11"/>
    <p:sldId id="271" r:id="rId12"/>
    <p:sldId id="272" r:id="rId13"/>
    <p:sldId id="294" r:id="rId14"/>
    <p:sldId id="295" r:id="rId15"/>
    <p:sldId id="296" r:id="rId16"/>
    <p:sldId id="297" r:id="rId17"/>
    <p:sldId id="298" r:id="rId18"/>
    <p:sldId id="273" r:id="rId19"/>
    <p:sldId id="299" r:id="rId20"/>
    <p:sldId id="300" r:id="rId21"/>
    <p:sldId id="301" r:id="rId22"/>
    <p:sldId id="302" r:id="rId23"/>
    <p:sldId id="260" r:id="rId24"/>
    <p:sldId id="262" r:id="rId25"/>
    <p:sldId id="303" r:id="rId26"/>
    <p:sldId id="304" r:id="rId27"/>
    <p:sldId id="305" r:id="rId28"/>
    <p:sldId id="306" r:id="rId29"/>
    <p:sldId id="263" r:id="rId30"/>
    <p:sldId id="264" r:id="rId31"/>
    <p:sldId id="286" r:id="rId32"/>
    <p:sldId id="287" r:id="rId33"/>
    <p:sldId id="288" r:id="rId34"/>
    <p:sldId id="289" r:id="rId35"/>
    <p:sldId id="290" r:id="rId36"/>
    <p:sldId id="265" r:id="rId37"/>
    <p:sldId id="266" r:id="rId38"/>
    <p:sldId id="267" r:id="rId39"/>
    <p:sldId id="26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7.wmf"/><Relationship Id="rId12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image" Target="../media/image21.jpeg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png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OOSA&amp;D(2018)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02 Keeping your Objects in the Know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Observer Pattern</a:t>
            </a:r>
            <a:endParaRPr lang="zh-CN" altLang="en-US" dirty="0"/>
          </a:p>
        </p:txBody>
      </p:sp>
      <p:pic>
        <p:nvPicPr>
          <p:cNvPr id="13314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6778653" y="214290"/>
            <a:ext cx="2222503" cy="5000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Here is the first implementation possibility.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2214554"/>
            <a:ext cx="8620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What’s wrong with the implementation?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143116"/>
            <a:ext cx="8143932" cy="424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16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newspaper subscriptions work?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143116"/>
            <a:ext cx="6429420" cy="425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16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newspaper subscriptions work?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报社的任务就是出版报纸；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向某家报社订阅报纸，只要你是他们的客户，你就会一直收到新的报纸。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当你取消订阅了，他们就不会再送新报纸了。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只要报社还在运营，就会有人一直向他们订阅或取消订阅报纸。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16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newspaper subscriptions work?</a:t>
            </a:r>
            <a:endParaRPr lang="zh-CN" altLang="en-US" dirty="0"/>
          </a:p>
        </p:txBody>
      </p:sp>
      <p:pic>
        <p:nvPicPr>
          <p:cNvPr id="7" name="Picture 5" descr="j04338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434" y="2005034"/>
            <a:ext cx="914400" cy="914400"/>
          </a:xfrm>
          <a:prstGeom prst="rect">
            <a:avLst/>
          </a:prstGeom>
          <a:noFill/>
        </p:spPr>
      </p:pic>
      <p:pic>
        <p:nvPicPr>
          <p:cNvPr id="8" name="Picture 6" descr="j04338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2019296"/>
            <a:ext cx="838200" cy="838200"/>
          </a:xfrm>
          <a:prstGeom prst="rect">
            <a:avLst/>
          </a:prstGeom>
          <a:noFill/>
        </p:spPr>
      </p:pic>
      <p:pic>
        <p:nvPicPr>
          <p:cNvPr id="9" name="Picture 7" descr="j023385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15272" y="1857364"/>
            <a:ext cx="547688" cy="1100138"/>
          </a:xfrm>
          <a:prstGeom prst="rect">
            <a:avLst/>
          </a:prstGeom>
          <a:noFill/>
        </p:spPr>
      </p:pic>
      <p:pic>
        <p:nvPicPr>
          <p:cNvPr id="10" name="Picture 8" descr="j021551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66" y="2171722"/>
            <a:ext cx="1295400" cy="730250"/>
          </a:xfrm>
          <a:prstGeom prst="rect">
            <a:avLst/>
          </a:prstGeom>
          <a:noFill/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7158" y="2919434"/>
            <a:ext cx="2743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2000" b="1" dirty="0" err="1"/>
              <a:t>WeatherData</a:t>
            </a:r>
            <a:r>
              <a:rPr lang="en-US" altLang="zh-CN" sz="2000" b="1" dirty="0"/>
              <a:t> object 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776566" y="2690834"/>
            <a:ext cx="32004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47966" y="2214554"/>
            <a:ext cx="3276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2000" b="1" dirty="0"/>
              <a:t>to update if you require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586566" y="2843234"/>
            <a:ext cx="1143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2000" b="1"/>
              <a:t>displays </a:t>
            </a:r>
          </a:p>
        </p:txBody>
      </p:sp>
      <p:pic>
        <p:nvPicPr>
          <p:cNvPr id="15" name="Picture 13" descr="j042402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00766" y="3406771"/>
            <a:ext cx="839788" cy="1143000"/>
          </a:xfrm>
          <a:prstGeom prst="rect">
            <a:avLst/>
          </a:prstGeom>
          <a:noFill/>
        </p:spPr>
      </p:pic>
      <p:pic>
        <p:nvPicPr>
          <p:cNvPr id="17" name="Picture 14" descr="j041629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9616" y="3379783"/>
            <a:ext cx="565150" cy="1169988"/>
          </a:xfrm>
          <a:prstGeom prst="rect">
            <a:avLst/>
          </a:prstGeom>
          <a:noFill/>
        </p:spPr>
      </p:pic>
      <p:pic>
        <p:nvPicPr>
          <p:cNvPr id="18" name="Picture 15" descr="j041620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77166" y="3621077"/>
            <a:ext cx="742950" cy="952500"/>
          </a:xfrm>
          <a:prstGeom prst="rect">
            <a:avLst/>
          </a:prstGeom>
          <a:noFill/>
        </p:spPr>
      </p:pic>
      <p:pic>
        <p:nvPicPr>
          <p:cNvPr id="19" name="Picture 16" descr="bs00962_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00166" y="3535369"/>
            <a:ext cx="990600" cy="893763"/>
          </a:xfrm>
          <a:prstGeom prst="rect">
            <a:avLst/>
          </a:prstGeom>
          <a:noFill/>
        </p:spPr>
      </p:pic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947766" y="4395798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2000" b="1"/>
              <a:t>publishers 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357966" y="4532323"/>
            <a:ext cx="1676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2000" b="1"/>
              <a:t>subscribers 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776566" y="4183073"/>
            <a:ext cx="32004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395566" y="3725873"/>
            <a:ext cx="3657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2000" b="1"/>
              <a:t>to deliver if you subscribe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19166" y="5884883"/>
            <a:ext cx="198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2000" b="1" dirty="0" smtClean="0"/>
              <a:t>Button </a:t>
            </a:r>
            <a:r>
              <a:rPr lang="en-US" altLang="zh-CN" sz="2000" b="1" dirty="0"/>
              <a:t>object 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129366" y="5961083"/>
            <a:ext cx="2438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2000" b="1" dirty="0" smtClean="0"/>
              <a:t>Listener </a:t>
            </a:r>
            <a:r>
              <a:rPr lang="en-US" altLang="zh-CN" sz="2000" b="1" dirty="0"/>
              <a:t>objects 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2776566" y="5643578"/>
            <a:ext cx="32004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471766" y="5175265"/>
            <a:ext cx="3657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2000" b="1" dirty="0"/>
              <a:t>to notify if you </a:t>
            </a:r>
            <a:r>
              <a:rPr lang="en-US" altLang="zh-CN" sz="2000" b="1" dirty="0" smtClean="0"/>
              <a:t>register </a:t>
            </a:r>
            <a:endParaRPr lang="en-US" altLang="zh-CN" sz="2000" b="1" dirty="0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2928966" y="4411673"/>
            <a:ext cx="32004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3081366" y="4640273"/>
            <a:ext cx="32004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2928966" y="2928934"/>
            <a:ext cx="32004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081366" y="3143248"/>
            <a:ext cx="32004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2928966" y="5900758"/>
            <a:ext cx="32004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11266" name="Picture 2" descr="https://ss1.bdstatic.com/70cFvXSh_Q1YnxGkpoWK1HF6hhy/it/u=3129705435,3801569438&amp;fm=200&amp;gp=0.jpg"/>
          <p:cNvPicPr>
            <a:picLocks noChangeAspect="1" noChangeArrowheads="1"/>
          </p:cNvPicPr>
          <p:nvPr/>
        </p:nvPicPr>
        <p:blipFill>
          <a:blip r:embed="rId11" cstate="print"/>
          <a:srcRect l="27000" t="69001" r="5499" b="5499"/>
          <a:stretch>
            <a:fillRect/>
          </a:stretch>
        </p:blipFill>
        <p:spPr bwMode="auto">
          <a:xfrm>
            <a:off x="6215074" y="5072074"/>
            <a:ext cx="2571768" cy="971557"/>
          </a:xfrm>
          <a:prstGeom prst="rect">
            <a:avLst/>
          </a:prstGeom>
          <a:noFill/>
        </p:spPr>
      </p:pic>
      <p:pic>
        <p:nvPicPr>
          <p:cNvPr id="11270" name="Picture 6" descr="https://ss3.bdstatic.com/70cFv8Sh_Q1YnxGkpoWK1HF6hhy/it/u=449686916,3954245045&amp;fm=26&amp;gp=0.jpg"/>
          <p:cNvPicPr>
            <a:picLocks noChangeAspect="1" noChangeArrowheads="1"/>
          </p:cNvPicPr>
          <p:nvPr/>
        </p:nvPicPr>
        <p:blipFill>
          <a:blip r:embed="rId12" cstate="print"/>
          <a:srcRect l="50001" t="7679" r="8749" b="59044"/>
          <a:stretch>
            <a:fillRect/>
          </a:stretch>
        </p:blipFill>
        <p:spPr bwMode="auto">
          <a:xfrm>
            <a:off x="142844" y="4929198"/>
            <a:ext cx="2357454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1986" name="AutoShape 2" descr="c:\users\runner\appdata\roaming\360se6\User Data\temp\rwqt-c (495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AutoShape 4" descr="c:\users\runner\appdata\roaming\360se6\User Data\temp\rwqt-c (495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990" name="Picture 6" descr="c:\users\runner\appdata\roaming\360se6\User Data\temp\u=1253073194,1397887268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2609850" cy="206692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68182"/>
          <a:stretch>
            <a:fillRect/>
          </a:stretch>
        </p:blipFill>
        <p:spPr bwMode="auto">
          <a:xfrm>
            <a:off x="2500298" y="2285992"/>
            <a:ext cx="5238753" cy="50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4643438" y="4857760"/>
            <a:ext cx="4071966" cy="1714512"/>
          </a:xfrm>
          <a:prstGeom prst="rect">
            <a:avLst/>
          </a:prstGeom>
          <a:solidFill>
            <a:srgbClr val="00B0F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监听器：</a:t>
            </a:r>
            <a:r>
              <a:rPr lang="en-US" altLang="zh-CN" sz="32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3200" dirty="0" smtClean="0">
                <a:solidFill>
                  <a:schemeClr val="tx1"/>
                </a:solidFill>
              </a:rPr>
              <a:t>执行动作；</a:t>
            </a:r>
            <a:endParaRPr lang="en-US" altLang="zh-CN" sz="3200" dirty="0" smtClean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chemeClr val="tx1"/>
                </a:solidFill>
              </a:rPr>
              <a:t>}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7224" y="4760909"/>
            <a:ext cx="226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创建监听器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000364" y="5000636"/>
            <a:ext cx="1643074" cy="3571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1538" y="3643314"/>
            <a:ext cx="333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为按钮注册监听器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143372" y="3571876"/>
            <a:ext cx="1214446" cy="3571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stCxn id="10" idx="2"/>
            <a:endCxn id="13" idx="0"/>
          </p:cNvCxnSpPr>
          <p:nvPr/>
        </p:nvCxnSpPr>
        <p:spPr>
          <a:xfrm rot="16200000" flipH="1">
            <a:off x="4863692" y="3042031"/>
            <a:ext cx="2071712" cy="15597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1986" name="AutoShape 2" descr="c:\users\runner\appdata\roaming\360se6\User Data\temp\rwqt-c (495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AutoShape 4" descr="c:\users\runner\appdata\roaming\360se6\User Data\temp\rwqt-c (495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990" name="Picture 6" descr="c:\users\runner\appdata\roaming\360se6\User Data\temp\u=1253073194,1397887268&amp;fm=21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14488"/>
            <a:ext cx="2609850" cy="2066925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 t="68182"/>
          <a:stretch>
            <a:fillRect/>
          </a:stretch>
        </p:blipFill>
        <p:spPr bwMode="auto">
          <a:xfrm>
            <a:off x="2500298" y="2285992"/>
            <a:ext cx="5238753" cy="50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1406" y="4334540"/>
            <a:ext cx="226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创建监听器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5984" y="3405846"/>
            <a:ext cx="333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为按钮注册监听器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形状 20"/>
          <p:cNvCxnSpPr>
            <a:stCxn id="10" idx="2"/>
          </p:cNvCxnSpPr>
          <p:nvPr/>
        </p:nvCxnSpPr>
        <p:spPr>
          <a:xfrm rot="16200000" flipH="1">
            <a:off x="4863692" y="3042031"/>
            <a:ext cx="2071712" cy="155974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4929198"/>
            <a:ext cx="8889938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3962405"/>
            <a:ext cx="6462940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Java GUI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程序工作原理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83" y="0"/>
            <a:ext cx="915196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00034" y="4214818"/>
            <a:ext cx="8643966" cy="16430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0034" y="3643314"/>
            <a:ext cx="8643966" cy="35719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72330" y="4191664"/>
            <a:ext cx="226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创建监听器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6567" y="3071810"/>
            <a:ext cx="3331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为按钮注册监听器</a:t>
            </a: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Observer Pattern in the JDK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5122" name="AutoShape 2" descr="http://img3.imgtn.bdimg.com/it/u=2958919381,30187655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714620"/>
            <a:ext cx="78390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Designing the weather station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5122" name="AutoShape 2" descr="http://img3.imgtn.bdimg.com/it/u=2958919381,30187655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1" y="2285992"/>
            <a:ext cx="8905905" cy="397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Glossary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pattern </a:t>
            </a:r>
            <a:r>
              <a:rPr lang="en-US" dirty="0" smtClean="0"/>
              <a:t>['</a:t>
            </a:r>
            <a:r>
              <a:rPr lang="en-US" dirty="0" err="1" smtClean="0"/>
              <a:t>pæt</a:t>
            </a:r>
            <a:r>
              <a:rPr lang="en-US" dirty="0" smtClean="0"/>
              <a:t>(ə)n]   a model considered worthy of imitation</a:t>
            </a:r>
            <a:endParaRPr lang="en-US" b="1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Designing the weather station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5122" name="AutoShape 2" descr="http://img3.imgtn.bdimg.com/it/u=2958919381,30187655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3116"/>
            <a:ext cx="643232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2143116"/>
            <a:ext cx="77343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3571876"/>
            <a:ext cx="74771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976" y="4429132"/>
            <a:ext cx="75723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直接连接符 16"/>
          <p:cNvCxnSpPr/>
          <p:nvPr/>
        </p:nvCxnSpPr>
        <p:spPr>
          <a:xfrm>
            <a:off x="1571604" y="3214686"/>
            <a:ext cx="2286016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571604" y="4070354"/>
            <a:ext cx="2286016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928794" y="5286388"/>
            <a:ext cx="4929222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Designing the weather station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5122" name="AutoShape 2" descr="http://img3.imgtn.bdimg.com/it/u=2958919381,30187655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71678"/>
            <a:ext cx="782996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直接连接符 13"/>
          <p:cNvCxnSpPr/>
          <p:nvPr/>
        </p:nvCxnSpPr>
        <p:spPr>
          <a:xfrm>
            <a:off x="1500166" y="3786190"/>
            <a:ext cx="364333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00166" y="5000636"/>
            <a:ext cx="1285884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Testing the weather station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5122" name="AutoShape 2" descr="http://img3.imgtn.bdimg.com/it/u=2958919381,3018765510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19" y="2380981"/>
            <a:ext cx="8643999" cy="304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2357422" y="4286256"/>
            <a:ext cx="3429024" cy="7143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Design Pattern: </a:t>
            </a:r>
            <a:r>
              <a:rPr lang="en-US" altLang="zh-CN" u="sng" dirty="0" smtClean="0">
                <a:solidFill>
                  <a:srgbClr val="C00000"/>
                </a:solidFill>
              </a:rPr>
              <a:t>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275" y="4214818"/>
            <a:ext cx="1536725" cy="22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43100"/>
            <a:ext cx="9144000" cy="240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643050"/>
            <a:ext cx="634401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在观察者模式中，会改变的是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主题</a:t>
            </a:r>
            <a:r>
              <a:rPr lang="zh-CN" altLang="en-US" sz="2800" dirty="0" smtClean="0">
                <a:latin typeface="+mn-ea"/>
              </a:rPr>
              <a:t>的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状态</a:t>
            </a:r>
            <a:r>
              <a:rPr lang="zh-CN" altLang="en-US" sz="2800" dirty="0" smtClean="0">
                <a:latin typeface="+mn-ea"/>
              </a:rPr>
              <a:t>，以及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观察者</a:t>
            </a:r>
            <a:r>
              <a:rPr lang="zh-CN" altLang="en-US" sz="2800" dirty="0" smtClean="0">
                <a:latin typeface="+mn-ea"/>
              </a:rPr>
              <a:t>的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数量和类型</a:t>
            </a:r>
            <a:r>
              <a:rPr lang="zh-CN" altLang="en-US" sz="2800" dirty="0" smtClean="0">
                <a:latin typeface="+mn-ea"/>
              </a:rPr>
              <a:t>。用这个模式，你可以改变依赖于主题状态的对象，却不必改变主题。这就是提前规划。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605695"/>
            <a:ext cx="7992888" cy="264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主题与观察者都使用接口，观察者利用主题的接口向主题注册，而主题利用观察者接口通知观察者。这样可以让两者之间运作正常，又同时具有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松耦合</a:t>
            </a:r>
            <a:r>
              <a:rPr lang="zh-CN" altLang="en-US" sz="2800" dirty="0" smtClean="0">
                <a:latin typeface="+mn-ea"/>
              </a:rPr>
              <a:t>的优点。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789040"/>
            <a:ext cx="8786842" cy="250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2. Design Pattern</a:t>
            </a:r>
            <a:endParaRPr lang="en-US" altLang="zh-CN" u="sng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观察者模式利用“组合”将许多观察者组合进主题中。对象之间的这种关系不是通过继承产生的，而是在运行时利用组合的方式产生的。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3016"/>
            <a:ext cx="8358214" cy="248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u="sng" dirty="0" smtClean="0"/>
              <a:t>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u="sng" dirty="0" smtClean="0"/>
              <a:t>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C00000"/>
                </a:solidFill>
              </a:rPr>
              <a:t>monitoring system </a:t>
            </a:r>
            <a:r>
              <a:rPr lang="en-US" altLang="zh-CN" dirty="0" smtClean="0"/>
              <a:t>: </a:t>
            </a:r>
            <a:r>
              <a:rPr lang="en-US" altLang="zh-CN" sz="2400" dirty="0" smtClean="0"/>
              <a:t>these jewelries can be protected by any beasts as appointment. If the jewelries is touched, these beasts will take action.</a:t>
            </a:r>
          </a:p>
          <a:p>
            <a:pPr lvl="1"/>
            <a:r>
              <a:rPr lang="en-US" altLang="zh-CN" sz="2400" dirty="0" smtClean="0">
                <a:solidFill>
                  <a:srgbClr val="0070C0"/>
                </a:solidFill>
              </a:rPr>
              <a:t>Jewelries</a:t>
            </a:r>
            <a:r>
              <a:rPr lang="en-US" altLang="zh-CN" sz="2400" dirty="0" smtClean="0"/>
              <a:t>: Gold, Diamond;</a:t>
            </a:r>
            <a:endParaRPr lang="en-US" altLang="zh-CN" sz="2400" u="sng" dirty="0" smtClean="0"/>
          </a:p>
          <a:p>
            <a:pPr lvl="1"/>
            <a:r>
              <a:rPr lang="en-US" altLang="zh-CN" sz="2400" dirty="0" smtClean="0">
                <a:solidFill>
                  <a:srgbClr val="0070C0"/>
                </a:solidFill>
              </a:rPr>
              <a:t>Beast</a:t>
            </a:r>
            <a:r>
              <a:rPr lang="en-US" altLang="zh-CN" sz="2400" dirty="0" smtClean="0"/>
              <a:t>: Lion, Tiger</a:t>
            </a:r>
          </a:p>
          <a:p>
            <a:pPr lvl="1"/>
            <a:r>
              <a:rPr lang="en-US" altLang="zh-CN" sz="2400" dirty="0" smtClean="0"/>
              <a:t>In future, it is possible to has new jewelry and beast.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00034" y="4572008"/>
            <a:ext cx="8358246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chemeClr val="tx1"/>
                </a:solidFill>
              </a:rPr>
              <a:t>Your job is to…</a:t>
            </a:r>
          </a:p>
          <a:p>
            <a:pPr marL="514350" indent="-514350">
              <a:buAutoNum type="arabicParenBoth"/>
            </a:pPr>
            <a:r>
              <a:rPr lang="en-US" altLang="zh-CN" sz="2600" dirty="0" smtClean="0">
                <a:solidFill>
                  <a:schemeClr val="tx1"/>
                </a:solidFill>
              </a:rPr>
              <a:t>Design the class diagram</a:t>
            </a:r>
          </a:p>
          <a:p>
            <a:pPr marL="514350" indent="-514350">
              <a:buAutoNum type="arabicParenBoth"/>
            </a:pPr>
            <a:r>
              <a:rPr lang="en-US" altLang="zh-CN" sz="2600" dirty="0" smtClean="0">
                <a:solidFill>
                  <a:schemeClr val="tx1"/>
                </a:solidFill>
              </a:rPr>
              <a:t>program according to your class diagram</a:t>
            </a:r>
          </a:p>
          <a:p>
            <a:pPr marL="514350" indent="-514350">
              <a:buAutoNum type="arabicParenBoth"/>
            </a:pPr>
            <a:r>
              <a:rPr lang="en-US" altLang="zh-CN" sz="2600" dirty="0" smtClean="0">
                <a:solidFill>
                  <a:schemeClr val="tx1"/>
                </a:solidFill>
              </a:rPr>
              <a:t>Test your design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C00000"/>
                </a:solidFill>
              </a:rPr>
              <a:t>monitoring system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Class Diagram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643182"/>
            <a:ext cx="882469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771619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175" y="1571624"/>
            <a:ext cx="24098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8997" y="3284455"/>
            <a:ext cx="3423597" cy="321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643050"/>
            <a:ext cx="55093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647820"/>
            <a:ext cx="4257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2718" y="1428736"/>
            <a:ext cx="373987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2767016"/>
            <a:ext cx="57626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 b="15929"/>
          <a:stretch>
            <a:fillRect/>
          </a:stretch>
        </p:blipFill>
        <p:spPr bwMode="auto">
          <a:xfrm>
            <a:off x="71406" y="4143356"/>
            <a:ext cx="648493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71612"/>
            <a:ext cx="56102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An Application for example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3786190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Console output:</a:t>
            </a:r>
            <a:endParaRPr lang="zh-CN" altLang="en-US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4429132"/>
            <a:ext cx="35242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u="sng" dirty="0" smtClean="0"/>
              <a:t>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57758"/>
          </a:xfrm>
        </p:spPr>
        <p:txBody>
          <a:bodyPr/>
          <a:lstStyle/>
          <a:p>
            <a:r>
              <a:rPr lang="en-US" altLang="zh-CN" dirty="0" smtClean="0"/>
              <a:t>An </a:t>
            </a:r>
            <a:r>
              <a:rPr lang="en-US" altLang="zh-CN" dirty="0" smtClean="0">
                <a:solidFill>
                  <a:srgbClr val="C00000"/>
                </a:solidFill>
              </a:rPr>
              <a:t>online stock system: </a:t>
            </a:r>
            <a:r>
              <a:rPr lang="en-US" altLang="zh-CN" sz="2400" dirty="0" smtClean="0"/>
              <a:t>When a stock price fluctuates more than 5%, the system automatically notified to all the shareholders. 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4. An experiment in class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57158" y="4429132"/>
            <a:ext cx="8429684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chemeClr val="tx1"/>
                </a:solidFill>
              </a:rPr>
              <a:t>Your job is to…</a:t>
            </a:r>
          </a:p>
          <a:p>
            <a:pPr marL="514350" indent="-514350">
              <a:buAutoNum type="arabicParenBoth"/>
            </a:pPr>
            <a:r>
              <a:rPr lang="en-US" altLang="zh-CN" sz="2600" dirty="0" smtClean="0">
                <a:solidFill>
                  <a:schemeClr val="tx1"/>
                </a:solidFill>
              </a:rPr>
              <a:t>Design the class diagram</a:t>
            </a:r>
          </a:p>
          <a:p>
            <a:pPr marL="514350" indent="-514350">
              <a:buAutoNum type="arabicParenBoth"/>
            </a:pPr>
            <a:r>
              <a:rPr lang="en-US" altLang="zh-CN" sz="2600" dirty="0" smtClean="0">
                <a:solidFill>
                  <a:schemeClr val="tx1"/>
                </a:solidFill>
              </a:rPr>
              <a:t>program according to your class diagram</a:t>
            </a:r>
          </a:p>
          <a:p>
            <a:pPr marL="514350" indent="-514350">
              <a:buAutoNum type="arabicParenBoth"/>
            </a:pPr>
            <a:r>
              <a:rPr lang="en-US" altLang="zh-CN" sz="2600" dirty="0" smtClean="0">
                <a:solidFill>
                  <a:schemeClr val="tx1"/>
                </a:solidFill>
              </a:rPr>
              <a:t>Test your design with the old price is 100, the new price is 98 and 92.</a:t>
            </a:r>
            <a:endParaRPr lang="zh-CN" altLang="en-US" sz="2600" dirty="0">
              <a:solidFill>
                <a:schemeClr val="tx1"/>
              </a:solidFill>
            </a:endParaRPr>
          </a:p>
        </p:txBody>
      </p:sp>
      <p:pic>
        <p:nvPicPr>
          <p:cNvPr id="16386" name="Picture 2" descr="http://p3.so.qhmsg.com/bdr/_240_/t014b91ce59039ceaf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661"/>
            <a:ext cx="2961104" cy="2213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u="sng" dirty="0" smtClean="0"/>
              <a:t>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Practices of design pattern as homework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5. Homework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Finish the homework, </a:t>
            </a:r>
            <a:r>
              <a:rPr lang="en-US" altLang="zh-CN" smtClean="0"/>
              <a:t>which includes </a:t>
            </a:r>
            <a:r>
              <a:rPr lang="en-US" altLang="zh-CN" dirty="0" smtClean="0"/>
              <a:t>3 tasks.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6" name="Picture 4" descr="j03466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4429132"/>
            <a:ext cx="1472784" cy="1857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A Case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Design Pattern: </a:t>
            </a:r>
            <a:r>
              <a:rPr lang="en-US" altLang="zh-CN" u="sng" dirty="0" smtClean="0"/>
              <a:t>The Observer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Application for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An experiment in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Practices of design pattern as homework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Weather Monitoring Application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723"/>
          <a:stretch>
            <a:fillRect/>
          </a:stretch>
        </p:blipFill>
        <p:spPr bwMode="auto">
          <a:xfrm>
            <a:off x="271493" y="2285992"/>
            <a:ext cx="865822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We need to implement three display elements that use the weather data.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714620"/>
            <a:ext cx="243348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3143248"/>
            <a:ext cx="14954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圆角矩形标注 8"/>
          <p:cNvSpPr/>
          <p:nvPr/>
        </p:nvSpPr>
        <p:spPr>
          <a:xfrm>
            <a:off x="4857752" y="2857496"/>
            <a:ext cx="3929090" cy="2286016"/>
          </a:xfrm>
          <a:prstGeom prst="wedgeRoundRectCallout">
            <a:avLst>
              <a:gd name="adj1" fmla="val -64117"/>
              <a:gd name="adj2" fmla="val -21294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The system must be expandable—other developers can create new custom display elements and users can add or remove as many display elements as they want to the application.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WeatherData</a:t>
            </a:r>
            <a:r>
              <a:rPr lang="en-US" altLang="zh-CN" dirty="0" smtClean="0"/>
              <a:t> class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067317"/>
            <a:ext cx="7429552" cy="43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Here is the first implementation possibility.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r="15460"/>
          <a:stretch>
            <a:fillRect/>
          </a:stretch>
        </p:blipFill>
        <p:spPr bwMode="auto">
          <a:xfrm>
            <a:off x="642942" y="2128858"/>
            <a:ext cx="778671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A 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Here is the first implementation possibility.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259" y="6429396"/>
            <a:ext cx="5516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Dalian </a:t>
            </a:r>
            <a:r>
              <a:rPr lang="en-US" altLang="zh-CN" sz="1600" dirty="0" err="1" smtClean="0"/>
              <a:t>Neusoft</a:t>
            </a:r>
            <a:r>
              <a:rPr lang="en-US" altLang="zh-CN" sz="1600" dirty="0" smtClean="0"/>
              <a:t> University of Information  © Copyright</a:t>
            </a:r>
            <a:endParaRPr lang="zh-CN" altLang="en-US" sz="1600" dirty="0"/>
          </a:p>
        </p:txBody>
      </p:sp>
      <p:pic>
        <p:nvPicPr>
          <p:cNvPr id="5" name="Picture 2" descr="http://img0w.pconline.com.cn/pconline/1111/01/spcgroup/width_640,qua_30/2572618_imagesCAW0THLT.jpg"/>
          <p:cNvPicPr>
            <a:picLocks noChangeAspect="1" noChangeArrowheads="1"/>
          </p:cNvPicPr>
          <p:nvPr/>
        </p:nvPicPr>
        <p:blipFill>
          <a:blip r:embed="rId2" cstate="print"/>
          <a:srcRect t="35000" b="35000"/>
          <a:stretch>
            <a:fillRect/>
          </a:stretch>
        </p:blipFill>
        <p:spPr bwMode="auto">
          <a:xfrm>
            <a:off x="857224" y="6432965"/>
            <a:ext cx="1571636" cy="353621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02265"/>
            <a:ext cx="9144000" cy="394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1036</TotalTime>
  <Words>1018</Words>
  <Application>Microsoft Office PowerPoint</Application>
  <PresentationFormat>全屏显示(4:3)</PresentationFormat>
  <Paragraphs>159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华文仿宋</vt:lpstr>
      <vt:lpstr>Tw Cen MT</vt:lpstr>
      <vt:lpstr>Wingdings</vt:lpstr>
      <vt:lpstr>Wingdings 2</vt:lpstr>
      <vt:lpstr>中性</vt:lpstr>
      <vt:lpstr>OOSA&amp;D(2018)</vt:lpstr>
      <vt:lpstr>Glossary</vt:lpstr>
      <vt:lpstr>Agenda</vt:lpstr>
      <vt:lpstr>Agenda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1. A Case Analysis</vt:lpstr>
      <vt:lpstr>Java GUI程序工作原理</vt:lpstr>
      <vt:lpstr>1. A Case Analysis</vt:lpstr>
      <vt:lpstr>1. A Case Analysis</vt:lpstr>
      <vt:lpstr>1. A Case Analysis</vt:lpstr>
      <vt:lpstr>1. A Case Analysis</vt:lpstr>
      <vt:lpstr>1. A Case Analysis</vt:lpstr>
      <vt:lpstr>Agenda</vt:lpstr>
      <vt:lpstr>2. Design Pattern</vt:lpstr>
      <vt:lpstr>2. Design Pattern</vt:lpstr>
      <vt:lpstr>2. Design Pattern</vt:lpstr>
      <vt:lpstr>2. Design Pattern</vt:lpstr>
      <vt:lpstr>2. Design Pattern</vt:lpstr>
      <vt:lpstr>Agenda</vt:lpstr>
      <vt:lpstr>3. An Application for example</vt:lpstr>
      <vt:lpstr>3. An Application for example</vt:lpstr>
      <vt:lpstr>3. An Application for example</vt:lpstr>
      <vt:lpstr>3. An Application for example</vt:lpstr>
      <vt:lpstr>3. An Application for example</vt:lpstr>
      <vt:lpstr>3. An Application for example</vt:lpstr>
      <vt:lpstr>Agenda</vt:lpstr>
      <vt:lpstr>4. An experiment in class</vt:lpstr>
      <vt:lpstr>Agenda</vt:lpstr>
      <vt:lpstr>5.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OOSA&amp;D(2017)</dc:title>
  <dc:creator>Runner</dc:creator>
  <cp:lastModifiedBy>Ren Zheng</cp:lastModifiedBy>
  <cp:revision>68</cp:revision>
  <dcterms:created xsi:type="dcterms:W3CDTF">2017-06-05T05:28:12Z</dcterms:created>
  <dcterms:modified xsi:type="dcterms:W3CDTF">2018-11-06T07:02:12Z</dcterms:modified>
</cp:coreProperties>
</file>