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370" r:id="rId5"/>
    <p:sldId id="269" r:id="rId6"/>
    <p:sldId id="375" r:id="rId7"/>
    <p:sldId id="376" r:id="rId8"/>
    <p:sldId id="380" r:id="rId9"/>
    <p:sldId id="379" r:id="rId10"/>
    <p:sldId id="377" r:id="rId11"/>
    <p:sldId id="382" r:id="rId12"/>
    <p:sldId id="378" r:id="rId13"/>
    <p:sldId id="381" r:id="rId14"/>
    <p:sldId id="321" r:id="rId15"/>
    <p:sldId id="322" r:id="rId16"/>
    <p:sldId id="383" r:id="rId17"/>
    <p:sldId id="384" r:id="rId18"/>
    <p:sldId id="323" r:id="rId19"/>
    <p:sldId id="385" r:id="rId20"/>
    <p:sldId id="386" r:id="rId21"/>
    <p:sldId id="387" r:id="rId22"/>
    <p:sldId id="389" r:id="rId23"/>
    <p:sldId id="371" r:id="rId24"/>
    <p:sldId id="262" r:id="rId25"/>
    <p:sldId id="312" r:id="rId26"/>
    <p:sldId id="394" r:id="rId27"/>
    <p:sldId id="395" r:id="rId28"/>
    <p:sldId id="401" r:id="rId29"/>
    <p:sldId id="391" r:id="rId30"/>
    <p:sldId id="402" r:id="rId31"/>
    <p:sldId id="403" r:id="rId32"/>
    <p:sldId id="404" r:id="rId33"/>
    <p:sldId id="405" r:id="rId34"/>
    <p:sldId id="372" r:id="rId35"/>
    <p:sldId id="406" r:id="rId36"/>
    <p:sldId id="417" r:id="rId37"/>
    <p:sldId id="407" r:id="rId38"/>
    <p:sldId id="408" r:id="rId39"/>
    <p:sldId id="415" r:id="rId40"/>
    <p:sldId id="411" r:id="rId41"/>
    <p:sldId id="412" r:id="rId42"/>
    <p:sldId id="413" r:id="rId43"/>
    <p:sldId id="414" r:id="rId44"/>
    <p:sldId id="416" r:id="rId45"/>
    <p:sldId id="373" r:id="rId46"/>
    <p:sldId id="266" r:id="rId47"/>
    <p:sldId id="26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70" autoAdjust="0"/>
  </p:normalViewPr>
  <p:slideViewPr>
    <p:cSldViewPr>
      <p:cViewPr varScale="1">
        <p:scale>
          <a:sx n="50" d="100"/>
          <a:sy n="50" d="100"/>
        </p:scale>
        <p:origin x="174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1779E9-C4C5-4846-97C0-B340185FAA5D}"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647F1-DBDF-4F8E-B879-813272766F6F}" type="slidenum">
              <a:rPr lang="zh-CN" altLang="en-US" smtClean="0"/>
              <a:t>‹#›</a:t>
            </a:fld>
            <a:endParaRPr lang="zh-CN" altLang="en-US"/>
          </a:p>
        </p:txBody>
      </p:sp>
    </p:spTree>
    <p:extLst>
      <p:ext uri="{BB962C8B-B14F-4D97-AF65-F5344CB8AC3E}">
        <p14:creationId xmlns:p14="http://schemas.microsoft.com/office/powerpoint/2010/main" val="253185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1</a:t>
            </a:fld>
            <a:endParaRPr lang="zh-CN" altLang="en-US"/>
          </a:p>
        </p:txBody>
      </p:sp>
    </p:spTree>
    <p:extLst>
      <p:ext uri="{BB962C8B-B14F-4D97-AF65-F5344CB8AC3E}">
        <p14:creationId xmlns:p14="http://schemas.microsoft.com/office/powerpoint/2010/main" val="350881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2</a:t>
            </a:fld>
            <a:endParaRPr lang="zh-CN" altLang="en-US"/>
          </a:p>
        </p:txBody>
      </p:sp>
    </p:spTree>
    <p:extLst>
      <p:ext uri="{BB962C8B-B14F-4D97-AF65-F5344CB8AC3E}">
        <p14:creationId xmlns:p14="http://schemas.microsoft.com/office/powerpoint/2010/main" val="406621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3</a:t>
            </a:fld>
            <a:endParaRPr lang="zh-CN" altLang="en-US"/>
          </a:p>
        </p:txBody>
      </p:sp>
    </p:spTree>
    <p:extLst>
      <p:ext uri="{BB962C8B-B14F-4D97-AF65-F5344CB8AC3E}">
        <p14:creationId xmlns:p14="http://schemas.microsoft.com/office/powerpoint/2010/main" val="80613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4</a:t>
            </a:fld>
            <a:endParaRPr lang="zh-CN" altLang="en-US"/>
          </a:p>
        </p:txBody>
      </p:sp>
    </p:spTree>
    <p:extLst>
      <p:ext uri="{BB962C8B-B14F-4D97-AF65-F5344CB8AC3E}">
        <p14:creationId xmlns:p14="http://schemas.microsoft.com/office/powerpoint/2010/main" val="80613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23</a:t>
            </a:fld>
            <a:endParaRPr lang="zh-CN" altLang="en-US"/>
          </a:p>
        </p:txBody>
      </p:sp>
    </p:spTree>
    <p:extLst>
      <p:ext uri="{BB962C8B-B14F-4D97-AF65-F5344CB8AC3E}">
        <p14:creationId xmlns:p14="http://schemas.microsoft.com/office/powerpoint/2010/main" val="80613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8647F1-DBDF-4F8E-B879-813272766F6F}" type="slidenum">
              <a:rPr lang="zh-CN" altLang="en-US" smtClean="0"/>
              <a:t>30</a:t>
            </a:fld>
            <a:endParaRPr lang="zh-CN" altLang="en-US"/>
          </a:p>
        </p:txBody>
      </p:sp>
    </p:spTree>
    <p:extLst>
      <p:ext uri="{BB962C8B-B14F-4D97-AF65-F5344CB8AC3E}">
        <p14:creationId xmlns:p14="http://schemas.microsoft.com/office/powerpoint/2010/main" val="163033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34</a:t>
            </a:fld>
            <a:endParaRPr lang="zh-CN" altLang="en-US"/>
          </a:p>
        </p:txBody>
      </p:sp>
    </p:spTree>
    <p:extLst>
      <p:ext uri="{BB962C8B-B14F-4D97-AF65-F5344CB8AC3E}">
        <p14:creationId xmlns:p14="http://schemas.microsoft.com/office/powerpoint/2010/main" val="80613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45</a:t>
            </a:fld>
            <a:endParaRPr lang="zh-CN" altLang="en-US"/>
          </a:p>
        </p:txBody>
      </p:sp>
    </p:spTree>
    <p:extLst>
      <p:ext uri="{BB962C8B-B14F-4D97-AF65-F5344CB8AC3E}">
        <p14:creationId xmlns:p14="http://schemas.microsoft.com/office/powerpoint/2010/main" val="806133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8647F1-DBDF-4F8E-B879-813272766F6F}" type="slidenum">
              <a:rPr lang="zh-CN" altLang="en-US" smtClean="0"/>
              <a:t>46</a:t>
            </a:fld>
            <a:endParaRPr lang="zh-CN" altLang="en-US"/>
          </a:p>
        </p:txBody>
      </p:sp>
    </p:spTree>
    <p:extLst>
      <p:ext uri="{BB962C8B-B14F-4D97-AF65-F5344CB8AC3E}">
        <p14:creationId xmlns:p14="http://schemas.microsoft.com/office/powerpoint/2010/main" val="154144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2018/12/12</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2018/12/12</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2018/12/12</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2018/12/12</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2018/12/12</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2018/12/12</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2018/12/12</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77072"/>
            <a:ext cx="8533612" cy="1828800"/>
          </a:xfrm>
        </p:spPr>
        <p:txBody>
          <a:bodyPr>
            <a:normAutofit/>
          </a:bodyPr>
          <a:lstStyle/>
          <a:p>
            <a:r>
              <a:rPr lang="en-US" altLang="zh-CN" dirty="0"/>
              <a:t>OOSA&amp;D(2017)</a:t>
            </a:r>
            <a:br>
              <a:rPr lang="en-US" altLang="zh-CN" dirty="0"/>
            </a:br>
            <a:r>
              <a:rPr lang="en-US" altLang="zh-CN" dirty="0"/>
              <a:t>08  </a:t>
            </a:r>
            <a:r>
              <a:rPr lang="zh-CN" altLang="en-US" dirty="0"/>
              <a:t>封装算法</a:t>
            </a:r>
            <a:r>
              <a:rPr lang="en-US" altLang="zh-CN" dirty="0"/>
              <a:t>: </a:t>
            </a:r>
            <a:r>
              <a:rPr lang="zh-CN" altLang="en-US" dirty="0"/>
              <a:t>模板方法模式</a:t>
            </a:r>
          </a:p>
        </p:txBody>
      </p:sp>
      <p:sp>
        <p:nvSpPr>
          <p:cNvPr id="3" name="副标题 2"/>
          <p:cNvSpPr>
            <a:spLocks noGrp="1"/>
          </p:cNvSpPr>
          <p:nvPr>
            <p:ph type="subTitle" idx="1"/>
          </p:nvPr>
        </p:nvSpPr>
        <p:spPr/>
        <p:txBody>
          <a:bodyPr>
            <a:normAutofit fontScale="92500" lnSpcReduction="20000"/>
          </a:bodyPr>
          <a:lstStyle/>
          <a:p>
            <a:r>
              <a:rPr lang="en-US" altLang="zh-CN" dirty="0"/>
              <a:t>08 Encapsulating Algorithms : the Template Method Pattern</a:t>
            </a:r>
            <a:endParaRPr lang="zh-CN" altLang="en-US" dirty="0"/>
          </a:p>
        </p:txBody>
      </p:sp>
      <p:pic>
        <p:nvPicPr>
          <p:cNvPr id="13314"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6778653" y="214290"/>
            <a:ext cx="2222503" cy="50006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Sir, may I abstract your Coffee, Tea?</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334164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Sir, may I abstract your Coffee, Tea?</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66" y="476672"/>
            <a:ext cx="8855068" cy="536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70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Taking the design further...</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24" y="2348880"/>
            <a:ext cx="767333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64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662113"/>
            <a:ext cx="822007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a:xfrm>
            <a:off x="528770" y="1484784"/>
            <a:ext cx="8153400" cy="4495800"/>
          </a:xfrm>
        </p:spPr>
        <p:txBody>
          <a:bodyPr>
            <a:normAutofit/>
          </a:bodyPr>
          <a:lstStyle/>
          <a:p>
            <a:r>
              <a:rPr lang="en-US" altLang="zh-CN" dirty="0"/>
              <a:t>Abstracting </a:t>
            </a:r>
            <a:r>
              <a:rPr lang="en-US" altLang="zh-CN" dirty="0" err="1"/>
              <a:t>prepareRecipe</a:t>
            </a:r>
            <a:r>
              <a:rPr lang="en-US" altLang="zh-CN" dirty="0"/>
              <a:t>()</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3" y="1988840"/>
            <a:ext cx="7910697" cy="274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365104"/>
            <a:ext cx="4289100" cy="223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63" y="1988840"/>
            <a:ext cx="570160" cy="57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95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endParaRPr lang="zh-CN"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70" y="1086365"/>
            <a:ext cx="8610022" cy="552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 y="1340768"/>
            <a:ext cx="870042" cy="79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95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endParaRPr lang="zh-CN"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1362074"/>
            <a:ext cx="8688209" cy="458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00" y="1106378"/>
            <a:ext cx="584448" cy="51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547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r>
              <a:rPr lang="en-US" altLang="zh-CN" dirty="0"/>
              <a:t>What have we done?</a:t>
            </a:r>
            <a:endParaRPr lang="zh-CN" altLang="en-US" dirty="0"/>
          </a:p>
        </p:txBody>
      </p:sp>
    </p:spTree>
    <p:extLst>
      <p:ext uri="{BB962C8B-B14F-4D97-AF65-F5344CB8AC3E}">
        <p14:creationId xmlns:p14="http://schemas.microsoft.com/office/powerpoint/2010/main" val="3805547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0"/>
            <a:ext cx="6696744" cy="690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95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r>
              <a:rPr lang="en-US" altLang="zh-CN" dirty="0"/>
              <a:t>Meet the Template Method</a:t>
            </a:r>
            <a:endParaRPr lang="zh-CN" altLang="en-US" dirty="0"/>
          </a:p>
        </p:txBody>
      </p:sp>
    </p:spTree>
    <p:extLst>
      <p:ext uri="{BB962C8B-B14F-4D97-AF65-F5344CB8AC3E}">
        <p14:creationId xmlns:p14="http://schemas.microsoft.com/office/powerpoint/2010/main" val="339428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Glossary</a:t>
            </a:r>
            <a:endParaRPr lang="zh-CN" altLang="en-US" dirty="0"/>
          </a:p>
        </p:txBody>
      </p:sp>
      <p:sp>
        <p:nvSpPr>
          <p:cNvPr id="3" name="内容占位符 2"/>
          <p:cNvSpPr>
            <a:spLocks noGrp="1"/>
          </p:cNvSpPr>
          <p:nvPr>
            <p:ph sz="quarter" idx="1"/>
          </p:nvPr>
        </p:nvSpPr>
        <p:spPr/>
        <p:txBody>
          <a:bodyPr>
            <a:normAutofit/>
          </a:bodyPr>
          <a:lstStyle/>
          <a:p>
            <a:r>
              <a:rPr lang="en-US" b="1" dirty="0"/>
              <a:t>Encapsulation </a:t>
            </a:r>
            <a:r>
              <a:rPr lang="zh-CN" altLang="en-US" b="1" dirty="0"/>
              <a:t>封装</a:t>
            </a:r>
            <a:endParaRPr lang="en-US" altLang="zh-CN" b="1" dirty="0"/>
          </a:p>
          <a:p>
            <a:r>
              <a:rPr lang="en-US" altLang="zh-CN" b="1" dirty="0"/>
              <a:t>method invocation </a:t>
            </a:r>
            <a:r>
              <a:rPr lang="zh-CN" altLang="en-US" b="1" dirty="0"/>
              <a:t>方法调用</a:t>
            </a:r>
            <a:endParaRPr lang="en-US" altLang="zh-CN" b="1" dirty="0"/>
          </a:p>
          <a:p>
            <a:r>
              <a:rPr lang="en-US" altLang="zh-CN" b="1" dirty="0"/>
              <a:t>Recipe [ˈ</a:t>
            </a:r>
            <a:r>
              <a:rPr lang="en-US" altLang="zh-CN" b="1" dirty="0" err="1"/>
              <a:t>resəpi</a:t>
            </a:r>
            <a:r>
              <a:rPr lang="en-US" altLang="zh-CN" b="1" dirty="0"/>
              <a:t>] </a:t>
            </a:r>
            <a:r>
              <a:rPr lang="zh-CN" altLang="en-US" b="1" dirty="0"/>
              <a:t>配方</a:t>
            </a:r>
            <a:endParaRPr lang="en-US" altLang="zh-CN" b="1" dirty="0"/>
          </a:p>
          <a:p>
            <a:r>
              <a:rPr lang="en-US" altLang="zh-CN" b="1" dirty="0"/>
              <a:t>B</a:t>
            </a:r>
            <a:r>
              <a:rPr lang="en-US" b="1" dirty="0"/>
              <a:t>rew</a:t>
            </a:r>
            <a:r>
              <a:rPr lang="zh-CN" altLang="en-US" b="1" dirty="0"/>
              <a:t>酿造； 泡，煮</a:t>
            </a:r>
            <a:endParaRPr lang="en-US" altLang="zh-CN" b="1" dirty="0"/>
          </a:p>
          <a:p>
            <a:r>
              <a:rPr lang="en-US" b="1" dirty="0"/>
              <a:t>Steep</a:t>
            </a:r>
            <a:r>
              <a:rPr lang="zh-CN" altLang="en-US" b="1" dirty="0"/>
              <a:t>浸泡 </a:t>
            </a:r>
            <a:endParaRPr lang="en-US" b="1" dirty="0"/>
          </a:p>
          <a:p>
            <a:r>
              <a:rPr lang="en-US" altLang="zh-CN" b="1" dirty="0"/>
              <a:t>Skeleton  [ˈ</a:t>
            </a:r>
            <a:r>
              <a:rPr lang="en-US" altLang="zh-CN" b="1" dirty="0" err="1"/>
              <a:t>skelɪtn</a:t>
            </a:r>
            <a:r>
              <a:rPr lang="en-US" altLang="zh-CN" b="1" dirty="0"/>
              <a:t>] </a:t>
            </a:r>
            <a:r>
              <a:rPr lang="zh-CN" altLang="en-US" b="1" dirty="0"/>
              <a:t>骨架</a:t>
            </a: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pic>
        <p:nvPicPr>
          <p:cNvPr id="7" name="Picture 5" descr="j041239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8429">
            <a:off x="6629400" y="4376738"/>
            <a:ext cx="236220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r>
              <a:rPr lang="en-US" altLang="zh-CN" dirty="0"/>
              <a:t>Meet the Template Method</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1"/>
            <a:ext cx="8064897" cy="680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66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r>
              <a:rPr lang="en-US" altLang="zh-CN" dirty="0"/>
              <a:t>Let’s make some tea...</a:t>
            </a:r>
            <a:endParaRPr lang="zh-CN" altLang="en-US" dirty="0"/>
          </a:p>
        </p:txBody>
      </p:sp>
    </p:spTree>
    <p:extLst>
      <p:ext uri="{BB962C8B-B14F-4D97-AF65-F5344CB8AC3E}">
        <p14:creationId xmlns:p14="http://schemas.microsoft.com/office/powerpoint/2010/main" val="387339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6" name="内容占位符 5"/>
          <p:cNvSpPr>
            <a:spLocks noGrp="1"/>
          </p:cNvSpPr>
          <p:nvPr>
            <p:ph sz="quarter" idx="1"/>
          </p:nvPr>
        </p:nvSpPr>
        <p:spPr/>
        <p:txBody>
          <a:bodyPr/>
          <a:lstStyle/>
          <a:p>
            <a:r>
              <a:rPr lang="en-US" altLang="zh-CN" dirty="0"/>
              <a:t>Meet the Template Method</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1728"/>
            <a:ext cx="7920880" cy="701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39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solidFill>
                  <a:srgbClr val="FF0000"/>
                </a:solidFill>
              </a:rPr>
              <a:t>Design Pattern: the Template Method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80188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12289" name="Picture 1"/>
          <p:cNvPicPr>
            <a:picLocks noChangeAspect="1" noChangeArrowheads="1"/>
          </p:cNvPicPr>
          <p:nvPr/>
        </p:nvPicPr>
        <p:blipFill>
          <a:blip r:embed="rId3"/>
          <a:srcRect/>
          <a:stretch>
            <a:fillRect/>
          </a:stretch>
        </p:blipFill>
        <p:spPr bwMode="auto">
          <a:xfrm>
            <a:off x="7607275" y="4214818"/>
            <a:ext cx="1536725" cy="2262184"/>
          </a:xfrm>
          <a:prstGeom prst="rect">
            <a:avLst/>
          </a:prstGeom>
          <a:noFill/>
          <a:ln w="9525">
            <a:noFill/>
            <a:miter lim="800000"/>
            <a:headEnd/>
            <a:tailEnd/>
          </a:ln>
          <a:effec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72816"/>
            <a:ext cx="7272661" cy="222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612648" y="1600200"/>
            <a:ext cx="8531352" cy="4495800"/>
          </a:xfrm>
        </p:spPr>
        <p:txBody>
          <a:bodyPr>
            <a:normAutofit/>
          </a:bodyPr>
          <a:lstStyle/>
          <a:p>
            <a:r>
              <a:rPr lang="en-US" altLang="zh-CN" dirty="0">
                <a:solidFill>
                  <a:srgbClr val="FF0000"/>
                </a:solidFill>
              </a:rPr>
              <a:t>the Template Method Pattern</a:t>
            </a:r>
            <a:r>
              <a:rPr lang="en-US" altLang="zh-CN" dirty="0">
                <a:ea typeface="宋体" pitchFamily="2" charset="-122"/>
              </a:rPr>
              <a:t> Class Diagram</a:t>
            </a:r>
          </a:p>
          <a:p>
            <a:endParaRPr lang="zh-CN" alt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2258943"/>
            <a:ext cx="69437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91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323528" y="1365766"/>
            <a:ext cx="8531352" cy="4495800"/>
          </a:xfrm>
        </p:spPr>
        <p:txBody>
          <a:bodyPr>
            <a:normAutofit/>
          </a:bodyPr>
          <a:lstStyle/>
          <a:p>
            <a:r>
              <a:rPr lang="en-US" altLang="zh-CN" dirty="0"/>
              <a:t>how the </a:t>
            </a:r>
            <a:r>
              <a:rPr lang="en-US" altLang="zh-CN" dirty="0" err="1"/>
              <a:t>AbstractClass</a:t>
            </a:r>
            <a:r>
              <a:rPr lang="en-US" altLang="zh-CN" dirty="0"/>
              <a:t> is defined</a:t>
            </a:r>
            <a:endParaRPr lang="zh-CN" altLang="en-US" dirty="0"/>
          </a:p>
        </p:txBody>
      </p:sp>
      <p:sp>
        <p:nvSpPr>
          <p:cNvPr id="6" name="矩形 5"/>
          <p:cNvSpPr/>
          <p:nvPr/>
        </p:nvSpPr>
        <p:spPr>
          <a:xfrm>
            <a:off x="599787" y="1966000"/>
            <a:ext cx="7901303" cy="5386090"/>
          </a:xfrm>
          <a:prstGeom prst="rect">
            <a:avLst/>
          </a:prstGeom>
        </p:spPr>
        <p:txBody>
          <a:bodyPr wrap="square">
            <a:spAutoFit/>
          </a:bodyPr>
          <a:lstStyle/>
          <a:p>
            <a:r>
              <a:rPr lang="en-US" altLang="zh-CN" sz="2400" dirty="0"/>
              <a:t>abstract class </a:t>
            </a:r>
            <a:r>
              <a:rPr lang="en-US" altLang="zh-CN" sz="2400" dirty="0" err="1">
                <a:solidFill>
                  <a:srgbClr val="FF0000"/>
                </a:solidFill>
              </a:rPr>
              <a:t>AbstractClass</a:t>
            </a:r>
            <a:r>
              <a:rPr lang="en-US" altLang="zh-CN" sz="2400" dirty="0">
                <a:solidFill>
                  <a:srgbClr val="FF0000"/>
                </a:solidFill>
              </a:rPr>
              <a:t> </a:t>
            </a:r>
            <a:r>
              <a:rPr lang="en-US" altLang="zh-CN" sz="2400" dirty="0"/>
              <a:t>{</a:t>
            </a:r>
          </a:p>
          <a:p>
            <a:r>
              <a:rPr lang="en-US" altLang="zh-CN" sz="2400" dirty="0"/>
              <a:t>    final void </a:t>
            </a:r>
            <a:r>
              <a:rPr lang="en-US" altLang="zh-CN" sz="2400" dirty="0" err="1"/>
              <a:t>templateMethod</a:t>
            </a:r>
            <a:r>
              <a:rPr lang="en-US" altLang="zh-CN" sz="2400" dirty="0"/>
              <a:t>() {</a:t>
            </a:r>
          </a:p>
          <a:p>
            <a:r>
              <a:rPr lang="en-US" altLang="zh-CN" sz="2400" dirty="0"/>
              <a:t>        primitiveOperation1();</a:t>
            </a:r>
          </a:p>
          <a:p>
            <a:r>
              <a:rPr lang="en-US" altLang="zh-CN" sz="2400" dirty="0"/>
              <a:t>        primitiveOperation2();</a:t>
            </a:r>
          </a:p>
          <a:p>
            <a:r>
              <a:rPr lang="en-US" altLang="zh-CN" sz="2400" dirty="0"/>
              <a:t>        </a:t>
            </a:r>
            <a:r>
              <a:rPr lang="en-US" altLang="zh-CN" sz="2400" dirty="0" err="1"/>
              <a:t>concreteOperation</a:t>
            </a:r>
            <a:r>
              <a:rPr lang="en-US" altLang="zh-CN" sz="2400" dirty="0"/>
              <a:t>();</a:t>
            </a:r>
          </a:p>
          <a:p>
            <a:r>
              <a:rPr lang="en-US" altLang="zh-CN" sz="2400" dirty="0"/>
              <a:t>    }</a:t>
            </a:r>
          </a:p>
          <a:p>
            <a:r>
              <a:rPr lang="en-US" altLang="zh-CN" sz="2400" dirty="0"/>
              <a:t>    abstract void primitiveOperation1();</a:t>
            </a:r>
          </a:p>
          <a:p>
            <a:r>
              <a:rPr lang="en-US" altLang="zh-CN" sz="2400" dirty="0"/>
              <a:t>    abstract void primitiveOperation2();</a:t>
            </a:r>
          </a:p>
          <a:p>
            <a:r>
              <a:rPr lang="en-US" altLang="zh-CN" sz="2400" dirty="0"/>
              <a:t>    </a:t>
            </a:r>
          </a:p>
          <a:p>
            <a:r>
              <a:rPr lang="en-US" altLang="zh-CN" sz="2400" dirty="0"/>
              <a:t>    void </a:t>
            </a:r>
            <a:r>
              <a:rPr lang="en-US" altLang="zh-CN" sz="2400" dirty="0" err="1"/>
              <a:t>concreteOperation</a:t>
            </a:r>
            <a:r>
              <a:rPr lang="en-US" altLang="zh-CN" sz="2400" dirty="0"/>
              <a:t>() {</a:t>
            </a:r>
          </a:p>
          <a:p>
            <a:r>
              <a:rPr lang="en-US" altLang="zh-CN" sz="2400" dirty="0"/>
              <a:t>        // implementation here</a:t>
            </a:r>
          </a:p>
          <a:p>
            <a:r>
              <a:rPr lang="en-US" altLang="zh-CN" sz="2800" dirty="0"/>
              <a:t>}</a:t>
            </a:r>
          </a:p>
          <a:p>
            <a:r>
              <a:rPr lang="en-US" altLang="zh-CN" sz="2800" dirty="0"/>
              <a:t>}</a:t>
            </a:r>
            <a:endParaRPr lang="en-US" altLang="zh-CN" sz="3200" dirty="0"/>
          </a:p>
          <a:p>
            <a:r>
              <a:rPr lang="en-US" altLang="zh-CN" sz="2400" dirty="0"/>
              <a:t> </a:t>
            </a:r>
            <a:endParaRPr lang="zh-CN" altLang="en-US" sz="2400" dirty="0"/>
          </a:p>
        </p:txBody>
      </p:sp>
    </p:spTree>
    <p:extLst>
      <p:ext uri="{BB962C8B-B14F-4D97-AF65-F5344CB8AC3E}">
        <p14:creationId xmlns:p14="http://schemas.microsoft.com/office/powerpoint/2010/main" val="3545057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32048" y="1705454"/>
            <a:ext cx="3387824" cy="3816424"/>
          </a:xfrm>
        </p:spPr>
        <p:txBody>
          <a:bodyPr>
            <a:normAutofit/>
          </a:bodyPr>
          <a:lstStyle/>
          <a:p>
            <a:pPr>
              <a:spcBef>
                <a:spcPts val="0"/>
              </a:spcBef>
            </a:pPr>
            <a:r>
              <a:rPr lang="en-US" altLang="zh-CN" sz="2800" dirty="0"/>
              <a:t>We can also have concrete methods that </a:t>
            </a:r>
            <a:r>
              <a:rPr lang="en-US" altLang="zh-CN" sz="2800" dirty="0">
                <a:solidFill>
                  <a:srgbClr val="FF0000"/>
                </a:solidFill>
              </a:rPr>
              <a:t>do nothing by default</a:t>
            </a:r>
            <a:r>
              <a:rPr lang="en-US" altLang="zh-CN" sz="2800" dirty="0"/>
              <a:t>; we call these “</a:t>
            </a:r>
            <a:r>
              <a:rPr lang="en-US" altLang="zh-CN" sz="2800" dirty="0">
                <a:solidFill>
                  <a:srgbClr val="FF0000"/>
                </a:solidFill>
              </a:rPr>
              <a:t>hooks</a:t>
            </a:r>
            <a:r>
              <a:rPr lang="en-US" altLang="zh-CN" sz="2800" dirty="0"/>
              <a:t>.”  </a:t>
            </a:r>
          </a:p>
          <a:p>
            <a:pPr>
              <a:spcBef>
                <a:spcPts val="0"/>
              </a:spcBef>
            </a:pPr>
            <a:r>
              <a:rPr lang="en-US" altLang="zh-CN" sz="2800" dirty="0"/>
              <a:t>Subclasses are free to override these but don’t have to.</a:t>
            </a:r>
            <a:endParaRPr lang="zh-CN" altLang="en-US" sz="2800" dirty="0"/>
          </a:p>
        </p:txBody>
      </p:sp>
      <p:sp>
        <p:nvSpPr>
          <p:cNvPr id="7" name="矩形 6"/>
          <p:cNvSpPr/>
          <p:nvPr/>
        </p:nvSpPr>
        <p:spPr>
          <a:xfrm>
            <a:off x="3635895" y="1412776"/>
            <a:ext cx="5280253" cy="5262979"/>
          </a:xfrm>
          <a:prstGeom prst="rect">
            <a:avLst/>
          </a:prstGeom>
        </p:spPr>
        <p:txBody>
          <a:bodyPr wrap="square">
            <a:spAutoFit/>
          </a:bodyPr>
          <a:lstStyle/>
          <a:p>
            <a:r>
              <a:rPr lang="en-US" altLang="zh-CN" sz="2400" dirty="0"/>
              <a:t>abstract class </a:t>
            </a:r>
            <a:r>
              <a:rPr lang="en-US" altLang="zh-CN" sz="2400" dirty="0" err="1"/>
              <a:t>AbstractClass</a:t>
            </a:r>
            <a:r>
              <a:rPr lang="en-US" altLang="zh-CN" sz="2400" dirty="0"/>
              <a:t> {</a:t>
            </a:r>
          </a:p>
          <a:p>
            <a:r>
              <a:rPr lang="en-US" altLang="zh-CN" sz="2400" dirty="0"/>
              <a:t>     final void </a:t>
            </a:r>
            <a:r>
              <a:rPr lang="en-US" altLang="zh-CN" sz="2400" dirty="0" err="1"/>
              <a:t>templateMethod</a:t>
            </a:r>
            <a:r>
              <a:rPr lang="en-US" altLang="zh-CN" sz="2400" dirty="0"/>
              <a:t>() {</a:t>
            </a:r>
          </a:p>
          <a:p>
            <a:r>
              <a:rPr lang="en-US" altLang="zh-CN" sz="2400" dirty="0"/>
              <a:t>        primitiveOperation1();</a:t>
            </a:r>
          </a:p>
          <a:p>
            <a:r>
              <a:rPr lang="en-US" altLang="zh-CN" sz="2400" dirty="0"/>
              <a:t>        primitiveOperation2();</a:t>
            </a:r>
          </a:p>
          <a:p>
            <a:r>
              <a:rPr lang="en-US" altLang="zh-CN" sz="2400" dirty="0"/>
              <a:t>        </a:t>
            </a:r>
            <a:r>
              <a:rPr lang="en-US" altLang="zh-CN" sz="2400" dirty="0" err="1"/>
              <a:t>concreteOperation</a:t>
            </a:r>
            <a:r>
              <a:rPr lang="en-US" altLang="zh-CN" sz="2400" dirty="0"/>
              <a:t>();</a:t>
            </a:r>
          </a:p>
          <a:p>
            <a:r>
              <a:rPr lang="en-US" altLang="zh-CN" sz="2400" dirty="0"/>
              <a:t>        </a:t>
            </a:r>
            <a:r>
              <a:rPr lang="en-US" altLang="zh-CN" sz="2400" b="1" dirty="0">
                <a:solidFill>
                  <a:srgbClr val="FF0000"/>
                </a:solidFill>
                <a:effectLst>
                  <a:outerShdw blurRad="38100" dist="38100" dir="2700000" algn="tl">
                    <a:srgbClr val="000000">
                      <a:alpha val="43137"/>
                    </a:srgbClr>
                  </a:outerShdw>
                </a:effectLst>
              </a:rPr>
              <a:t>hook();</a:t>
            </a:r>
          </a:p>
          <a:p>
            <a:r>
              <a:rPr lang="en-US" altLang="zh-CN" sz="2400" dirty="0"/>
              <a:t>    }</a:t>
            </a:r>
          </a:p>
          <a:p>
            <a:r>
              <a:rPr lang="en-US" altLang="zh-CN" sz="2400" dirty="0"/>
              <a:t>    abstract void primitiveOperation1();</a:t>
            </a:r>
          </a:p>
          <a:p>
            <a:r>
              <a:rPr lang="en-US" altLang="zh-CN" sz="2400" dirty="0"/>
              <a:t>    abstract void primitiveOperation2();</a:t>
            </a:r>
          </a:p>
          <a:p>
            <a:r>
              <a:rPr lang="en-US" altLang="zh-CN" sz="2400" dirty="0"/>
              <a:t>     final void </a:t>
            </a:r>
            <a:r>
              <a:rPr lang="en-US" altLang="zh-CN" sz="2400" dirty="0" err="1"/>
              <a:t>concreteOperation</a:t>
            </a:r>
            <a:r>
              <a:rPr lang="en-US" altLang="zh-CN" sz="2400" dirty="0"/>
              <a:t>() {</a:t>
            </a:r>
          </a:p>
          <a:p>
            <a:r>
              <a:rPr lang="en-US" altLang="zh-CN" sz="2400" dirty="0"/>
              <a:t>        // implementation here</a:t>
            </a:r>
          </a:p>
          <a:p>
            <a:r>
              <a:rPr lang="en-US" altLang="zh-CN" sz="2400" dirty="0"/>
              <a:t>    }</a:t>
            </a:r>
          </a:p>
          <a:p>
            <a:r>
              <a:rPr lang="en-US" altLang="zh-CN" sz="2400" b="1" dirty="0">
                <a:solidFill>
                  <a:srgbClr val="FF0000"/>
                </a:solidFill>
                <a:effectLst>
                  <a:outerShdw blurRad="38100" dist="38100" dir="2700000" algn="tl">
                    <a:srgbClr val="000000">
                      <a:alpha val="43137"/>
                    </a:srgbClr>
                  </a:outerShdw>
                </a:effectLst>
              </a:rPr>
              <a:t>    void hook() {}</a:t>
            </a:r>
          </a:p>
          <a:p>
            <a:r>
              <a:rPr lang="en-US" altLang="zh-CN" sz="2400" dirty="0"/>
              <a:t>}</a:t>
            </a:r>
            <a:endParaRPr lang="zh-CN" altLang="en-US" sz="2400" dirty="0"/>
          </a:p>
        </p:txBody>
      </p:sp>
    </p:spTree>
    <p:extLst>
      <p:ext uri="{BB962C8B-B14F-4D97-AF65-F5344CB8AC3E}">
        <p14:creationId xmlns:p14="http://schemas.microsoft.com/office/powerpoint/2010/main" val="65836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251520" y="1365766"/>
            <a:ext cx="8531352" cy="4495800"/>
          </a:xfrm>
        </p:spPr>
        <p:txBody>
          <a:bodyPr>
            <a:normAutofit/>
          </a:bodyPr>
          <a:lstStyle/>
          <a:p>
            <a:r>
              <a:rPr lang="en-US" altLang="zh-CN" dirty="0"/>
              <a:t>The Hollywood Principle</a:t>
            </a:r>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76872"/>
            <a:ext cx="806698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89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323528" y="1556792"/>
            <a:ext cx="8531352" cy="4495800"/>
          </a:xfrm>
        </p:spPr>
        <p:txBody>
          <a:bodyPr>
            <a:normAutofit/>
          </a:bodyPr>
          <a:lstStyle/>
          <a:p>
            <a:r>
              <a:rPr lang="en-US" altLang="zh-CN" dirty="0">
                <a:ea typeface="宋体" charset="-122"/>
              </a:rPr>
              <a:t>The Hollywood Principle and Template Method</a:t>
            </a:r>
            <a:endParaRPr lang="zh-CN" alt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70" y="2021334"/>
            <a:ext cx="70199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46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the Template Method Pattern</a:t>
            </a:r>
            <a:endParaRPr lang="en-US" altLang="zh-CN" u="sng" dirty="0"/>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1772816"/>
            <a:ext cx="7112636" cy="4995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672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370464" y="1412776"/>
            <a:ext cx="8153400" cy="604664"/>
          </a:xfrm>
        </p:spPr>
        <p:txBody>
          <a:bodyPr/>
          <a:lstStyle/>
          <a:p>
            <a:r>
              <a:rPr lang="en-US" altLang="zh-CN" dirty="0"/>
              <a:t>Sorting with Template Method</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40" y="1770888"/>
            <a:ext cx="16573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4" y="1844824"/>
            <a:ext cx="5867084" cy="11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5819" y="3218688"/>
            <a:ext cx="9142501" cy="3170099"/>
          </a:xfrm>
          <a:prstGeom prst="rect">
            <a:avLst/>
          </a:prstGeom>
        </p:spPr>
        <p:txBody>
          <a:bodyPr wrap="square">
            <a:spAutoFit/>
          </a:bodyPr>
          <a:lstStyle/>
          <a:p>
            <a:r>
              <a:rPr lang="en-US" altLang="zh-CN" sz="2000" b="1" dirty="0"/>
              <a:t>private static void </a:t>
            </a:r>
            <a:r>
              <a:rPr lang="en-US" altLang="zh-CN" sz="2000" b="1" dirty="0" err="1">
                <a:solidFill>
                  <a:srgbClr val="C00000"/>
                </a:solidFill>
                <a:effectLst>
                  <a:outerShdw blurRad="38100" dist="38100" dir="2700000" algn="tl">
                    <a:srgbClr val="000000">
                      <a:alpha val="43137"/>
                    </a:srgbClr>
                  </a:outerShdw>
                </a:effectLst>
              </a:rPr>
              <a:t>mergeSort</a:t>
            </a:r>
            <a:r>
              <a:rPr lang="en-US" altLang="zh-CN" sz="2000" b="1" dirty="0"/>
              <a:t>(Object </a:t>
            </a:r>
            <a:r>
              <a:rPr lang="en-US" altLang="zh-CN" sz="2000" b="1" dirty="0" err="1"/>
              <a:t>src</a:t>
            </a:r>
            <a:r>
              <a:rPr lang="en-US" altLang="zh-CN" sz="2000" b="1" dirty="0"/>
              <a:t>[], Object </a:t>
            </a:r>
            <a:r>
              <a:rPr lang="en-US" altLang="zh-CN" sz="2000" b="1" dirty="0" err="1"/>
              <a:t>dest</a:t>
            </a:r>
            <a:r>
              <a:rPr lang="en-US" altLang="zh-CN" sz="2000" b="1" dirty="0"/>
              <a:t>[],   </a:t>
            </a:r>
            <a:r>
              <a:rPr lang="en-US" altLang="zh-CN" sz="2000" b="1" dirty="0" err="1"/>
              <a:t>int</a:t>
            </a:r>
            <a:r>
              <a:rPr lang="en-US" altLang="zh-CN" sz="2000" b="1" dirty="0"/>
              <a:t> low, </a:t>
            </a:r>
            <a:r>
              <a:rPr lang="en-US" altLang="zh-CN" sz="2000" b="1" dirty="0" err="1"/>
              <a:t>int</a:t>
            </a:r>
            <a:r>
              <a:rPr lang="en-US" altLang="zh-CN" sz="2000" b="1" dirty="0"/>
              <a:t> high, </a:t>
            </a:r>
            <a:r>
              <a:rPr lang="en-US" altLang="zh-CN" sz="2000" b="1" dirty="0" err="1"/>
              <a:t>int</a:t>
            </a:r>
            <a:r>
              <a:rPr lang="en-US" altLang="zh-CN" sz="2000" b="1" dirty="0"/>
              <a:t> off) </a:t>
            </a:r>
          </a:p>
          <a:p>
            <a:r>
              <a:rPr lang="en-US" altLang="zh-CN" sz="2000" b="1" dirty="0"/>
              <a:t>{</a:t>
            </a:r>
          </a:p>
          <a:p>
            <a:r>
              <a:rPr lang="en-US" altLang="zh-CN" sz="2000" b="1" dirty="0"/>
              <a:t>    for (</a:t>
            </a:r>
            <a:r>
              <a:rPr lang="en-US" altLang="zh-CN" sz="2000" b="1" dirty="0" err="1"/>
              <a:t>int</a:t>
            </a:r>
            <a:r>
              <a:rPr lang="en-US" altLang="zh-CN" sz="2000" b="1" dirty="0"/>
              <a:t> i=low; i&lt;high; i++){</a:t>
            </a:r>
          </a:p>
          <a:p>
            <a:r>
              <a:rPr lang="en-US" altLang="zh-CN" sz="2000" b="1" dirty="0"/>
              <a:t>        for (</a:t>
            </a:r>
            <a:r>
              <a:rPr lang="en-US" altLang="zh-CN" sz="2000" b="1" dirty="0" err="1"/>
              <a:t>int</a:t>
            </a:r>
            <a:r>
              <a:rPr lang="en-US" altLang="zh-CN" sz="2000" b="1" dirty="0"/>
              <a:t> j=i; j&gt;low &amp;&amp;</a:t>
            </a:r>
          </a:p>
          <a:p>
            <a:r>
              <a:rPr lang="en-US" altLang="zh-CN" sz="2000" b="1" dirty="0"/>
              <a:t>             ((Comparable)</a:t>
            </a:r>
            <a:r>
              <a:rPr lang="en-US" altLang="zh-CN" sz="2000" b="1" dirty="0" err="1"/>
              <a:t>dest</a:t>
            </a:r>
            <a:r>
              <a:rPr lang="en-US" altLang="zh-CN" sz="2000" b="1" dirty="0"/>
              <a:t>[j-1])</a:t>
            </a:r>
            <a:r>
              <a:rPr lang="en-US" altLang="zh-CN" sz="2000" b="1" dirty="0">
                <a:solidFill>
                  <a:srgbClr val="FF0000"/>
                </a:solidFill>
              </a:rPr>
              <a:t>.</a:t>
            </a:r>
            <a:r>
              <a:rPr lang="en-US" altLang="zh-CN" sz="2000" b="1" dirty="0" err="1">
                <a:solidFill>
                  <a:srgbClr val="FF0000"/>
                </a:solidFill>
              </a:rPr>
              <a:t>compareTo</a:t>
            </a:r>
            <a:r>
              <a:rPr lang="en-US" altLang="zh-CN" sz="2000" b="1" dirty="0"/>
              <a:t>((Comparable)</a:t>
            </a:r>
            <a:r>
              <a:rPr lang="en-US" altLang="zh-CN" sz="2000" b="1" dirty="0" err="1"/>
              <a:t>dest</a:t>
            </a:r>
            <a:r>
              <a:rPr lang="en-US" altLang="zh-CN" sz="2000" b="1" dirty="0"/>
              <a:t>[j])&gt;0; j--)</a:t>
            </a:r>
          </a:p>
          <a:p>
            <a:r>
              <a:rPr lang="en-US" altLang="zh-CN" sz="2000" b="1" dirty="0"/>
              <a:t>        {</a:t>
            </a:r>
          </a:p>
          <a:p>
            <a:r>
              <a:rPr lang="en-US" altLang="zh-CN" sz="2000" b="1" dirty="0"/>
              <a:t>            swap(</a:t>
            </a:r>
            <a:r>
              <a:rPr lang="en-US" altLang="zh-CN" sz="2000" b="1" dirty="0" err="1"/>
              <a:t>dest</a:t>
            </a:r>
            <a:r>
              <a:rPr lang="en-US" altLang="zh-CN" sz="2000" b="1" dirty="0"/>
              <a:t>, j, j-1);</a:t>
            </a:r>
          </a:p>
          <a:p>
            <a:r>
              <a:rPr lang="en-US" altLang="zh-CN" sz="2000" b="1" dirty="0"/>
              <a:t>        }</a:t>
            </a:r>
          </a:p>
          <a:p>
            <a:r>
              <a:rPr lang="en-US" altLang="zh-CN" sz="2000" b="1" dirty="0"/>
              <a:t>    }</a:t>
            </a:r>
          </a:p>
          <a:p>
            <a:r>
              <a:rPr lang="en-US" altLang="zh-CN" sz="2000" b="1" dirty="0"/>
              <a:t>    return;</a:t>
            </a:r>
            <a:endParaRPr lang="zh-CN" altLang="en-US" sz="2000" b="1" dirty="0"/>
          </a:p>
        </p:txBody>
      </p:sp>
    </p:spTree>
    <p:extLst>
      <p:ext uri="{BB962C8B-B14F-4D97-AF65-F5344CB8AC3E}">
        <p14:creationId xmlns:p14="http://schemas.microsoft.com/office/powerpoint/2010/main" val="1389239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3" name="矩形 2"/>
          <p:cNvSpPr/>
          <p:nvPr/>
        </p:nvSpPr>
        <p:spPr>
          <a:xfrm>
            <a:off x="2964155" y="3244334"/>
            <a:ext cx="4704189" cy="369332"/>
          </a:xfrm>
          <a:prstGeom prst="rect">
            <a:avLst/>
          </a:prstGeom>
        </p:spPr>
        <p:txBody>
          <a:bodyPr wrap="square">
            <a:spAutoFit/>
          </a:bodyPr>
          <a:lstStyle/>
          <a:p>
            <a:endParaRPr lang="zh-CN" altLang="en-US" dirty="0"/>
          </a:p>
        </p:txBody>
      </p:sp>
      <p:sp>
        <p:nvSpPr>
          <p:cNvPr id="8" name="内容占位符 2"/>
          <p:cNvSpPr>
            <a:spLocks noGrp="1"/>
          </p:cNvSpPr>
          <p:nvPr>
            <p:ph sz="quarter" idx="1"/>
          </p:nvPr>
        </p:nvSpPr>
        <p:spPr>
          <a:xfrm>
            <a:off x="370464" y="1412776"/>
            <a:ext cx="8153400" cy="604664"/>
          </a:xfrm>
        </p:spPr>
        <p:txBody>
          <a:bodyPr/>
          <a:lstStyle/>
          <a:p>
            <a:r>
              <a:rPr lang="en-US" altLang="zh-CN" dirty="0"/>
              <a:t>Comparing Ducks</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0"/>
            <a:ext cx="2520875" cy="197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5496" y="1890117"/>
            <a:ext cx="4512333" cy="3447098"/>
          </a:xfrm>
          <a:prstGeom prst="rect">
            <a:avLst/>
          </a:prstGeom>
          <a:ln>
            <a:solidFill>
              <a:srgbClr val="92D050"/>
            </a:solidFill>
          </a:ln>
        </p:spPr>
        <p:txBody>
          <a:bodyPr wrap="square">
            <a:spAutoFit/>
          </a:bodyPr>
          <a:lstStyle/>
          <a:p>
            <a:r>
              <a:rPr lang="en-US" altLang="zh-CN" sz="2000" dirty="0"/>
              <a:t>public class Duck implements Comparable {</a:t>
            </a:r>
          </a:p>
          <a:p>
            <a:r>
              <a:rPr lang="en-US" altLang="zh-CN" sz="2000" dirty="0"/>
              <a:t>    String name;</a:t>
            </a:r>
          </a:p>
          <a:p>
            <a:r>
              <a:rPr lang="en-US" altLang="zh-CN" sz="2000" dirty="0"/>
              <a:t>    </a:t>
            </a:r>
            <a:r>
              <a:rPr lang="en-US" altLang="zh-CN" sz="2000" dirty="0" err="1"/>
              <a:t>int</a:t>
            </a:r>
            <a:r>
              <a:rPr lang="en-US" altLang="zh-CN" sz="2000" dirty="0"/>
              <a:t> weight;</a:t>
            </a:r>
          </a:p>
          <a:p>
            <a:r>
              <a:rPr lang="en-US" altLang="zh-CN" sz="2000" dirty="0"/>
              <a:t>    public Duck(String name, </a:t>
            </a:r>
            <a:r>
              <a:rPr lang="en-US" altLang="zh-CN" sz="2000" dirty="0" err="1"/>
              <a:t>int</a:t>
            </a:r>
            <a:r>
              <a:rPr lang="en-US" altLang="zh-CN" sz="2000" dirty="0"/>
              <a:t> weight) {</a:t>
            </a:r>
          </a:p>
          <a:p>
            <a:r>
              <a:rPr lang="en-US" altLang="zh-CN" sz="2000" dirty="0"/>
              <a:t>        this.name = name;</a:t>
            </a:r>
          </a:p>
          <a:p>
            <a:r>
              <a:rPr lang="en-US" altLang="zh-CN" sz="2000" dirty="0"/>
              <a:t>        </a:t>
            </a:r>
            <a:r>
              <a:rPr lang="en-US" altLang="zh-CN" sz="2000" dirty="0" err="1"/>
              <a:t>this.weight</a:t>
            </a:r>
            <a:r>
              <a:rPr lang="en-US" altLang="zh-CN" sz="2000" dirty="0"/>
              <a:t> = weight;</a:t>
            </a:r>
          </a:p>
          <a:p>
            <a:r>
              <a:rPr lang="en-US" altLang="zh-CN" sz="2000" dirty="0"/>
              <a:t>    }</a:t>
            </a:r>
          </a:p>
          <a:p>
            <a:r>
              <a:rPr lang="en-US" altLang="zh-CN" sz="2000" dirty="0"/>
              <a:t>    public String </a:t>
            </a:r>
            <a:r>
              <a:rPr lang="en-US" altLang="zh-CN" sz="2000" dirty="0" err="1"/>
              <a:t>toString</a:t>
            </a:r>
            <a:r>
              <a:rPr lang="en-US" altLang="zh-CN" sz="2000" dirty="0"/>
              <a:t>() {</a:t>
            </a:r>
          </a:p>
          <a:p>
            <a:r>
              <a:rPr lang="en-US" altLang="zh-CN" sz="2000" dirty="0"/>
              <a:t>        return name + “ weighs “ + weight;</a:t>
            </a:r>
          </a:p>
          <a:p>
            <a:r>
              <a:rPr lang="en-US" altLang="zh-CN" sz="2000" dirty="0"/>
              <a:t>    }</a:t>
            </a:r>
          </a:p>
        </p:txBody>
      </p:sp>
      <p:sp>
        <p:nvSpPr>
          <p:cNvPr id="5" name="矩形 4"/>
          <p:cNvSpPr/>
          <p:nvPr/>
        </p:nvSpPr>
        <p:spPr>
          <a:xfrm>
            <a:off x="4716016" y="2708920"/>
            <a:ext cx="4392487" cy="4247317"/>
          </a:xfrm>
          <a:prstGeom prst="rect">
            <a:avLst/>
          </a:prstGeom>
          <a:ln>
            <a:solidFill>
              <a:srgbClr val="00B050"/>
            </a:solidFill>
          </a:ln>
        </p:spPr>
        <p:txBody>
          <a:bodyPr wrap="square">
            <a:spAutoFit/>
          </a:bodyPr>
          <a:lstStyle/>
          <a:p>
            <a:r>
              <a:rPr lang="en-US" altLang="zh-CN" dirty="0"/>
              <a:t> public </a:t>
            </a:r>
            <a:r>
              <a:rPr lang="en-US" altLang="zh-CN" dirty="0" err="1"/>
              <a:t>int</a:t>
            </a:r>
            <a:r>
              <a:rPr lang="en-US" altLang="zh-CN" dirty="0"/>
              <a:t> </a:t>
            </a:r>
            <a:r>
              <a:rPr lang="en-US" altLang="zh-CN" dirty="0" err="1"/>
              <a:t>compareTo</a:t>
            </a:r>
            <a:r>
              <a:rPr lang="en-US" altLang="zh-CN" dirty="0"/>
              <a:t>(Object object) {</a:t>
            </a:r>
          </a:p>
          <a:p>
            <a:r>
              <a:rPr lang="en-US" altLang="zh-CN" dirty="0"/>
              <a:t> </a:t>
            </a:r>
          </a:p>
          <a:p>
            <a:r>
              <a:rPr lang="en-US" altLang="zh-CN" dirty="0"/>
              <a:t>        Duck </a:t>
            </a:r>
            <a:r>
              <a:rPr lang="en-US" altLang="zh-CN" dirty="0" err="1"/>
              <a:t>otherDuck</a:t>
            </a:r>
            <a:r>
              <a:rPr lang="en-US" altLang="zh-CN" dirty="0"/>
              <a:t> = (Duck)object;</a:t>
            </a:r>
          </a:p>
          <a:p>
            <a:r>
              <a:rPr lang="en-US" altLang="zh-CN" dirty="0"/>
              <a:t>  </a:t>
            </a:r>
          </a:p>
          <a:p>
            <a:r>
              <a:rPr lang="en-US" altLang="zh-CN" dirty="0"/>
              <a:t>        if (</a:t>
            </a:r>
            <a:r>
              <a:rPr lang="en-US" altLang="zh-CN" dirty="0" err="1"/>
              <a:t>this.weight</a:t>
            </a:r>
            <a:r>
              <a:rPr lang="en-US" altLang="zh-CN" dirty="0"/>
              <a:t> &lt; </a:t>
            </a:r>
            <a:r>
              <a:rPr lang="en-US" altLang="zh-CN" dirty="0" err="1"/>
              <a:t>otherDuck.weight</a:t>
            </a:r>
            <a:r>
              <a:rPr lang="en-US" altLang="zh-CN" dirty="0"/>
              <a:t>) {</a:t>
            </a:r>
          </a:p>
          <a:p>
            <a:r>
              <a:rPr lang="en-US" altLang="zh-CN" dirty="0"/>
              <a:t>            return -1;</a:t>
            </a:r>
          </a:p>
          <a:p>
            <a:r>
              <a:rPr lang="en-US" altLang="zh-CN" dirty="0"/>
              <a:t>        } else if (</a:t>
            </a:r>
            <a:r>
              <a:rPr lang="en-US" altLang="zh-CN" dirty="0" err="1"/>
              <a:t>this.weight</a:t>
            </a:r>
            <a:r>
              <a:rPr lang="en-US" altLang="zh-CN" dirty="0"/>
              <a:t> == </a:t>
            </a:r>
            <a:r>
              <a:rPr lang="en-US" altLang="zh-CN" dirty="0" err="1"/>
              <a:t>otherDuck.weight</a:t>
            </a:r>
            <a:r>
              <a:rPr lang="en-US" altLang="zh-CN" dirty="0"/>
              <a:t>) {</a:t>
            </a:r>
          </a:p>
          <a:p>
            <a:r>
              <a:rPr lang="en-US" altLang="zh-CN" dirty="0"/>
              <a:t>            return 0;</a:t>
            </a:r>
          </a:p>
          <a:p>
            <a:r>
              <a:rPr lang="en-US" altLang="zh-CN" dirty="0"/>
              <a:t>        } else { // </a:t>
            </a:r>
            <a:r>
              <a:rPr lang="en-US" altLang="zh-CN" dirty="0" err="1"/>
              <a:t>this.weight</a:t>
            </a:r>
            <a:r>
              <a:rPr lang="en-US" altLang="zh-CN" dirty="0"/>
              <a:t> &gt; </a:t>
            </a:r>
            <a:r>
              <a:rPr lang="en-US" altLang="zh-CN" dirty="0" err="1"/>
              <a:t>otherDuck.weight</a:t>
            </a:r>
            <a:endParaRPr lang="en-US" altLang="zh-CN" dirty="0"/>
          </a:p>
          <a:p>
            <a:r>
              <a:rPr lang="en-US" altLang="zh-CN" dirty="0"/>
              <a:t>            return 1;</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2716450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8" name="内容占位符 2"/>
          <p:cNvSpPr>
            <a:spLocks noGrp="1"/>
          </p:cNvSpPr>
          <p:nvPr>
            <p:ph sz="quarter" idx="1"/>
          </p:nvPr>
        </p:nvSpPr>
        <p:spPr>
          <a:xfrm>
            <a:off x="370464" y="1412776"/>
            <a:ext cx="8153400" cy="604664"/>
          </a:xfrm>
        </p:spPr>
        <p:txBody>
          <a:bodyPr/>
          <a:lstStyle/>
          <a:p>
            <a:r>
              <a:rPr lang="en-US" altLang="zh-CN" dirty="0"/>
              <a:t>Comparing Ducks</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0"/>
            <a:ext cx="2520875" cy="197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23528" y="1844824"/>
            <a:ext cx="8209507" cy="6463308"/>
          </a:xfrm>
          <a:prstGeom prst="rect">
            <a:avLst/>
          </a:prstGeom>
          <a:ln>
            <a:solidFill>
              <a:schemeClr val="bg1"/>
            </a:solidFill>
          </a:ln>
        </p:spPr>
        <p:txBody>
          <a:bodyPr wrap="square">
            <a:spAutoFit/>
          </a:bodyPr>
          <a:lstStyle/>
          <a:p>
            <a:r>
              <a:rPr lang="en-US" altLang="zh-CN" dirty="0"/>
              <a:t> public class </a:t>
            </a:r>
            <a:r>
              <a:rPr lang="en-US" altLang="zh-CN" dirty="0" err="1"/>
              <a:t>DuckSortTestDrive</a:t>
            </a:r>
            <a:r>
              <a:rPr lang="en-US" altLang="zh-CN" dirty="0"/>
              <a:t> {</a:t>
            </a:r>
          </a:p>
          <a:p>
            <a:r>
              <a:rPr lang="en-US" altLang="zh-CN" dirty="0"/>
              <a:t>    public static void main(String[] </a:t>
            </a:r>
            <a:r>
              <a:rPr lang="en-US" altLang="zh-CN" dirty="0" err="1"/>
              <a:t>args</a:t>
            </a:r>
            <a:r>
              <a:rPr lang="en-US" altLang="zh-CN" dirty="0"/>
              <a:t>) {</a:t>
            </a:r>
          </a:p>
          <a:p>
            <a:r>
              <a:rPr lang="en-US" altLang="zh-CN" dirty="0"/>
              <a:t>        Duck[] ducks = { </a:t>
            </a:r>
          </a:p>
          <a:p>
            <a:r>
              <a:rPr lang="en-US" altLang="zh-CN" dirty="0"/>
              <a:t>                         new Duck(“Daffy”, 8), </a:t>
            </a:r>
          </a:p>
          <a:p>
            <a:r>
              <a:rPr lang="en-US" altLang="zh-CN" dirty="0"/>
              <a:t>                         new Duck(“Dewey”, 2),</a:t>
            </a:r>
          </a:p>
          <a:p>
            <a:r>
              <a:rPr lang="en-US" altLang="zh-CN" dirty="0"/>
              <a:t>                         new Duck(“Howard”, 7),</a:t>
            </a:r>
          </a:p>
          <a:p>
            <a:r>
              <a:rPr lang="en-US" altLang="zh-CN" dirty="0"/>
              <a:t>                         new Duck(“Louie”, 2),</a:t>
            </a:r>
          </a:p>
          <a:p>
            <a:r>
              <a:rPr lang="en-US" altLang="zh-CN" dirty="0"/>
              <a:t>                         new Duck(“Donald”, 10), </a:t>
            </a:r>
          </a:p>
          <a:p>
            <a:r>
              <a:rPr lang="en-US" altLang="zh-CN" dirty="0"/>
              <a:t>                         new Duck(“Huey”, 2)</a:t>
            </a:r>
          </a:p>
          <a:p>
            <a:r>
              <a:rPr lang="en-US" altLang="zh-CN" dirty="0"/>
              <a:t>         };</a:t>
            </a:r>
          </a:p>
          <a:p>
            <a:r>
              <a:rPr lang="en-US" altLang="zh-CN" dirty="0"/>
              <a:t>        </a:t>
            </a:r>
            <a:r>
              <a:rPr lang="en-US" altLang="zh-CN" dirty="0" err="1"/>
              <a:t>System.out.println</a:t>
            </a:r>
            <a:r>
              <a:rPr lang="en-US" altLang="zh-CN" dirty="0"/>
              <a:t>(“Before sorting:”);</a:t>
            </a:r>
          </a:p>
          <a:p>
            <a:r>
              <a:rPr lang="en-US" altLang="zh-CN" dirty="0"/>
              <a:t>        display(ducks);</a:t>
            </a:r>
          </a:p>
          <a:p>
            <a:r>
              <a:rPr lang="en-US" altLang="zh-CN" dirty="0"/>
              <a:t>        </a:t>
            </a:r>
            <a:r>
              <a:rPr lang="en-US" altLang="zh-CN" dirty="0" err="1"/>
              <a:t>Arrays.sort</a:t>
            </a:r>
            <a:r>
              <a:rPr lang="en-US" altLang="zh-CN" dirty="0"/>
              <a:t>(ducks);</a:t>
            </a:r>
          </a:p>
          <a:p>
            <a:r>
              <a:rPr lang="en-US" altLang="zh-CN" dirty="0"/>
              <a:t>         </a:t>
            </a:r>
            <a:r>
              <a:rPr lang="en-US" altLang="zh-CN" dirty="0" err="1"/>
              <a:t>System.out.println</a:t>
            </a:r>
            <a:r>
              <a:rPr lang="en-US" altLang="zh-CN" dirty="0"/>
              <a:t>(“\</a:t>
            </a:r>
            <a:r>
              <a:rPr lang="en-US" altLang="zh-CN" dirty="0" err="1"/>
              <a:t>nAfter</a:t>
            </a:r>
            <a:r>
              <a:rPr lang="en-US" altLang="zh-CN" dirty="0"/>
              <a:t> sorting:”);</a:t>
            </a:r>
          </a:p>
          <a:p>
            <a:r>
              <a:rPr lang="en-US" altLang="zh-CN" dirty="0"/>
              <a:t>        display(ducks);</a:t>
            </a:r>
          </a:p>
          <a:p>
            <a:r>
              <a:rPr lang="en-US" altLang="zh-CN" dirty="0"/>
              <a:t> public static void display(Duck[] ducks) {</a:t>
            </a:r>
          </a:p>
          <a:p>
            <a:r>
              <a:rPr lang="en-US" altLang="zh-CN" dirty="0"/>
              <a:t>        for (</a:t>
            </a:r>
            <a:r>
              <a:rPr lang="en-US" altLang="zh-CN" dirty="0" err="1"/>
              <a:t>int</a:t>
            </a:r>
            <a:r>
              <a:rPr lang="en-US" altLang="zh-CN" dirty="0"/>
              <a:t> i = 0; i &lt; </a:t>
            </a:r>
            <a:r>
              <a:rPr lang="en-US" altLang="zh-CN" dirty="0" err="1"/>
              <a:t>ducks.length</a:t>
            </a:r>
            <a:r>
              <a:rPr lang="en-US" altLang="zh-CN" dirty="0"/>
              <a:t>; i++) {</a:t>
            </a:r>
          </a:p>
          <a:p>
            <a:r>
              <a:rPr lang="en-US" altLang="zh-CN" dirty="0"/>
              <a:t>            </a:t>
            </a:r>
            <a:r>
              <a:rPr lang="en-US" altLang="zh-CN" dirty="0" err="1"/>
              <a:t>System.out.println</a:t>
            </a:r>
            <a:r>
              <a:rPr lang="en-US" altLang="zh-CN" dirty="0"/>
              <a:t>(ducks[i]);</a:t>
            </a:r>
          </a:p>
          <a:p>
            <a:r>
              <a:rPr lang="en-US" altLang="zh-CN" dirty="0"/>
              <a:t>        }</a:t>
            </a:r>
          </a:p>
          <a:p>
            <a:r>
              <a:rPr lang="en-US" altLang="zh-CN" dirty="0"/>
              <a:t>    }</a:t>
            </a:r>
          </a:p>
          <a:p>
            <a:r>
              <a:rPr lang="en-US" altLang="zh-CN" dirty="0"/>
              <a:t>}    </a:t>
            </a:r>
            <a:endParaRPr lang="zh-CN" altLang="en-US" dirty="0"/>
          </a:p>
          <a:p>
            <a:endParaRPr lang="en-US" altLang="zh-CN" dirty="0"/>
          </a:p>
          <a:p>
            <a:r>
              <a:rPr lang="en-US" altLang="zh-CN" dirty="0"/>
              <a:t>    }</a:t>
            </a:r>
            <a:endParaRPr lang="zh-CN" alt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348880"/>
            <a:ext cx="3505767"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468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the Template Method Pattern</a:t>
            </a:r>
          </a:p>
          <a:p>
            <a:pPr marL="514350" indent="-514350">
              <a:buFont typeface="+mj-lt"/>
              <a:buAutoNum type="arabicPeriod"/>
            </a:pPr>
            <a:r>
              <a:rPr lang="en-US" altLang="zh-CN" dirty="0">
                <a:solidFill>
                  <a:srgbClr val="FF0000"/>
                </a:solidFill>
              </a:rPr>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2858839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sp>
        <p:nvSpPr>
          <p:cNvPr id="8" name="内容占位符 2"/>
          <p:cNvSpPr>
            <a:spLocks noGrp="1"/>
          </p:cNvSpPr>
          <p:nvPr>
            <p:ph sz="quarter" idx="1"/>
          </p:nvPr>
        </p:nvSpPr>
        <p:spPr>
          <a:xfrm>
            <a:off x="370464" y="1412776"/>
            <a:ext cx="8153400" cy="4896544"/>
          </a:xfrm>
        </p:spPr>
        <p:txBody>
          <a:bodyPr>
            <a:normAutofit/>
          </a:bodyPr>
          <a:lstStyle/>
          <a:p>
            <a:r>
              <a:rPr lang="zh-CN" altLang="en-US" dirty="0"/>
              <a:t>使用豆浆机制作纯豆浆（</a:t>
            </a:r>
            <a:r>
              <a:rPr lang="en-US" altLang="zh-CN" dirty="0" err="1"/>
              <a:t>PureSoyaMilk</a:t>
            </a:r>
            <a:r>
              <a:rPr lang="zh-CN" altLang="en-US" dirty="0"/>
              <a:t>）、红枣豆浆（</a:t>
            </a:r>
            <a:r>
              <a:rPr lang="en-US" altLang="zh-CN" u="sng" dirty="0" err="1"/>
              <a:t>ReddatesSoyaMilk</a:t>
            </a:r>
            <a:r>
              <a:rPr lang="zh-CN" altLang="en-US" dirty="0"/>
              <a:t>）和核桃豆浆（</a:t>
            </a:r>
            <a:r>
              <a:rPr lang="en-US" altLang="zh-CN" dirty="0" err="1"/>
              <a:t>NutSoyaMilk</a:t>
            </a:r>
            <a:r>
              <a:rPr lang="zh-CN" altLang="en-US" dirty="0"/>
              <a:t>）。制作各种豆浆的程序：选材（</a:t>
            </a:r>
            <a:r>
              <a:rPr lang="en-US" altLang="zh-CN" u="sng" dirty="0" err="1"/>
              <a:t>selectMaterial</a:t>
            </a:r>
            <a:r>
              <a:rPr lang="zh-CN" altLang="en-US" dirty="0"/>
              <a:t>）</a:t>
            </a:r>
            <a:r>
              <a:rPr lang="en-US" altLang="zh-CN" dirty="0"/>
              <a:t>—&gt;</a:t>
            </a:r>
            <a:r>
              <a:rPr lang="zh-CN" altLang="en-US" dirty="0"/>
              <a:t>添加配料（</a:t>
            </a:r>
            <a:r>
              <a:rPr lang="en-US" altLang="zh-CN" dirty="0" err="1"/>
              <a:t>addCondiments</a:t>
            </a:r>
            <a:r>
              <a:rPr lang="zh-CN" altLang="en-US" dirty="0"/>
              <a:t>）</a:t>
            </a:r>
            <a:r>
              <a:rPr lang="en-US" altLang="zh-CN" dirty="0"/>
              <a:t>—&gt;</a:t>
            </a:r>
            <a:r>
              <a:rPr lang="zh-CN" altLang="en-US" dirty="0"/>
              <a:t>浸泡（</a:t>
            </a:r>
            <a:r>
              <a:rPr lang="en-US" altLang="zh-CN" dirty="0"/>
              <a:t>soak</a:t>
            </a:r>
            <a:r>
              <a:rPr lang="zh-CN" altLang="en-US" dirty="0"/>
              <a:t>）</a:t>
            </a:r>
            <a:r>
              <a:rPr lang="en-US" altLang="zh-CN" dirty="0"/>
              <a:t>—&gt;</a:t>
            </a:r>
            <a:r>
              <a:rPr lang="zh-CN" altLang="en-US" dirty="0"/>
              <a:t>放到豆浆机打碎（</a:t>
            </a:r>
            <a:r>
              <a:rPr lang="en-US" altLang="zh-CN" dirty="0"/>
              <a:t>beat</a:t>
            </a:r>
            <a:r>
              <a:rPr lang="zh-CN" altLang="en-US" dirty="0"/>
              <a:t>），通过添加不同的配料，可以制作出不同口味的豆浆，但是选材、浸泡和放到豆浆机打碎这几个步骤对于制作每种口味的豆浆都是一样的。</a:t>
            </a:r>
            <a:endParaRPr lang="en-US" altLang="zh-CN" dirty="0"/>
          </a:p>
          <a:p>
            <a:r>
              <a:rPr lang="zh-CN" altLang="en-US" dirty="0"/>
              <a:t>制作纯豆浆不需要添加调料。</a:t>
            </a:r>
          </a:p>
        </p:txBody>
      </p:sp>
    </p:spTree>
    <p:extLst>
      <p:ext uri="{BB962C8B-B14F-4D97-AF65-F5344CB8AC3E}">
        <p14:creationId xmlns:p14="http://schemas.microsoft.com/office/powerpoint/2010/main" val="2498854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BCC51-240E-4853-9BA3-07F79F4299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912F32-CC3F-4CE1-8339-A2350361394B}"/>
              </a:ext>
            </a:extLst>
          </p:cNvPr>
          <p:cNvSpPr>
            <a:spLocks noGrp="1"/>
          </p:cNvSpPr>
          <p:nvPr>
            <p:ph sz="quarter" idx="1"/>
          </p:nvPr>
        </p:nvSpPr>
        <p:spPr/>
        <p:txBody>
          <a:bodyPr>
            <a:normAutofit fontScale="92500"/>
          </a:bodyPr>
          <a:lstStyle/>
          <a:p>
            <a:r>
              <a:rPr lang="en-US" altLang="zh-CN" dirty="0" err="1"/>
              <a:t>PureSoyaMilk</a:t>
            </a:r>
            <a:r>
              <a:rPr lang="en-US" altLang="zh-CN" dirty="0"/>
              <a:t>, </a:t>
            </a:r>
            <a:r>
              <a:rPr lang="en-US" altLang="zh-CN" dirty="0" err="1"/>
              <a:t>ReddatesSoyaMilk</a:t>
            </a:r>
            <a:r>
              <a:rPr lang="en-US" altLang="zh-CN" dirty="0"/>
              <a:t>, and </a:t>
            </a:r>
            <a:r>
              <a:rPr lang="en-US" altLang="zh-CN" dirty="0" err="1"/>
              <a:t>NutSoyaMilk</a:t>
            </a:r>
            <a:r>
              <a:rPr lang="en-US" altLang="zh-CN" dirty="0"/>
              <a:t> are made with soybean milk </a:t>
            </a:r>
            <a:r>
              <a:rPr lang="en-US" altLang="zh-CN" dirty="0" err="1"/>
              <a:t>machine.Program</a:t>
            </a:r>
            <a:r>
              <a:rPr lang="en-US" altLang="zh-CN" dirty="0"/>
              <a:t>: choice for all kinds of soybean milk (</a:t>
            </a:r>
            <a:r>
              <a:rPr lang="en-US" altLang="zh-CN" dirty="0" err="1"/>
              <a:t>selectMaterial</a:t>
            </a:r>
            <a:r>
              <a:rPr lang="en-US" altLang="zh-CN" dirty="0"/>
              <a:t>) - &gt; add ingredients (</a:t>
            </a:r>
            <a:r>
              <a:rPr lang="en-US" altLang="zh-CN" dirty="0" err="1"/>
              <a:t>addCondiments</a:t>
            </a:r>
            <a:r>
              <a:rPr lang="en-US" altLang="zh-CN" dirty="0"/>
              <a:t>) - &gt; soaking (soak) - &gt; in the soybean milk maker break (beat), by adding different ingredients, can produce different flavors of soy milk, but materials, and soak in the soybean milk maker break these steps for the production of each flavor soya-bean milk are the same.</a:t>
            </a:r>
          </a:p>
          <a:p>
            <a:r>
              <a:rPr lang="en-US" altLang="zh-CN" dirty="0"/>
              <a:t>You don't need seasoning to make pure soy milk.</a:t>
            </a:r>
          </a:p>
          <a:p>
            <a:endParaRPr lang="zh-CN" altLang="en-US" dirty="0"/>
          </a:p>
        </p:txBody>
      </p:sp>
    </p:spTree>
    <p:extLst>
      <p:ext uri="{BB962C8B-B14F-4D97-AF65-F5344CB8AC3E}">
        <p14:creationId xmlns:p14="http://schemas.microsoft.com/office/powerpoint/2010/main" val="385431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1338263"/>
            <a:ext cx="83153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255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163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09928"/>
            <a:ext cx="8602698" cy="465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996952"/>
            <a:ext cx="36576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255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77906"/>
            <a:ext cx="6478386" cy="458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064" y="4437112"/>
            <a:ext cx="36576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80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solidFill>
                  <a:srgbClr val="FF0000"/>
                </a:solidFill>
              </a:rPr>
              <a:t>A Case Analysis</a:t>
            </a:r>
          </a:p>
          <a:p>
            <a:pPr marL="514350" indent="-514350">
              <a:buFont typeface="+mj-lt"/>
              <a:buAutoNum type="arabicPeriod"/>
            </a:pPr>
            <a:r>
              <a:rPr lang="en-US" altLang="zh-CN" dirty="0"/>
              <a:t>Design Pattern: the Template Method Pattern</a:t>
            </a:r>
            <a:endParaRPr lang="en-US" altLang="zh-CN" u="sng" dirty="0"/>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166054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5117215"/>
            <a:ext cx="31623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00807"/>
            <a:ext cx="7865681" cy="341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18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5445224"/>
            <a:ext cx="24384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44824"/>
            <a:ext cx="740386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18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5388808"/>
            <a:ext cx="23336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01" y="1772816"/>
            <a:ext cx="746078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18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7086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18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648" y="0"/>
            <a:ext cx="8153400" cy="1219200"/>
          </a:xfrm>
        </p:spPr>
        <p:txBody>
          <a:bodyPr>
            <a:normAutofit/>
          </a:bodyPr>
          <a:lstStyle/>
          <a:p>
            <a:r>
              <a:rPr lang="en-US" altLang="zh-CN" dirty="0">
                <a:solidFill>
                  <a:schemeClr val="tx1"/>
                </a:solidFill>
              </a:rPr>
              <a:t>3. An Application for example</a:t>
            </a:r>
            <a:endParaRPr lang="en-US" altLang="zh-CN" u="sng" dirty="0">
              <a:solidFill>
                <a:schemeClr val="tx1"/>
              </a:solidFill>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980728"/>
            <a:ext cx="3600400" cy="591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034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the Template Method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solidFill>
                  <a:srgbClr val="FF0000"/>
                </a:solidFill>
              </a:rPr>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2455894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4. An experiment in class</a:t>
            </a:r>
            <a:endParaRPr lang="zh-CN" altLang="en-US"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a:srcRect t="35000" b="35000"/>
          <a:stretch>
            <a:fillRect/>
          </a:stretch>
        </p:blipFill>
        <p:spPr bwMode="auto">
          <a:xfrm>
            <a:off x="857224" y="6432965"/>
            <a:ext cx="1571636" cy="353621"/>
          </a:xfrm>
          <a:prstGeom prst="rect">
            <a:avLst/>
          </a:prstGeom>
          <a:noFill/>
        </p:spPr>
      </p:pic>
      <p:sp>
        <p:nvSpPr>
          <p:cNvPr id="7" name="内容占位符 2"/>
          <p:cNvSpPr>
            <a:spLocks noGrp="1"/>
          </p:cNvSpPr>
          <p:nvPr>
            <p:ph sz="quarter" idx="1"/>
          </p:nvPr>
        </p:nvSpPr>
        <p:spPr>
          <a:xfrm>
            <a:off x="612648" y="1600200"/>
            <a:ext cx="8153400" cy="604664"/>
          </a:xfrm>
        </p:spPr>
        <p:txBody>
          <a:bodyPr/>
          <a:lstStyle/>
          <a:p>
            <a:r>
              <a:rPr lang="en-US" altLang="zh-CN" dirty="0"/>
              <a:t>Bank transactions</a:t>
            </a:r>
            <a:endParaRPr lang="en-US" altLang="zh-CN" sz="2400" dirty="0">
              <a:solidFill>
                <a:srgbClr val="0070C0"/>
              </a:solidFill>
            </a:endParaRPr>
          </a:p>
        </p:txBody>
      </p:sp>
      <p:sp>
        <p:nvSpPr>
          <p:cNvPr id="3" name="矩形 2"/>
          <p:cNvSpPr/>
          <p:nvPr/>
        </p:nvSpPr>
        <p:spPr>
          <a:xfrm>
            <a:off x="857224" y="2204864"/>
            <a:ext cx="7891240" cy="2677656"/>
          </a:xfrm>
          <a:prstGeom prst="rect">
            <a:avLst/>
          </a:prstGeom>
        </p:spPr>
        <p:txBody>
          <a:bodyPr wrap="square">
            <a:spAutoFit/>
          </a:bodyPr>
          <a:lstStyle/>
          <a:p>
            <a:r>
              <a:rPr lang="zh-CN" altLang="zh-CN" sz="2400" dirty="0"/>
              <a:t>在银行办理业务时，一般都包含几个基本步骤，首先需要取号排队</a:t>
            </a:r>
            <a:r>
              <a:rPr lang="zh-CN" altLang="en-US" sz="2400" dirty="0"/>
              <a:t>（</a:t>
            </a:r>
            <a:r>
              <a:rPr lang="en-US" altLang="zh-CN" sz="2400" dirty="0" err="1"/>
              <a:t>getNumber</a:t>
            </a:r>
            <a:r>
              <a:rPr lang="zh-CN" altLang="en-US" sz="2400" dirty="0"/>
              <a:t>）</a:t>
            </a:r>
            <a:r>
              <a:rPr lang="zh-CN" altLang="zh-CN" sz="2400" dirty="0"/>
              <a:t>，然后办理具体业务</a:t>
            </a:r>
            <a:r>
              <a:rPr lang="zh-CN" altLang="en-US" sz="2400" dirty="0"/>
              <a:t>（</a:t>
            </a:r>
            <a:r>
              <a:rPr lang="en-US" altLang="zh-CN" sz="2400" u="sng" dirty="0" err="1"/>
              <a:t>doBusiness</a:t>
            </a:r>
            <a:r>
              <a:rPr lang="zh-CN" altLang="en-US" sz="2400" dirty="0"/>
              <a:t>）</a:t>
            </a:r>
            <a:r>
              <a:rPr lang="zh-CN" altLang="zh-CN" sz="2400" dirty="0"/>
              <a:t>，最后根据储户的意愿可以对银行工作人员进行评分</a:t>
            </a:r>
            <a:r>
              <a:rPr lang="zh-CN" altLang="en-US" sz="2400" dirty="0"/>
              <a:t>（</a:t>
            </a:r>
            <a:r>
              <a:rPr lang="en-US" altLang="zh-CN" sz="2400" dirty="0" err="1"/>
              <a:t>judgeOrder</a:t>
            </a:r>
            <a:r>
              <a:rPr lang="zh-CN" altLang="en-US" sz="2400" dirty="0"/>
              <a:t>），转帐业务可以不用评分</a:t>
            </a:r>
            <a:r>
              <a:rPr lang="zh-CN" altLang="zh-CN" sz="2400" dirty="0"/>
              <a:t>。无论具体业务是取款</a:t>
            </a:r>
            <a:r>
              <a:rPr lang="zh-CN" altLang="en-US" sz="2400" dirty="0"/>
              <a:t>（</a:t>
            </a:r>
            <a:r>
              <a:rPr lang="en-US" altLang="zh-CN" sz="2400" dirty="0" err="1"/>
              <a:t>WithdrawMoney</a:t>
            </a:r>
            <a:r>
              <a:rPr lang="zh-CN" altLang="en-US" sz="2400" dirty="0"/>
              <a:t>）</a:t>
            </a:r>
            <a:r>
              <a:rPr lang="zh-CN" altLang="zh-CN" sz="2400" dirty="0"/>
              <a:t>、存款</a:t>
            </a:r>
            <a:r>
              <a:rPr lang="zh-CN" altLang="en-US" sz="2400" dirty="0"/>
              <a:t>（</a:t>
            </a:r>
            <a:r>
              <a:rPr lang="en-US" altLang="zh-CN" sz="2400" dirty="0"/>
              <a:t>Deposit</a:t>
            </a:r>
            <a:r>
              <a:rPr lang="zh-CN" altLang="en-US" sz="2400" dirty="0"/>
              <a:t>）</a:t>
            </a:r>
            <a:r>
              <a:rPr lang="zh-CN" altLang="zh-CN" sz="2400" dirty="0"/>
              <a:t>还是转账</a:t>
            </a:r>
            <a:r>
              <a:rPr lang="zh-CN" altLang="en-US" sz="2400" dirty="0"/>
              <a:t>（</a:t>
            </a:r>
            <a:r>
              <a:rPr lang="en-US" altLang="zh-CN" sz="2400" dirty="0"/>
              <a:t>Transfer</a:t>
            </a:r>
            <a:r>
              <a:rPr lang="zh-CN" altLang="en-US" sz="2400" dirty="0"/>
              <a:t>）</a:t>
            </a:r>
            <a:r>
              <a:rPr lang="zh-CN" altLang="zh-CN" sz="2400" dirty="0"/>
              <a:t>，其基本流程都一样。现使用模板方法模式模拟银行业务办理流程。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5. Homework</a:t>
            </a:r>
            <a:endParaRPr lang="zh-CN" altLang="en-US" dirty="0">
              <a:solidFill>
                <a:schemeClr val="tx1"/>
              </a:solidFill>
            </a:endParaRPr>
          </a:p>
        </p:txBody>
      </p:sp>
      <p:sp>
        <p:nvSpPr>
          <p:cNvPr id="3" name="内容占位符 2"/>
          <p:cNvSpPr>
            <a:spLocks noGrp="1"/>
          </p:cNvSpPr>
          <p:nvPr>
            <p:ph sz="quarter" idx="1"/>
          </p:nvPr>
        </p:nvSpPr>
        <p:spPr/>
        <p:txBody>
          <a:bodyPr/>
          <a:lstStyle/>
          <a:p>
            <a:r>
              <a:rPr lang="en-US" altLang="zh-CN" dirty="0"/>
              <a:t>Finish the homework, </a:t>
            </a:r>
            <a:r>
              <a:rPr lang="en-US" altLang="zh-CN"/>
              <a:t>which includes </a:t>
            </a:r>
            <a:r>
              <a:rPr lang="en-US" altLang="zh-CN" dirty="0"/>
              <a:t>3 tasks.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a:xfrm>
            <a:off x="612648" y="1600200"/>
            <a:ext cx="8351840" cy="4495800"/>
          </a:xfrm>
        </p:spPr>
        <p:txBody>
          <a:bodyPr>
            <a:normAutofit/>
          </a:bodyPr>
          <a:lstStyle/>
          <a:p>
            <a:r>
              <a:rPr lang="en-US" altLang="zh-CN" dirty="0"/>
              <a:t>It’s time for some more caffeine</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411" y="2139166"/>
            <a:ext cx="5906106" cy="459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a:xfrm>
            <a:off x="612648" y="1600200"/>
            <a:ext cx="8351840" cy="4495800"/>
          </a:xfrm>
        </p:spPr>
        <p:txBody>
          <a:bodyPr>
            <a:normAutofit/>
          </a:bodyPr>
          <a:lstStyle/>
          <a:p>
            <a:r>
              <a:rPr lang="en-US" altLang="zh-CN" dirty="0"/>
              <a:t>Here’s the coffee:</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7989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2" y="154190"/>
            <a:ext cx="9083320" cy="6613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64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and now the Tea...</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spTree>
    <p:extLst>
      <p:ext uri="{BB962C8B-B14F-4D97-AF65-F5344CB8AC3E}">
        <p14:creationId xmlns:p14="http://schemas.microsoft.com/office/powerpoint/2010/main" val="243696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and now the Tea...</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a:srcRect t="35000" b="35000"/>
          <a:stretch>
            <a:fillRect/>
          </a:stretch>
        </p:blipFill>
        <p:spPr bwMode="auto">
          <a:xfrm>
            <a:off x="857224" y="6432965"/>
            <a:ext cx="1571636" cy="353621"/>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5284"/>
            <a:ext cx="8519463"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9686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6070</TotalTime>
  <Words>1467</Words>
  <Application>Microsoft Office PowerPoint</Application>
  <PresentationFormat>全屏显示(4:3)</PresentationFormat>
  <Paragraphs>233</Paragraphs>
  <Slides>47</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Calibri</vt:lpstr>
      <vt:lpstr>Tw Cen MT</vt:lpstr>
      <vt:lpstr>Wingdings</vt:lpstr>
      <vt:lpstr>Wingdings 2</vt:lpstr>
      <vt:lpstr>中性</vt:lpstr>
      <vt:lpstr>OOSA&amp;D(2017) 08  封装算法: 模板方法模式</vt:lpstr>
      <vt:lpstr>Glossary</vt:lpstr>
      <vt:lpstr>Agenda</vt:lpstr>
      <vt:lpstr>Agenda</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Agenda</vt:lpstr>
      <vt:lpstr>2. Design Pattern</vt:lpstr>
      <vt:lpstr>2. Design Pattern</vt:lpstr>
      <vt:lpstr>2. Design Pattern</vt:lpstr>
      <vt:lpstr>2. Design Pattern</vt:lpstr>
      <vt:lpstr>2. Design Pattern</vt:lpstr>
      <vt:lpstr>2. Design Pattern</vt:lpstr>
      <vt:lpstr>2. Design Pattern</vt:lpstr>
      <vt:lpstr>2. Design Pattern</vt:lpstr>
      <vt:lpstr>2. Design Pattern</vt:lpstr>
      <vt:lpstr>2. Design Pattern</vt:lpstr>
      <vt:lpstr>Agenda</vt:lpstr>
      <vt:lpstr>3. An Application for example</vt:lpstr>
      <vt:lpstr>PowerPoint 演示文稿</vt:lpstr>
      <vt:lpstr>3. An Application for example</vt:lpstr>
      <vt:lpstr>3. An Application for example</vt:lpstr>
      <vt:lpstr>3. An Application for example</vt:lpstr>
      <vt:lpstr>3. An Application for example</vt:lpstr>
      <vt:lpstr>3. An Application for example</vt:lpstr>
      <vt:lpstr>3. An Application for example</vt:lpstr>
      <vt:lpstr>3. An Application for example</vt:lpstr>
      <vt:lpstr>3. An Application for example</vt:lpstr>
      <vt:lpstr>Agenda</vt:lpstr>
      <vt:lpstr>4. An experiment in class</vt:lpstr>
      <vt:lpstr>5.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OOSA&amp;D(2017)</dc:title>
  <dc:creator>Runner</dc:creator>
  <cp:lastModifiedBy>Zheng Ren</cp:lastModifiedBy>
  <cp:revision>119</cp:revision>
  <dcterms:created xsi:type="dcterms:W3CDTF">2017-06-05T05:28:12Z</dcterms:created>
  <dcterms:modified xsi:type="dcterms:W3CDTF">2018-12-12T15:34:11Z</dcterms:modified>
</cp:coreProperties>
</file>