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2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7.jpeg" ContentType="image/jpe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4D482D7-169A-433A-82E2-F57E36B13B3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400" cy="34254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My Name is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I'm studying Information System Engineering in my kind of Masters at the TU Dresden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Start final thesis in November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94149A4-3ADB-4A07-8E78-C9EF66B4CC6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7583760" y="3599640"/>
            <a:ext cx="716724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40BE397-0F6F-4511-950E-FD106A48C4B9}" type="datetime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2/8/23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400" cy="34254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CCE3AEE7-D395-4F7D-B63D-89696E88A5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1680" cy="400644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Recall interest in the topic</a:t>
            </a:r>
            <a:br>
              <a:rPr sz="2000"/>
            </a:br>
            <a:r>
              <a:rPr b="0" lang="en-US" sz="2000" spc="-1" strike="noStrike">
                <a:latin typeface="Calibri"/>
              </a:rPr>
              <a:t>Advice, recommendations,</a:t>
            </a:r>
            <a:br>
              <a:rPr sz="2000"/>
            </a:b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Cooperate work together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br>
              <a:rPr sz="2000"/>
            </a:br>
            <a:r>
              <a:rPr b="0" lang="en-US" sz="2000" spc="-1" strike="noStrike">
                <a:latin typeface="Calibri"/>
              </a:rPr>
              <a:t>Frame of a final thesis, support the group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FAC795-7183-4F3F-BE7B-0614344705A0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400" cy="342540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F964EF5-69E2-466C-A919-B13C1F55C6B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7583760" y="3599640"/>
            <a:ext cx="716724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76D2A76-7F9E-4534-87E5-544C61C52AB5}" type="datetime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2/8/23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400" cy="342540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Of course better Data Rate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 user? Stadium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Because when to many people want to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But Amendments for improving outdoor communication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But indoor and outdoor range in the agriculture domain is unknown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5E51CCD0-0B94-42A6-A48B-09C01EF115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1680" cy="400644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Modulation Coding Scheme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New Error correction codes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Transmission power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Any questions so far?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What is possible?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What do we need? How bad are shadowing effect multipath effects?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Dave Smart getting in touch with the chips companies? 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B1939-750A-4428-BAD6-A8EDA334A41A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1680" cy="400644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Modulation Coding Scheme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New Error correction codes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Transmission power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Any questions so far?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What is possible?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What do we need? How bad are shadowing effect multipath effects?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Dave Smart getting in touch with the chips companies? 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97492A-8D30-4BE0-87A9-2BC78D665A0A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400" cy="342540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Physical Layer amendment of Wifi 6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Longer Preamble for extended range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Next transporting machine waiting in line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Simulate such a system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3-5 Harvest Platoons on a field? 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D02424C-5C59-453C-981C-1CEA1E9BA3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6397920"/>
            <a:ext cx="9144000" cy="360"/>
          </a:xfrm>
          <a:prstGeom prst="line">
            <a:avLst/>
          </a:prstGeom>
          <a:ln w="126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rafik 11" descr=""/>
          <p:cNvPicPr/>
          <p:nvPr/>
        </p:nvPicPr>
        <p:blipFill>
          <a:blip r:embed="rId2"/>
          <a:stretch/>
        </p:blipFill>
        <p:spPr>
          <a:xfrm>
            <a:off x="8070120" y="6433920"/>
            <a:ext cx="867240" cy="393120"/>
          </a:xfrm>
          <a:prstGeom prst="rect">
            <a:avLst/>
          </a:prstGeom>
          <a:ln w="0">
            <a:noFill/>
          </a:ln>
        </p:spPr>
      </p:pic>
      <p:pic>
        <p:nvPicPr>
          <p:cNvPr id="2" name="Grafik 12" descr=""/>
          <p:cNvPicPr/>
          <p:nvPr/>
        </p:nvPicPr>
        <p:blipFill>
          <a:blip r:embed="rId3"/>
          <a:stretch/>
        </p:blipFill>
        <p:spPr>
          <a:xfrm>
            <a:off x="246600" y="6470640"/>
            <a:ext cx="1132920" cy="327600"/>
          </a:xfrm>
          <a:prstGeom prst="rect">
            <a:avLst/>
          </a:prstGeom>
          <a:ln w="0"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980640"/>
            <a:ext cx="9141120" cy="5874480"/>
          </a:xfrm>
          <a:prstGeom prst="rect">
            <a:avLst/>
          </a:prstGeom>
          <a:gradFill rotWithShape="0">
            <a:gsLst>
              <a:gs pos="14000">
                <a:srgbClr val="00305e"/>
              </a:gs>
              <a:gs pos="100000">
                <a:srgbClr val="006ab3"/>
              </a:gs>
            </a:gsLst>
            <a:lin ang="15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3"/>
          <p:cNvSpPr/>
          <p:nvPr/>
        </p:nvSpPr>
        <p:spPr>
          <a:xfrm>
            <a:off x="250560" y="4149000"/>
            <a:ext cx="864216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4"/>
          <p:cNvSpPr/>
          <p:nvPr/>
        </p:nvSpPr>
        <p:spPr>
          <a:xfrm>
            <a:off x="0" y="982800"/>
            <a:ext cx="9141120" cy="168480"/>
          </a:xfrm>
          <a:prstGeom prst="rect">
            <a:avLst/>
          </a:prstGeom>
          <a:solidFill>
            <a:srgbClr val="ffffff">
              <a:alpha val="6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Grafik 1" descr=""/>
          <p:cNvPicPr/>
          <p:nvPr/>
        </p:nvPicPr>
        <p:blipFill>
          <a:blip r:embed="rId4"/>
          <a:stretch/>
        </p:blipFill>
        <p:spPr>
          <a:xfrm>
            <a:off x="7923600" y="328320"/>
            <a:ext cx="1025280" cy="465120"/>
          </a:xfrm>
          <a:prstGeom prst="rect">
            <a:avLst/>
          </a:prstGeom>
          <a:ln w="0">
            <a:noFill/>
          </a:ln>
        </p:spPr>
      </p:pic>
      <p:pic>
        <p:nvPicPr>
          <p:cNvPr id="7" name="Grafik 14" descr=""/>
          <p:cNvPicPr/>
          <p:nvPr/>
        </p:nvPicPr>
        <p:blipFill>
          <a:blip r:embed="rId5"/>
          <a:stretch/>
        </p:blipFill>
        <p:spPr>
          <a:xfrm>
            <a:off x="272160" y="349560"/>
            <a:ext cx="1486440" cy="4302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30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0" y="6397920"/>
            <a:ext cx="9144000" cy="360"/>
          </a:xfrm>
          <a:prstGeom prst="line">
            <a:avLst/>
          </a:prstGeom>
          <a:ln w="126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Grafik 11" descr=""/>
          <p:cNvPicPr/>
          <p:nvPr/>
        </p:nvPicPr>
        <p:blipFill>
          <a:blip r:embed="rId2"/>
          <a:stretch/>
        </p:blipFill>
        <p:spPr>
          <a:xfrm>
            <a:off x="8070120" y="6433920"/>
            <a:ext cx="867240" cy="393120"/>
          </a:xfrm>
          <a:prstGeom prst="rect">
            <a:avLst/>
          </a:prstGeom>
          <a:ln w="0">
            <a:noFill/>
          </a:ln>
        </p:spPr>
      </p:pic>
      <p:pic>
        <p:nvPicPr>
          <p:cNvPr id="48" name="Grafik 12" descr=""/>
          <p:cNvPicPr/>
          <p:nvPr/>
        </p:nvPicPr>
        <p:blipFill>
          <a:blip r:embed="rId3"/>
          <a:stretch/>
        </p:blipFill>
        <p:spPr>
          <a:xfrm>
            <a:off x="246600" y="6470640"/>
            <a:ext cx="1132920" cy="327600"/>
          </a:xfrm>
          <a:prstGeom prst="rect">
            <a:avLst/>
          </a:prstGeom>
          <a:ln w="0">
            <a:noFill/>
          </a:ln>
        </p:spPr>
      </p:pic>
      <p:pic>
        <p:nvPicPr>
          <p:cNvPr id="49" name="Grafik 8" descr=""/>
          <p:cNvPicPr/>
          <p:nvPr/>
        </p:nvPicPr>
        <p:blipFill>
          <a:blip r:embed="rId4"/>
          <a:srcRect l="4243" t="12178" r="4888" b="15549"/>
          <a:stretch/>
        </p:blipFill>
        <p:spPr>
          <a:xfrm>
            <a:off x="199440" y="6426360"/>
            <a:ext cx="1223640" cy="39276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9" descr=""/>
          <p:cNvPicPr/>
          <p:nvPr/>
        </p:nvPicPr>
        <p:blipFill>
          <a:blip r:embed="rId5"/>
          <a:stretch/>
        </p:blipFill>
        <p:spPr>
          <a:xfrm>
            <a:off x="8075880" y="6375600"/>
            <a:ext cx="874080" cy="51732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0" y="6397920"/>
            <a:ext cx="9144000" cy="360"/>
          </a:xfrm>
          <a:prstGeom prst="line">
            <a:avLst/>
          </a:prstGeom>
          <a:ln w="126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Grafik 11" descr=""/>
          <p:cNvPicPr/>
          <p:nvPr/>
        </p:nvPicPr>
        <p:blipFill>
          <a:blip r:embed="rId2"/>
          <a:stretch/>
        </p:blipFill>
        <p:spPr>
          <a:xfrm>
            <a:off x="8070120" y="6433920"/>
            <a:ext cx="867240" cy="393120"/>
          </a:xfrm>
          <a:prstGeom prst="rect">
            <a:avLst/>
          </a:prstGeom>
          <a:ln w="0">
            <a:noFill/>
          </a:ln>
        </p:spPr>
      </p:pic>
      <p:pic>
        <p:nvPicPr>
          <p:cNvPr id="91" name="Grafik 12" descr=""/>
          <p:cNvPicPr/>
          <p:nvPr/>
        </p:nvPicPr>
        <p:blipFill>
          <a:blip r:embed="rId3"/>
          <a:stretch/>
        </p:blipFill>
        <p:spPr>
          <a:xfrm>
            <a:off x="246600" y="6470640"/>
            <a:ext cx="1132920" cy="32760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0" y="6397920"/>
            <a:ext cx="9144000" cy="360"/>
          </a:xfrm>
          <a:prstGeom prst="line">
            <a:avLst/>
          </a:prstGeom>
          <a:ln w="126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Grafik 11" descr=""/>
          <p:cNvPicPr/>
          <p:nvPr/>
        </p:nvPicPr>
        <p:blipFill>
          <a:blip r:embed="rId2"/>
          <a:stretch/>
        </p:blipFill>
        <p:spPr>
          <a:xfrm>
            <a:off x="8070120" y="6433920"/>
            <a:ext cx="867240" cy="393120"/>
          </a:xfrm>
          <a:prstGeom prst="rect">
            <a:avLst/>
          </a:prstGeom>
          <a:ln w="0">
            <a:noFill/>
          </a:ln>
        </p:spPr>
      </p:pic>
      <p:pic>
        <p:nvPicPr>
          <p:cNvPr id="132" name="Grafik 12" descr=""/>
          <p:cNvPicPr/>
          <p:nvPr/>
        </p:nvPicPr>
        <p:blipFill>
          <a:blip r:embed="rId3"/>
          <a:stretch/>
        </p:blipFill>
        <p:spPr>
          <a:xfrm>
            <a:off x="246600" y="6470640"/>
            <a:ext cx="1132920" cy="32760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 1"/>
          <p:cNvSpPr/>
          <p:nvPr/>
        </p:nvSpPr>
        <p:spPr>
          <a:xfrm>
            <a:off x="0" y="6397920"/>
            <a:ext cx="9144000" cy="360"/>
          </a:xfrm>
          <a:prstGeom prst="line">
            <a:avLst/>
          </a:prstGeom>
          <a:ln w="126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Grafik 11" descr=""/>
          <p:cNvPicPr/>
          <p:nvPr/>
        </p:nvPicPr>
        <p:blipFill>
          <a:blip r:embed="rId2"/>
          <a:stretch/>
        </p:blipFill>
        <p:spPr>
          <a:xfrm>
            <a:off x="8070120" y="6433920"/>
            <a:ext cx="867240" cy="393120"/>
          </a:xfrm>
          <a:prstGeom prst="rect">
            <a:avLst/>
          </a:prstGeom>
          <a:ln w="0">
            <a:noFill/>
          </a:ln>
        </p:spPr>
      </p:pic>
      <p:pic>
        <p:nvPicPr>
          <p:cNvPr id="174" name="Grafik 12" descr=""/>
          <p:cNvPicPr/>
          <p:nvPr/>
        </p:nvPicPr>
        <p:blipFill>
          <a:blip r:embed="rId3"/>
          <a:stretch/>
        </p:blipFill>
        <p:spPr>
          <a:xfrm>
            <a:off x="246600" y="6470640"/>
            <a:ext cx="1132920" cy="32760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30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ine 1"/>
          <p:cNvSpPr/>
          <p:nvPr/>
        </p:nvSpPr>
        <p:spPr>
          <a:xfrm>
            <a:off x="0" y="6397920"/>
            <a:ext cx="9144000" cy="360"/>
          </a:xfrm>
          <a:prstGeom prst="line">
            <a:avLst/>
          </a:prstGeom>
          <a:ln w="126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Grafik 11" descr=""/>
          <p:cNvPicPr/>
          <p:nvPr/>
        </p:nvPicPr>
        <p:blipFill>
          <a:blip r:embed="rId2"/>
          <a:stretch/>
        </p:blipFill>
        <p:spPr>
          <a:xfrm>
            <a:off x="8070120" y="6433920"/>
            <a:ext cx="867240" cy="393120"/>
          </a:xfrm>
          <a:prstGeom prst="rect">
            <a:avLst/>
          </a:prstGeom>
          <a:ln w="0">
            <a:noFill/>
          </a:ln>
        </p:spPr>
      </p:pic>
      <p:pic>
        <p:nvPicPr>
          <p:cNvPr id="215" name="Grafik 12" descr=""/>
          <p:cNvPicPr/>
          <p:nvPr/>
        </p:nvPicPr>
        <p:blipFill>
          <a:blip r:embed="rId3"/>
          <a:stretch/>
        </p:blipFill>
        <p:spPr>
          <a:xfrm>
            <a:off x="246600" y="6470640"/>
            <a:ext cx="1132920" cy="327600"/>
          </a:xfrm>
          <a:prstGeom prst="rect">
            <a:avLst/>
          </a:prstGeom>
          <a:ln w="0">
            <a:noFill/>
          </a:ln>
        </p:spPr>
      </p:pic>
      <p:pic>
        <p:nvPicPr>
          <p:cNvPr id="216" name="Grafik 8" descr=""/>
          <p:cNvPicPr/>
          <p:nvPr/>
        </p:nvPicPr>
        <p:blipFill>
          <a:blip r:embed="rId4"/>
          <a:srcRect l="4243" t="12178" r="4888" b="15549"/>
          <a:stretch/>
        </p:blipFill>
        <p:spPr>
          <a:xfrm>
            <a:off x="199440" y="6426360"/>
            <a:ext cx="1223640" cy="39276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9" descr=""/>
          <p:cNvPicPr/>
          <p:nvPr/>
        </p:nvPicPr>
        <p:blipFill>
          <a:blip r:embed="rId5"/>
          <a:stretch/>
        </p:blipFill>
        <p:spPr>
          <a:xfrm>
            <a:off x="8075880" y="6375600"/>
            <a:ext cx="874080" cy="51732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ine 1"/>
          <p:cNvSpPr/>
          <p:nvPr/>
        </p:nvSpPr>
        <p:spPr>
          <a:xfrm>
            <a:off x="0" y="6397920"/>
            <a:ext cx="9144000" cy="360"/>
          </a:xfrm>
          <a:prstGeom prst="line">
            <a:avLst/>
          </a:prstGeom>
          <a:ln w="126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Grafik 11" descr=""/>
          <p:cNvPicPr/>
          <p:nvPr/>
        </p:nvPicPr>
        <p:blipFill>
          <a:blip r:embed="rId2"/>
          <a:stretch/>
        </p:blipFill>
        <p:spPr>
          <a:xfrm>
            <a:off x="8070120" y="6433920"/>
            <a:ext cx="867240" cy="393120"/>
          </a:xfrm>
          <a:prstGeom prst="rect">
            <a:avLst/>
          </a:prstGeom>
          <a:ln w="0">
            <a:noFill/>
          </a:ln>
        </p:spPr>
      </p:pic>
      <p:pic>
        <p:nvPicPr>
          <p:cNvPr id="258" name="Grafik 12" descr=""/>
          <p:cNvPicPr/>
          <p:nvPr/>
        </p:nvPicPr>
        <p:blipFill>
          <a:blip r:embed="rId3"/>
          <a:stretch/>
        </p:blipFill>
        <p:spPr>
          <a:xfrm>
            <a:off x="246600" y="6470640"/>
            <a:ext cx="1132920" cy="327600"/>
          </a:xfrm>
          <a:prstGeom prst="rect">
            <a:avLst/>
          </a:prstGeom>
          <a:ln w="0"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0" y="980640"/>
            <a:ext cx="9141120" cy="5874480"/>
          </a:xfrm>
          <a:prstGeom prst="rect">
            <a:avLst/>
          </a:prstGeom>
          <a:gradFill rotWithShape="0">
            <a:gsLst>
              <a:gs pos="14000">
                <a:srgbClr val="00305e"/>
              </a:gs>
              <a:gs pos="100000">
                <a:srgbClr val="006ab3"/>
              </a:gs>
            </a:gsLst>
            <a:lin ang="15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3"/>
          <p:cNvSpPr/>
          <p:nvPr/>
        </p:nvSpPr>
        <p:spPr>
          <a:xfrm>
            <a:off x="250560" y="4149000"/>
            <a:ext cx="864216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0" y="982800"/>
            <a:ext cx="9141120" cy="168480"/>
          </a:xfrm>
          <a:prstGeom prst="rect">
            <a:avLst/>
          </a:prstGeom>
          <a:solidFill>
            <a:srgbClr val="ffffff">
              <a:alpha val="6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Grafik 1" descr=""/>
          <p:cNvPicPr/>
          <p:nvPr/>
        </p:nvPicPr>
        <p:blipFill>
          <a:blip r:embed="rId4"/>
          <a:stretch/>
        </p:blipFill>
        <p:spPr>
          <a:xfrm>
            <a:off x="7923600" y="328320"/>
            <a:ext cx="1025280" cy="465120"/>
          </a:xfrm>
          <a:prstGeom prst="rect">
            <a:avLst/>
          </a:prstGeom>
          <a:ln w="0">
            <a:noFill/>
          </a:ln>
        </p:spPr>
      </p:pic>
      <p:pic>
        <p:nvPicPr>
          <p:cNvPr id="263" name="Grafik 14" descr=""/>
          <p:cNvPicPr/>
          <p:nvPr/>
        </p:nvPicPr>
        <p:blipFill>
          <a:blip r:embed="rId5"/>
          <a:stretch/>
        </p:blipFill>
        <p:spPr>
          <a:xfrm>
            <a:off x="272160" y="349560"/>
            <a:ext cx="1486440" cy="43020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252000" y="4365000"/>
            <a:ext cx="8620920" cy="20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Karl Lautenschläger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endParaRPr b="0" lang="en-GB" sz="17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250560" y="2925000"/>
            <a:ext cx="863964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1" lang="en-US" sz="2350" spc="-1" strike="noStrike">
                <a:solidFill>
                  <a:srgbClr val="ffffff"/>
                </a:solidFill>
                <a:latin typeface="Open Sans"/>
                <a:ea typeface="Open Sans"/>
              </a:rPr>
              <a:t>Suitability of Modern Wi-Fi for Wireless Infield-Communication</a:t>
            </a:r>
            <a:endParaRPr b="0" lang="en-GB" sz="235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250560" y="1485720"/>
            <a:ext cx="8639640" cy="14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50" spc="-1" strike="noStrike">
                <a:solidFill>
                  <a:srgbClr val="ffffff"/>
                </a:solidFill>
                <a:latin typeface="Open Sans"/>
                <a:ea typeface="Open Sans"/>
              </a:rPr>
              <a:t>Final Thesis</a:t>
            </a:r>
            <a:endParaRPr b="0" lang="en-GB" sz="305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252000" y="6165720"/>
            <a:ext cx="863712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352080" y="273600"/>
            <a:ext cx="83340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Simulation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0" lang="de-DE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Harvest Platooning Service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672560" y="1551600"/>
            <a:ext cx="5798520" cy="471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52080" y="273600"/>
            <a:ext cx="83340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Simulation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0" lang="de-DE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Harvest Platooning Service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1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290680" y="1495440"/>
            <a:ext cx="4737240" cy="474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352080" y="273600"/>
            <a:ext cx="83340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Simulation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0" lang="de-DE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Harvest Platooning Service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997280" y="1483920"/>
            <a:ext cx="5040720" cy="47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52080" y="273600"/>
            <a:ext cx="83340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Simulation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0" lang="de-DE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Harvest Platooning Service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1080000" y="1492200"/>
            <a:ext cx="6480000" cy="48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52080" y="273600"/>
            <a:ext cx="83340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Simulation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0" lang="de-DE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Harvest Platooning Service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1228680" y="1478880"/>
            <a:ext cx="6428160" cy="482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52080" y="273600"/>
            <a:ext cx="83340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Simulation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0" lang="de-DE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Harvest Platooning Service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1408320" y="1505880"/>
            <a:ext cx="6331680" cy="474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658160" y="6520680"/>
            <a:ext cx="570312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3a80"/>
                </a:solidFill>
                <a:latin typeface="Open Sans"/>
                <a:ea typeface="Open Sans"/>
              </a:rPr>
              <a:t>K. Lautenschlaeger, Suitability of IEEE 802.11ax \ IEEE 802.11ac for Wireless Infield-Communication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7485840" y="6520680"/>
            <a:ext cx="46008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467844A7-BD89-4521-A6DC-24A54739EFAB}" type="slidenum">
              <a:rPr b="1" lang="en-US" sz="939" spc="-1" strike="noStrike">
                <a:solidFill>
                  <a:srgbClr val="808080"/>
                </a:solidFill>
                <a:latin typeface="Open Sans"/>
                <a:ea typeface="Open Sans"/>
              </a:rPr>
              <a:t>&lt;number&gt;</a:t>
            </a:fld>
            <a:endParaRPr b="0" lang="en-GB" sz="939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200160" y="210960"/>
            <a:ext cx="864036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Simulation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Agricultural</a:t>
            </a: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Platooning Service in Leader-Follower-Scenario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252000" y="6165720"/>
            <a:ext cx="863712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5"/>
          <p:cNvSpPr/>
          <p:nvPr/>
        </p:nvSpPr>
        <p:spPr>
          <a:xfrm>
            <a:off x="701640" y="1867320"/>
            <a:ext cx="302220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Picture 2" descr=""/>
          <p:cNvPicPr/>
          <p:nvPr/>
        </p:nvPicPr>
        <p:blipFill>
          <a:blip r:embed="rId1"/>
          <a:stretch/>
        </p:blipFill>
        <p:spPr>
          <a:xfrm>
            <a:off x="6039360" y="3712680"/>
            <a:ext cx="1550520" cy="1531440"/>
          </a:xfrm>
          <a:prstGeom prst="rect">
            <a:avLst/>
          </a:prstGeom>
          <a:ln w="0">
            <a:noFill/>
          </a:ln>
        </p:spPr>
      </p:pic>
      <p:pic>
        <p:nvPicPr>
          <p:cNvPr id="356" name="Picture 3" descr=""/>
          <p:cNvPicPr/>
          <p:nvPr/>
        </p:nvPicPr>
        <p:blipFill>
          <a:blip r:embed="rId2"/>
          <a:stretch/>
        </p:blipFill>
        <p:spPr>
          <a:xfrm>
            <a:off x="3741480" y="2736360"/>
            <a:ext cx="1550520" cy="1531440"/>
          </a:xfrm>
          <a:prstGeom prst="rect">
            <a:avLst/>
          </a:prstGeom>
          <a:ln w="0">
            <a:noFill/>
          </a:ln>
        </p:spPr>
      </p:pic>
      <p:pic>
        <p:nvPicPr>
          <p:cNvPr id="357" name="Picture 4" descr=""/>
          <p:cNvPicPr/>
          <p:nvPr/>
        </p:nvPicPr>
        <p:blipFill>
          <a:blip r:embed="rId3"/>
          <a:stretch/>
        </p:blipFill>
        <p:spPr>
          <a:xfrm>
            <a:off x="1514880" y="1748160"/>
            <a:ext cx="1550520" cy="1531440"/>
          </a:xfrm>
          <a:prstGeom prst="rect">
            <a:avLst/>
          </a:prstGeom>
          <a:ln w="0">
            <a:noFill/>
          </a:ln>
        </p:spPr>
      </p:pic>
      <p:sp>
        <p:nvSpPr>
          <p:cNvPr id="358" name="TextBox 16"/>
          <p:cNvSpPr/>
          <p:nvPr/>
        </p:nvSpPr>
        <p:spPr>
          <a:xfrm>
            <a:off x="6819480" y="3458880"/>
            <a:ext cx="102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Leader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9" name="TextBox 17"/>
          <p:cNvSpPr/>
          <p:nvPr/>
        </p:nvSpPr>
        <p:spPr>
          <a:xfrm>
            <a:off x="4581000" y="2577600"/>
            <a:ext cx="191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Follower_1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0" name="TextBox 18"/>
          <p:cNvSpPr/>
          <p:nvPr/>
        </p:nvSpPr>
        <p:spPr>
          <a:xfrm>
            <a:off x="2366280" y="1577520"/>
            <a:ext cx="191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Follower_2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Box 4"/>
          <p:cNvSpPr/>
          <p:nvPr/>
        </p:nvSpPr>
        <p:spPr>
          <a:xfrm>
            <a:off x="1323720" y="2724840"/>
            <a:ext cx="64969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Open Sans"/>
                <a:ea typeface="DejaVu Sans"/>
              </a:rPr>
              <a:t>Field </a:t>
            </a:r>
            <a:r>
              <a:rPr b="0" lang="en-US" sz="4800" spc="-1" strike="noStrike">
                <a:solidFill>
                  <a:srgbClr val="000000"/>
                </a:solidFill>
                <a:latin typeface="Open Sans"/>
                <a:ea typeface="DejaVu Sans"/>
              </a:rPr>
              <a:t>Measure</a:t>
            </a:r>
            <a:r>
              <a:rPr b="0" lang="en-US" sz="4800" spc="-1" strike="noStrike">
                <a:solidFill>
                  <a:srgbClr val="000000"/>
                </a:solidFill>
                <a:latin typeface="Open Sans"/>
                <a:ea typeface="DejaVu Sans"/>
              </a:rPr>
              <a:t>ments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658160" y="6520680"/>
            <a:ext cx="611604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939" spc="-1" strike="noStrike">
                <a:solidFill>
                  <a:srgbClr val="90c4e7"/>
                </a:solidFill>
                <a:latin typeface="Open Sans"/>
                <a:ea typeface="Open Sans"/>
              </a:rPr>
              <a:t>K. Lautenschlaeger, Suitability of IEEE 802.11ax \ IEEE 802.11ac for Wireless Infield-Communication</a:t>
            </a:r>
            <a:endParaRPr b="0" lang="en-GB" sz="939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7485840" y="6520680"/>
            <a:ext cx="46008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31EE5E5A-861D-4350-ABBD-6C8A59E46FC1}" type="slidenum">
              <a:rPr b="1" lang="de-DE" sz="939" spc="-1" strike="noStrike">
                <a:solidFill>
                  <a:srgbClr val="216a9a"/>
                </a:solidFill>
                <a:latin typeface="Open Sans"/>
                <a:ea typeface="Open Sans"/>
              </a:rPr>
              <a:t>&lt;number&gt;</a:t>
            </a:fld>
            <a:endParaRPr b="0" lang="en-GB" sz="939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250200" y="188640"/>
            <a:ext cx="864036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DE" sz="2050" spc="-1" strike="noStrike">
                <a:solidFill>
                  <a:srgbClr val="ffffff"/>
                </a:solidFill>
                <a:latin typeface="Open Sans"/>
                <a:ea typeface="Open Sans"/>
              </a:rPr>
              <a:t>Summary</a:t>
            </a:r>
            <a:endParaRPr b="0" lang="en-GB" sz="205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252000" y="692640"/>
            <a:ext cx="863712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252000" y="6165720"/>
            <a:ext cx="863712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6"/>
          <p:cNvSpPr/>
          <p:nvPr/>
        </p:nvSpPr>
        <p:spPr>
          <a:xfrm>
            <a:off x="250200" y="1268280"/>
            <a:ext cx="8638920" cy="48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287640" indent="-285840">
              <a:lnSpc>
                <a:spcPct val="100000"/>
              </a:lnSpc>
              <a:spcAft>
                <a:spcPts val="853"/>
              </a:spcAft>
              <a:buClr>
                <a:srgbClr val="90c4e7"/>
              </a:buClr>
              <a:buSzPct val="80000"/>
              <a:buFont typeface="Arial,Sans-Serif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Analyzing Telemetry data of Use Cases</a:t>
            </a:r>
            <a:endParaRPr b="0" lang="en-GB" sz="1700" spc="-1" strike="noStrike">
              <a:latin typeface="Arial"/>
            </a:endParaRPr>
          </a:p>
          <a:p>
            <a:pPr lvl="1" marL="684360" indent="-285840">
              <a:lnSpc>
                <a:spcPct val="100000"/>
              </a:lnSpc>
              <a:spcAft>
                <a:spcPts val="853"/>
              </a:spcAft>
              <a:buClr>
                <a:srgbClr val="ffffff"/>
              </a:buClr>
              <a:buFont typeface="Arial,Sans-Serif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required latency</a:t>
            </a:r>
            <a:endParaRPr b="0" lang="en-GB" sz="1700" spc="-1" strike="noStrike">
              <a:latin typeface="Arial"/>
            </a:endParaRPr>
          </a:p>
          <a:p>
            <a:pPr lvl="1" marL="684360" indent="-285840">
              <a:lnSpc>
                <a:spcPct val="100000"/>
              </a:lnSpc>
              <a:spcAft>
                <a:spcPts val="853"/>
              </a:spcAft>
              <a:buClr>
                <a:srgbClr val="ffffff"/>
              </a:buClr>
              <a:buFont typeface="Arial,Sans-Serif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required data Rate</a:t>
            </a:r>
            <a:endParaRPr b="0" lang="en-GB" sz="1700" spc="-1" strike="noStrike">
              <a:latin typeface="Arial"/>
            </a:endParaRPr>
          </a:p>
          <a:p>
            <a:pPr lvl="1" marL="684360" indent="-285840">
              <a:lnSpc>
                <a:spcPct val="100000"/>
              </a:lnSpc>
              <a:spcAft>
                <a:spcPts val="853"/>
              </a:spcAft>
              <a:buClr>
                <a:srgbClr val="ffffff"/>
              </a:buClr>
              <a:buFont typeface="Arial,Sans-Serif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required communication distance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GB" sz="1700" spc="-1" strike="noStrike">
              <a:latin typeface="Arial"/>
            </a:endParaRPr>
          </a:p>
          <a:p>
            <a:pPr marL="287640" indent="-285840">
              <a:lnSpc>
                <a:spcPct val="100000"/>
              </a:lnSpc>
              <a:spcAft>
                <a:spcPts val="853"/>
              </a:spcAft>
              <a:buClr>
                <a:srgbClr val="90c4e7"/>
              </a:buClr>
              <a:buSzPct val="80000"/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Field measurements</a:t>
            </a:r>
            <a:endParaRPr b="0" lang="en-GB" sz="1700" spc="-1" strike="noStrike">
              <a:latin typeface="Arial"/>
            </a:endParaRPr>
          </a:p>
          <a:p>
            <a:pPr lvl="1" marL="684360" indent="-285840">
              <a:lnSpc>
                <a:spcPct val="100000"/>
              </a:lnSpc>
              <a:spcAft>
                <a:spcPts val="853"/>
              </a:spcAft>
              <a:buClr>
                <a:srgbClr val="90c4e7"/>
              </a:buClr>
              <a:buSzPct val="80000"/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  <a:ea typeface="Open Sans"/>
              </a:rPr>
              <a:t>communication range</a:t>
            </a:r>
            <a:endParaRPr b="0" lang="en-GB" sz="1500" spc="-1" strike="noStrike">
              <a:latin typeface="Arial"/>
            </a:endParaRPr>
          </a:p>
          <a:p>
            <a:pPr lvl="1" marL="684360" indent="-285840">
              <a:lnSpc>
                <a:spcPct val="100000"/>
              </a:lnSpc>
              <a:spcAft>
                <a:spcPts val="853"/>
              </a:spcAft>
              <a:buClr>
                <a:srgbClr val="90c4e7"/>
              </a:buClr>
              <a:buSzPct val="80000"/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  <a:ea typeface="Open Sans"/>
              </a:rPr>
              <a:t>received signal strength in agricultural scenarios</a:t>
            </a:r>
            <a:endParaRPr b="0" lang="en-GB" sz="1500" spc="-1" strike="noStrike">
              <a:latin typeface="Arial"/>
            </a:endParaRPr>
          </a:p>
          <a:p>
            <a:pPr lvl="1" marL="684360" indent="-285840">
              <a:lnSpc>
                <a:spcPct val="100000"/>
              </a:lnSpc>
              <a:spcAft>
                <a:spcPts val="853"/>
              </a:spcAft>
              <a:buClr>
                <a:srgbClr val="90c4e7"/>
              </a:buClr>
              <a:buSzPct val="80000"/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  <a:ea typeface="Open Sans"/>
              </a:rPr>
              <a:t>Latency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GB" sz="1500" spc="-1" strike="noStrike">
              <a:latin typeface="Arial"/>
            </a:endParaRPr>
          </a:p>
          <a:p>
            <a:pPr marL="227160" indent="-285840">
              <a:lnSpc>
                <a:spcPct val="100000"/>
              </a:lnSpc>
              <a:spcAft>
                <a:spcPts val="853"/>
              </a:spcAft>
              <a:buClr>
                <a:srgbClr val="90c4e7"/>
              </a:buClr>
              <a:buSzPct val="80000"/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Simulation</a:t>
            </a:r>
            <a:endParaRPr b="0" lang="en-GB" sz="1700" spc="-1" strike="noStrike">
              <a:latin typeface="Arial"/>
            </a:endParaRPr>
          </a:p>
          <a:p>
            <a:pPr lvl="1" marL="744840" indent="-285840">
              <a:lnSpc>
                <a:spcPct val="100000"/>
              </a:lnSpc>
              <a:spcAft>
                <a:spcPts val="853"/>
              </a:spcAft>
              <a:buClr>
                <a:srgbClr val="90c4e7"/>
              </a:buClr>
              <a:buSzPct val="80000"/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Leader-Follower-Scenario</a:t>
            </a:r>
            <a:endParaRPr b="0" lang="en-GB" sz="1700" spc="-1" strike="noStrike">
              <a:latin typeface="Arial"/>
            </a:endParaRPr>
          </a:p>
          <a:p>
            <a:pPr lvl="1" marL="744840" indent="-285840">
              <a:lnSpc>
                <a:spcPct val="100000"/>
              </a:lnSpc>
              <a:spcAft>
                <a:spcPts val="853"/>
              </a:spcAft>
              <a:buClr>
                <a:srgbClr val="90c4e7"/>
              </a:buClr>
              <a:buSzPct val="80000"/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Open Sans"/>
                <a:ea typeface="Open Sans"/>
              </a:rPr>
              <a:t>Harvest-Platoon-Scenario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GB" sz="171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GB" sz="17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250560" y="2925000"/>
            <a:ext cx="863964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1" lang="en-DE" sz="2390" spc="-1" strike="noStrike">
                <a:solidFill>
                  <a:srgbClr val="ffffff"/>
                </a:solidFill>
                <a:latin typeface="Open Sans"/>
                <a:ea typeface="Open Sans"/>
              </a:rPr>
              <a:t>Thanks!</a:t>
            </a:r>
            <a:endParaRPr b="0" lang="en-GB" sz="239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50560" y="1485720"/>
            <a:ext cx="8639640" cy="14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"/>
          <p:cNvSpPr/>
          <p:nvPr/>
        </p:nvSpPr>
        <p:spPr>
          <a:xfrm>
            <a:off x="252000" y="6165720"/>
            <a:ext cx="863712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381240" y="1579680"/>
            <a:ext cx="8235360" cy="383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Motivation Final Thesis</a:t>
            </a:r>
            <a:endParaRPr b="0" lang="en-GB" sz="28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Physical Layer Technologies</a:t>
            </a:r>
            <a:endParaRPr b="0" lang="en-GB" sz="28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Field Measurements</a:t>
            </a:r>
            <a:endParaRPr b="0" lang="en-GB" sz="28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Simulation Experiments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2"/>
          <p:cNvSpPr/>
          <p:nvPr/>
        </p:nvSpPr>
        <p:spPr>
          <a:xfrm>
            <a:off x="7485840" y="6520680"/>
            <a:ext cx="46008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0C6CEAA2-EA32-4CBE-91BF-6F687094AE3D}" type="slidenum">
              <a:rPr b="1" lang="en-US" sz="939" spc="-1" strike="noStrike">
                <a:solidFill>
                  <a:srgbClr val="808080"/>
                </a:solidFill>
                <a:latin typeface="Open Sans"/>
                <a:ea typeface="Open Sans"/>
              </a:rPr>
              <a:t>&lt;number&gt;</a:t>
            </a:fld>
            <a:endParaRPr b="0" lang="en-GB" sz="939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250200" y="188640"/>
            <a:ext cx="864036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Modern Wi-Fi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252000" y="692640"/>
            <a:ext cx="863712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7" name="Table 5"/>
          <p:cNvGraphicFramePr/>
          <p:nvPr/>
        </p:nvGraphicFramePr>
        <p:xfrm>
          <a:off x="273600" y="1873800"/>
          <a:ext cx="8639280" cy="3767400"/>
        </p:xfrm>
        <a:graphic>
          <a:graphicData uri="http://schemas.openxmlformats.org/drawingml/2006/table">
            <a:tbl>
              <a:tblPr/>
              <a:tblGrid>
                <a:gridCol w="2879640"/>
                <a:gridCol w="2879640"/>
                <a:gridCol w="2880360"/>
              </a:tblGrid>
              <a:tr h="3675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IEEE 802.11ac (Wi-Fi 5)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IEEE 802.11ax (Wi-Fi 6)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7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Spectrum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5 GHz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2.4 GHz, 5 GHz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3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Bandwidth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Up to 160 MHz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Up to 40 Mhz (2.4 GHz), 160 Mhz at 5 GHz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7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OFDM Guard Interval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0.4 or 0.8 μs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0.8, 1.6 or 3.2 μs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7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Maximal Data Rate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6.9 Gbit/s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9.6 Gbit/s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3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Max Modulation Coding Scheme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256-QAM 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1024-QAM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7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Multi-User Technology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MU-MIMO 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MU-MIMO, OFDMA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3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Multi-User Transmission Direction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Downlink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Downlink und Uplink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8" name="CustomShape 1"/>
          <p:cNvSpPr/>
          <p:nvPr/>
        </p:nvSpPr>
        <p:spPr>
          <a:xfrm>
            <a:off x="1649520" y="6520680"/>
            <a:ext cx="596304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2060"/>
                </a:solidFill>
                <a:latin typeface="Open Sans"/>
                <a:ea typeface="Open Sans"/>
              </a:rPr>
              <a:t>K. Lautenschlaeger, Suitability of Modern Wi-Fi for Wireless Infield-Communication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319" name="Rectangle 2"/>
          <p:cNvSpPr/>
          <p:nvPr/>
        </p:nvSpPr>
        <p:spPr>
          <a:xfrm>
            <a:off x="2959920" y="3600000"/>
            <a:ext cx="5563440" cy="429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4"/>
          <p:cNvSpPr/>
          <p:nvPr/>
        </p:nvSpPr>
        <p:spPr>
          <a:xfrm>
            <a:off x="482760" y="2584800"/>
            <a:ext cx="8179200" cy="14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Open Sans"/>
                <a:ea typeface="Arial"/>
              </a:rPr>
              <a:t>Physical Layer Technologies</a:t>
            </a:r>
            <a:endParaRPr b="0" lang="en-GB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Open Sans"/>
                <a:ea typeface="Arial"/>
              </a:rPr>
              <a:t>Physical Layer Technologies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921560" cy="45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OFDM Guard Interval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Low density parity check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Dual Carrier Modulation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Extended Range Mode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Multiple Input Multiple Output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Space-Time-Block-Codes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025680" y="1709640"/>
            <a:ext cx="19591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/>
          </p:nvPr>
        </p:nvSpPr>
        <p:spPr>
          <a:xfrm>
            <a:off x="518760" y="4290840"/>
            <a:ext cx="210564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Throughput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621480" y="4329360"/>
            <a:ext cx="1974600" cy="82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Robustness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Isosceles Triangle 4"/>
          <p:cNvSpPr/>
          <p:nvPr/>
        </p:nvSpPr>
        <p:spPr>
          <a:xfrm>
            <a:off x="2463120" y="1293120"/>
            <a:ext cx="4154760" cy="291564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Text Placeholder 2"/>
          <p:cNvSpPr/>
          <p:nvPr/>
        </p:nvSpPr>
        <p:spPr>
          <a:xfrm>
            <a:off x="4034880" y="802440"/>
            <a:ext cx="1882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Range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Modern Wi-Fi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854280" y="1416600"/>
            <a:ext cx="3127320" cy="49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Wi-Fi 6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(802.11ax):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4 MIMO Streams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2.4 GHz and 5 GHz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STBC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DCM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Extended Range Mode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LDPC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Bandwidth(20-160 MHz)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5703120" y="1416600"/>
            <a:ext cx="2826720" cy="40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802.11bd: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1 Stream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5.9 Ghz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DCM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Extended Range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LDPC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Bandwidth(10-20)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658160" y="6520680"/>
            <a:ext cx="570312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3a80"/>
                </a:solidFill>
                <a:latin typeface="Open Sans"/>
                <a:ea typeface="Open Sans"/>
              </a:rPr>
              <a:t>K. Lautenschlaeger, Suitability of IEEE 802.11ax \ IEEE 802.11ac for Wireless Infield-Communication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7485840" y="6520680"/>
            <a:ext cx="46008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45633E12-5825-4698-AE26-3663C4E6A06A}" type="slidenum">
              <a:rPr b="1" lang="en-US" sz="939" spc="-1" strike="noStrike">
                <a:solidFill>
                  <a:srgbClr val="808080"/>
                </a:solidFill>
                <a:latin typeface="Open Sans"/>
                <a:ea typeface="Open Sans"/>
              </a:rPr>
              <a:t>&lt;number&gt;</a:t>
            </a:fld>
            <a:endParaRPr b="0" lang="en-GB" sz="939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82080" y="328320"/>
            <a:ext cx="8854560" cy="94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Simulation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Harvest Platooning Service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252000" y="6165720"/>
            <a:ext cx="863712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Grafik 6_2" descr=""/>
          <p:cNvPicPr/>
          <p:nvPr/>
        </p:nvPicPr>
        <p:blipFill>
          <a:blip r:embed="rId1"/>
          <a:stretch/>
        </p:blipFill>
        <p:spPr>
          <a:xfrm>
            <a:off x="2696040" y="1762920"/>
            <a:ext cx="3624120" cy="346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52080" y="273600"/>
            <a:ext cx="83340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Simulation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buNone/>
            </a:pPr>
            <a:r>
              <a:rPr b="0" lang="de-DE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Harvest Platooning Service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Picture 5" descr="Shape, arrow&#10;&#10;Description automatically generated"/>
          <p:cNvPicPr/>
          <p:nvPr/>
        </p:nvPicPr>
        <p:blipFill>
          <a:blip r:embed="rId1"/>
          <a:stretch/>
        </p:blipFill>
        <p:spPr>
          <a:xfrm>
            <a:off x="1579320" y="1515960"/>
            <a:ext cx="5973480" cy="48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NSM 2020-10-24</Template>
  <TotalTime>132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2022-02-14T18:49:54Z</dcterms:created>
  <dc:creator>Christoph Sommer</dc:creator>
  <dc:description/>
  <dc:language>en-GB</dc:language>
  <cp:lastModifiedBy/>
  <dcterms:modified xsi:type="dcterms:W3CDTF">2023-02-08T20:39:15Z</dcterms:modified>
  <cp:revision>2</cp:revision>
  <dc:subject/>
  <dc:title>Networked Systems Modeling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8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19</vt:i4>
  </property>
</Properties>
</file>