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1088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803C6-EFC8-BB4B-827E-200272838516}" type="datetimeFigureOut">
              <a:rPr lang="en-US" smtClean="0"/>
              <a:t>2/21/14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332E-0628-EC4D-9C29-416DA32D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9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9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1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332E-0628-EC4D-9C29-416DA32D4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49F4E70-B45F-134A-8256-EE71EBB7A7E7}" type="datetimeFigureOut">
              <a:rPr lang="en-US" smtClean="0"/>
              <a:pPr/>
              <a:t>2/21/14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6C21F7B-5A35-A245-BABD-78E7683386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55653" y="1610602"/>
            <a:ext cx="5930504" cy="1427188"/>
          </a:xfrm>
        </p:spPr>
        <p:txBody>
          <a:bodyPr/>
          <a:lstStyle/>
          <a:p>
            <a:r>
              <a:rPr lang="en-US" sz="4000" dirty="0" smtClean="0"/>
              <a:t>Employee Training &amp; Development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2914" y="4808133"/>
            <a:ext cx="6951085" cy="1559928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Personnel/</a:t>
            </a:r>
            <a:r>
              <a:rPr lang="en-US" sz="2400" dirty="0" smtClean="0"/>
              <a:t>Organizational Psychology</a:t>
            </a:r>
            <a:endParaRPr lang="en-US" sz="2400" dirty="0" smtClean="0"/>
          </a:p>
          <a:p>
            <a:pPr algn="r"/>
            <a:r>
              <a:rPr lang="en-US" sz="2400" dirty="0" smtClean="0"/>
              <a:t>Professor </a:t>
            </a:r>
            <a:r>
              <a:rPr lang="en-US" sz="2400" dirty="0" smtClean="0"/>
              <a:t>Katherine Barboza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14" y="1727750"/>
            <a:ext cx="2924798" cy="27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1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96A1B"/>
                </a:solidFill>
              </a:rPr>
              <a:t>Off-Site </a:t>
            </a:r>
            <a:r>
              <a:rPr lang="en-US" sz="3600" dirty="0" smtClean="0">
                <a:solidFill>
                  <a:srgbClr val="F96A1B"/>
                </a:solidFill>
              </a:rPr>
              <a:t>JOB training </a:t>
            </a:r>
            <a:r>
              <a:rPr lang="en-US" sz="3600" dirty="0" smtClean="0">
                <a:solidFill>
                  <a:srgbClr val="F96A1B"/>
                </a:solidFill>
              </a:rPr>
              <a:t>Methods</a:t>
            </a:r>
            <a:endParaRPr lang="en-US" sz="36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15" y="1073170"/>
            <a:ext cx="8396516" cy="4025124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>
                <a:solidFill>
                  <a:srgbClr val="863204"/>
                </a:solidFill>
              </a:rPr>
              <a:t>Off-site </a:t>
            </a:r>
            <a:r>
              <a:rPr lang="en-US" sz="5500" dirty="0" smtClean="0">
                <a:solidFill>
                  <a:srgbClr val="863204"/>
                </a:solidFill>
              </a:rPr>
              <a:t>seminars</a:t>
            </a:r>
          </a:p>
          <a:p>
            <a:r>
              <a:rPr lang="en-US" sz="5500" dirty="0">
                <a:solidFill>
                  <a:srgbClr val="863204"/>
                </a:solidFill>
              </a:rPr>
              <a:t>	</a:t>
            </a:r>
            <a:r>
              <a:rPr lang="en-US" sz="5500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Role</a:t>
            </a:r>
            <a:r>
              <a:rPr lang="en-US" sz="55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-playing scenarios </a:t>
            </a:r>
          </a:p>
          <a:p>
            <a:pPr marL="0" lvl="1" indent="0">
              <a:buNone/>
            </a:pPr>
            <a:r>
              <a:rPr lang="en-US" sz="5500" b="1" dirty="0">
                <a:solidFill>
                  <a:srgbClr val="863204"/>
                </a:solidFill>
              </a:rPr>
              <a:t>Action </a:t>
            </a:r>
            <a:r>
              <a:rPr lang="en-US" sz="5500" b="1" dirty="0" smtClean="0">
                <a:solidFill>
                  <a:srgbClr val="863204"/>
                </a:solidFill>
              </a:rPr>
              <a:t>learning</a:t>
            </a:r>
            <a:endParaRPr lang="en-US" sz="5500" dirty="0"/>
          </a:p>
          <a:p>
            <a:pPr lvl="2"/>
            <a:r>
              <a:rPr lang="en-US" sz="5500" dirty="0" smtClean="0"/>
              <a:t>Employees </a:t>
            </a:r>
            <a:r>
              <a:rPr lang="en-US" sz="5500" dirty="0"/>
              <a:t>broken up into teams to work on project</a:t>
            </a:r>
          </a:p>
          <a:p>
            <a:pPr lvl="2"/>
            <a:r>
              <a:rPr lang="en-US" sz="5500" dirty="0"/>
              <a:t>Promotes problem-solving, collaboration, managerial skills</a:t>
            </a:r>
          </a:p>
          <a:p>
            <a:r>
              <a:rPr lang="en-US" sz="5500" dirty="0">
                <a:solidFill>
                  <a:srgbClr val="863204"/>
                </a:solidFill>
              </a:rPr>
              <a:t>Behavior Model Training</a:t>
            </a:r>
          </a:p>
          <a:p>
            <a:pPr lvl="2"/>
            <a:r>
              <a:rPr lang="en-US" sz="5500" dirty="0"/>
              <a:t>Videos of models engaged in appropriate work </a:t>
            </a:r>
            <a:r>
              <a:rPr lang="en-US" sz="5500" dirty="0" smtClean="0"/>
              <a:t>behaviors</a:t>
            </a:r>
          </a:p>
          <a:p>
            <a:pPr lvl="2"/>
            <a:r>
              <a:rPr lang="en-US" sz="5500" dirty="0" smtClean="0"/>
              <a:t>Especially effective for ethics training (moral decision making)</a:t>
            </a:r>
          </a:p>
          <a:p>
            <a:pPr marL="0" lvl="1" indent="0">
              <a:buNone/>
            </a:pPr>
            <a:r>
              <a:rPr lang="en-US" sz="5500" b="1" dirty="0" smtClean="0">
                <a:solidFill>
                  <a:schemeClr val="accent2">
                    <a:lumMod val="50000"/>
                  </a:schemeClr>
                </a:solidFill>
              </a:rPr>
              <a:t>Simulations</a:t>
            </a:r>
          </a:p>
          <a:p>
            <a:pPr lvl="2"/>
            <a:r>
              <a:rPr lang="en-US" sz="5500" dirty="0" smtClean="0">
                <a:solidFill>
                  <a:schemeClr val="tx2">
                    <a:lumMod val="50000"/>
                  </a:schemeClr>
                </a:solidFill>
              </a:rPr>
              <a:t>Commonly used to replicate mechanical job duties w complex/dangerous machinery</a:t>
            </a:r>
            <a:endParaRPr lang="en-US" sz="55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5500" dirty="0">
                <a:solidFill>
                  <a:srgbClr val="863204"/>
                </a:solidFill>
              </a:rPr>
              <a:t>Programmed </a:t>
            </a:r>
            <a:r>
              <a:rPr lang="en-US" sz="5500" dirty="0" smtClean="0">
                <a:solidFill>
                  <a:srgbClr val="863204"/>
                </a:solidFill>
              </a:rPr>
              <a:t>Instruction</a:t>
            </a:r>
            <a:endParaRPr lang="en-US" sz="5500" dirty="0">
              <a:solidFill>
                <a:srgbClr val="863204"/>
              </a:solidFill>
            </a:endParaRPr>
          </a:p>
          <a:p>
            <a:pPr lvl="2"/>
            <a:r>
              <a:rPr lang="en-US" sz="5500" dirty="0" smtClean="0"/>
              <a:t>Self–</a:t>
            </a:r>
            <a:r>
              <a:rPr lang="en-US" sz="5500" dirty="0"/>
              <a:t>paced tutorials</a:t>
            </a:r>
          </a:p>
          <a:p>
            <a:pPr lvl="2"/>
            <a:r>
              <a:rPr lang="en-US" sz="5500" dirty="0"/>
              <a:t>Computer assisted tutorials (CAI)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6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96A1B"/>
                </a:solidFill>
              </a:rPr>
              <a:t>Retraining</a:t>
            </a:r>
            <a:endParaRPr lang="en-US" sz="36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52" y="1054561"/>
            <a:ext cx="8570643" cy="3884963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sz="2400" b="0" dirty="0"/>
              <a:t>Needed </a:t>
            </a:r>
            <a:r>
              <a:rPr lang="en-US" sz="2400" b="0" dirty="0" smtClean="0"/>
              <a:t>when:</a:t>
            </a:r>
          </a:p>
          <a:p>
            <a:pPr>
              <a:buFont typeface="Arial"/>
              <a:buChar char="•"/>
            </a:pPr>
            <a:r>
              <a:rPr lang="en-US" sz="2400" b="0" dirty="0"/>
              <a:t>C</a:t>
            </a:r>
            <a:r>
              <a:rPr lang="en-US" sz="2400" b="0" dirty="0" smtClean="0"/>
              <a:t>hanges </a:t>
            </a:r>
            <a:r>
              <a:rPr lang="en-US" sz="2400" b="0" dirty="0"/>
              <a:t>are made that affect the </a:t>
            </a:r>
            <a:r>
              <a:rPr lang="en-US" sz="2400" b="0" dirty="0" smtClean="0"/>
              <a:t>job</a:t>
            </a:r>
            <a:endParaRPr lang="en-US" sz="2400" b="0" dirty="0"/>
          </a:p>
          <a:p>
            <a:pPr>
              <a:buFont typeface="Arial"/>
              <a:buChar char="•"/>
            </a:pP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Employees </a:t>
            </a: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performance drops below 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par</a:t>
            </a:r>
          </a:p>
          <a:p>
            <a:pPr>
              <a:buFont typeface="Arial"/>
              <a:buChar char="•"/>
            </a:pP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When </a:t>
            </a: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the worker has not mastered a particular 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technique</a:t>
            </a:r>
          </a:p>
          <a:p>
            <a:pPr>
              <a:buFont typeface="Arial"/>
              <a:buChar char="•"/>
            </a:pPr>
            <a:r>
              <a:rPr lang="en-US" sz="2400" b="0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ome 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professional 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settings 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require some form of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continuing education </a:t>
            </a:r>
            <a:r>
              <a:rPr lang="en-US" sz="2400" b="0" dirty="0" smtClean="0">
                <a:solidFill>
                  <a:schemeClr val="tx2">
                    <a:lumMod val="50000"/>
                  </a:schemeClr>
                </a:solidFill>
              </a:rPr>
              <a:t>to maintain proficiency</a:t>
            </a:r>
            <a:endParaRPr lang="en-US" sz="2400" b="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b="0" dirty="0">
                <a:solidFill>
                  <a:schemeClr val="accent3">
                    <a:lumMod val="75000"/>
                  </a:schemeClr>
                </a:solidFill>
              </a:rPr>
              <a:t>Coaching</a:t>
            </a:r>
            <a:r>
              <a:rPr lang="en-US" sz="2400" b="0" dirty="0"/>
              <a:t>: A positive one-on-one approach to retraining—is </a:t>
            </a:r>
            <a:r>
              <a:rPr lang="en-US" sz="2400" b="0" dirty="0" smtClean="0"/>
              <a:t>a 2-part process:</a:t>
            </a:r>
            <a:endParaRPr lang="en-US" sz="2400" b="0" dirty="0"/>
          </a:p>
          <a:p>
            <a:pPr marL="582930" indent="-514350">
              <a:buFont typeface="+mj-lt"/>
              <a:buAutoNum type="arabicPeriod"/>
            </a:pPr>
            <a:r>
              <a:rPr lang="en-US" sz="2400" b="0" dirty="0"/>
              <a:t>Observation of the employees performance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400" b="0" dirty="0"/>
              <a:t>Conversation between manager and employee focusing on job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6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Career Development	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074" y="914400"/>
            <a:ext cx="8449436" cy="4068231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May offer a variety of programs, including career counseling, courses in career planning, and workshops to help employees manage their careers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Help employees set goals for their careers, develop plans for getting training and education necessary to meet those goals</a:t>
            </a:r>
          </a:p>
          <a:p>
            <a:pPr>
              <a:buFont typeface="Arial"/>
              <a:buChar char="•"/>
            </a:pPr>
            <a:r>
              <a:rPr lang="en-US" sz="1800" dirty="0"/>
              <a:t>J</a:t>
            </a:r>
            <a:r>
              <a:rPr lang="en-US" sz="1800" dirty="0" smtClean="0"/>
              <a:t>ob assistance if company is downsizing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Retirement planning tools/seminars </a:t>
            </a:r>
          </a:p>
          <a:p>
            <a:pPr>
              <a:buFont typeface="Arial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raining programs for work in international </a:t>
            </a:r>
            <a:r>
              <a:rPr lang="en-US" sz="1800" dirty="0" smtClean="0"/>
              <a:t>settings—cross cultural training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-US" sz="1800" dirty="0" smtClean="0"/>
              <a:t>Team training: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Understanding what each team member brings to the team (KSAOs)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How to coordinate/delegate/share duties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Develop shared goals and standardized procedures</a:t>
            </a:r>
          </a:p>
          <a:p>
            <a:pPr lvl="1">
              <a:buFont typeface="Arial"/>
              <a:buChar char="•"/>
            </a:pPr>
            <a:r>
              <a:rPr lang="en-US" sz="1800" b="1" dirty="0" smtClean="0"/>
              <a:t>Training in diversity issues, harassment, and ethical behavior</a:t>
            </a:r>
          </a:p>
          <a:p>
            <a:pPr lvl="3">
              <a:buFont typeface="Arial"/>
              <a:buChar char="•"/>
            </a:pPr>
            <a:r>
              <a:rPr lang="en-US" sz="1800" dirty="0" smtClean="0"/>
              <a:t>2007: 12,510 sexual harassment complaints filed with the Equal Employment Opportunity Commission—16% filed by male employees</a:t>
            </a:r>
          </a:p>
          <a:p>
            <a:pPr lvl="3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1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Evaluation of training program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979270" cy="380361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Formal evaluation: Uses observation, interviews, and surveys to monitor training while </a:t>
            </a:r>
            <a:r>
              <a:rPr lang="en-US" sz="2400" dirty="0" smtClean="0"/>
              <a:t>it is </a:t>
            </a:r>
            <a:r>
              <a:rPr lang="en-US" sz="2400" dirty="0"/>
              <a:t>going </a:t>
            </a:r>
            <a:r>
              <a:rPr lang="en-US" sz="2400" dirty="0" smtClean="0"/>
              <a:t>on to assess training program’s effectiveness</a:t>
            </a:r>
            <a:endParaRPr lang="en-US" sz="2400" dirty="0"/>
          </a:p>
          <a:p>
            <a:r>
              <a:rPr lang="en-US" sz="2400" dirty="0" smtClean="0"/>
              <a:t>Criteria used to indicate its success includes</a:t>
            </a:r>
          </a:p>
          <a:p>
            <a:pPr marL="288036" lvl="1" indent="-457200">
              <a:buFont typeface="+mj-lt"/>
              <a:buAutoNum type="arabicPeriod"/>
            </a:pPr>
            <a:r>
              <a:rPr lang="en-US" sz="2400" dirty="0" smtClean="0"/>
              <a:t>Reaction (impression of trainees)</a:t>
            </a:r>
          </a:p>
          <a:p>
            <a:pPr marL="288036" lvl="1" indent="-457200">
              <a:buFont typeface="+mj-lt"/>
              <a:buAutoNum type="arabicPeriod"/>
            </a:pPr>
            <a:r>
              <a:rPr lang="en-US" sz="2400" dirty="0" smtClean="0"/>
              <a:t>Learning (amount of learning that has taken place)</a:t>
            </a:r>
          </a:p>
          <a:p>
            <a:pPr marL="288036" lvl="1" indent="-457200">
              <a:buFont typeface="+mj-lt"/>
              <a:buAutoNum type="arabicPeriod"/>
            </a:pPr>
            <a:r>
              <a:rPr lang="en-US" sz="2400" dirty="0" smtClean="0"/>
              <a:t>Behavior (amount of newly learned skills displayed)</a:t>
            </a:r>
          </a:p>
          <a:p>
            <a:pPr marL="288036" lvl="1" indent="-457200">
              <a:buFont typeface="+mj-lt"/>
              <a:buAutoNum type="arabicPeriod"/>
            </a:pPr>
            <a:r>
              <a:rPr lang="en-US" sz="2400" dirty="0" smtClean="0"/>
              <a:t>Results (measure of productivity—cost/benefit analysis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Most important question in evaluating training programs is whether any measured changes are really due to training!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Training program evaluation designs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018399"/>
            <a:ext cx="8698498" cy="3942657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Post-test </a:t>
            </a:r>
            <a:r>
              <a:rPr lang="en-US" sz="2800" dirty="0"/>
              <a:t>O</a:t>
            </a:r>
            <a:r>
              <a:rPr lang="en-US" sz="2800" dirty="0" smtClean="0"/>
              <a:t>nly design </a:t>
            </a:r>
            <a:r>
              <a:rPr lang="en-US" sz="2800" b="0" dirty="0" smtClean="0"/>
              <a:t>measures training success at the completion of training only—does not tell us anything conclusive because there is no basis for comparison!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Pre</a:t>
            </a:r>
            <a:r>
              <a:rPr lang="en-US" sz="2800" dirty="0"/>
              <a:t>- and Post-</a:t>
            </a:r>
            <a:r>
              <a:rPr lang="en-US" sz="2800" dirty="0" smtClean="0"/>
              <a:t>Test Design </a:t>
            </a:r>
            <a:r>
              <a:rPr lang="en-US" sz="2800" b="0" dirty="0" smtClean="0"/>
              <a:t>measures behavior or performance before </a:t>
            </a:r>
            <a:r>
              <a:rPr lang="en-US" sz="2800" b="0" dirty="0"/>
              <a:t>and after training </a:t>
            </a:r>
            <a:endParaRPr lang="en-US" sz="2800" b="0" dirty="0" smtClean="0"/>
          </a:p>
          <a:p>
            <a:pPr lvl="3">
              <a:buFont typeface="Arial"/>
              <a:buChar char="•"/>
            </a:pPr>
            <a:r>
              <a:rPr lang="en-US" sz="2800" dirty="0" smtClean="0"/>
              <a:t>Method </a:t>
            </a:r>
            <a:r>
              <a:rPr lang="en-US" sz="2800" dirty="0"/>
              <a:t>is inadequate because it lacks a comparison (control) group</a:t>
            </a:r>
          </a:p>
          <a:p>
            <a:pPr>
              <a:buFont typeface="Arial"/>
              <a:buChar char="•"/>
            </a:pPr>
            <a:r>
              <a:rPr lang="en-US" sz="2800" dirty="0"/>
              <a:t>Solomon </a:t>
            </a:r>
            <a:r>
              <a:rPr lang="en-US" sz="2800" dirty="0" smtClean="0"/>
              <a:t>4-Group Design </a:t>
            </a:r>
            <a:r>
              <a:rPr lang="en-US" sz="2800" b="0" dirty="0" smtClean="0"/>
              <a:t>consists of</a:t>
            </a:r>
            <a:r>
              <a:rPr lang="en-US" sz="2800" dirty="0" smtClean="0"/>
              <a:t> </a:t>
            </a:r>
            <a:r>
              <a:rPr lang="en-US" sz="2800" b="0" dirty="0"/>
              <a:t>2 training groups and 2 </a:t>
            </a:r>
            <a:r>
              <a:rPr lang="en-US" sz="2800" b="0" dirty="0" smtClean="0"/>
              <a:t>control (no training) groups</a:t>
            </a:r>
            <a:endParaRPr lang="en-US" sz="2800" b="0" dirty="0"/>
          </a:p>
          <a:p>
            <a:pPr marL="912114" lvl="1" indent="-514350">
              <a:buFont typeface="+mj-lt"/>
              <a:buAutoNum type="arabicPeriod"/>
            </a:pPr>
            <a:r>
              <a:rPr lang="en-US" sz="2800" dirty="0" smtClean="0"/>
              <a:t>1 training group &amp; 1 control group are both measured before and after training</a:t>
            </a:r>
            <a:endParaRPr lang="en-US" sz="2800" dirty="0"/>
          </a:p>
          <a:p>
            <a:pPr marL="912114" lvl="1" indent="-514350">
              <a:buFont typeface="+mj-lt"/>
              <a:buAutoNum type="arabicPeriod"/>
            </a:pPr>
            <a:r>
              <a:rPr lang="en-US" sz="2800" dirty="0" smtClean="0"/>
              <a:t>1 training and 1 control group are evaluated only after training</a:t>
            </a:r>
            <a:endParaRPr lang="en-US" sz="2800" dirty="0"/>
          </a:p>
          <a:p>
            <a:pPr marL="1369314" lvl="3" indent="-514350"/>
            <a:r>
              <a:rPr lang="en-US" sz="2800" dirty="0"/>
              <a:t>Controls for effect of </a:t>
            </a:r>
            <a:r>
              <a:rPr lang="en-US" sz="2800" dirty="0" smtClean="0"/>
              <a:t>pre-test (or practice effect)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Equal employment </a:t>
            </a:r>
            <a:r>
              <a:rPr lang="en-US" dirty="0" smtClean="0">
                <a:solidFill>
                  <a:srgbClr val="F96A1B"/>
                </a:solidFill>
              </a:rPr>
              <a:t>opportunity ISSUES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100628"/>
            <a:ext cx="8481391" cy="3829181"/>
          </a:xfrm>
        </p:spPr>
        <p:txBody>
          <a:bodyPr/>
          <a:lstStyle/>
          <a:p>
            <a:r>
              <a:rPr lang="en-US" sz="2000" dirty="0"/>
              <a:t>Applicants and employees of most private employers, state and local governments, educational institutions, employment agencies and labor organizations are protected under Federal law from discrimination on the following bases:</a:t>
            </a:r>
          </a:p>
          <a:p>
            <a:pPr lvl="1"/>
            <a:r>
              <a:rPr lang="en-US" sz="2000" dirty="0"/>
              <a:t>Race, color, religion, sex, national origin, age, disability</a:t>
            </a:r>
          </a:p>
          <a:p>
            <a:pPr lvl="1"/>
            <a:r>
              <a:rPr lang="en-US" sz="2000" dirty="0"/>
              <a:t>2008 act prohibits discrimination based on genetic information</a:t>
            </a:r>
          </a:p>
          <a:p>
            <a:r>
              <a:rPr lang="en-US" sz="2000" dirty="0"/>
              <a:t>Law impacts training programs as well—program must be valid, fair, and job-related</a:t>
            </a:r>
          </a:p>
          <a:p>
            <a:pPr lvl="1"/>
            <a:r>
              <a:rPr lang="en-US" sz="2000" dirty="0"/>
              <a:t>Ex) Firefighter training requirement to be able </a:t>
            </a:r>
            <a:r>
              <a:rPr lang="en-US" sz="2000"/>
              <a:t>to </a:t>
            </a:r>
            <a:r>
              <a:rPr lang="en-US" sz="2000" smtClean="0"/>
              <a:t>lift </a:t>
            </a:r>
            <a:r>
              <a:rPr lang="en-US" sz="2000" dirty="0"/>
              <a:t>150 </a:t>
            </a:r>
            <a:r>
              <a:rPr lang="en-US" sz="2000" dirty="0" err="1"/>
              <a:t>lb</a:t>
            </a:r>
            <a:r>
              <a:rPr lang="en-US" sz="2000" dirty="0"/>
              <a:t> dummy—discriminates against women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8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</a:rPr>
              <a:t>Employee Training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100628"/>
            <a:ext cx="8401508" cy="381592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Planned effort by an organization to facilitate the learning, retention, and transfer of job-related behavior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Essentially, teaching people how to do the job</a:t>
            </a:r>
          </a:p>
          <a:p>
            <a:pPr lvl="2">
              <a:buFont typeface="Arial"/>
              <a:buChar char="•"/>
            </a:pPr>
            <a:r>
              <a:rPr lang="en-US" sz="2400" dirty="0"/>
              <a:t>3 kinds of </a:t>
            </a:r>
            <a:r>
              <a:rPr lang="en-US" sz="2400" dirty="0" smtClean="0"/>
              <a:t>training:</a:t>
            </a:r>
            <a:endParaRPr lang="en-US" sz="2400" dirty="0"/>
          </a:p>
          <a:p>
            <a:pPr marL="912114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Orientation (new employees)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Job Instruction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Retraining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9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96A1B"/>
                </a:solidFill>
              </a:rPr>
              <a:t>Benefits of Training</a:t>
            </a:r>
            <a:endParaRPr lang="en-US" sz="32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35" y="1100628"/>
            <a:ext cx="8308317" cy="3838896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400" dirty="0"/>
              <a:t>Gives the supervisor more time to manage, standardized performance, less absenteeism, less turnover, reduced tension, consistency, lower costs, more customers, better service</a:t>
            </a:r>
          </a:p>
          <a:p>
            <a:pPr>
              <a:buFont typeface="Arial"/>
              <a:buChar char="•"/>
            </a:pPr>
            <a:r>
              <a:rPr lang="en-US" sz="2400" dirty="0"/>
              <a:t>Gives the workers confidence to do their jobs, reduces tension, boost morale and job satisfaction, reduces injuries and accidents, gives them a chance to advance</a:t>
            </a:r>
          </a:p>
          <a:p>
            <a:pPr>
              <a:buFont typeface="Arial"/>
              <a:buChar char="•"/>
            </a:pPr>
            <a:r>
              <a:rPr lang="en-US" sz="2400" dirty="0"/>
              <a:t>Gives the business a good image and more profit</a:t>
            </a:r>
          </a:p>
          <a:p>
            <a:pPr>
              <a:buFont typeface="Arial"/>
              <a:buChar char="•"/>
            </a:pPr>
            <a:r>
              <a:rPr lang="en-US" sz="2400" dirty="0"/>
              <a:t>Good training often neglected because </a:t>
            </a:r>
            <a:r>
              <a:rPr lang="en-US" sz="2400" dirty="0" smtClean="0"/>
              <a:t>of </a:t>
            </a:r>
            <a:r>
              <a:rPr lang="en-US" sz="2400" dirty="0"/>
              <a:t>urgency of need, lack of time, costs, turnover (no one to do the training), kinds of jobs (simple-complex), unclear job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6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How people often get trained…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3889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Self training</a:t>
            </a:r>
            <a:r>
              <a:rPr lang="en-US" sz="2400" dirty="0"/>
              <a:t>: Person train themselves, often ending up learning easiest ways to get the job done, and what will keep them from getting into trouble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4516D"/>
                </a:solidFill>
              </a:rPr>
              <a:t>Replacement training</a:t>
            </a:r>
            <a:r>
              <a:rPr lang="en-US" sz="2400" dirty="0"/>
              <a:t>: Person leaving the position trains new employee, may teach shortcuts and what s/he “can get away with”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4516D"/>
                </a:solidFill>
              </a:rPr>
              <a:t>Veteran training</a:t>
            </a:r>
            <a:r>
              <a:rPr lang="en-US" sz="2400" dirty="0"/>
              <a:t>: Current employee trains new employee, may pass on bad habits and may resent new person as a competitor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8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554" y="365760"/>
            <a:ext cx="7520940" cy="548640"/>
          </a:xfrm>
        </p:spPr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Model for successful employee training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5" y="914400"/>
            <a:ext cx="8733182" cy="4200939"/>
          </a:xfrm>
        </p:spPr>
        <p:txBody>
          <a:bodyPr>
            <a:normAutofit fontScale="55000" lnSpcReduction="20000"/>
          </a:bodyPr>
          <a:lstStyle/>
          <a:p>
            <a:pPr>
              <a:buFont typeface="Arial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Assess training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needs</a:t>
            </a:r>
          </a:p>
          <a:p>
            <a:pPr lvl="3">
              <a:buFont typeface="Arial"/>
              <a:buChar char="•"/>
            </a:pPr>
            <a:r>
              <a:rPr lang="en-US" sz="3600" dirty="0" smtClean="0"/>
              <a:t>What are the short- and long-term goals?</a:t>
            </a:r>
          </a:p>
          <a:p>
            <a:pPr lvl="3">
              <a:buFont typeface="Arial"/>
              <a:buChar char="•"/>
            </a:pPr>
            <a:r>
              <a:rPr lang="en-US" sz="3600" dirty="0" smtClean="0"/>
              <a:t>What are the resources available?</a:t>
            </a:r>
          </a:p>
          <a:p>
            <a:pPr lvl="3">
              <a:buFont typeface="Arial"/>
              <a:buChar char="•"/>
            </a:pPr>
            <a:r>
              <a:rPr lang="en-US" sz="3600" dirty="0" smtClean="0"/>
              <a:t>Assess training climate (what do current employees think? What are they doing right/wrong?)</a:t>
            </a:r>
            <a:endParaRPr lang="en-US" sz="3600" dirty="0"/>
          </a:p>
          <a:p>
            <a:pPr lvl="3">
              <a:buFont typeface="Arial"/>
              <a:buChar char="•"/>
            </a:pPr>
            <a:r>
              <a:rPr lang="en-US" sz="3600" dirty="0" smtClean="0"/>
              <a:t>Task/Person/Demographic analysis (much like job analysis)</a:t>
            </a:r>
            <a:endParaRPr lang="en-US" sz="3600" dirty="0"/>
          </a:p>
          <a:p>
            <a:pPr>
              <a:buFont typeface="Arial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Establish training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objectives</a:t>
            </a:r>
          </a:p>
          <a:p>
            <a:pPr lvl="3">
              <a:buFont typeface="Arial"/>
              <a:buChar char="•"/>
            </a:pPr>
            <a:r>
              <a:rPr lang="en-US" sz="3600" dirty="0" smtClean="0"/>
              <a:t>What is the point of this training? What should employees be able to walk away knowing/understanding?</a:t>
            </a:r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Develop and test training methods</a:t>
            </a:r>
          </a:p>
          <a:p>
            <a:pPr lvl="3">
              <a:buFont typeface="Arial"/>
              <a:buChar char="•"/>
            </a:pPr>
            <a:r>
              <a:rPr lang="en-US" sz="3600" dirty="0" smtClean="0"/>
              <a:t>On</a:t>
            </a:r>
            <a:r>
              <a:rPr lang="en-US" sz="3600" dirty="0"/>
              <a:t>-site methods vs. Off-site </a:t>
            </a:r>
            <a:r>
              <a:rPr lang="en-US" sz="3600" dirty="0" smtClean="0"/>
              <a:t>methods</a:t>
            </a:r>
          </a:p>
          <a:p>
            <a:pPr>
              <a:buFont typeface="Arial"/>
              <a:buChar char="•"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Implement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training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program</a:t>
            </a:r>
          </a:p>
          <a:p>
            <a:pPr lvl="3">
              <a:buFont typeface="Arial"/>
              <a:buChar char="•"/>
            </a:pPr>
            <a:r>
              <a:rPr lang="en-US" sz="3600" dirty="0" smtClean="0"/>
              <a:t>Assess employee readiness and provide rationale for training</a:t>
            </a:r>
            <a:endParaRPr lang="en-US" sz="3600" dirty="0"/>
          </a:p>
          <a:p>
            <a:pPr>
              <a:buFont typeface="Arial"/>
              <a:buChar char="•"/>
            </a:pP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Evaluate training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program</a:t>
            </a:r>
          </a:p>
          <a:p>
            <a:pPr lvl="2">
              <a:buFont typeface="Arial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96A1B"/>
                </a:solidFill>
              </a:rPr>
              <a:t>Creating a training plan</a:t>
            </a:r>
            <a:endParaRPr lang="en-US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100629"/>
            <a:ext cx="8719931" cy="3855684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400" dirty="0" smtClean="0"/>
              <a:t>A </a:t>
            </a:r>
            <a:r>
              <a:rPr lang="en-US" sz="2400" dirty="0"/>
              <a:t>detailed plan for carrying out employee training for a unit of </a:t>
            </a:r>
            <a:r>
              <a:rPr lang="en-US" sz="2400" dirty="0" smtClean="0"/>
              <a:t>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Establish </a:t>
            </a:r>
            <a:r>
              <a:rPr lang="en-US" sz="2400" dirty="0"/>
              <a:t>performance </a:t>
            </a:r>
            <a:r>
              <a:rPr lang="en-US" sz="2400" dirty="0" smtClean="0"/>
              <a:t>standards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</a:t>
            </a:r>
            <a:r>
              <a:rPr lang="en-US" sz="2400" dirty="0"/>
              <a:t>a training objective derived from </a:t>
            </a:r>
            <a:r>
              <a:rPr lang="en-US" sz="2400" dirty="0" smtClean="0"/>
              <a:t>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Develop </a:t>
            </a:r>
            <a:r>
              <a:rPr lang="en-US" sz="2400" dirty="0"/>
              <a:t>standard </a:t>
            </a:r>
            <a:r>
              <a:rPr lang="en-US" sz="2400" dirty="0" smtClean="0"/>
              <a:t>procedures (Details of tasks)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Develop </a:t>
            </a:r>
            <a:r>
              <a:rPr lang="en-US" sz="2400" dirty="0"/>
              <a:t>check points to measure </a:t>
            </a:r>
            <a:r>
              <a:rPr lang="en-US" sz="2400" dirty="0" smtClean="0"/>
              <a:t>progress</a:t>
            </a:r>
          </a:p>
          <a:p>
            <a:pPr marL="745236" lvl="3" indent="-457200">
              <a:buNone/>
            </a:pPr>
            <a:r>
              <a:rPr lang="en-US" sz="2400" dirty="0" smtClean="0"/>
              <a:t>	Should </a:t>
            </a:r>
            <a:r>
              <a:rPr lang="en-US" sz="2400" dirty="0"/>
              <a:t>include </a:t>
            </a:r>
            <a:r>
              <a:rPr lang="en-US" sz="2400" dirty="0" smtClean="0"/>
              <a:t>2 </a:t>
            </a:r>
            <a:r>
              <a:rPr lang="en-US" sz="2400" dirty="0"/>
              <a:t>elements: </a:t>
            </a:r>
            <a:endParaRPr lang="en-US" sz="2400" dirty="0" smtClean="0"/>
          </a:p>
          <a:p>
            <a:pPr marL="973836" lvl="4" indent="-457200">
              <a:buFont typeface="+mj-lt"/>
              <a:buAutoNum type="arabicPeriod"/>
            </a:pPr>
            <a:r>
              <a:rPr lang="en-US" sz="2400" dirty="0" smtClean="0"/>
              <a:t>Showing </a:t>
            </a:r>
            <a:r>
              <a:rPr lang="en-US" sz="2400" dirty="0"/>
              <a:t>and telling the employee what to </a:t>
            </a:r>
            <a:r>
              <a:rPr lang="en-US" sz="2400" dirty="0" smtClean="0"/>
              <a:t>do</a:t>
            </a:r>
          </a:p>
          <a:p>
            <a:pPr marL="973836" lvl="4" indent="-457200">
              <a:buFont typeface="+mj-lt"/>
              <a:buAutoNum type="arabicPeriod"/>
            </a:pPr>
            <a:r>
              <a:rPr lang="en-US" sz="2400" dirty="0" smtClean="0"/>
              <a:t>Having </a:t>
            </a:r>
            <a:r>
              <a:rPr lang="en-US" sz="2400" dirty="0"/>
              <a:t>the employee do it (</a:t>
            </a:r>
            <a:r>
              <a:rPr lang="en-US" sz="2400" dirty="0" smtClean="0"/>
              <a:t>right)</a:t>
            </a:r>
          </a:p>
          <a:p>
            <a:pPr marL="288036" lvl="1" indent="-457200"/>
            <a:r>
              <a:rPr lang="en-US" sz="2400" dirty="0" smtClean="0"/>
              <a:t>Training </a:t>
            </a:r>
            <a:r>
              <a:rPr lang="en-US" sz="2400" dirty="0"/>
              <a:t>materials should be the same as used on the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8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96A1B"/>
                </a:solidFill>
              </a:rPr>
              <a:t>Employees learn </a:t>
            </a:r>
            <a:r>
              <a:rPr lang="en-US" sz="3600" dirty="0" smtClean="0">
                <a:solidFill>
                  <a:srgbClr val="F96A1B"/>
                </a:solidFill>
              </a:rPr>
              <a:t>best When…</a:t>
            </a:r>
            <a:endParaRPr lang="en-US" sz="36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1100628"/>
            <a:ext cx="8454887" cy="387417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Whey </a:t>
            </a:r>
            <a:r>
              <a:rPr lang="en-US" sz="2800" dirty="0"/>
              <a:t>are actively involved in the learning process</a:t>
            </a:r>
          </a:p>
          <a:p>
            <a:pPr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raining </a:t>
            </a:r>
            <a:r>
              <a:rPr lang="en-US" sz="2800" dirty="0"/>
              <a:t>is relevant and practical</a:t>
            </a:r>
          </a:p>
          <a:p>
            <a:pPr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raining </a:t>
            </a:r>
            <a:r>
              <a:rPr lang="en-US" sz="2800" dirty="0"/>
              <a:t>material is organized and presented in chunks</a:t>
            </a:r>
          </a:p>
          <a:p>
            <a:pPr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raining </a:t>
            </a:r>
            <a:r>
              <a:rPr lang="en-US" sz="2800" dirty="0"/>
              <a:t>takes place in a quiet, comfortable setting</a:t>
            </a:r>
          </a:p>
          <a:p>
            <a:pPr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have a good trainer</a:t>
            </a:r>
          </a:p>
          <a:p>
            <a:pPr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receive feedback on performance</a:t>
            </a:r>
          </a:p>
          <a:p>
            <a:pPr>
              <a:buFont typeface="Arial"/>
              <a:buChar char="•"/>
            </a:pPr>
            <a:r>
              <a:rPr lang="en-US" sz="2800" dirty="0"/>
              <a:t>T</a:t>
            </a:r>
            <a:r>
              <a:rPr lang="en-US" sz="2800" dirty="0" smtClean="0"/>
              <a:t>hey </a:t>
            </a:r>
            <a:r>
              <a:rPr lang="en-US" sz="2800" dirty="0"/>
              <a:t>are rewarded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6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96A1B"/>
                </a:solidFill>
              </a:rPr>
              <a:t>New employment orientation</a:t>
            </a:r>
            <a:endParaRPr lang="en-US" sz="36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3" y="1100628"/>
            <a:ext cx="8295860" cy="382918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Pre-job training phase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Introduces </a:t>
            </a:r>
            <a:r>
              <a:rPr lang="en-US" sz="2800" dirty="0"/>
              <a:t>each new employee to the job and the workplace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Discusses employer’s goals and missions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Communicates </a:t>
            </a:r>
            <a:r>
              <a:rPr lang="en-US" sz="2800" dirty="0"/>
              <a:t>information </a:t>
            </a:r>
            <a:r>
              <a:rPr lang="en-US" sz="2800" dirty="0" smtClean="0"/>
              <a:t>given </a:t>
            </a:r>
            <a:r>
              <a:rPr lang="en-US" sz="2800" dirty="0"/>
              <a:t>out </a:t>
            </a:r>
            <a:r>
              <a:rPr lang="en-US" sz="2800" dirty="0" smtClean="0"/>
              <a:t>in employee handbook</a:t>
            </a:r>
          </a:p>
          <a:p>
            <a:pPr lvl="3">
              <a:buFont typeface="Arial" pitchFamily="34" charset="0"/>
              <a:buChar char="•"/>
            </a:pPr>
            <a:r>
              <a:rPr lang="en-US" sz="2800" dirty="0" smtClean="0"/>
              <a:t>Pay, policies, benefits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Creates </a:t>
            </a:r>
            <a:r>
              <a:rPr lang="en-US" sz="2800" dirty="0"/>
              <a:t>positive employee attitudes toward the company and the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F96A1B"/>
                </a:solidFill>
              </a:rPr>
              <a:t>ON-Site</a:t>
            </a:r>
            <a:r>
              <a:rPr lang="en-US" sz="3200" dirty="0" smtClean="0">
                <a:solidFill>
                  <a:srgbClr val="F96A1B"/>
                </a:solidFill>
              </a:rPr>
              <a:t> </a:t>
            </a:r>
            <a:r>
              <a:rPr lang="en-US" sz="3200" dirty="0" smtClean="0">
                <a:solidFill>
                  <a:srgbClr val="F96A1B"/>
                </a:solidFill>
              </a:rPr>
              <a:t>JOB Training </a:t>
            </a:r>
            <a:r>
              <a:rPr lang="en-US" sz="3200" dirty="0" smtClean="0">
                <a:solidFill>
                  <a:srgbClr val="F96A1B"/>
                </a:solidFill>
              </a:rPr>
              <a:t>Methods</a:t>
            </a:r>
            <a:endParaRPr lang="en-US" sz="3200" dirty="0">
              <a:solidFill>
                <a:srgbClr val="F96A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23" y="1297366"/>
            <a:ext cx="8451861" cy="352664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On-the-job training</a:t>
            </a:r>
            <a:r>
              <a:rPr lang="en-US" sz="2400" dirty="0"/>
              <a:t>: Puts inexperienced workers in the work site under the direction of experienced worker/teacher</a:t>
            </a:r>
          </a:p>
          <a:p>
            <a:pPr lvl="4"/>
            <a:r>
              <a:rPr lang="en-US" sz="2400" dirty="0"/>
              <a:t>Most widely used method (</a:t>
            </a:r>
            <a:r>
              <a:rPr lang="en-US" sz="2400" i="1" dirty="0"/>
              <a:t>mentoring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Apprenticeship: </a:t>
            </a:r>
            <a:r>
              <a:rPr lang="en-US" sz="2400" dirty="0"/>
              <a:t>Combines classroom training with long-term on-site training</a:t>
            </a:r>
          </a:p>
          <a:p>
            <a:r>
              <a:rPr lang="en-US" sz="2400" dirty="0">
                <a:solidFill>
                  <a:srgbClr val="863204"/>
                </a:solidFill>
              </a:rPr>
              <a:t>Vestibule training</a:t>
            </a:r>
            <a:r>
              <a:rPr lang="en-US" sz="2400" dirty="0"/>
              <a:t>: Model training area with professional trainers adjacent to work site</a:t>
            </a:r>
          </a:p>
          <a:p>
            <a:r>
              <a:rPr lang="en-US" sz="2400" dirty="0">
                <a:solidFill>
                  <a:srgbClr val="863204"/>
                </a:solidFill>
              </a:rPr>
              <a:t>Job rotation training</a:t>
            </a:r>
            <a:r>
              <a:rPr lang="en-US" sz="2400" dirty="0"/>
              <a:t>: Rotate employees through various jobs to </a:t>
            </a:r>
            <a:r>
              <a:rPr lang="en-US" sz="2400" dirty="0" smtClean="0"/>
              <a:t>expose them to different areas and broaden </a:t>
            </a:r>
            <a:r>
              <a:rPr lang="en-US" sz="2400" dirty="0"/>
              <a:t>their experience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556</TotalTime>
  <Words>1068</Words>
  <Application>Microsoft Macintosh PowerPoint</Application>
  <PresentationFormat>On-screen Show (4:3)</PresentationFormat>
  <Paragraphs>135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Employee Training &amp; Development</vt:lpstr>
      <vt:lpstr>Employee Training</vt:lpstr>
      <vt:lpstr>Benefits of Training</vt:lpstr>
      <vt:lpstr>How people often get trained…</vt:lpstr>
      <vt:lpstr>Model for successful employee training</vt:lpstr>
      <vt:lpstr>Creating a training plan</vt:lpstr>
      <vt:lpstr>Employees learn best When…</vt:lpstr>
      <vt:lpstr>New employment orientation</vt:lpstr>
      <vt:lpstr>ON-Site JOB Training Methods</vt:lpstr>
      <vt:lpstr>Off-Site JOB training Methods</vt:lpstr>
      <vt:lpstr>Retraining</vt:lpstr>
      <vt:lpstr>Career Development </vt:lpstr>
      <vt:lpstr>Evaluation of training program</vt:lpstr>
      <vt:lpstr>Training program evaluation designs</vt:lpstr>
      <vt:lpstr>Equal employment opportunity ISSUES</vt:lpstr>
    </vt:vector>
  </TitlesOfParts>
  <Company>NYUMC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Training &amp; Development</dc:title>
  <dc:creator>Katherine Barboza</dc:creator>
  <cp:lastModifiedBy>K B</cp:lastModifiedBy>
  <cp:revision>18</cp:revision>
  <dcterms:created xsi:type="dcterms:W3CDTF">2012-09-25T16:46:57Z</dcterms:created>
  <dcterms:modified xsi:type="dcterms:W3CDTF">2014-02-21T21:32:38Z</dcterms:modified>
</cp:coreProperties>
</file>