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" d="100"/>
          <a:sy n="16" d="100"/>
        </p:scale>
        <p:origin x="-1704" y="-1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0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0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30"/>
            <a:ext cx="37307520" cy="6537965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7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7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7" y="1310647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2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7" y="6888492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3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765C-4F9B-994A-9AF1-47BB0325D3D1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5773-7958-534C-B820-675C82C1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697450" y="9341845"/>
            <a:ext cx="4572000" cy="1295960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03987" y="10169899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177321" y="10169899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97450" y="9341845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PCR Fragment Preparation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03987" y="10169899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PCR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21177321" y="10169899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Pour gel</a:t>
            </a:r>
            <a:endParaRPr lang="en-US" sz="2500" dirty="0"/>
          </a:p>
        </p:txBody>
      </p:sp>
      <p:sp>
        <p:nvSpPr>
          <p:cNvPr id="19" name="Rectangle 18"/>
          <p:cNvSpPr/>
          <p:nvPr/>
        </p:nvSpPr>
        <p:spPr>
          <a:xfrm>
            <a:off x="0" y="16147298"/>
            <a:ext cx="4572000" cy="1677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16149928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Key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9893" y="17258913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401" y="17566690"/>
            <a:ext cx="914400" cy="9144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39749" y="1789608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1789" y="17718301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Protocol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893" y="172589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Unwritten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9401" y="175883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Plankton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39749" y="178960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Krill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42591" y="19146444"/>
            <a:ext cx="1654256" cy="1048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81789" y="19425647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Metacol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69476" y="12631077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0069476" y="12631077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Run gel</a:t>
            </a:r>
            <a:endParaRPr lang="en-US" sz="2500" dirty="0"/>
          </a:p>
        </p:txBody>
      </p:sp>
      <p:sp>
        <p:nvSpPr>
          <p:cNvPr id="32" name="Rectangle 31"/>
          <p:cNvSpPr/>
          <p:nvPr/>
        </p:nvSpPr>
        <p:spPr>
          <a:xfrm>
            <a:off x="20069476" y="14917060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069476" y="1491706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Image gel</a:t>
            </a:r>
            <a:endParaRPr lang="en-US" sz="2500" dirty="0"/>
          </a:p>
        </p:txBody>
      </p:sp>
      <p:sp>
        <p:nvSpPr>
          <p:cNvPr id="34" name="Rectangle 33"/>
          <p:cNvSpPr/>
          <p:nvPr/>
        </p:nvSpPr>
        <p:spPr>
          <a:xfrm>
            <a:off x="20069476" y="17238215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069476" y="17238215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Cut gel</a:t>
            </a:r>
            <a:endParaRPr lang="en-US" sz="2500" dirty="0"/>
          </a:p>
        </p:txBody>
      </p:sp>
      <p:sp>
        <p:nvSpPr>
          <p:cNvPr id="36" name="Rectangle 35"/>
          <p:cNvSpPr/>
          <p:nvPr/>
        </p:nvSpPr>
        <p:spPr>
          <a:xfrm>
            <a:off x="20069476" y="19545280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069476" y="1954528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Gel purify</a:t>
            </a:r>
            <a:endParaRPr lang="en-US" sz="2500" dirty="0"/>
          </a:p>
        </p:txBody>
      </p:sp>
      <p:sp>
        <p:nvSpPr>
          <p:cNvPr id="41" name="Down Arrow 40"/>
          <p:cNvSpPr/>
          <p:nvPr/>
        </p:nvSpPr>
        <p:spPr>
          <a:xfrm>
            <a:off x="20832787" y="12164208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20811561" y="14453610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20781081" y="16745860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20781081" y="1906701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942351" y="23829096"/>
            <a:ext cx="365760" cy="365760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181789" y="23564935"/>
            <a:ext cx="2390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Protocol Input/Output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22596828" y="11998698"/>
            <a:ext cx="182880" cy="622710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2027435" y="12611720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Gel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19103877" y="11998699"/>
            <a:ext cx="182880" cy="634702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534484" y="12623713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PCR Result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61" name="Bent-Up Arrow 60"/>
          <p:cNvSpPr/>
          <p:nvPr/>
        </p:nvSpPr>
        <p:spPr>
          <a:xfrm rot="5400000">
            <a:off x="19332766" y="12777921"/>
            <a:ext cx="539993" cy="933425"/>
          </a:xfrm>
          <a:prstGeom prst="bentUpArrow">
            <a:avLst>
              <a:gd name="adj1" fmla="val 16387"/>
              <a:gd name="adj2" fmla="val 25000"/>
              <a:gd name="adj3" fmla="val 2500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ent-Up Arrow 61"/>
          <p:cNvSpPr/>
          <p:nvPr/>
        </p:nvSpPr>
        <p:spPr>
          <a:xfrm rot="16200000" flipH="1">
            <a:off x="22051615" y="12801607"/>
            <a:ext cx="539993" cy="846671"/>
          </a:xfrm>
          <a:prstGeom prst="bentUpArrow">
            <a:avLst>
              <a:gd name="adj1" fmla="val 16387"/>
              <a:gd name="adj2" fmla="val 25000"/>
              <a:gd name="adj3" fmla="val 2500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ent-Up Arrow 62"/>
          <p:cNvSpPr/>
          <p:nvPr/>
        </p:nvSpPr>
        <p:spPr>
          <a:xfrm rot="10800000" flipH="1">
            <a:off x="21898276" y="13923853"/>
            <a:ext cx="980287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2077481" y="14691445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Gel Lane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65" name="Bent-Up Arrow 64"/>
          <p:cNvSpPr/>
          <p:nvPr/>
        </p:nvSpPr>
        <p:spPr>
          <a:xfrm rot="16200000" flipH="1">
            <a:off x="20886144" y="16122368"/>
            <a:ext cx="2940397" cy="916133"/>
          </a:xfrm>
          <a:prstGeom prst="bentUpArrow">
            <a:avLst>
              <a:gd name="adj1" fmla="val 9830"/>
              <a:gd name="adj2" fmla="val 17623"/>
              <a:gd name="adj3" fmla="val 2418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Bent-Up Arrow 65"/>
          <p:cNvSpPr/>
          <p:nvPr/>
        </p:nvSpPr>
        <p:spPr>
          <a:xfrm rot="10800000" flipH="1">
            <a:off x="21898276" y="18342018"/>
            <a:ext cx="980287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2077481" y="19109610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Gel Slice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68" name="Bent-Up Arrow 67"/>
          <p:cNvSpPr/>
          <p:nvPr/>
        </p:nvSpPr>
        <p:spPr>
          <a:xfrm rot="16200000" flipH="1">
            <a:off x="21978319" y="19407544"/>
            <a:ext cx="761291" cy="910888"/>
          </a:xfrm>
          <a:prstGeom prst="bentUpArrow">
            <a:avLst>
              <a:gd name="adj1" fmla="val 10917"/>
              <a:gd name="adj2" fmla="val 21809"/>
              <a:gd name="adj3" fmla="val 2500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-Up Arrow 68"/>
          <p:cNvSpPr/>
          <p:nvPr/>
        </p:nvSpPr>
        <p:spPr>
          <a:xfrm rot="10800000" flipH="1">
            <a:off x="653232" y="24708511"/>
            <a:ext cx="980287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437" y="25476103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Item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71" name="Bent-Up Arrow 70"/>
          <p:cNvSpPr/>
          <p:nvPr/>
        </p:nvSpPr>
        <p:spPr>
          <a:xfrm rot="16200000" flipH="1">
            <a:off x="659104" y="25729212"/>
            <a:ext cx="761291" cy="910888"/>
          </a:xfrm>
          <a:prstGeom prst="bentUpArrow">
            <a:avLst>
              <a:gd name="adj1" fmla="val 10917"/>
              <a:gd name="adj2" fmla="val 21809"/>
              <a:gd name="adj3" fmla="val 25000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181789" y="24764720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Item produced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81789" y="25993917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Item used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74" name="Bent-Up Arrow 73"/>
          <p:cNvSpPr/>
          <p:nvPr/>
        </p:nvSpPr>
        <p:spPr>
          <a:xfrm rot="16200000" flipH="1">
            <a:off x="366141" y="26022179"/>
            <a:ext cx="1485545" cy="1049214"/>
          </a:xfrm>
          <a:prstGeom prst="bentUpArrow">
            <a:avLst>
              <a:gd name="adj1" fmla="val 10917"/>
              <a:gd name="adj2" fmla="val 15045"/>
              <a:gd name="adj3" fmla="val 25000"/>
            </a:avLst>
          </a:prstGeom>
          <a:solidFill>
            <a:schemeClr val="accent2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67369" y="26714614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Item consumed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78934" y="9241098"/>
            <a:ext cx="4572000" cy="19932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8298875" y="10234663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6878934" y="9241100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Gibson Assembly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298875" y="10234663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Gibson</a:t>
            </a:r>
            <a:endParaRPr lang="en-US" sz="2500" dirty="0"/>
          </a:p>
        </p:txBody>
      </p:sp>
      <p:sp>
        <p:nvSpPr>
          <p:cNvPr id="82" name="Rectangle 81"/>
          <p:cNvSpPr/>
          <p:nvPr/>
        </p:nvSpPr>
        <p:spPr>
          <a:xfrm>
            <a:off x="28250960" y="12530332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8250960" y="12530332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Transform </a:t>
            </a:r>
          </a:p>
          <a:p>
            <a:r>
              <a:rPr lang="en-US" sz="2500" i="1" dirty="0" smtClean="0"/>
              <a:t>E. coli</a:t>
            </a:r>
            <a:endParaRPr lang="en-US" sz="2500" i="1" dirty="0"/>
          </a:p>
        </p:txBody>
      </p:sp>
      <p:sp>
        <p:nvSpPr>
          <p:cNvPr id="84" name="Rectangle 83"/>
          <p:cNvSpPr/>
          <p:nvPr/>
        </p:nvSpPr>
        <p:spPr>
          <a:xfrm>
            <a:off x="28250960" y="14816315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8250960" y="14816315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Plate </a:t>
            </a:r>
            <a:r>
              <a:rPr lang="en-US" sz="2500" i="1" dirty="0" smtClean="0"/>
              <a:t>E. coli</a:t>
            </a:r>
            <a:endParaRPr lang="en-US" sz="2500" dirty="0"/>
          </a:p>
        </p:txBody>
      </p:sp>
      <p:sp>
        <p:nvSpPr>
          <p:cNvPr id="86" name="Rectangle 85"/>
          <p:cNvSpPr/>
          <p:nvPr/>
        </p:nvSpPr>
        <p:spPr>
          <a:xfrm>
            <a:off x="28250960" y="17137470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8250960" y="17137470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Check </a:t>
            </a:r>
            <a:r>
              <a:rPr lang="en-US" sz="2500" i="1" dirty="0" smtClean="0"/>
              <a:t>E. coli </a:t>
            </a:r>
            <a:r>
              <a:rPr lang="en-US" sz="2500" dirty="0" smtClean="0"/>
              <a:t>plate</a:t>
            </a:r>
            <a:endParaRPr lang="en-US" sz="2500" dirty="0"/>
          </a:p>
        </p:txBody>
      </p:sp>
      <p:sp>
        <p:nvSpPr>
          <p:cNvPr id="88" name="Rectangle 87"/>
          <p:cNvSpPr/>
          <p:nvPr/>
        </p:nvSpPr>
        <p:spPr>
          <a:xfrm>
            <a:off x="28250960" y="19444535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8250960" y="19444535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Start overnight</a:t>
            </a:r>
            <a:endParaRPr lang="en-US" sz="2500" dirty="0"/>
          </a:p>
        </p:txBody>
      </p:sp>
      <p:sp>
        <p:nvSpPr>
          <p:cNvPr id="91" name="Down Arrow 90"/>
          <p:cNvSpPr/>
          <p:nvPr/>
        </p:nvSpPr>
        <p:spPr>
          <a:xfrm>
            <a:off x="28962564" y="12097512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28993045" y="1435286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/>
          <p:cNvSpPr/>
          <p:nvPr/>
        </p:nvSpPr>
        <p:spPr>
          <a:xfrm>
            <a:off x="28962565" y="1664511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28962565" y="18966270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7726" y="12312278"/>
            <a:ext cx="145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Gibson Reaction Result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107" name="Bent-Up Arrow 106"/>
          <p:cNvSpPr/>
          <p:nvPr/>
        </p:nvSpPr>
        <p:spPr>
          <a:xfrm rot="16200000" flipH="1">
            <a:off x="30195842" y="12738122"/>
            <a:ext cx="539993" cy="772155"/>
          </a:xfrm>
          <a:prstGeom prst="bentUpArrow">
            <a:avLst>
              <a:gd name="adj1" fmla="val 16387"/>
              <a:gd name="adj2" fmla="val 25000"/>
              <a:gd name="adj3" fmla="val 25000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Bent-Up Arrow 107"/>
          <p:cNvSpPr/>
          <p:nvPr/>
        </p:nvSpPr>
        <p:spPr>
          <a:xfrm rot="10800000" flipH="1">
            <a:off x="30079760" y="13823108"/>
            <a:ext cx="846671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170871" y="14538866"/>
            <a:ext cx="133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Transformed </a:t>
            </a:r>
            <a:r>
              <a:rPr lang="en-US" sz="1500" b="1" i="1" dirty="0" smtClean="0">
                <a:solidFill>
                  <a:srgbClr val="FF6600"/>
                </a:solidFill>
              </a:rPr>
              <a:t>E. coli </a:t>
            </a:r>
            <a:r>
              <a:rPr lang="en-US" sz="1500" b="1" dirty="0" smtClean="0">
                <a:solidFill>
                  <a:srgbClr val="FF6600"/>
                </a:solidFill>
              </a:rPr>
              <a:t>aliquot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110" name="Bent-Up Arrow 109"/>
          <p:cNvSpPr/>
          <p:nvPr/>
        </p:nvSpPr>
        <p:spPr>
          <a:xfrm rot="16200000" flipH="1">
            <a:off x="30191206" y="15032220"/>
            <a:ext cx="554507" cy="766912"/>
          </a:xfrm>
          <a:prstGeom prst="bentUpArrow">
            <a:avLst>
              <a:gd name="adj1" fmla="val 12946"/>
              <a:gd name="adj2" fmla="val 17623"/>
              <a:gd name="adj3" fmla="val 2418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Bent-Up Arrow 112"/>
          <p:cNvSpPr/>
          <p:nvPr/>
        </p:nvSpPr>
        <p:spPr>
          <a:xfrm rot="16200000" flipH="1">
            <a:off x="28902456" y="18193429"/>
            <a:ext cx="3132010" cy="766911"/>
          </a:xfrm>
          <a:prstGeom prst="bentUpArrow">
            <a:avLst>
              <a:gd name="adj1" fmla="val 10917"/>
              <a:gd name="adj2" fmla="val 21809"/>
              <a:gd name="adj3" fmla="val 25000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250959" y="21751600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28962564" y="2127333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250960" y="24058665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28962565" y="23580400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8250959" y="217516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Miniprep</a:t>
            </a:r>
            <a:endParaRPr lang="en-US" sz="2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8250959" y="2405773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Sequence</a:t>
            </a:r>
            <a:endParaRPr lang="en-US" sz="2500" dirty="0"/>
          </a:p>
        </p:txBody>
      </p:sp>
      <p:sp>
        <p:nvSpPr>
          <p:cNvPr id="122" name="Bent-Up Arrow 121"/>
          <p:cNvSpPr/>
          <p:nvPr/>
        </p:nvSpPr>
        <p:spPr>
          <a:xfrm rot="10800000" flipH="1">
            <a:off x="30127676" y="11587053"/>
            <a:ext cx="798755" cy="725223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ent-Up Arrow 124"/>
          <p:cNvSpPr/>
          <p:nvPr/>
        </p:nvSpPr>
        <p:spPr>
          <a:xfrm rot="10800000" flipH="1">
            <a:off x="30079761" y="15951087"/>
            <a:ext cx="846671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0170872" y="16666845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 smtClean="0">
                <a:solidFill>
                  <a:srgbClr val="FF6600"/>
                </a:solidFill>
              </a:rPr>
              <a:t>E. </a:t>
            </a:r>
            <a:r>
              <a:rPr lang="en-US" sz="1500" b="1" i="1" dirty="0">
                <a:solidFill>
                  <a:srgbClr val="FF6600"/>
                </a:solidFill>
              </a:rPr>
              <a:t>c</a:t>
            </a:r>
            <a:r>
              <a:rPr lang="en-US" sz="1500" b="1" i="1" dirty="0" smtClean="0">
                <a:solidFill>
                  <a:srgbClr val="FF6600"/>
                </a:solidFill>
              </a:rPr>
              <a:t>oli</a:t>
            </a:r>
            <a:r>
              <a:rPr lang="en-US" sz="1500" b="1" dirty="0" smtClean="0">
                <a:solidFill>
                  <a:srgbClr val="FF6600"/>
                </a:solidFill>
              </a:rPr>
              <a:t> plate</a:t>
            </a:r>
            <a:endParaRPr lang="en-US" sz="1500" b="1" i="1" dirty="0">
              <a:solidFill>
                <a:srgbClr val="FF6600"/>
              </a:solidFill>
            </a:endParaRPr>
          </a:p>
        </p:txBody>
      </p:sp>
      <p:sp>
        <p:nvSpPr>
          <p:cNvPr id="127" name="Bent-Up Arrow 126"/>
          <p:cNvSpPr/>
          <p:nvPr/>
        </p:nvSpPr>
        <p:spPr>
          <a:xfrm rot="16200000" flipH="1">
            <a:off x="29999800" y="17096083"/>
            <a:ext cx="810032" cy="639622"/>
          </a:xfrm>
          <a:prstGeom prst="bentUpArrow">
            <a:avLst>
              <a:gd name="adj1" fmla="val 12946"/>
              <a:gd name="adj2" fmla="val 17623"/>
              <a:gd name="adj3" fmla="val 24180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8256205" y="26365730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28967810" y="2588746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8256204" y="26364795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Make glycerol stock</a:t>
            </a:r>
            <a:endParaRPr lang="en-US" sz="2200" dirty="0"/>
          </a:p>
        </p:txBody>
      </p:sp>
      <p:sp>
        <p:nvSpPr>
          <p:cNvPr id="131" name="Bent-Up Arrow 130"/>
          <p:cNvSpPr/>
          <p:nvPr/>
        </p:nvSpPr>
        <p:spPr>
          <a:xfrm rot="16200000" flipH="1">
            <a:off x="27764834" y="23968645"/>
            <a:ext cx="5530621" cy="924831"/>
          </a:xfrm>
          <a:prstGeom prst="bentUpArrow">
            <a:avLst>
              <a:gd name="adj1" fmla="val 10917"/>
              <a:gd name="adj2" fmla="val 21809"/>
              <a:gd name="adj3" fmla="val 25000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Bent-Up Arrow 131"/>
          <p:cNvSpPr/>
          <p:nvPr/>
        </p:nvSpPr>
        <p:spPr>
          <a:xfrm rot="10800000" flipH="1">
            <a:off x="30085005" y="20395994"/>
            <a:ext cx="846671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0176116" y="21111752"/>
            <a:ext cx="133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TB overnight of plasmid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136" name="Bent-Up Arrow 135"/>
          <p:cNvSpPr/>
          <p:nvPr/>
        </p:nvSpPr>
        <p:spPr>
          <a:xfrm rot="16200000" flipH="1">
            <a:off x="30047854" y="21702900"/>
            <a:ext cx="841213" cy="766911"/>
          </a:xfrm>
          <a:prstGeom prst="bentUpArrow">
            <a:avLst>
              <a:gd name="adj1" fmla="val 12946"/>
              <a:gd name="adj2" fmla="val 17623"/>
              <a:gd name="adj3" fmla="val 24180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Bent-Up Arrow 136"/>
          <p:cNvSpPr/>
          <p:nvPr/>
        </p:nvSpPr>
        <p:spPr>
          <a:xfrm rot="10800000">
            <a:off x="27409533" y="22797510"/>
            <a:ext cx="846671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6916028" y="23643431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Plasmid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139" name="Bent-Up Arrow 138"/>
          <p:cNvSpPr/>
          <p:nvPr/>
        </p:nvSpPr>
        <p:spPr>
          <a:xfrm rot="5400000">
            <a:off x="27448748" y="24011109"/>
            <a:ext cx="810032" cy="794390"/>
          </a:xfrm>
          <a:prstGeom prst="bentUpArrow">
            <a:avLst>
              <a:gd name="adj1" fmla="val 12946"/>
              <a:gd name="adj2" fmla="val 17623"/>
              <a:gd name="adj3" fmla="val 24180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28922984" y="28194530"/>
            <a:ext cx="526493" cy="3792432"/>
          </a:xfrm>
          <a:prstGeom prst="downArrow">
            <a:avLst>
              <a:gd name="adj1" fmla="val 33053"/>
              <a:gd name="adj2" fmla="val 71147"/>
            </a:avLst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9808588" y="12164208"/>
            <a:ext cx="2414952" cy="8799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 rot="16200000">
            <a:off x="19726746" y="12079887"/>
            <a:ext cx="250377" cy="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 rot="16200000">
            <a:off x="22054351" y="12079887"/>
            <a:ext cx="250377" cy="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/>
          <p:cNvSpPr/>
          <p:nvPr/>
        </p:nvSpPr>
        <p:spPr>
          <a:xfrm>
            <a:off x="1013041" y="27883538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39498" y="27870027"/>
            <a:ext cx="1312986" cy="848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6200000">
            <a:off x="458310" y="27785706"/>
            <a:ext cx="250377" cy="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6200000">
            <a:off x="1683295" y="27785706"/>
            <a:ext cx="250377" cy="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181789" y="27845748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Combine Input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08733" y="28312570"/>
            <a:ext cx="1560014" cy="167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921601" y="2137425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21601" y="22044072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921601" y="22713886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167369" y="20725585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Protocol Use: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181789" y="21354403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0-10%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167369" y="22024218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10-</a:t>
            </a:r>
            <a:r>
              <a:rPr lang="en-US" sz="2500" dirty="0">
                <a:solidFill>
                  <a:schemeClr val="bg1"/>
                </a:solidFill>
              </a:rPr>
              <a:t>8</a:t>
            </a:r>
            <a:r>
              <a:rPr lang="en-US" sz="2500" dirty="0" smtClean="0">
                <a:solidFill>
                  <a:schemeClr val="bg1"/>
                </a:solidFill>
              </a:rPr>
              <a:t>0%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81789" y="22693538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8</a:t>
            </a:r>
            <a:r>
              <a:rPr lang="en-US" sz="2500" dirty="0" smtClean="0">
                <a:solidFill>
                  <a:schemeClr val="bg1"/>
                </a:solidFill>
              </a:rPr>
              <a:t>0-100%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6195897" y="10670435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Primer Aliquot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6195897" y="11107459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Primer Aliquot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195897" y="11505871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Phusion MM</a:t>
            </a:r>
          </a:p>
        </p:txBody>
      </p:sp>
      <p:sp>
        <p:nvSpPr>
          <p:cNvPr id="172" name="Down Arrow 171"/>
          <p:cNvSpPr/>
          <p:nvPr/>
        </p:nvSpPr>
        <p:spPr>
          <a:xfrm rot="16200000">
            <a:off x="18355260" y="11118940"/>
            <a:ext cx="182880" cy="1114573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own Arrow 172"/>
          <p:cNvSpPr/>
          <p:nvPr/>
        </p:nvSpPr>
        <p:spPr>
          <a:xfrm rot="16200000">
            <a:off x="18383771" y="10750380"/>
            <a:ext cx="182880" cy="1057552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own Arrow 173"/>
          <p:cNvSpPr/>
          <p:nvPr/>
        </p:nvSpPr>
        <p:spPr>
          <a:xfrm rot="16200000">
            <a:off x="18383771" y="10322206"/>
            <a:ext cx="182880" cy="1057552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/>
          <p:cNvSpPr/>
          <p:nvPr/>
        </p:nvSpPr>
        <p:spPr>
          <a:xfrm rot="16200000">
            <a:off x="18176560" y="9705454"/>
            <a:ext cx="191145" cy="1463708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4789432" y="10888576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Gibson Aliquot</a:t>
            </a:r>
          </a:p>
        </p:txBody>
      </p:sp>
      <p:sp>
        <p:nvSpPr>
          <p:cNvPr id="178" name="Down Arrow 177"/>
          <p:cNvSpPr/>
          <p:nvPr/>
        </p:nvSpPr>
        <p:spPr>
          <a:xfrm rot="16200000">
            <a:off x="27334811" y="10191990"/>
            <a:ext cx="182880" cy="1745248"/>
          </a:xfrm>
          <a:prstGeom prst="downArrow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24349218" y="13284773"/>
            <a:ext cx="2213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 smtClean="0">
                <a:solidFill>
                  <a:srgbClr val="FF6600"/>
                </a:solidFill>
              </a:rPr>
              <a:t>E. </a:t>
            </a:r>
            <a:r>
              <a:rPr lang="en-US" sz="1500" b="1" i="1" dirty="0">
                <a:solidFill>
                  <a:srgbClr val="FF6600"/>
                </a:solidFill>
              </a:rPr>
              <a:t>c</a:t>
            </a:r>
            <a:r>
              <a:rPr lang="en-US" sz="1500" b="1" i="1" dirty="0" smtClean="0">
                <a:solidFill>
                  <a:srgbClr val="FF6600"/>
                </a:solidFill>
              </a:rPr>
              <a:t>oli</a:t>
            </a:r>
            <a:r>
              <a:rPr lang="en-US" sz="1500" b="1" dirty="0" smtClean="0">
                <a:solidFill>
                  <a:srgbClr val="FF6600"/>
                </a:solidFill>
              </a:rPr>
              <a:t> </a:t>
            </a:r>
            <a:r>
              <a:rPr lang="en-US" sz="1500" b="1" i="1" dirty="0" smtClean="0">
                <a:solidFill>
                  <a:srgbClr val="FF6600"/>
                </a:solidFill>
              </a:rPr>
              <a:t>Electrocompetent Aliquot</a:t>
            </a:r>
            <a:endParaRPr lang="en-US" sz="1500" b="1" i="1" dirty="0" smtClean="0">
              <a:solidFill>
                <a:srgbClr val="FF6600"/>
              </a:solidFill>
            </a:endParaRPr>
          </a:p>
        </p:txBody>
      </p:sp>
      <p:sp>
        <p:nvSpPr>
          <p:cNvPr id="180" name="Down Arrow 179"/>
          <p:cNvSpPr/>
          <p:nvPr/>
        </p:nvSpPr>
        <p:spPr>
          <a:xfrm rot="16200000">
            <a:off x="27286895" y="12711385"/>
            <a:ext cx="182880" cy="174524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24434520" y="15475683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LB + Antibiotic Plate</a:t>
            </a:r>
            <a:endParaRPr lang="en-US" sz="1500" b="1" dirty="0" smtClean="0">
              <a:solidFill>
                <a:srgbClr val="FF6600"/>
              </a:solidFill>
            </a:endParaRPr>
          </a:p>
        </p:txBody>
      </p:sp>
      <p:sp>
        <p:nvSpPr>
          <p:cNvPr id="182" name="Down Arrow 181"/>
          <p:cNvSpPr/>
          <p:nvPr/>
        </p:nvSpPr>
        <p:spPr>
          <a:xfrm rot="16200000">
            <a:off x="27271504" y="14804571"/>
            <a:ext cx="182880" cy="1745248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8196761" y="6637263"/>
            <a:ext cx="6329199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own Arrow 186"/>
          <p:cNvSpPr/>
          <p:nvPr/>
        </p:nvSpPr>
        <p:spPr>
          <a:xfrm rot="16200000">
            <a:off x="26275258" y="9638546"/>
            <a:ext cx="182880" cy="3864356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4434520" y="6718191"/>
            <a:ext cx="91440" cy="48665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0685405" y="9350110"/>
            <a:ext cx="4572000" cy="12959603"/>
          </a:xfrm>
          <a:prstGeom prst="rect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0991942" y="10178164"/>
            <a:ext cx="1828800" cy="182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3165276" y="10178164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0685405" y="935011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Digest Fragment Preparation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991942" y="10178164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Double Digest</a:t>
            </a:r>
            <a:endParaRPr lang="en-US" sz="25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3165276" y="10178164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Pour gel</a:t>
            </a:r>
            <a:endParaRPr lang="en-US" sz="2500" dirty="0"/>
          </a:p>
        </p:txBody>
      </p:sp>
      <p:sp>
        <p:nvSpPr>
          <p:cNvPr id="194" name="Rectangle 193"/>
          <p:cNvSpPr/>
          <p:nvPr/>
        </p:nvSpPr>
        <p:spPr>
          <a:xfrm>
            <a:off x="12057431" y="12639342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12057431" y="12639342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Run gel</a:t>
            </a:r>
            <a:endParaRPr lang="en-US" sz="2500" dirty="0"/>
          </a:p>
        </p:txBody>
      </p:sp>
      <p:sp>
        <p:nvSpPr>
          <p:cNvPr id="196" name="Rectangle 195"/>
          <p:cNvSpPr/>
          <p:nvPr/>
        </p:nvSpPr>
        <p:spPr>
          <a:xfrm>
            <a:off x="12057431" y="14925325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12057431" y="14925325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Image gel</a:t>
            </a:r>
            <a:endParaRPr lang="en-US" sz="2500" dirty="0"/>
          </a:p>
        </p:txBody>
      </p:sp>
      <p:sp>
        <p:nvSpPr>
          <p:cNvPr id="198" name="Rectangle 197"/>
          <p:cNvSpPr/>
          <p:nvPr/>
        </p:nvSpPr>
        <p:spPr>
          <a:xfrm>
            <a:off x="12057431" y="17246480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2057431" y="1724648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Cut gel</a:t>
            </a:r>
            <a:endParaRPr lang="en-US" sz="2500" dirty="0"/>
          </a:p>
        </p:txBody>
      </p:sp>
      <p:sp>
        <p:nvSpPr>
          <p:cNvPr id="200" name="Rectangle 199"/>
          <p:cNvSpPr/>
          <p:nvPr/>
        </p:nvSpPr>
        <p:spPr>
          <a:xfrm>
            <a:off x="12057431" y="19553545"/>
            <a:ext cx="18288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2057431" y="19553545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Gel purify</a:t>
            </a:r>
            <a:endParaRPr lang="en-US" sz="2500" dirty="0"/>
          </a:p>
        </p:txBody>
      </p:sp>
      <p:sp>
        <p:nvSpPr>
          <p:cNvPr id="202" name="Down Arrow 201"/>
          <p:cNvSpPr/>
          <p:nvPr/>
        </p:nvSpPr>
        <p:spPr>
          <a:xfrm>
            <a:off x="12820742" y="12172473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own Arrow 202"/>
          <p:cNvSpPr/>
          <p:nvPr/>
        </p:nvSpPr>
        <p:spPr>
          <a:xfrm>
            <a:off x="12799516" y="1446187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/>
          <p:cNvSpPr/>
          <p:nvPr/>
        </p:nvSpPr>
        <p:spPr>
          <a:xfrm>
            <a:off x="12769036" y="16754125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/>
          <p:cNvSpPr/>
          <p:nvPr/>
        </p:nvSpPr>
        <p:spPr>
          <a:xfrm>
            <a:off x="12769036" y="19075280"/>
            <a:ext cx="365760" cy="365760"/>
          </a:xfrm>
          <a:prstGeom prst="downArrow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own Arrow 207"/>
          <p:cNvSpPr/>
          <p:nvPr/>
        </p:nvSpPr>
        <p:spPr>
          <a:xfrm>
            <a:off x="14584783" y="12006963"/>
            <a:ext cx="182880" cy="622710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14015390" y="12619985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Gel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10" name="Down Arrow 209"/>
          <p:cNvSpPr/>
          <p:nvPr/>
        </p:nvSpPr>
        <p:spPr>
          <a:xfrm>
            <a:off x="11091832" y="12006964"/>
            <a:ext cx="182880" cy="634702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0616513" y="12631978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Digested DNA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12" name="Bent-Up Arrow 211"/>
          <p:cNvSpPr/>
          <p:nvPr/>
        </p:nvSpPr>
        <p:spPr>
          <a:xfrm rot="5400000">
            <a:off x="11320721" y="12786186"/>
            <a:ext cx="539993" cy="933425"/>
          </a:xfrm>
          <a:prstGeom prst="bentUpArrow">
            <a:avLst>
              <a:gd name="adj1" fmla="val 16387"/>
              <a:gd name="adj2" fmla="val 25000"/>
              <a:gd name="adj3" fmla="val 2500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Bent-Up Arrow 212"/>
          <p:cNvSpPr/>
          <p:nvPr/>
        </p:nvSpPr>
        <p:spPr>
          <a:xfrm rot="16200000" flipH="1">
            <a:off x="14039570" y="12809872"/>
            <a:ext cx="539993" cy="846671"/>
          </a:xfrm>
          <a:prstGeom prst="bentUpArrow">
            <a:avLst>
              <a:gd name="adj1" fmla="val 16387"/>
              <a:gd name="adj2" fmla="val 25000"/>
              <a:gd name="adj3" fmla="val 2500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Bent-Up Arrow 213"/>
          <p:cNvSpPr/>
          <p:nvPr/>
        </p:nvSpPr>
        <p:spPr>
          <a:xfrm rot="10800000" flipH="1">
            <a:off x="13886231" y="13932118"/>
            <a:ext cx="980287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14065436" y="14699710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Gel Lane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16" name="Bent-Up Arrow 215"/>
          <p:cNvSpPr/>
          <p:nvPr/>
        </p:nvSpPr>
        <p:spPr>
          <a:xfrm rot="16200000" flipH="1">
            <a:off x="12874099" y="16130633"/>
            <a:ext cx="2940397" cy="916133"/>
          </a:xfrm>
          <a:prstGeom prst="bentUpArrow">
            <a:avLst>
              <a:gd name="adj1" fmla="val 9830"/>
              <a:gd name="adj2" fmla="val 17623"/>
              <a:gd name="adj3" fmla="val 2418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Bent-Up Arrow 216"/>
          <p:cNvSpPr/>
          <p:nvPr/>
        </p:nvSpPr>
        <p:spPr>
          <a:xfrm rot="10800000" flipH="1">
            <a:off x="13886231" y="18350283"/>
            <a:ext cx="980287" cy="754002"/>
          </a:xfrm>
          <a:prstGeom prst="bentUpArrow">
            <a:avLst>
              <a:gd name="adj1" fmla="val 11975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14065436" y="19117875"/>
            <a:ext cx="1334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Gel Slice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19" name="Bent-Up Arrow 218"/>
          <p:cNvSpPr/>
          <p:nvPr/>
        </p:nvSpPr>
        <p:spPr>
          <a:xfrm rot="16200000" flipH="1">
            <a:off x="13966274" y="19415809"/>
            <a:ext cx="761291" cy="910888"/>
          </a:xfrm>
          <a:prstGeom prst="bentUpArrow">
            <a:avLst>
              <a:gd name="adj1" fmla="val 10917"/>
              <a:gd name="adj2" fmla="val 21809"/>
              <a:gd name="adj3" fmla="val 25000"/>
            </a:avLst>
          </a:prstGeom>
          <a:solidFill>
            <a:srgbClr val="632523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1796543" y="12172473"/>
            <a:ext cx="2414952" cy="8799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16200000">
            <a:off x="11714701" y="12088152"/>
            <a:ext cx="250377" cy="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 rot="16200000">
            <a:off x="14042306" y="12088152"/>
            <a:ext cx="250377" cy="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945712" y="10668116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Restriction Enzyme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120348" y="11498260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Digest Buffer</a:t>
            </a:r>
          </a:p>
        </p:txBody>
      </p:sp>
      <p:sp>
        <p:nvSpPr>
          <p:cNvPr id="227" name="Down Arrow 226"/>
          <p:cNvSpPr/>
          <p:nvPr/>
        </p:nvSpPr>
        <p:spPr>
          <a:xfrm rot="16200000">
            <a:off x="10343215" y="11127205"/>
            <a:ext cx="182880" cy="1114573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own Arrow 227"/>
          <p:cNvSpPr/>
          <p:nvPr/>
        </p:nvSpPr>
        <p:spPr>
          <a:xfrm rot="16200000">
            <a:off x="10371726" y="10758645"/>
            <a:ext cx="182880" cy="1057552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own Arrow 228"/>
          <p:cNvSpPr/>
          <p:nvPr/>
        </p:nvSpPr>
        <p:spPr>
          <a:xfrm rot="16200000">
            <a:off x="10371726" y="10330471"/>
            <a:ext cx="182880" cy="1057552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own Arrow 229"/>
          <p:cNvSpPr/>
          <p:nvPr/>
        </p:nvSpPr>
        <p:spPr>
          <a:xfrm rot="16200000">
            <a:off x="10217273" y="9758211"/>
            <a:ext cx="182880" cy="1366459"/>
          </a:xfrm>
          <a:prstGeom prst="down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7927589" y="11097551"/>
            <a:ext cx="2213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Restriction Enzyme</a:t>
            </a:r>
          </a:p>
        </p:txBody>
      </p:sp>
      <p:sp>
        <p:nvSpPr>
          <p:cNvPr id="232" name="Bent-Up Arrow 231"/>
          <p:cNvSpPr/>
          <p:nvPr/>
        </p:nvSpPr>
        <p:spPr>
          <a:xfrm rot="16200000" flipH="1">
            <a:off x="14154119" y="25925678"/>
            <a:ext cx="11536055" cy="2449394"/>
          </a:xfrm>
          <a:prstGeom prst="bentUpArrow">
            <a:avLst>
              <a:gd name="adj1" fmla="val 5739"/>
              <a:gd name="adj2" fmla="val 11649"/>
              <a:gd name="adj3" fmla="val 18075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ent-Up Arrow 232"/>
          <p:cNvSpPr/>
          <p:nvPr/>
        </p:nvSpPr>
        <p:spPr>
          <a:xfrm rot="5400000">
            <a:off x="8934858" y="25386436"/>
            <a:ext cx="11396290" cy="3388108"/>
          </a:xfrm>
          <a:prstGeom prst="bentUpArrow">
            <a:avLst>
              <a:gd name="adj1" fmla="val 4409"/>
              <a:gd name="adj2" fmla="val 11649"/>
              <a:gd name="adj3" fmla="val 18075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3311086" y="20816135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3339199" y="1850907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3311086" y="16187915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4637918" y="2169113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3311086" y="13901932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2219165" y="11420716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4447788" y="11443002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21335707" y="20816135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21363820" y="1850907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1335707" y="16187915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22662539" y="21691130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1335707" y="13901932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20243786" y="11420716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22472409" y="11443002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29494303" y="13815252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29547180" y="16091549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29547180" y="18397321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29510811" y="20716315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29529502" y="22997486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29558860" y="2533164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29547931" y="27633293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Bent-Up Arrow 255"/>
          <p:cNvSpPr/>
          <p:nvPr/>
        </p:nvSpPr>
        <p:spPr>
          <a:xfrm rot="10800000">
            <a:off x="25683434" y="25331640"/>
            <a:ext cx="2572767" cy="6665580"/>
          </a:xfrm>
          <a:prstGeom prst="bentUpArrow">
            <a:avLst>
              <a:gd name="adj1" fmla="val 5094"/>
              <a:gd name="adj2" fmla="val 13870"/>
              <a:gd name="adj3" fmla="val 16906"/>
            </a:avLst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29564700" y="11498260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16578210" y="29383620"/>
            <a:ext cx="1828800" cy="182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6578210" y="29383620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Rehydrate G-Block</a:t>
            </a:r>
            <a:endParaRPr lang="en-US" sz="2500" dirty="0"/>
          </a:p>
        </p:txBody>
      </p:sp>
      <p:sp>
        <p:nvSpPr>
          <p:cNvPr id="263" name="Down Arrow 262"/>
          <p:cNvSpPr/>
          <p:nvPr/>
        </p:nvSpPr>
        <p:spPr>
          <a:xfrm>
            <a:off x="17342852" y="31204382"/>
            <a:ext cx="182880" cy="77309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5711479" y="2702224"/>
            <a:ext cx="1828800" cy="1828800"/>
          </a:xfrm>
          <a:prstGeom prst="rect">
            <a:avLst/>
          </a:prstGeom>
          <a:solidFill>
            <a:srgbClr val="FDEADA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15711479" y="2702224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Dilute Fragment</a:t>
            </a:r>
            <a:endParaRPr lang="en-US" sz="2500" dirty="0"/>
          </a:p>
        </p:txBody>
      </p:sp>
      <p:sp>
        <p:nvSpPr>
          <p:cNvPr id="266" name="Down Arrow 265"/>
          <p:cNvSpPr/>
          <p:nvPr/>
        </p:nvSpPr>
        <p:spPr>
          <a:xfrm>
            <a:off x="16428180" y="672929"/>
            <a:ext cx="182880" cy="20292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15762996" y="5231685"/>
            <a:ext cx="1762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1 ng/μL Fragment Stock</a:t>
            </a:r>
            <a:endParaRPr lang="en-US" sz="1500" b="1" dirty="0" smtClean="0">
              <a:solidFill>
                <a:srgbClr val="FF6600"/>
              </a:solidFill>
            </a:endParaRPr>
          </a:p>
        </p:txBody>
      </p:sp>
      <p:sp>
        <p:nvSpPr>
          <p:cNvPr id="268" name="Down Arrow 267"/>
          <p:cNvSpPr/>
          <p:nvPr/>
        </p:nvSpPr>
        <p:spPr>
          <a:xfrm>
            <a:off x="16542580" y="4520446"/>
            <a:ext cx="182880" cy="77309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hord 268"/>
          <p:cNvSpPr/>
          <p:nvPr/>
        </p:nvSpPr>
        <p:spPr>
          <a:xfrm rot="5400000">
            <a:off x="28307982" y="31661865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28591447" y="32227529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Glycerol stock of Plasmid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72" name="Chord 271"/>
          <p:cNvSpPr/>
          <p:nvPr/>
        </p:nvSpPr>
        <p:spPr>
          <a:xfrm rot="5400000">
            <a:off x="25069170" y="31672122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>
            <a:off x="25352635" y="32237786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Validated Plasmid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75" name="Chord 274"/>
          <p:cNvSpPr/>
          <p:nvPr/>
        </p:nvSpPr>
        <p:spPr>
          <a:xfrm rot="5400000">
            <a:off x="16478397" y="31658971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16761862" y="32224635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Frag</a:t>
            </a:r>
            <a:r>
              <a:rPr lang="en-US" sz="1500" b="1" dirty="0" smtClean="0">
                <a:solidFill>
                  <a:srgbClr val="FF6600"/>
                </a:solidFill>
              </a:rPr>
              <a:t>ment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17832969" y="3066779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Chord 278"/>
          <p:cNvSpPr/>
          <p:nvPr/>
        </p:nvSpPr>
        <p:spPr>
          <a:xfrm rot="5400000">
            <a:off x="35942910" y="31672123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36226375" y="32237787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Yeast Glycerol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81" name="Chord 280"/>
          <p:cNvSpPr/>
          <p:nvPr/>
        </p:nvSpPr>
        <p:spPr>
          <a:xfrm rot="16200000">
            <a:off x="28307982" y="-1308028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2" name="TextBox 281"/>
          <p:cNvSpPr txBox="1"/>
          <p:nvPr/>
        </p:nvSpPr>
        <p:spPr>
          <a:xfrm>
            <a:off x="28591447" y="139586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Glycerol stock of Plasmid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83" name="Chord 282"/>
          <p:cNvSpPr/>
          <p:nvPr/>
        </p:nvSpPr>
        <p:spPr>
          <a:xfrm rot="16200000">
            <a:off x="25069170" y="-1297771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25352635" y="149843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Validated Plasmid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85" name="Chord 284"/>
          <p:cNvSpPr/>
          <p:nvPr/>
        </p:nvSpPr>
        <p:spPr>
          <a:xfrm rot="16200000">
            <a:off x="16478397" y="-1310922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16761862" y="136692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Frag</a:t>
            </a:r>
            <a:r>
              <a:rPr lang="en-US" sz="1500" b="1" dirty="0" smtClean="0">
                <a:solidFill>
                  <a:srgbClr val="FF6600"/>
                </a:solidFill>
              </a:rPr>
              <a:t>ment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87" name="Chord 286"/>
          <p:cNvSpPr/>
          <p:nvPr/>
        </p:nvSpPr>
        <p:spPr>
          <a:xfrm rot="16200000">
            <a:off x="35942910" y="-1297770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36226375" y="149844"/>
            <a:ext cx="139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Yeast Glycerol Stock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8198729" y="703841"/>
            <a:ext cx="91440" cy="6014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Chord 289"/>
          <p:cNvSpPr/>
          <p:nvPr/>
        </p:nvSpPr>
        <p:spPr>
          <a:xfrm rot="5400000">
            <a:off x="40305102" y="31711691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40588567" y="32394950"/>
            <a:ext cx="1392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Yeast Lysate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93" name="Chord 292"/>
          <p:cNvSpPr/>
          <p:nvPr/>
        </p:nvSpPr>
        <p:spPr>
          <a:xfrm rot="16200000">
            <a:off x="40305102" y="-1285213"/>
            <a:ext cx="1920230" cy="2570426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40588567" y="178076"/>
            <a:ext cx="1392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Yeast Lysate</a:t>
            </a:r>
            <a:endParaRPr lang="en-US" sz="1500" b="1" dirty="0">
              <a:solidFill>
                <a:srgbClr val="FF6600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16999609" y="3954949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25885673" y="2848295"/>
            <a:ext cx="1828800" cy="1828800"/>
          </a:xfrm>
          <a:prstGeom prst="rect">
            <a:avLst/>
          </a:prstGeom>
          <a:solidFill>
            <a:srgbClr val="FDEADA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25885673" y="2848295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Dilute Plasmid</a:t>
            </a:r>
            <a:endParaRPr lang="en-US" sz="2500" dirty="0"/>
          </a:p>
        </p:txBody>
      </p:sp>
      <p:sp>
        <p:nvSpPr>
          <p:cNvPr id="297" name="Down Arrow 296"/>
          <p:cNvSpPr/>
          <p:nvPr/>
        </p:nvSpPr>
        <p:spPr>
          <a:xfrm>
            <a:off x="26602374" y="819000"/>
            <a:ext cx="182880" cy="20292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25937190" y="5377756"/>
            <a:ext cx="1762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6600"/>
                </a:solidFill>
              </a:rPr>
              <a:t>1 ng/μL Plasmid Stock</a:t>
            </a:r>
            <a:endParaRPr lang="en-US" sz="1500" b="1" dirty="0" smtClean="0">
              <a:solidFill>
                <a:srgbClr val="FF6600"/>
              </a:solidFill>
            </a:endParaRPr>
          </a:p>
        </p:txBody>
      </p:sp>
      <p:sp>
        <p:nvSpPr>
          <p:cNvPr id="299" name="Down Arrow 298"/>
          <p:cNvSpPr/>
          <p:nvPr/>
        </p:nvSpPr>
        <p:spPr>
          <a:xfrm>
            <a:off x="26716774" y="4666517"/>
            <a:ext cx="182880" cy="77309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27173803" y="410102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7526208" y="9241100"/>
            <a:ext cx="91440" cy="12207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flipV="1">
            <a:off x="16611060" y="8777364"/>
            <a:ext cx="59016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6611060" y="5799082"/>
            <a:ext cx="91440" cy="29906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7943594" y="8771104"/>
            <a:ext cx="8935339" cy="977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6803930" y="5970159"/>
            <a:ext cx="91440" cy="2819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7525337" y="7616107"/>
            <a:ext cx="23812007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41245903" y="964250"/>
            <a:ext cx="91440" cy="66933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9625483" y="6175151"/>
            <a:ext cx="1583127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25363072" y="819000"/>
            <a:ext cx="91440" cy="54475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9625483" y="6250399"/>
            <a:ext cx="91440" cy="42114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94371" y="19459973"/>
            <a:ext cx="1654256" cy="1048137"/>
          </a:xfrm>
          <a:prstGeom prst="rect">
            <a:avLst/>
          </a:prstGeom>
          <a:solidFill>
            <a:schemeClr val="tx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141153" y="19135831"/>
            <a:ext cx="98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Unwritten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93710" y="19459973"/>
            <a:ext cx="887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</a:t>
            </a:r>
            <a:r>
              <a:rPr lang="en-US" sz="1400" b="1" dirty="0" smtClean="0">
                <a:solidFill>
                  <a:schemeClr val="bg1"/>
                </a:solidFill>
              </a:rPr>
              <a:t>ritten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30767012" y="28560624"/>
            <a:ext cx="457200" cy="457200"/>
          </a:xfrm>
          <a:prstGeom prst="ellipse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672976" y="28949615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OR</a:t>
            </a:r>
            <a:endParaRPr lang="en-US" sz="3000" dirty="0"/>
          </a:p>
        </p:txBody>
      </p:sp>
      <p:sp>
        <p:nvSpPr>
          <p:cNvPr id="319" name="TextBox 318"/>
          <p:cNvSpPr txBox="1"/>
          <p:nvPr/>
        </p:nvSpPr>
        <p:spPr>
          <a:xfrm>
            <a:off x="2167369" y="29184516"/>
            <a:ext cx="2390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OR Input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20" name="Chord 319"/>
          <p:cNvSpPr>
            <a:spLocks noChangeAspect="1"/>
          </p:cNvSpPr>
          <p:nvPr/>
        </p:nvSpPr>
        <p:spPr>
          <a:xfrm rot="5400000">
            <a:off x="433318" y="30965354"/>
            <a:ext cx="1371600" cy="1836029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smtClean="0">
                <a:solidFill>
                  <a:srgbClr val="FF6600"/>
                </a:solidFill>
              </a:rPr>
              <a:t>Item</a:t>
            </a:r>
          </a:p>
          <a:p>
            <a:pPr algn="ctr"/>
            <a:endParaRPr lang="en-US" sz="2500" dirty="0">
              <a:solidFill>
                <a:srgbClr val="FF6600"/>
              </a:solidFill>
            </a:endParaRPr>
          </a:p>
          <a:p>
            <a:pPr algn="ctr"/>
            <a:endParaRPr lang="en-US" sz="2500" dirty="0" smtClean="0">
              <a:solidFill>
                <a:srgbClr val="FF6600"/>
              </a:solidFill>
            </a:endParaRPr>
          </a:p>
        </p:txBody>
      </p:sp>
      <p:sp>
        <p:nvSpPr>
          <p:cNvPr id="321" name="Chord 320"/>
          <p:cNvSpPr>
            <a:spLocks noChangeAspect="1"/>
          </p:cNvSpPr>
          <p:nvPr/>
        </p:nvSpPr>
        <p:spPr>
          <a:xfrm rot="16200000">
            <a:off x="433318" y="29245568"/>
            <a:ext cx="1371600" cy="1836029"/>
          </a:xfrm>
          <a:prstGeom prst="chord">
            <a:avLst>
              <a:gd name="adj1" fmla="val 5459889"/>
              <a:gd name="adj2" fmla="val 1616165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500" dirty="0" smtClean="0">
              <a:solidFill>
                <a:srgbClr val="FF6600"/>
              </a:solidFill>
            </a:endParaRPr>
          </a:p>
          <a:p>
            <a:pPr algn="ctr"/>
            <a:endParaRPr lang="en-US" sz="2500" dirty="0" smtClean="0">
              <a:solidFill>
                <a:srgbClr val="FF6600"/>
              </a:solidFill>
            </a:endParaRPr>
          </a:p>
          <a:p>
            <a:pPr algn="ctr"/>
            <a:endParaRPr lang="en-US" sz="2500" dirty="0" smtClean="0">
              <a:solidFill>
                <a:srgbClr val="FF6600"/>
              </a:solidFill>
            </a:endParaRPr>
          </a:p>
          <a:p>
            <a:pPr algn="ctr"/>
            <a:r>
              <a:rPr lang="en-US" sz="2500" dirty="0" smtClean="0">
                <a:solidFill>
                  <a:srgbClr val="FF6600"/>
                </a:solidFill>
              </a:rPr>
              <a:t>Item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2181789" y="30622469"/>
            <a:ext cx="2390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Item Output/Input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7526208" y="7657614"/>
            <a:ext cx="91440" cy="121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7083079" y="84021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467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</TotalTime>
  <Words>201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Younger</dc:creator>
  <cp:lastModifiedBy>David Younger</cp:lastModifiedBy>
  <cp:revision>30</cp:revision>
  <dcterms:created xsi:type="dcterms:W3CDTF">2014-09-24T20:19:00Z</dcterms:created>
  <dcterms:modified xsi:type="dcterms:W3CDTF">2014-09-29T22:22:33Z</dcterms:modified>
</cp:coreProperties>
</file>