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notesMasterIdLst>
    <p:notesMasterId r:id="rId21"/>
  </p:notesMasterIdLst>
  <p:sldIdLst>
    <p:sldId id="273" r:id="rId2"/>
    <p:sldId id="272" r:id="rId3"/>
    <p:sldId id="274" r:id="rId4"/>
    <p:sldId id="269" r:id="rId5"/>
    <p:sldId id="258" r:id="rId6"/>
    <p:sldId id="275" r:id="rId7"/>
    <p:sldId id="261" r:id="rId8"/>
    <p:sldId id="262" r:id="rId9"/>
    <p:sldId id="271" r:id="rId10"/>
    <p:sldId id="263" r:id="rId11"/>
    <p:sldId id="265" r:id="rId12"/>
    <p:sldId id="270" r:id="rId13"/>
    <p:sldId id="281" r:id="rId14"/>
    <p:sldId id="282" r:id="rId15"/>
    <p:sldId id="276" r:id="rId16"/>
    <p:sldId id="277" r:id="rId17"/>
    <p:sldId id="278" r:id="rId18"/>
    <p:sldId id="279" r:id="rId19"/>
    <p:sldId id="28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582C"/>
    <a:srgbClr val="6370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35" autoAdjust="0"/>
    <p:restoredTop sz="94660"/>
  </p:normalViewPr>
  <p:slideViewPr>
    <p:cSldViewPr snapToGrid="0">
      <p:cViewPr varScale="1">
        <p:scale>
          <a:sx n="65" d="100"/>
          <a:sy n="65" d="100"/>
        </p:scale>
        <p:origin x="82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1A6628-D120-49A5-91BA-EB32ED05F01B}" type="doc">
      <dgm:prSet loTypeId="urn:microsoft.com/office/officeart/2005/8/layout/radial5" loCatId="relationship" qsTypeId="urn:microsoft.com/office/officeart/2005/8/quickstyle/simple1" qsCatId="simple" csTypeId="urn:microsoft.com/office/officeart/2005/8/colors/accent1_2" csCatId="accent1" phldr="1"/>
      <dgm:spPr/>
      <dgm:t>
        <a:bodyPr/>
        <a:lstStyle/>
        <a:p>
          <a:endParaRPr lang="en-US"/>
        </a:p>
      </dgm:t>
    </dgm:pt>
    <dgm:pt modelId="{D186F441-D5A8-4F50-BD65-890FFC1B79B5}">
      <dgm:prSet phldrT="[Text]"/>
      <dgm:spPr/>
      <dgm:t>
        <a:bodyPr/>
        <a:lstStyle/>
        <a:p>
          <a:r>
            <a:rPr lang="en-US" b="1" i="1" dirty="0" smtClean="0">
              <a:solidFill>
                <a:schemeClr val="bg1"/>
              </a:solidFill>
            </a:rPr>
            <a:t>Demand uncertainty </a:t>
          </a:r>
          <a:endParaRPr lang="en-US" dirty="0">
            <a:solidFill>
              <a:schemeClr val="bg1"/>
            </a:solidFill>
          </a:endParaRPr>
        </a:p>
      </dgm:t>
    </dgm:pt>
    <dgm:pt modelId="{7B17BDE7-AD5C-4BF3-B16E-769D1715D590}" type="parTrans" cxnId="{B423337F-437E-4241-94C3-4B31CE5C2FE1}">
      <dgm:prSet/>
      <dgm:spPr/>
      <dgm:t>
        <a:bodyPr/>
        <a:lstStyle/>
        <a:p>
          <a:endParaRPr lang="en-US"/>
        </a:p>
      </dgm:t>
    </dgm:pt>
    <dgm:pt modelId="{B19E632F-8407-48D4-932E-59A5BD8395EA}" type="sibTrans" cxnId="{B423337F-437E-4241-94C3-4B31CE5C2FE1}">
      <dgm:prSet/>
      <dgm:spPr/>
      <dgm:t>
        <a:bodyPr/>
        <a:lstStyle/>
        <a:p>
          <a:endParaRPr lang="en-US"/>
        </a:p>
      </dgm:t>
    </dgm:pt>
    <dgm:pt modelId="{B5394999-7927-4151-A7EB-41B1A6FE83CF}">
      <dgm:prSet phldrT="[Text]"/>
      <dgm:spPr/>
      <dgm:t>
        <a:bodyPr/>
        <a:lstStyle/>
        <a:p>
          <a:r>
            <a:rPr lang="en-US" dirty="0" smtClean="0">
              <a:solidFill>
                <a:schemeClr val="bg1"/>
              </a:solidFill>
            </a:rPr>
            <a:t>Added cost</a:t>
          </a:r>
          <a:endParaRPr lang="en-US" dirty="0">
            <a:solidFill>
              <a:schemeClr val="bg1"/>
            </a:solidFill>
          </a:endParaRPr>
        </a:p>
      </dgm:t>
    </dgm:pt>
    <dgm:pt modelId="{59BDEAFA-D133-4B52-A9F6-4C98147927CD}" type="parTrans" cxnId="{76C7E0DC-12A4-4103-B614-8CE790B7BAE2}">
      <dgm:prSet/>
      <dgm:spPr/>
      <dgm:t>
        <a:bodyPr/>
        <a:lstStyle/>
        <a:p>
          <a:endParaRPr lang="en-US"/>
        </a:p>
      </dgm:t>
    </dgm:pt>
    <dgm:pt modelId="{B68327D7-71AF-49DB-AE1E-C5D8F23247AE}" type="sibTrans" cxnId="{76C7E0DC-12A4-4103-B614-8CE790B7BAE2}">
      <dgm:prSet/>
      <dgm:spPr/>
      <dgm:t>
        <a:bodyPr/>
        <a:lstStyle/>
        <a:p>
          <a:endParaRPr lang="en-US"/>
        </a:p>
      </dgm:t>
    </dgm:pt>
    <dgm:pt modelId="{84348F72-2642-4AEF-99B9-0E87224A2739}">
      <dgm:prSet phldrT="[Text]"/>
      <dgm:spPr/>
      <dgm:t>
        <a:bodyPr/>
        <a:lstStyle/>
        <a:p>
          <a:r>
            <a:rPr lang="en-US" dirty="0" smtClean="0">
              <a:solidFill>
                <a:schemeClr val="bg1"/>
              </a:solidFill>
            </a:rPr>
            <a:t>Increased lead-times</a:t>
          </a:r>
          <a:endParaRPr lang="en-US" dirty="0">
            <a:solidFill>
              <a:schemeClr val="bg1"/>
            </a:solidFill>
          </a:endParaRPr>
        </a:p>
      </dgm:t>
    </dgm:pt>
    <dgm:pt modelId="{639AECEC-65D8-4796-857B-2A9369A29E44}" type="parTrans" cxnId="{20C0FDBF-3BB1-442E-BE6D-4E00FFD953C3}">
      <dgm:prSet/>
      <dgm:spPr/>
      <dgm:t>
        <a:bodyPr/>
        <a:lstStyle/>
        <a:p>
          <a:endParaRPr lang="en-US"/>
        </a:p>
      </dgm:t>
    </dgm:pt>
    <dgm:pt modelId="{C535E3AD-FBC6-477F-83E3-0855015A9644}" type="sibTrans" cxnId="{20C0FDBF-3BB1-442E-BE6D-4E00FFD953C3}">
      <dgm:prSet/>
      <dgm:spPr/>
      <dgm:t>
        <a:bodyPr/>
        <a:lstStyle/>
        <a:p>
          <a:endParaRPr lang="en-US"/>
        </a:p>
      </dgm:t>
    </dgm:pt>
    <dgm:pt modelId="{A0EA04C3-C2C3-4680-88A4-EA389982DCF8}">
      <dgm:prSet phldrT="[Text]"/>
      <dgm:spPr/>
      <dgm:t>
        <a:bodyPr/>
        <a:lstStyle/>
        <a:p>
          <a:r>
            <a:rPr lang="en-US" dirty="0" smtClean="0">
              <a:solidFill>
                <a:schemeClr val="bg1"/>
              </a:solidFill>
            </a:rPr>
            <a:t>Reduced speed to market</a:t>
          </a:r>
          <a:endParaRPr lang="en-US" dirty="0">
            <a:solidFill>
              <a:schemeClr val="bg1"/>
            </a:solidFill>
          </a:endParaRPr>
        </a:p>
      </dgm:t>
    </dgm:pt>
    <dgm:pt modelId="{227C3C2D-55B9-488A-91C4-E11B708F040D}" type="parTrans" cxnId="{AB5C330F-0C3B-44D6-9303-9C714A455F36}">
      <dgm:prSet/>
      <dgm:spPr/>
      <dgm:t>
        <a:bodyPr/>
        <a:lstStyle/>
        <a:p>
          <a:endParaRPr lang="en-US"/>
        </a:p>
      </dgm:t>
    </dgm:pt>
    <dgm:pt modelId="{783280E3-B438-4ABA-B13A-395182BCD8AD}" type="sibTrans" cxnId="{AB5C330F-0C3B-44D6-9303-9C714A455F36}">
      <dgm:prSet/>
      <dgm:spPr/>
      <dgm:t>
        <a:bodyPr/>
        <a:lstStyle/>
        <a:p>
          <a:endParaRPr lang="en-US"/>
        </a:p>
      </dgm:t>
    </dgm:pt>
    <dgm:pt modelId="{8C48685E-14F5-4379-97D9-1376B339D158}">
      <dgm:prSet phldrT="[Text]"/>
      <dgm:spPr/>
      <dgm:t>
        <a:bodyPr/>
        <a:lstStyle/>
        <a:p>
          <a:r>
            <a:rPr lang="en-US" dirty="0" smtClean="0">
              <a:solidFill>
                <a:schemeClr val="bg1"/>
              </a:solidFill>
            </a:rPr>
            <a:t>Increased inventory levels</a:t>
          </a:r>
          <a:endParaRPr lang="en-US" dirty="0">
            <a:solidFill>
              <a:schemeClr val="bg1"/>
            </a:solidFill>
          </a:endParaRPr>
        </a:p>
      </dgm:t>
    </dgm:pt>
    <dgm:pt modelId="{27CDE051-2F4B-49F4-A16F-D966F33EF097}" type="parTrans" cxnId="{778D3FEA-DBFC-4DF3-9D86-5230F71AFF17}">
      <dgm:prSet/>
      <dgm:spPr/>
      <dgm:t>
        <a:bodyPr/>
        <a:lstStyle/>
        <a:p>
          <a:endParaRPr lang="en-US"/>
        </a:p>
      </dgm:t>
    </dgm:pt>
    <dgm:pt modelId="{CB164F8F-2DF5-403A-8C43-9F8026A3FF69}" type="sibTrans" cxnId="{778D3FEA-DBFC-4DF3-9D86-5230F71AFF17}">
      <dgm:prSet/>
      <dgm:spPr/>
      <dgm:t>
        <a:bodyPr/>
        <a:lstStyle/>
        <a:p>
          <a:endParaRPr lang="en-US"/>
        </a:p>
      </dgm:t>
    </dgm:pt>
    <dgm:pt modelId="{15BD2E49-88D9-43EA-A15D-E6B4F4BDEF00}" type="pres">
      <dgm:prSet presAssocID="{CD1A6628-D120-49A5-91BA-EB32ED05F01B}" presName="Name0" presStyleCnt="0">
        <dgm:presLayoutVars>
          <dgm:chMax val="1"/>
          <dgm:dir/>
          <dgm:animLvl val="ctr"/>
          <dgm:resizeHandles val="exact"/>
        </dgm:presLayoutVars>
      </dgm:prSet>
      <dgm:spPr/>
      <dgm:t>
        <a:bodyPr/>
        <a:lstStyle/>
        <a:p>
          <a:endParaRPr lang="en-US"/>
        </a:p>
      </dgm:t>
    </dgm:pt>
    <dgm:pt modelId="{141C6E9C-F77E-4803-884B-5DBEA8310562}" type="pres">
      <dgm:prSet presAssocID="{D186F441-D5A8-4F50-BD65-890FFC1B79B5}" presName="centerShape" presStyleLbl="node0" presStyleIdx="0" presStyleCnt="1"/>
      <dgm:spPr/>
      <dgm:t>
        <a:bodyPr/>
        <a:lstStyle/>
        <a:p>
          <a:endParaRPr lang="en-US"/>
        </a:p>
      </dgm:t>
    </dgm:pt>
    <dgm:pt modelId="{7436033F-B948-4548-8555-5217FD608E71}" type="pres">
      <dgm:prSet presAssocID="{59BDEAFA-D133-4B52-A9F6-4C98147927CD}" presName="parTrans" presStyleLbl="sibTrans2D1" presStyleIdx="0" presStyleCnt="4" custScaleX="193698"/>
      <dgm:spPr/>
      <dgm:t>
        <a:bodyPr/>
        <a:lstStyle/>
        <a:p>
          <a:endParaRPr lang="en-US"/>
        </a:p>
      </dgm:t>
    </dgm:pt>
    <dgm:pt modelId="{C145C06C-C1EC-4CFB-BCE2-895EE3FED231}" type="pres">
      <dgm:prSet presAssocID="{59BDEAFA-D133-4B52-A9F6-4C98147927CD}" presName="connectorText" presStyleLbl="sibTrans2D1" presStyleIdx="0" presStyleCnt="4"/>
      <dgm:spPr/>
      <dgm:t>
        <a:bodyPr/>
        <a:lstStyle/>
        <a:p>
          <a:endParaRPr lang="en-US"/>
        </a:p>
      </dgm:t>
    </dgm:pt>
    <dgm:pt modelId="{0547B77F-F193-4FED-9256-2E3E77D6EDF4}" type="pres">
      <dgm:prSet presAssocID="{B5394999-7927-4151-A7EB-41B1A6FE83CF}" presName="node" presStyleLbl="node1" presStyleIdx="0" presStyleCnt="4">
        <dgm:presLayoutVars>
          <dgm:bulletEnabled val="1"/>
        </dgm:presLayoutVars>
      </dgm:prSet>
      <dgm:spPr/>
      <dgm:t>
        <a:bodyPr/>
        <a:lstStyle/>
        <a:p>
          <a:endParaRPr lang="en-US"/>
        </a:p>
      </dgm:t>
    </dgm:pt>
    <dgm:pt modelId="{E088E390-11DA-4AF2-AB1F-4AFBAFC610F5}" type="pres">
      <dgm:prSet presAssocID="{639AECEC-65D8-4796-857B-2A9369A29E44}" presName="parTrans" presStyleLbl="sibTrans2D1" presStyleIdx="1" presStyleCnt="4" custScaleX="193699"/>
      <dgm:spPr/>
      <dgm:t>
        <a:bodyPr/>
        <a:lstStyle/>
        <a:p>
          <a:endParaRPr lang="en-US"/>
        </a:p>
      </dgm:t>
    </dgm:pt>
    <dgm:pt modelId="{0C84845E-31D5-42D7-ADDB-38B0039C5519}" type="pres">
      <dgm:prSet presAssocID="{639AECEC-65D8-4796-857B-2A9369A29E44}" presName="connectorText" presStyleLbl="sibTrans2D1" presStyleIdx="1" presStyleCnt="4"/>
      <dgm:spPr/>
      <dgm:t>
        <a:bodyPr/>
        <a:lstStyle/>
        <a:p>
          <a:endParaRPr lang="en-US"/>
        </a:p>
      </dgm:t>
    </dgm:pt>
    <dgm:pt modelId="{354C3446-D97A-495E-87C2-661DA513431A}" type="pres">
      <dgm:prSet presAssocID="{84348F72-2642-4AEF-99B9-0E87224A2739}" presName="node" presStyleLbl="node1" presStyleIdx="1" presStyleCnt="4">
        <dgm:presLayoutVars>
          <dgm:bulletEnabled val="1"/>
        </dgm:presLayoutVars>
      </dgm:prSet>
      <dgm:spPr/>
      <dgm:t>
        <a:bodyPr/>
        <a:lstStyle/>
        <a:p>
          <a:endParaRPr lang="en-US"/>
        </a:p>
      </dgm:t>
    </dgm:pt>
    <dgm:pt modelId="{5C0B8821-B193-4909-BBC3-B4E2A4BB9E7D}" type="pres">
      <dgm:prSet presAssocID="{227C3C2D-55B9-488A-91C4-E11B708F040D}" presName="parTrans" presStyleLbl="sibTrans2D1" presStyleIdx="2" presStyleCnt="4" custScaleX="185782" custLinFactNeighborY="-2437"/>
      <dgm:spPr/>
      <dgm:t>
        <a:bodyPr/>
        <a:lstStyle/>
        <a:p>
          <a:endParaRPr lang="en-US"/>
        </a:p>
      </dgm:t>
    </dgm:pt>
    <dgm:pt modelId="{8CBC3CE1-8D89-43F1-B1F6-B7B8692A836F}" type="pres">
      <dgm:prSet presAssocID="{227C3C2D-55B9-488A-91C4-E11B708F040D}" presName="connectorText" presStyleLbl="sibTrans2D1" presStyleIdx="2" presStyleCnt="4"/>
      <dgm:spPr/>
      <dgm:t>
        <a:bodyPr/>
        <a:lstStyle/>
        <a:p>
          <a:endParaRPr lang="en-US"/>
        </a:p>
      </dgm:t>
    </dgm:pt>
    <dgm:pt modelId="{1A9772CF-5AB2-4E80-BAA8-52F67DB3E04E}" type="pres">
      <dgm:prSet presAssocID="{A0EA04C3-C2C3-4680-88A4-EA389982DCF8}" presName="node" presStyleLbl="node1" presStyleIdx="2" presStyleCnt="4">
        <dgm:presLayoutVars>
          <dgm:bulletEnabled val="1"/>
        </dgm:presLayoutVars>
      </dgm:prSet>
      <dgm:spPr/>
      <dgm:t>
        <a:bodyPr/>
        <a:lstStyle/>
        <a:p>
          <a:endParaRPr lang="en-US"/>
        </a:p>
      </dgm:t>
    </dgm:pt>
    <dgm:pt modelId="{BDBA7C2B-E1D1-472D-B7D1-06F346D0A9A3}" type="pres">
      <dgm:prSet presAssocID="{27CDE051-2F4B-49F4-A16F-D966F33EF097}" presName="parTrans" presStyleLbl="sibTrans2D1" presStyleIdx="3" presStyleCnt="4" custScaleX="193697"/>
      <dgm:spPr/>
      <dgm:t>
        <a:bodyPr/>
        <a:lstStyle/>
        <a:p>
          <a:endParaRPr lang="en-US"/>
        </a:p>
      </dgm:t>
    </dgm:pt>
    <dgm:pt modelId="{6C53C77A-39FC-4819-AF24-5A6DF5C21647}" type="pres">
      <dgm:prSet presAssocID="{27CDE051-2F4B-49F4-A16F-D966F33EF097}" presName="connectorText" presStyleLbl="sibTrans2D1" presStyleIdx="3" presStyleCnt="4"/>
      <dgm:spPr/>
      <dgm:t>
        <a:bodyPr/>
        <a:lstStyle/>
        <a:p>
          <a:endParaRPr lang="en-US"/>
        </a:p>
      </dgm:t>
    </dgm:pt>
    <dgm:pt modelId="{66698643-E24F-49C1-8E50-361CB9774C5C}" type="pres">
      <dgm:prSet presAssocID="{8C48685E-14F5-4379-97D9-1376B339D158}" presName="node" presStyleLbl="node1" presStyleIdx="3" presStyleCnt="4">
        <dgm:presLayoutVars>
          <dgm:bulletEnabled val="1"/>
        </dgm:presLayoutVars>
      </dgm:prSet>
      <dgm:spPr/>
      <dgm:t>
        <a:bodyPr/>
        <a:lstStyle/>
        <a:p>
          <a:endParaRPr lang="en-US"/>
        </a:p>
      </dgm:t>
    </dgm:pt>
  </dgm:ptLst>
  <dgm:cxnLst>
    <dgm:cxn modelId="{85F3EE8B-CD49-4D6D-852C-577D7D3C83D2}" type="presOf" srcId="{D186F441-D5A8-4F50-BD65-890FFC1B79B5}" destId="{141C6E9C-F77E-4803-884B-5DBEA8310562}" srcOrd="0" destOrd="0" presId="urn:microsoft.com/office/officeart/2005/8/layout/radial5"/>
    <dgm:cxn modelId="{20EEE23C-E3BA-4326-A9F2-34016F9EEE20}" type="presOf" srcId="{A0EA04C3-C2C3-4680-88A4-EA389982DCF8}" destId="{1A9772CF-5AB2-4E80-BAA8-52F67DB3E04E}" srcOrd="0" destOrd="0" presId="urn:microsoft.com/office/officeart/2005/8/layout/radial5"/>
    <dgm:cxn modelId="{083B66FF-31F1-4B2C-B6B7-F948E31F5F82}" type="presOf" srcId="{59BDEAFA-D133-4B52-A9F6-4C98147927CD}" destId="{C145C06C-C1EC-4CFB-BCE2-895EE3FED231}" srcOrd="1" destOrd="0" presId="urn:microsoft.com/office/officeart/2005/8/layout/radial5"/>
    <dgm:cxn modelId="{76C7E0DC-12A4-4103-B614-8CE790B7BAE2}" srcId="{D186F441-D5A8-4F50-BD65-890FFC1B79B5}" destId="{B5394999-7927-4151-A7EB-41B1A6FE83CF}" srcOrd="0" destOrd="0" parTransId="{59BDEAFA-D133-4B52-A9F6-4C98147927CD}" sibTransId="{B68327D7-71AF-49DB-AE1E-C5D8F23247AE}"/>
    <dgm:cxn modelId="{4D71F618-9304-45F1-902B-E10E1A294E03}" type="presOf" srcId="{227C3C2D-55B9-488A-91C4-E11B708F040D}" destId="{8CBC3CE1-8D89-43F1-B1F6-B7B8692A836F}" srcOrd="1" destOrd="0" presId="urn:microsoft.com/office/officeart/2005/8/layout/radial5"/>
    <dgm:cxn modelId="{B423337F-437E-4241-94C3-4B31CE5C2FE1}" srcId="{CD1A6628-D120-49A5-91BA-EB32ED05F01B}" destId="{D186F441-D5A8-4F50-BD65-890FFC1B79B5}" srcOrd="0" destOrd="0" parTransId="{7B17BDE7-AD5C-4BF3-B16E-769D1715D590}" sibTransId="{B19E632F-8407-48D4-932E-59A5BD8395EA}"/>
    <dgm:cxn modelId="{087EF4ED-231F-4921-8374-E5EFB1AA82D0}" type="presOf" srcId="{27CDE051-2F4B-49F4-A16F-D966F33EF097}" destId="{6C53C77A-39FC-4819-AF24-5A6DF5C21647}" srcOrd="1" destOrd="0" presId="urn:microsoft.com/office/officeart/2005/8/layout/radial5"/>
    <dgm:cxn modelId="{3D6B78EA-999D-4042-9164-A0E2209E5F64}" type="presOf" srcId="{CD1A6628-D120-49A5-91BA-EB32ED05F01B}" destId="{15BD2E49-88D9-43EA-A15D-E6B4F4BDEF00}" srcOrd="0" destOrd="0" presId="urn:microsoft.com/office/officeart/2005/8/layout/radial5"/>
    <dgm:cxn modelId="{778D3FEA-DBFC-4DF3-9D86-5230F71AFF17}" srcId="{D186F441-D5A8-4F50-BD65-890FFC1B79B5}" destId="{8C48685E-14F5-4379-97D9-1376B339D158}" srcOrd="3" destOrd="0" parTransId="{27CDE051-2F4B-49F4-A16F-D966F33EF097}" sibTransId="{CB164F8F-2DF5-403A-8C43-9F8026A3FF69}"/>
    <dgm:cxn modelId="{20C0FDBF-3BB1-442E-BE6D-4E00FFD953C3}" srcId="{D186F441-D5A8-4F50-BD65-890FFC1B79B5}" destId="{84348F72-2642-4AEF-99B9-0E87224A2739}" srcOrd="1" destOrd="0" parTransId="{639AECEC-65D8-4796-857B-2A9369A29E44}" sibTransId="{C535E3AD-FBC6-477F-83E3-0855015A9644}"/>
    <dgm:cxn modelId="{06471733-D31E-4E8E-8A9A-D0C58AC7BD88}" type="presOf" srcId="{227C3C2D-55B9-488A-91C4-E11B708F040D}" destId="{5C0B8821-B193-4909-BBC3-B4E2A4BB9E7D}" srcOrd="0" destOrd="0" presId="urn:microsoft.com/office/officeart/2005/8/layout/radial5"/>
    <dgm:cxn modelId="{2CFE13DA-9097-407A-B80B-7962F10EA25C}" type="presOf" srcId="{84348F72-2642-4AEF-99B9-0E87224A2739}" destId="{354C3446-D97A-495E-87C2-661DA513431A}" srcOrd="0" destOrd="0" presId="urn:microsoft.com/office/officeart/2005/8/layout/radial5"/>
    <dgm:cxn modelId="{CCFE934F-877F-4C0A-B7FD-A20B62917C0C}" type="presOf" srcId="{B5394999-7927-4151-A7EB-41B1A6FE83CF}" destId="{0547B77F-F193-4FED-9256-2E3E77D6EDF4}" srcOrd="0" destOrd="0" presId="urn:microsoft.com/office/officeart/2005/8/layout/radial5"/>
    <dgm:cxn modelId="{AB5C330F-0C3B-44D6-9303-9C714A455F36}" srcId="{D186F441-D5A8-4F50-BD65-890FFC1B79B5}" destId="{A0EA04C3-C2C3-4680-88A4-EA389982DCF8}" srcOrd="2" destOrd="0" parTransId="{227C3C2D-55B9-488A-91C4-E11B708F040D}" sibTransId="{783280E3-B438-4ABA-B13A-395182BCD8AD}"/>
    <dgm:cxn modelId="{5EE17143-15C1-41C8-A600-BAB1119A55BA}" type="presOf" srcId="{8C48685E-14F5-4379-97D9-1376B339D158}" destId="{66698643-E24F-49C1-8E50-361CB9774C5C}" srcOrd="0" destOrd="0" presId="urn:microsoft.com/office/officeart/2005/8/layout/radial5"/>
    <dgm:cxn modelId="{8A351A4F-DBF9-4BC5-924F-8FF816B7BDC9}" type="presOf" srcId="{59BDEAFA-D133-4B52-A9F6-4C98147927CD}" destId="{7436033F-B948-4548-8555-5217FD608E71}" srcOrd="0" destOrd="0" presId="urn:microsoft.com/office/officeart/2005/8/layout/radial5"/>
    <dgm:cxn modelId="{45346B7C-D14B-48C9-BE4B-FB1D4201FB0C}" type="presOf" srcId="{639AECEC-65D8-4796-857B-2A9369A29E44}" destId="{E088E390-11DA-4AF2-AB1F-4AFBAFC610F5}" srcOrd="0" destOrd="0" presId="urn:microsoft.com/office/officeart/2005/8/layout/radial5"/>
    <dgm:cxn modelId="{AF933CF2-7EB6-4332-BEE1-5B6D724ADEC1}" type="presOf" srcId="{27CDE051-2F4B-49F4-A16F-D966F33EF097}" destId="{BDBA7C2B-E1D1-472D-B7D1-06F346D0A9A3}" srcOrd="0" destOrd="0" presId="urn:microsoft.com/office/officeart/2005/8/layout/radial5"/>
    <dgm:cxn modelId="{393FA007-7C88-4E00-AE77-6CE5B80FB28D}" type="presOf" srcId="{639AECEC-65D8-4796-857B-2A9369A29E44}" destId="{0C84845E-31D5-42D7-ADDB-38B0039C5519}" srcOrd="1" destOrd="0" presId="urn:microsoft.com/office/officeart/2005/8/layout/radial5"/>
    <dgm:cxn modelId="{52B480BF-32EB-42D0-BF46-6E2E4EE5BCC6}" type="presParOf" srcId="{15BD2E49-88D9-43EA-A15D-E6B4F4BDEF00}" destId="{141C6E9C-F77E-4803-884B-5DBEA8310562}" srcOrd="0" destOrd="0" presId="urn:microsoft.com/office/officeart/2005/8/layout/radial5"/>
    <dgm:cxn modelId="{C82BE0D3-F82E-46AD-9118-5A6E0B11B37A}" type="presParOf" srcId="{15BD2E49-88D9-43EA-A15D-E6B4F4BDEF00}" destId="{7436033F-B948-4548-8555-5217FD608E71}" srcOrd="1" destOrd="0" presId="urn:microsoft.com/office/officeart/2005/8/layout/radial5"/>
    <dgm:cxn modelId="{BE069FE5-1AF0-4D59-9C3B-3A5C53D7E362}" type="presParOf" srcId="{7436033F-B948-4548-8555-5217FD608E71}" destId="{C145C06C-C1EC-4CFB-BCE2-895EE3FED231}" srcOrd="0" destOrd="0" presId="urn:microsoft.com/office/officeart/2005/8/layout/radial5"/>
    <dgm:cxn modelId="{4C652093-56BC-4C66-A8E0-C586A669D1B6}" type="presParOf" srcId="{15BD2E49-88D9-43EA-A15D-E6B4F4BDEF00}" destId="{0547B77F-F193-4FED-9256-2E3E77D6EDF4}" srcOrd="2" destOrd="0" presId="urn:microsoft.com/office/officeart/2005/8/layout/radial5"/>
    <dgm:cxn modelId="{F4F15A48-823A-43E2-8423-41069DBFE1DF}" type="presParOf" srcId="{15BD2E49-88D9-43EA-A15D-E6B4F4BDEF00}" destId="{E088E390-11DA-4AF2-AB1F-4AFBAFC610F5}" srcOrd="3" destOrd="0" presId="urn:microsoft.com/office/officeart/2005/8/layout/radial5"/>
    <dgm:cxn modelId="{2688BF26-2389-4154-B8FC-AE15BF9719E9}" type="presParOf" srcId="{E088E390-11DA-4AF2-AB1F-4AFBAFC610F5}" destId="{0C84845E-31D5-42D7-ADDB-38B0039C5519}" srcOrd="0" destOrd="0" presId="urn:microsoft.com/office/officeart/2005/8/layout/radial5"/>
    <dgm:cxn modelId="{B2FC0350-5C96-4CA2-96A3-9BCDAE3929DC}" type="presParOf" srcId="{15BD2E49-88D9-43EA-A15D-E6B4F4BDEF00}" destId="{354C3446-D97A-495E-87C2-661DA513431A}" srcOrd="4" destOrd="0" presId="urn:microsoft.com/office/officeart/2005/8/layout/radial5"/>
    <dgm:cxn modelId="{1D95C01C-3B14-43DC-A369-3FE2793A25E2}" type="presParOf" srcId="{15BD2E49-88D9-43EA-A15D-E6B4F4BDEF00}" destId="{5C0B8821-B193-4909-BBC3-B4E2A4BB9E7D}" srcOrd="5" destOrd="0" presId="urn:microsoft.com/office/officeart/2005/8/layout/radial5"/>
    <dgm:cxn modelId="{F2A5F714-57C5-46CD-B676-6A0415F2F78A}" type="presParOf" srcId="{5C0B8821-B193-4909-BBC3-B4E2A4BB9E7D}" destId="{8CBC3CE1-8D89-43F1-B1F6-B7B8692A836F}" srcOrd="0" destOrd="0" presId="urn:microsoft.com/office/officeart/2005/8/layout/radial5"/>
    <dgm:cxn modelId="{97432FC4-61A0-419A-A416-7649040B55C2}" type="presParOf" srcId="{15BD2E49-88D9-43EA-A15D-E6B4F4BDEF00}" destId="{1A9772CF-5AB2-4E80-BAA8-52F67DB3E04E}" srcOrd="6" destOrd="0" presId="urn:microsoft.com/office/officeart/2005/8/layout/radial5"/>
    <dgm:cxn modelId="{4FCBAEA9-38B2-4D37-92D6-4CBE9085F4AF}" type="presParOf" srcId="{15BD2E49-88D9-43EA-A15D-E6B4F4BDEF00}" destId="{BDBA7C2B-E1D1-472D-B7D1-06F346D0A9A3}" srcOrd="7" destOrd="0" presId="urn:microsoft.com/office/officeart/2005/8/layout/radial5"/>
    <dgm:cxn modelId="{731CDF9A-AA8F-41BC-B653-E359ED441C38}" type="presParOf" srcId="{BDBA7C2B-E1D1-472D-B7D1-06F346D0A9A3}" destId="{6C53C77A-39FC-4819-AF24-5A6DF5C21647}" srcOrd="0" destOrd="0" presId="urn:microsoft.com/office/officeart/2005/8/layout/radial5"/>
    <dgm:cxn modelId="{B0199E32-2E26-4DEF-9FAE-F2C7315907C6}" type="presParOf" srcId="{15BD2E49-88D9-43EA-A15D-E6B4F4BDEF00}" destId="{66698643-E24F-49C1-8E50-361CB9774C5C}" srcOrd="8"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1C6E9C-F77E-4803-884B-5DBEA8310562}">
      <dsp:nvSpPr>
        <dsp:cNvPr id="0" name=""/>
        <dsp:cNvSpPr/>
      </dsp:nvSpPr>
      <dsp:spPr>
        <a:xfrm>
          <a:off x="3784256" y="1628197"/>
          <a:ext cx="1161599" cy="1161599"/>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b="1" i="1" kern="1200" dirty="0" smtClean="0">
              <a:solidFill>
                <a:schemeClr val="bg1"/>
              </a:solidFill>
            </a:rPr>
            <a:t>Demand uncertainty </a:t>
          </a:r>
          <a:endParaRPr lang="en-US" sz="1300" kern="1200" dirty="0">
            <a:solidFill>
              <a:schemeClr val="bg1"/>
            </a:solidFill>
          </a:endParaRPr>
        </a:p>
      </dsp:txBody>
      <dsp:txXfrm>
        <a:off x="3954368" y="1798309"/>
        <a:ext cx="821375" cy="821375"/>
      </dsp:txXfrm>
    </dsp:sp>
    <dsp:sp modelId="{7436033F-B948-4548-8555-5217FD608E71}">
      <dsp:nvSpPr>
        <dsp:cNvPr id="0" name=""/>
        <dsp:cNvSpPr/>
      </dsp:nvSpPr>
      <dsp:spPr>
        <a:xfrm rot="16200000">
          <a:off x="4126715" y="1205525"/>
          <a:ext cx="476681" cy="39494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4185957" y="1343756"/>
        <a:ext cx="358198" cy="236965"/>
      </dsp:txXfrm>
    </dsp:sp>
    <dsp:sp modelId="{0547B77F-F193-4FED-9256-2E3E77D6EDF4}">
      <dsp:nvSpPr>
        <dsp:cNvPr id="0" name=""/>
        <dsp:cNvSpPr/>
      </dsp:nvSpPr>
      <dsp:spPr>
        <a:xfrm>
          <a:off x="3784256" y="2267"/>
          <a:ext cx="1161599" cy="1161599"/>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1"/>
              </a:solidFill>
            </a:rPr>
            <a:t>Added cost</a:t>
          </a:r>
          <a:endParaRPr lang="en-US" sz="1300" kern="1200" dirty="0">
            <a:solidFill>
              <a:schemeClr val="bg1"/>
            </a:solidFill>
          </a:endParaRPr>
        </a:p>
      </dsp:txBody>
      <dsp:txXfrm>
        <a:off x="3954368" y="172379"/>
        <a:ext cx="821375" cy="821375"/>
      </dsp:txXfrm>
    </dsp:sp>
    <dsp:sp modelId="{E088E390-11DA-4AF2-AB1F-4AFBAFC610F5}">
      <dsp:nvSpPr>
        <dsp:cNvPr id="0" name=""/>
        <dsp:cNvSpPr/>
      </dsp:nvSpPr>
      <dsp:spPr>
        <a:xfrm>
          <a:off x="4932714" y="2011525"/>
          <a:ext cx="476684" cy="39494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4932714" y="2090514"/>
        <a:ext cx="358201" cy="236965"/>
      </dsp:txXfrm>
    </dsp:sp>
    <dsp:sp modelId="{354C3446-D97A-495E-87C2-661DA513431A}">
      <dsp:nvSpPr>
        <dsp:cNvPr id="0" name=""/>
        <dsp:cNvSpPr/>
      </dsp:nvSpPr>
      <dsp:spPr>
        <a:xfrm>
          <a:off x="5410187" y="1628197"/>
          <a:ext cx="1161599" cy="1161599"/>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1"/>
              </a:solidFill>
            </a:rPr>
            <a:t>Increased lead-times</a:t>
          </a:r>
          <a:endParaRPr lang="en-US" sz="1300" kern="1200" dirty="0">
            <a:solidFill>
              <a:schemeClr val="bg1"/>
            </a:solidFill>
          </a:endParaRPr>
        </a:p>
      </dsp:txBody>
      <dsp:txXfrm>
        <a:off x="5580299" y="1798309"/>
        <a:ext cx="821375" cy="821375"/>
      </dsp:txXfrm>
    </dsp:sp>
    <dsp:sp modelId="{5C0B8821-B193-4909-BBC3-B4E2A4BB9E7D}">
      <dsp:nvSpPr>
        <dsp:cNvPr id="0" name=""/>
        <dsp:cNvSpPr/>
      </dsp:nvSpPr>
      <dsp:spPr>
        <a:xfrm rot="5400000">
          <a:off x="4136456" y="2807901"/>
          <a:ext cx="457200" cy="39494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4195698" y="2827649"/>
        <a:ext cx="338717" cy="236965"/>
      </dsp:txXfrm>
    </dsp:sp>
    <dsp:sp modelId="{1A9772CF-5AB2-4E80-BAA8-52F67DB3E04E}">
      <dsp:nvSpPr>
        <dsp:cNvPr id="0" name=""/>
        <dsp:cNvSpPr/>
      </dsp:nvSpPr>
      <dsp:spPr>
        <a:xfrm>
          <a:off x="3784256" y="3254128"/>
          <a:ext cx="1161599" cy="1161599"/>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1"/>
              </a:solidFill>
            </a:rPr>
            <a:t>Reduced speed to market</a:t>
          </a:r>
          <a:endParaRPr lang="en-US" sz="1300" kern="1200" dirty="0">
            <a:solidFill>
              <a:schemeClr val="bg1"/>
            </a:solidFill>
          </a:endParaRPr>
        </a:p>
      </dsp:txBody>
      <dsp:txXfrm>
        <a:off x="3954368" y="3424240"/>
        <a:ext cx="821375" cy="821375"/>
      </dsp:txXfrm>
    </dsp:sp>
    <dsp:sp modelId="{BDBA7C2B-E1D1-472D-B7D1-06F346D0A9A3}">
      <dsp:nvSpPr>
        <dsp:cNvPr id="0" name=""/>
        <dsp:cNvSpPr/>
      </dsp:nvSpPr>
      <dsp:spPr>
        <a:xfrm rot="10800000">
          <a:off x="3320716" y="2011525"/>
          <a:ext cx="476679" cy="39494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10800000">
        <a:off x="3439199" y="2090514"/>
        <a:ext cx="358196" cy="236965"/>
      </dsp:txXfrm>
    </dsp:sp>
    <dsp:sp modelId="{66698643-E24F-49C1-8E50-361CB9774C5C}">
      <dsp:nvSpPr>
        <dsp:cNvPr id="0" name=""/>
        <dsp:cNvSpPr/>
      </dsp:nvSpPr>
      <dsp:spPr>
        <a:xfrm>
          <a:off x="2158326" y="1628197"/>
          <a:ext cx="1161599" cy="1161599"/>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1"/>
              </a:solidFill>
            </a:rPr>
            <a:t>Increased inventory levels</a:t>
          </a:r>
          <a:endParaRPr lang="en-US" sz="1300" kern="1200" dirty="0">
            <a:solidFill>
              <a:schemeClr val="bg1"/>
            </a:solidFill>
          </a:endParaRPr>
        </a:p>
      </dsp:txBody>
      <dsp:txXfrm>
        <a:off x="2328438" y="1798309"/>
        <a:ext cx="821375" cy="821375"/>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355742-EA5A-4309-BDD4-3EE207E566D1}" type="datetimeFigureOut">
              <a:rPr lang="en-US" smtClean="0"/>
              <a:t>5/30/2021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483B91-4764-4CC7-A623-9A1E82800507}" type="slidenum">
              <a:rPr lang="en-US" smtClean="0"/>
              <a:t>‹#›</a:t>
            </a:fld>
            <a:endParaRPr lang="en-US"/>
          </a:p>
        </p:txBody>
      </p:sp>
    </p:spTree>
    <p:extLst>
      <p:ext uri="{BB962C8B-B14F-4D97-AF65-F5344CB8AC3E}">
        <p14:creationId xmlns:p14="http://schemas.microsoft.com/office/powerpoint/2010/main" val="3795067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483B91-4764-4CC7-A623-9A1E82800507}" type="slidenum">
              <a:rPr lang="en-US" smtClean="0"/>
              <a:t>3</a:t>
            </a:fld>
            <a:endParaRPr lang="en-US"/>
          </a:p>
        </p:txBody>
      </p:sp>
    </p:spTree>
    <p:extLst>
      <p:ext uri="{BB962C8B-B14F-4D97-AF65-F5344CB8AC3E}">
        <p14:creationId xmlns:p14="http://schemas.microsoft.com/office/powerpoint/2010/main" val="1971442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053E309-02CF-4CD5-A753-999938774E9E}" type="datetime1">
              <a:rPr lang="en-US" smtClean="0"/>
              <a:t>5/30/2021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42F519-FC2D-46A4-9134-1087B1218EF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0604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B70AF5-F00F-4BCC-9867-BC9D9C65A358}" type="datetime1">
              <a:rPr lang="en-US" smtClean="0"/>
              <a:t>5/30/2021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42F519-FC2D-46A4-9134-1087B1218EFF}" type="slidenum">
              <a:rPr lang="en-US" smtClean="0"/>
              <a:t>‹#›</a:t>
            </a:fld>
            <a:endParaRPr lang="en-US"/>
          </a:p>
        </p:txBody>
      </p:sp>
    </p:spTree>
    <p:extLst>
      <p:ext uri="{BB962C8B-B14F-4D97-AF65-F5344CB8AC3E}">
        <p14:creationId xmlns:p14="http://schemas.microsoft.com/office/powerpoint/2010/main" val="3475879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9186938-2846-4514-AF13-78964C6D045F}" type="datetime1">
              <a:rPr lang="en-US" smtClean="0"/>
              <a:t>5/30/2021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42F519-FC2D-46A4-9134-1087B1218EFF}" type="slidenum">
              <a:rPr lang="en-US" smtClean="0"/>
              <a:t>‹#›</a:t>
            </a:fld>
            <a:endParaRPr lang="en-US"/>
          </a:p>
        </p:txBody>
      </p:sp>
    </p:spTree>
    <p:extLst>
      <p:ext uri="{BB962C8B-B14F-4D97-AF65-F5344CB8AC3E}">
        <p14:creationId xmlns:p14="http://schemas.microsoft.com/office/powerpoint/2010/main" val="2202692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2F4C46-DDBC-4418-B838-11CD522C7EA6}" type="datetime1">
              <a:rPr lang="en-US" smtClean="0"/>
              <a:t>5/30/2021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42F519-FC2D-46A4-9134-1087B1218EFF}" type="slidenum">
              <a:rPr lang="en-US" smtClean="0"/>
              <a:t>‹#›</a:t>
            </a:fld>
            <a:endParaRPr lang="en-US"/>
          </a:p>
        </p:txBody>
      </p:sp>
    </p:spTree>
    <p:extLst>
      <p:ext uri="{BB962C8B-B14F-4D97-AF65-F5344CB8AC3E}">
        <p14:creationId xmlns:p14="http://schemas.microsoft.com/office/powerpoint/2010/main" val="266548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ECC7586-6854-4FE5-8CB2-19B38D4C107A}" type="datetime1">
              <a:rPr lang="en-US" smtClean="0"/>
              <a:t>5/30/2021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42F519-FC2D-46A4-9134-1087B1218EF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4840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3A72E52-7EFC-4A50-BD90-4BFC0A10DE86}" type="datetime1">
              <a:rPr lang="en-US" smtClean="0"/>
              <a:t>5/30/2021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42F519-FC2D-46A4-9134-1087B1218EFF}" type="slidenum">
              <a:rPr lang="en-US" smtClean="0"/>
              <a:t>‹#›</a:t>
            </a:fld>
            <a:endParaRPr lang="en-US"/>
          </a:p>
        </p:txBody>
      </p:sp>
    </p:spTree>
    <p:extLst>
      <p:ext uri="{BB962C8B-B14F-4D97-AF65-F5344CB8AC3E}">
        <p14:creationId xmlns:p14="http://schemas.microsoft.com/office/powerpoint/2010/main" val="1410334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B393BD0-BB55-4E7B-B79C-01917D14771D}" type="datetime1">
              <a:rPr lang="en-US" smtClean="0"/>
              <a:t>5/30/2021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42F519-FC2D-46A4-9134-1087B1218EFF}" type="slidenum">
              <a:rPr lang="en-US" smtClean="0"/>
              <a:t>‹#›</a:t>
            </a:fld>
            <a:endParaRPr lang="en-US"/>
          </a:p>
        </p:txBody>
      </p:sp>
    </p:spTree>
    <p:extLst>
      <p:ext uri="{BB962C8B-B14F-4D97-AF65-F5344CB8AC3E}">
        <p14:creationId xmlns:p14="http://schemas.microsoft.com/office/powerpoint/2010/main" val="456988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01CC5AF-9369-4434-835F-2755FC7AAB1B}" type="datetime1">
              <a:rPr lang="en-US" smtClean="0"/>
              <a:t>5/30/2021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42F519-FC2D-46A4-9134-1087B1218EFF}" type="slidenum">
              <a:rPr lang="en-US" smtClean="0"/>
              <a:t>‹#›</a:t>
            </a:fld>
            <a:endParaRPr lang="en-US"/>
          </a:p>
        </p:txBody>
      </p:sp>
    </p:spTree>
    <p:extLst>
      <p:ext uri="{BB962C8B-B14F-4D97-AF65-F5344CB8AC3E}">
        <p14:creationId xmlns:p14="http://schemas.microsoft.com/office/powerpoint/2010/main" val="1851028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80FD4F6-BFEB-4BF4-BF0B-505A58390917}" type="datetime1">
              <a:rPr lang="en-US" smtClean="0"/>
              <a:t>5/30/2021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D42F519-FC2D-46A4-9134-1087B1218EFF}" type="slidenum">
              <a:rPr lang="en-US" smtClean="0"/>
              <a:t>‹#›</a:t>
            </a:fld>
            <a:endParaRPr lang="en-US"/>
          </a:p>
        </p:txBody>
      </p:sp>
    </p:spTree>
    <p:extLst>
      <p:ext uri="{BB962C8B-B14F-4D97-AF65-F5344CB8AC3E}">
        <p14:creationId xmlns:p14="http://schemas.microsoft.com/office/powerpoint/2010/main" val="1226306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025FD78-8FE7-48D6-B4BA-F36E71A3F550}" type="datetime1">
              <a:rPr lang="en-US" smtClean="0"/>
              <a:t>5/30/2021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D42F519-FC2D-46A4-9134-1087B1218EFF}" type="slidenum">
              <a:rPr lang="en-US" smtClean="0"/>
              <a:t>‹#›</a:t>
            </a:fld>
            <a:endParaRPr lang="en-US"/>
          </a:p>
        </p:txBody>
      </p:sp>
    </p:spTree>
    <p:extLst>
      <p:ext uri="{BB962C8B-B14F-4D97-AF65-F5344CB8AC3E}">
        <p14:creationId xmlns:p14="http://schemas.microsoft.com/office/powerpoint/2010/main" val="2878673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6576408-0981-449A-A709-76946AC13CFB}" type="datetime1">
              <a:rPr lang="en-US" smtClean="0"/>
              <a:t>5/30/2021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42F519-FC2D-46A4-9134-1087B1218EFF}" type="slidenum">
              <a:rPr lang="en-US" smtClean="0"/>
              <a:t>‹#›</a:t>
            </a:fld>
            <a:endParaRPr lang="en-US"/>
          </a:p>
        </p:txBody>
      </p:sp>
    </p:spTree>
    <p:extLst>
      <p:ext uri="{BB962C8B-B14F-4D97-AF65-F5344CB8AC3E}">
        <p14:creationId xmlns:p14="http://schemas.microsoft.com/office/powerpoint/2010/main" val="715460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483ACA7-8D2F-4A03-B681-94C7B9B5154F}" type="datetime1">
              <a:rPr lang="en-US" smtClean="0"/>
              <a:t>5/30/2021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D42F519-FC2D-46A4-9134-1087B1218EF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704396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sb.wisc.edu/faculty-research/forward-thinking-faculty-blog/2015/06/26/dealing-with-uncertainty-demand-forecasting-and-production-flexibility#:~:text=While%20improved%20demand%20forecasting%20is,to%20predicting%20which%20will%20occur"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hyperlink" Target="https://www.tandfonline.com/doi/full/10.1080/21693277.2014.882804"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hyperlink" Target="http://www.supplychainconsortium.com/" TargetMode="Externa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BD582C"/>
                </a:solidFill>
              </a:rPr>
              <a:t>K Laxman Babu</a:t>
            </a:r>
            <a:endParaRPr lang="en-US" b="1" dirty="0">
              <a:solidFill>
                <a:srgbClr val="BD582C"/>
              </a:solidFill>
            </a:endParaRPr>
          </a:p>
        </p:txBody>
      </p:sp>
      <p:sp>
        <p:nvSpPr>
          <p:cNvPr id="3" name="Subtitle 2"/>
          <p:cNvSpPr>
            <a:spLocks noGrp="1"/>
          </p:cNvSpPr>
          <p:nvPr>
            <p:ph type="subTitle" idx="1"/>
          </p:nvPr>
        </p:nvSpPr>
        <p:spPr/>
        <p:txBody>
          <a:bodyPr/>
          <a:lstStyle/>
          <a:p>
            <a:r>
              <a:rPr lang="en-US" b="1" dirty="0" smtClean="0">
                <a:solidFill>
                  <a:srgbClr val="637052"/>
                </a:solidFill>
              </a:rPr>
              <a:t>Roll</a:t>
            </a:r>
            <a:r>
              <a:rPr lang="en-US" b="1" dirty="0" smtClean="0"/>
              <a:t> No : PGDABI01202116285</a:t>
            </a:r>
            <a:endParaRPr lang="en-US" b="1" dirty="0"/>
          </a:p>
        </p:txBody>
      </p:sp>
      <p:sp>
        <p:nvSpPr>
          <p:cNvPr id="6" name="Slide Number Placeholder 5"/>
          <p:cNvSpPr>
            <a:spLocks noGrp="1"/>
          </p:cNvSpPr>
          <p:nvPr>
            <p:ph type="sldNum" sz="quarter" idx="12"/>
          </p:nvPr>
        </p:nvSpPr>
        <p:spPr/>
        <p:txBody>
          <a:bodyPr/>
          <a:lstStyle/>
          <a:p>
            <a:fld id="{ED42F519-FC2D-46A4-9134-1087B1218EFF}" type="slidenum">
              <a:rPr lang="en-US" smtClean="0"/>
              <a:t>1</a:t>
            </a:fld>
            <a:endParaRPr lang="en-US"/>
          </a:p>
        </p:txBody>
      </p:sp>
    </p:spTree>
    <p:extLst>
      <p:ext uri="{BB962C8B-B14F-4D97-AF65-F5344CB8AC3E}">
        <p14:creationId xmlns:p14="http://schemas.microsoft.com/office/powerpoint/2010/main" val="6594944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111853" y="828126"/>
            <a:ext cx="12080147" cy="5450062"/>
          </a:xfrm>
        </p:spPr>
        <p:txBody>
          <a:bodyPr>
            <a:normAutofit fontScale="85000" lnSpcReduction="10000"/>
          </a:bodyPr>
          <a:lstStyle/>
          <a:p>
            <a:r>
              <a:rPr lang="en-US" sz="2100" b="1" u="sng" dirty="0" smtClean="0">
                <a:solidFill>
                  <a:srgbClr val="BD582C"/>
                </a:solidFill>
              </a:rPr>
              <a:t>Objectives of supply chain flexibility</a:t>
            </a:r>
            <a:endParaRPr lang="en-US" sz="2100" b="1" u="sng" dirty="0">
              <a:solidFill>
                <a:srgbClr val="BD582C"/>
              </a:solidFill>
            </a:endParaRPr>
          </a:p>
          <a:p>
            <a:r>
              <a:rPr lang="en-US" dirty="0"/>
              <a:t>Although supply chain flexibility is often costly to achieve, it is rewarding to have appropriate levels of flexibility for companies working under uncertain environments. A study </a:t>
            </a:r>
            <a:r>
              <a:rPr lang="en-US" dirty="0" smtClean="0"/>
              <a:t>involving </a:t>
            </a:r>
            <a:r>
              <a:rPr lang="en-US" dirty="0"/>
              <a:t>German companies suggests that in uncertain environments companies with highly flexible supply chains perform better than companies with less flexible supply chains, while the opposite holds true under certain environments. As widely discussed in the literature, flexibility is viewed as a system’s ability to cope with internal and external variation </a:t>
            </a:r>
            <a:r>
              <a:rPr lang="en-US" dirty="0" smtClean="0"/>
              <a:t>or </a:t>
            </a:r>
            <a:r>
              <a:rPr lang="en-US" dirty="0"/>
              <a:t>to cope with environmental uncertainty in an attempt to improve market </a:t>
            </a:r>
            <a:r>
              <a:rPr lang="en-US" dirty="0" smtClean="0"/>
              <a:t>responsiveness, </a:t>
            </a:r>
            <a:r>
              <a:rPr lang="en-US" dirty="0"/>
              <a:t>maintain customer service </a:t>
            </a:r>
            <a:r>
              <a:rPr lang="en-US" dirty="0" smtClean="0"/>
              <a:t>levels, </a:t>
            </a:r>
            <a:r>
              <a:rPr lang="en-US" dirty="0"/>
              <a:t>and achieve better resource utilization. Hence, we define here three objectives of supply chain flexibility that companies aim to achieve:</a:t>
            </a:r>
          </a:p>
          <a:p>
            <a:r>
              <a:rPr lang="en-US" b="1" dirty="0">
                <a:solidFill>
                  <a:srgbClr val="BD582C"/>
                </a:solidFill>
              </a:rPr>
              <a:t>Higher service </a:t>
            </a:r>
            <a:r>
              <a:rPr lang="en-US" b="1" dirty="0" smtClean="0">
                <a:solidFill>
                  <a:srgbClr val="BD582C"/>
                </a:solidFill>
              </a:rPr>
              <a:t>level: </a:t>
            </a:r>
            <a:r>
              <a:rPr lang="en-US" dirty="0"/>
              <a:t>Service level is a measure of a company’s ability to satisfy customers’ demand. It is normally measured in terms of percentage of customer demand satisfied without a backlog. When demand and supply are both uncertain, a flexible supply chain system is necessary to maintain a high level of service. </a:t>
            </a:r>
            <a:r>
              <a:rPr lang="en-US" dirty="0" smtClean="0"/>
              <a:t>Flexibility </a:t>
            </a:r>
            <a:r>
              <a:rPr lang="en-US" dirty="0"/>
              <a:t>is the strategy by which the supply chain aims to maintain customer service levels by absorbing disturbances in supply and sudden changes in demand. </a:t>
            </a:r>
            <a:endParaRPr lang="en-US" dirty="0" smtClean="0"/>
          </a:p>
          <a:p>
            <a:r>
              <a:rPr lang="en-US" b="1" dirty="0" smtClean="0">
                <a:solidFill>
                  <a:srgbClr val="BD582C"/>
                </a:solidFill>
              </a:rPr>
              <a:t>Resource utilization</a:t>
            </a:r>
            <a:r>
              <a:rPr lang="en-US" dirty="0" smtClean="0"/>
              <a:t>: </a:t>
            </a:r>
            <a:r>
              <a:rPr lang="en-US" dirty="0"/>
              <a:t>Supply chain activities normally involve a variety of resources, such as those used for production, storage, material handling, transportation, and administrative activities. Resource utilization is generally a measure of how much of the available capacity of resources is being used for productive outputs. Under uncertain operating environments, it is often difficult to obtain high levels of resource utilization. However, when appropriate supply chain flexibility is in place, there is an opportunity to better utilize the resources along the supply chain. Some earlier publications mention how flexibility may improve resource utilization. </a:t>
            </a:r>
            <a:r>
              <a:rPr lang="en-US" dirty="0" smtClean="0"/>
              <a:t>There </a:t>
            </a:r>
            <a:r>
              <a:rPr lang="en-US" dirty="0"/>
              <a:t>is a relationship between resource utilization and volume flexibility. </a:t>
            </a:r>
            <a:r>
              <a:rPr lang="en-US" dirty="0" smtClean="0"/>
              <a:t>Also as </a:t>
            </a:r>
            <a:r>
              <a:rPr lang="en-US" dirty="0"/>
              <a:t>any flexibility level increases, the system utilization increases.</a:t>
            </a:r>
          </a:p>
          <a:p>
            <a:r>
              <a:rPr lang="en-US" b="1" i="1" dirty="0" smtClean="0">
                <a:solidFill>
                  <a:srgbClr val="BD582C"/>
                </a:solidFill>
              </a:rPr>
              <a:t>Responsiveness</a:t>
            </a:r>
            <a:r>
              <a:rPr lang="en-US" b="1" dirty="0" smtClean="0">
                <a:solidFill>
                  <a:srgbClr val="BD582C"/>
                </a:solidFill>
              </a:rPr>
              <a:t>: </a:t>
            </a:r>
            <a:r>
              <a:rPr lang="en-US" dirty="0"/>
              <a:t>Responsiveness is a very important capability which companies need to have in doing business. In an uncertain environment, responsiveness can only be achieved if there is sufficient level of flexibility throughout the supply chain. Flexibility in responding to changes in demand reflects responsiveness to changing customer needs and </a:t>
            </a:r>
            <a:r>
              <a:rPr lang="en-US" dirty="0" smtClean="0"/>
              <a:t>wants. There </a:t>
            </a:r>
            <a:r>
              <a:rPr lang="en-US" dirty="0"/>
              <a:t>is a need to make operations more flexible in an environment with unpredictable changes, and thereby increase responsiveness. </a:t>
            </a:r>
            <a:r>
              <a:rPr lang="en-US" dirty="0" smtClean="0"/>
              <a:t>Also </a:t>
            </a:r>
            <a:r>
              <a:rPr lang="en-US" dirty="0"/>
              <a:t>that better supply chain responsiveness can be achieved in two ways: reducing uncertainties and improving supply chain flexibility.</a:t>
            </a:r>
          </a:p>
          <a:p>
            <a:pPr marL="342900" indent="-342900">
              <a:buFont typeface="Arial" panose="020B0604020202020204" pitchFamily="34" charset="0"/>
              <a:buChar char="•"/>
            </a:pPr>
            <a:endParaRPr lang="en-US" dirty="0">
              <a:solidFill>
                <a:schemeClr val="tx1"/>
              </a:solidFill>
            </a:endParaRPr>
          </a:p>
        </p:txBody>
      </p:sp>
      <p:sp>
        <p:nvSpPr>
          <p:cNvPr id="6" name="TextBox 5"/>
          <p:cNvSpPr txBox="1"/>
          <p:nvPr/>
        </p:nvSpPr>
        <p:spPr>
          <a:xfrm>
            <a:off x="154005" y="231006"/>
            <a:ext cx="11232682" cy="461665"/>
          </a:xfrm>
          <a:prstGeom prst="rect">
            <a:avLst/>
          </a:prstGeom>
          <a:noFill/>
        </p:spPr>
        <p:txBody>
          <a:bodyPr wrap="square" rtlCol="0">
            <a:spAutoFit/>
          </a:bodyPr>
          <a:lstStyle/>
          <a:p>
            <a:r>
              <a:rPr lang="en-US" sz="2400" b="1" i="1" dirty="0" smtClean="0">
                <a:solidFill>
                  <a:srgbClr val="BD582C"/>
                </a:solidFill>
              </a:rPr>
              <a:t>How </a:t>
            </a:r>
            <a:r>
              <a:rPr lang="en-US" sz="2400" b="1" i="1" dirty="0" smtClean="0">
                <a:solidFill>
                  <a:srgbClr val="BD582C"/>
                </a:solidFill>
              </a:rPr>
              <a:t>to handle Demand uncertainty?</a:t>
            </a:r>
            <a:endParaRPr lang="en-US" sz="2400" b="1" dirty="0">
              <a:solidFill>
                <a:srgbClr val="BD582C"/>
              </a:solidFill>
            </a:endParaRPr>
          </a:p>
        </p:txBody>
      </p:sp>
      <p:cxnSp>
        <p:nvCxnSpPr>
          <p:cNvPr id="7" name="Straight Connector 6"/>
          <p:cNvCxnSpPr/>
          <p:nvPr/>
        </p:nvCxnSpPr>
        <p:spPr>
          <a:xfrm flipV="1">
            <a:off x="154005" y="760398"/>
            <a:ext cx="11896824" cy="0"/>
          </a:xfrm>
          <a:prstGeom prst="line">
            <a:avLst/>
          </a:prstGeom>
        </p:spPr>
        <p:style>
          <a:lnRef idx="2">
            <a:schemeClr val="accent2"/>
          </a:lnRef>
          <a:fillRef idx="0">
            <a:schemeClr val="accent2"/>
          </a:fillRef>
          <a:effectRef idx="1">
            <a:schemeClr val="accent2"/>
          </a:effectRef>
          <a:fontRef idx="minor">
            <a:schemeClr val="tx1"/>
          </a:fontRef>
        </p:style>
      </p:cxnSp>
      <p:sp>
        <p:nvSpPr>
          <p:cNvPr id="10" name="Slide Number Placeholder 9"/>
          <p:cNvSpPr>
            <a:spLocks noGrp="1"/>
          </p:cNvSpPr>
          <p:nvPr>
            <p:ph type="sldNum" sz="quarter" idx="12"/>
          </p:nvPr>
        </p:nvSpPr>
        <p:spPr/>
        <p:txBody>
          <a:bodyPr/>
          <a:lstStyle/>
          <a:p>
            <a:fld id="{ED42F519-FC2D-46A4-9134-1087B1218EFF}" type="slidenum">
              <a:rPr lang="en-US" smtClean="0"/>
              <a:t>10</a:t>
            </a:fld>
            <a:endParaRPr lang="en-US"/>
          </a:p>
        </p:txBody>
      </p:sp>
    </p:spTree>
    <p:extLst>
      <p:ext uri="{BB962C8B-B14F-4D97-AF65-F5344CB8AC3E}">
        <p14:creationId xmlns:p14="http://schemas.microsoft.com/office/powerpoint/2010/main" val="37471635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68826" y="1406013"/>
            <a:ext cx="12123174" cy="5619135"/>
          </a:xfrm>
        </p:spPr>
        <p:txBody>
          <a:bodyPr>
            <a:noAutofit/>
          </a:bodyPr>
          <a:lstStyle/>
          <a:p>
            <a:r>
              <a:rPr lang="en-US" sz="1600" b="1" dirty="0" smtClean="0">
                <a:solidFill>
                  <a:srgbClr val="BD582C"/>
                </a:solidFill>
              </a:rPr>
              <a:t>Enabling </a:t>
            </a:r>
            <a:r>
              <a:rPr lang="en-US" sz="1600" b="1" dirty="0">
                <a:solidFill>
                  <a:srgbClr val="BD582C"/>
                </a:solidFill>
              </a:rPr>
              <a:t>digital collaboration</a:t>
            </a:r>
            <a:endParaRPr lang="en-US" sz="1600" dirty="0">
              <a:solidFill>
                <a:srgbClr val="BD582C"/>
              </a:solidFill>
            </a:endParaRPr>
          </a:p>
          <a:p>
            <a:r>
              <a:rPr lang="en-US" sz="1600" dirty="0"/>
              <a:t>Information sharing is the key to ensure that each node of the supply chain is aware of the current status of the operation. Companies can use cloud-based applications and collaborative platforms to assist every partner in the chain to access information quickly and securely. This enhances the speed and quality of decision making within the organization as critical information is shared with relevant parties as soon as it is received. </a:t>
            </a:r>
          </a:p>
          <a:p>
            <a:r>
              <a:rPr lang="en-US" sz="1600" b="1" dirty="0">
                <a:solidFill>
                  <a:srgbClr val="BD582C"/>
                </a:solidFill>
              </a:rPr>
              <a:t>Real-time visibility and analytics</a:t>
            </a:r>
            <a:endParaRPr lang="en-US" sz="1600" dirty="0">
              <a:solidFill>
                <a:srgbClr val="BD582C"/>
              </a:solidFill>
            </a:endParaRPr>
          </a:p>
          <a:p>
            <a:r>
              <a:rPr lang="en-US" sz="1600" b="1" dirty="0">
                <a:solidFill>
                  <a:srgbClr val="BD582C"/>
                </a:solidFill>
              </a:rPr>
              <a:t>Control tower solutions</a:t>
            </a:r>
            <a:r>
              <a:rPr lang="en-US" sz="1600" dirty="0">
                <a:solidFill>
                  <a:srgbClr val="BD582C"/>
                </a:solidFill>
              </a:rPr>
              <a:t> </a:t>
            </a:r>
            <a:r>
              <a:rPr lang="en-US" sz="1600" dirty="0"/>
              <a:t>refer to central command centers that integrate data from all supply chain partners using technologies such as 5G technology and </a:t>
            </a:r>
            <a:r>
              <a:rPr lang="en-US" sz="1600" dirty="0" smtClean="0"/>
              <a:t>block chain. </a:t>
            </a:r>
            <a:r>
              <a:rPr lang="en-US" sz="1600" dirty="0"/>
              <a:t>This enables companies and their distributors to know the exact location and state of the goods. With this data, organizations get visibility into the operations of all the partners in the chain. Furthermore, they receive real-time demand signals which enables them to reevaluate production. Companies can also adopt machine learning and artificial intelligence to generate early warning signals, simulate risk scenarios, and develop appropriate responses to disruptions in the supply chain. </a:t>
            </a:r>
          </a:p>
          <a:p>
            <a:r>
              <a:rPr lang="en-US" sz="1600" b="1" dirty="0">
                <a:solidFill>
                  <a:srgbClr val="BD582C"/>
                </a:solidFill>
              </a:rPr>
              <a:t>Supplier assessment and inventory optimization</a:t>
            </a:r>
            <a:endParaRPr lang="en-US" sz="1600" dirty="0">
              <a:solidFill>
                <a:srgbClr val="BD582C"/>
              </a:solidFill>
            </a:endParaRPr>
          </a:p>
          <a:p>
            <a:r>
              <a:rPr lang="en-US" sz="1600" dirty="0"/>
              <a:t>During a period of uncertain demand, it’s imperative to critically analyze every supplier in the chain. Some suppliers are more critical than others, hence different strategies must be developed to handle each segment. Additionally, companies must diversify and collaborate with local suppliers if their current partners are situated abroad and are inaccessible. </a:t>
            </a:r>
          </a:p>
          <a:p>
            <a:r>
              <a:rPr lang="en-US" sz="1600" dirty="0"/>
              <a:t>Lastly, manufacturers must keep track of inventory levels at different locations and re-route distribution to locations with high demand. As soon as there is a hint of demand uncertainty, companies must update their demand forecasts and revise their production schedules to meet the new estimates. </a:t>
            </a:r>
          </a:p>
          <a:p>
            <a:pPr marL="342900" indent="-342900">
              <a:buFont typeface="Arial" panose="020B0604020202020204" pitchFamily="34" charset="0"/>
              <a:buChar char="•"/>
            </a:pPr>
            <a:endParaRPr lang="en-US" sz="1600" dirty="0">
              <a:solidFill>
                <a:schemeClr val="tx1"/>
              </a:solidFill>
            </a:endParaRPr>
          </a:p>
        </p:txBody>
      </p:sp>
      <p:sp>
        <p:nvSpPr>
          <p:cNvPr id="2" name="Rectangle 1"/>
          <p:cNvSpPr/>
          <p:nvPr/>
        </p:nvSpPr>
        <p:spPr>
          <a:xfrm>
            <a:off x="68826" y="898540"/>
            <a:ext cx="1731564" cy="369332"/>
          </a:xfrm>
          <a:prstGeom prst="rect">
            <a:avLst/>
          </a:prstGeom>
        </p:spPr>
        <p:txBody>
          <a:bodyPr wrap="none">
            <a:spAutoFit/>
          </a:bodyPr>
          <a:lstStyle/>
          <a:p>
            <a:r>
              <a:rPr lang="en-US" b="1" u="sng" dirty="0" smtClean="0">
                <a:solidFill>
                  <a:srgbClr val="BD582C"/>
                </a:solidFill>
              </a:rPr>
              <a:t>Digital enabling</a:t>
            </a:r>
            <a:endParaRPr lang="en-US" b="1" u="sng" dirty="0">
              <a:solidFill>
                <a:srgbClr val="BD582C"/>
              </a:solidFill>
            </a:endParaRPr>
          </a:p>
        </p:txBody>
      </p:sp>
      <p:sp>
        <p:nvSpPr>
          <p:cNvPr id="4" name="TextBox 3"/>
          <p:cNvSpPr txBox="1"/>
          <p:nvPr/>
        </p:nvSpPr>
        <p:spPr>
          <a:xfrm>
            <a:off x="154005" y="231006"/>
            <a:ext cx="11232682" cy="461665"/>
          </a:xfrm>
          <a:prstGeom prst="rect">
            <a:avLst/>
          </a:prstGeom>
          <a:noFill/>
        </p:spPr>
        <p:txBody>
          <a:bodyPr wrap="square" rtlCol="0">
            <a:spAutoFit/>
          </a:bodyPr>
          <a:lstStyle/>
          <a:p>
            <a:r>
              <a:rPr lang="en-US" sz="2400" b="1" i="1" dirty="0" smtClean="0">
                <a:solidFill>
                  <a:srgbClr val="BD582C"/>
                </a:solidFill>
              </a:rPr>
              <a:t>How </a:t>
            </a:r>
            <a:r>
              <a:rPr lang="en-US" sz="2400" b="1" i="1" dirty="0" smtClean="0">
                <a:solidFill>
                  <a:srgbClr val="BD582C"/>
                </a:solidFill>
              </a:rPr>
              <a:t>to handle Demand uncertainty?</a:t>
            </a:r>
            <a:endParaRPr lang="en-US" sz="2400" b="1" dirty="0">
              <a:solidFill>
                <a:srgbClr val="BD582C"/>
              </a:solidFill>
            </a:endParaRPr>
          </a:p>
        </p:txBody>
      </p:sp>
      <p:cxnSp>
        <p:nvCxnSpPr>
          <p:cNvPr id="5" name="Straight Connector 4"/>
          <p:cNvCxnSpPr/>
          <p:nvPr/>
        </p:nvCxnSpPr>
        <p:spPr>
          <a:xfrm flipV="1">
            <a:off x="154005" y="760398"/>
            <a:ext cx="11896824" cy="0"/>
          </a:xfrm>
          <a:prstGeom prst="line">
            <a:avLst/>
          </a:prstGeom>
        </p:spPr>
        <p:style>
          <a:lnRef idx="2">
            <a:schemeClr val="accent2"/>
          </a:lnRef>
          <a:fillRef idx="0">
            <a:schemeClr val="accent2"/>
          </a:fillRef>
          <a:effectRef idx="1">
            <a:schemeClr val="accent2"/>
          </a:effectRef>
          <a:fontRef idx="minor">
            <a:schemeClr val="tx1"/>
          </a:fontRef>
        </p:style>
      </p:cxnSp>
      <p:sp>
        <p:nvSpPr>
          <p:cNvPr id="9" name="Slide Number Placeholder 8"/>
          <p:cNvSpPr>
            <a:spLocks noGrp="1"/>
          </p:cNvSpPr>
          <p:nvPr>
            <p:ph type="sldNum" sz="quarter" idx="12"/>
          </p:nvPr>
        </p:nvSpPr>
        <p:spPr/>
        <p:txBody>
          <a:bodyPr/>
          <a:lstStyle/>
          <a:p>
            <a:fld id="{ED42F519-FC2D-46A4-9134-1087B1218EFF}" type="slidenum">
              <a:rPr lang="en-US" smtClean="0"/>
              <a:t>11</a:t>
            </a:fld>
            <a:endParaRPr lang="en-US"/>
          </a:p>
        </p:txBody>
      </p:sp>
    </p:spTree>
    <p:extLst>
      <p:ext uri="{BB962C8B-B14F-4D97-AF65-F5344CB8AC3E}">
        <p14:creationId xmlns:p14="http://schemas.microsoft.com/office/powerpoint/2010/main" val="6386818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4005" y="231006"/>
            <a:ext cx="11232682" cy="461665"/>
          </a:xfrm>
          <a:prstGeom prst="rect">
            <a:avLst/>
          </a:prstGeom>
          <a:noFill/>
        </p:spPr>
        <p:txBody>
          <a:bodyPr wrap="square" rtlCol="0">
            <a:spAutoFit/>
          </a:bodyPr>
          <a:lstStyle/>
          <a:p>
            <a:r>
              <a:rPr lang="en-US" sz="2400" b="1" i="1" dirty="0" smtClean="0">
                <a:solidFill>
                  <a:srgbClr val="BD582C"/>
                </a:solidFill>
              </a:rPr>
              <a:t>Case Study</a:t>
            </a:r>
            <a:endParaRPr lang="en-US" sz="2400" b="1" dirty="0">
              <a:solidFill>
                <a:srgbClr val="BD582C"/>
              </a:solidFill>
            </a:endParaRPr>
          </a:p>
        </p:txBody>
      </p:sp>
      <p:cxnSp>
        <p:nvCxnSpPr>
          <p:cNvPr id="3" name="Straight Connector 2"/>
          <p:cNvCxnSpPr/>
          <p:nvPr/>
        </p:nvCxnSpPr>
        <p:spPr>
          <a:xfrm flipV="1">
            <a:off x="154005" y="760398"/>
            <a:ext cx="11896824" cy="0"/>
          </a:xfrm>
          <a:prstGeom prst="line">
            <a:avLst/>
          </a:prstGeom>
        </p:spPr>
        <p:style>
          <a:lnRef idx="2">
            <a:schemeClr val="accent2"/>
          </a:lnRef>
          <a:fillRef idx="0">
            <a:schemeClr val="accent2"/>
          </a:fillRef>
          <a:effectRef idx="1">
            <a:schemeClr val="accent2"/>
          </a:effectRef>
          <a:fontRef idx="minor">
            <a:schemeClr val="tx1"/>
          </a:fontRef>
        </p:style>
      </p:cxnSp>
      <p:sp>
        <p:nvSpPr>
          <p:cNvPr id="7" name="Slide Number Placeholder 6"/>
          <p:cNvSpPr>
            <a:spLocks noGrp="1"/>
          </p:cNvSpPr>
          <p:nvPr>
            <p:ph type="sldNum" sz="quarter" idx="12"/>
          </p:nvPr>
        </p:nvSpPr>
        <p:spPr/>
        <p:txBody>
          <a:bodyPr/>
          <a:lstStyle/>
          <a:p>
            <a:fld id="{ED42F519-FC2D-46A4-9134-1087B1218EFF}" type="slidenum">
              <a:rPr lang="en-US" smtClean="0"/>
              <a:t>12</a:t>
            </a:fld>
            <a:endParaRPr lang="en-US"/>
          </a:p>
        </p:txBody>
      </p:sp>
      <p:sp>
        <p:nvSpPr>
          <p:cNvPr id="8" name="TextBox 7"/>
          <p:cNvSpPr txBox="1"/>
          <p:nvPr/>
        </p:nvSpPr>
        <p:spPr>
          <a:xfrm>
            <a:off x="154005" y="828126"/>
            <a:ext cx="11896824" cy="5078313"/>
          </a:xfrm>
          <a:prstGeom prst="rect">
            <a:avLst/>
          </a:prstGeom>
          <a:noFill/>
        </p:spPr>
        <p:txBody>
          <a:bodyPr wrap="square" rtlCol="0">
            <a:spAutoFit/>
          </a:bodyPr>
          <a:lstStyle/>
          <a:p>
            <a:r>
              <a:rPr lang="en-US" sz="2400" b="1" i="1" dirty="0" smtClean="0">
                <a:solidFill>
                  <a:srgbClr val="BD582C"/>
                </a:solidFill>
              </a:rPr>
              <a:t>Remdesivir </a:t>
            </a:r>
            <a:r>
              <a:rPr lang="en-US" sz="2400" b="1" i="1" dirty="0">
                <a:solidFill>
                  <a:srgbClr val="BD582C"/>
                </a:solidFill>
              </a:rPr>
              <a:t>shortage in </a:t>
            </a:r>
            <a:r>
              <a:rPr lang="en-US" sz="2400" b="1" i="1" dirty="0" smtClean="0">
                <a:solidFill>
                  <a:srgbClr val="BD582C"/>
                </a:solidFill>
              </a:rPr>
              <a:t>India during Wave II of COVID-19</a:t>
            </a:r>
          </a:p>
          <a:p>
            <a:endParaRPr lang="en-US" sz="2400" b="1" i="1" dirty="0">
              <a:solidFill>
                <a:srgbClr val="BD582C"/>
              </a:solidFill>
            </a:endParaRPr>
          </a:p>
          <a:p>
            <a:r>
              <a:rPr lang="en-US" b="1" i="1" dirty="0" smtClean="0">
                <a:solidFill>
                  <a:srgbClr val="BD582C"/>
                </a:solidFill>
              </a:rPr>
              <a:t>Problem Statement</a:t>
            </a:r>
            <a:r>
              <a:rPr lang="en-US" sz="2000" b="1" i="1" dirty="0" smtClean="0">
                <a:solidFill>
                  <a:srgbClr val="BD582C"/>
                </a:solidFill>
              </a:rPr>
              <a:t>: </a:t>
            </a:r>
            <a:r>
              <a:rPr lang="en-US" dirty="0" smtClean="0"/>
              <a:t>During the Second wave of COVID-19 in India there was a scarcity of the drug Remdesivir which is used for the treatment of COVID.</a:t>
            </a:r>
          </a:p>
          <a:p>
            <a:endParaRPr lang="en-US" sz="2000" b="1" dirty="0">
              <a:solidFill>
                <a:srgbClr val="BD582C"/>
              </a:solidFill>
            </a:endParaRPr>
          </a:p>
          <a:p>
            <a:r>
              <a:rPr lang="en-US" b="1" dirty="0" smtClean="0">
                <a:solidFill>
                  <a:srgbClr val="BD582C"/>
                </a:solidFill>
              </a:rPr>
              <a:t>Intent </a:t>
            </a:r>
            <a:r>
              <a:rPr lang="en-US" dirty="0" smtClean="0"/>
              <a:t>The Intent of this case study is to identify the reason behind the scarcity of the drug and study the solution implemented by the company XXX to overcome the same.</a:t>
            </a:r>
          </a:p>
          <a:p>
            <a:endParaRPr lang="en-US" b="1" dirty="0">
              <a:solidFill>
                <a:srgbClr val="BD582C"/>
              </a:solidFill>
            </a:endParaRPr>
          </a:p>
          <a:p>
            <a:r>
              <a:rPr lang="en-US" b="1" dirty="0" smtClean="0">
                <a:solidFill>
                  <a:srgbClr val="BD582C"/>
                </a:solidFill>
              </a:rPr>
              <a:t>About the company : </a:t>
            </a:r>
            <a:r>
              <a:rPr lang="en-US" dirty="0" smtClean="0"/>
              <a:t>The company XXX ( name masked due to confidentiality agreements) is a leading pharmaceutical company in India and has its reach across the globe. The company is one among the leading suppliers (covering ~70% of the market share) of Remdesivir. </a:t>
            </a:r>
          </a:p>
          <a:p>
            <a:endParaRPr lang="en-US" b="1" dirty="0">
              <a:solidFill>
                <a:srgbClr val="BD582C"/>
              </a:solidFill>
            </a:endParaRPr>
          </a:p>
          <a:p>
            <a:r>
              <a:rPr lang="en-US" b="1" dirty="0" smtClean="0">
                <a:solidFill>
                  <a:srgbClr val="BD582C"/>
                </a:solidFill>
              </a:rPr>
              <a:t>Root Cause Analysis: </a:t>
            </a:r>
            <a:r>
              <a:rPr lang="en-US" dirty="0" smtClean="0"/>
              <a:t>Upon analysis for the root caus</a:t>
            </a:r>
            <a:r>
              <a:rPr lang="en-US" dirty="0" smtClean="0"/>
              <a:t>e for the drug shortage in market leading to huge scarcity across India, It is found that the root cause is the uncertainty in the demand and an error in estimating the one of the variable (variable being vaccine) in the forecast led to the underproduction of the drug.</a:t>
            </a:r>
          </a:p>
          <a:p>
            <a:endParaRPr lang="en-US" b="1" dirty="0" smtClean="0">
              <a:solidFill>
                <a:srgbClr val="BD582C"/>
              </a:solidFill>
            </a:endParaRPr>
          </a:p>
          <a:p>
            <a:endParaRPr lang="en-US" b="1" dirty="0">
              <a:solidFill>
                <a:srgbClr val="BD582C"/>
              </a:solidFill>
            </a:endParaRPr>
          </a:p>
        </p:txBody>
      </p:sp>
    </p:spTree>
    <p:extLst>
      <p:ext uri="{BB962C8B-B14F-4D97-AF65-F5344CB8AC3E}">
        <p14:creationId xmlns:p14="http://schemas.microsoft.com/office/powerpoint/2010/main" val="29763674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4005" y="231006"/>
            <a:ext cx="11232682" cy="461665"/>
          </a:xfrm>
          <a:prstGeom prst="rect">
            <a:avLst/>
          </a:prstGeom>
          <a:noFill/>
        </p:spPr>
        <p:txBody>
          <a:bodyPr wrap="square" rtlCol="0">
            <a:spAutoFit/>
          </a:bodyPr>
          <a:lstStyle/>
          <a:p>
            <a:r>
              <a:rPr lang="en-US" sz="2400" b="1" i="1" dirty="0" smtClean="0">
                <a:solidFill>
                  <a:srgbClr val="BD582C"/>
                </a:solidFill>
              </a:rPr>
              <a:t>Case Study</a:t>
            </a:r>
            <a:endParaRPr lang="en-US" sz="2400" b="1" dirty="0">
              <a:solidFill>
                <a:srgbClr val="BD582C"/>
              </a:solidFill>
            </a:endParaRPr>
          </a:p>
        </p:txBody>
      </p:sp>
      <p:cxnSp>
        <p:nvCxnSpPr>
          <p:cNvPr id="3" name="Straight Connector 2"/>
          <p:cNvCxnSpPr/>
          <p:nvPr/>
        </p:nvCxnSpPr>
        <p:spPr>
          <a:xfrm flipV="1">
            <a:off x="154005" y="760398"/>
            <a:ext cx="11896824" cy="0"/>
          </a:xfrm>
          <a:prstGeom prst="line">
            <a:avLst/>
          </a:prstGeom>
        </p:spPr>
        <p:style>
          <a:lnRef idx="2">
            <a:schemeClr val="accent2"/>
          </a:lnRef>
          <a:fillRef idx="0">
            <a:schemeClr val="accent2"/>
          </a:fillRef>
          <a:effectRef idx="1">
            <a:schemeClr val="accent2"/>
          </a:effectRef>
          <a:fontRef idx="minor">
            <a:schemeClr val="tx1"/>
          </a:fontRef>
        </p:style>
      </p:cxnSp>
      <p:sp>
        <p:nvSpPr>
          <p:cNvPr id="7" name="Slide Number Placeholder 6"/>
          <p:cNvSpPr>
            <a:spLocks noGrp="1"/>
          </p:cNvSpPr>
          <p:nvPr>
            <p:ph type="sldNum" sz="quarter" idx="12"/>
          </p:nvPr>
        </p:nvSpPr>
        <p:spPr/>
        <p:txBody>
          <a:bodyPr/>
          <a:lstStyle/>
          <a:p>
            <a:fld id="{ED42F519-FC2D-46A4-9134-1087B1218EFF}" type="slidenum">
              <a:rPr lang="en-US" smtClean="0"/>
              <a:t>13</a:t>
            </a:fld>
            <a:endParaRPr lang="en-US"/>
          </a:p>
        </p:txBody>
      </p:sp>
      <p:sp>
        <p:nvSpPr>
          <p:cNvPr id="8" name="TextBox 7"/>
          <p:cNvSpPr txBox="1"/>
          <p:nvPr/>
        </p:nvSpPr>
        <p:spPr>
          <a:xfrm>
            <a:off x="154005" y="828126"/>
            <a:ext cx="11896824" cy="4801314"/>
          </a:xfrm>
          <a:prstGeom prst="rect">
            <a:avLst/>
          </a:prstGeom>
          <a:noFill/>
        </p:spPr>
        <p:txBody>
          <a:bodyPr wrap="square" rtlCol="0">
            <a:spAutoFit/>
          </a:bodyPr>
          <a:lstStyle/>
          <a:p>
            <a:r>
              <a:rPr lang="en-US" b="1" dirty="0" smtClean="0">
                <a:solidFill>
                  <a:srgbClr val="BD582C"/>
                </a:solidFill>
              </a:rPr>
              <a:t>Details </a:t>
            </a:r>
            <a:r>
              <a:rPr lang="en-US" b="1" dirty="0">
                <a:solidFill>
                  <a:srgbClr val="BD582C"/>
                </a:solidFill>
              </a:rPr>
              <a:t>of the Root Cause: </a:t>
            </a:r>
            <a:r>
              <a:rPr lang="en-US" dirty="0" smtClean="0"/>
              <a:t>The company XXX uses a certain method during its Demand Planning to capture the demand and the same is penetrated to Supply planning, Purchase, Operations planning and Logistics planning. The method used for capturing the demand is as followed.</a:t>
            </a:r>
          </a:p>
          <a:p>
            <a:endParaRPr lang="en-US" b="1" dirty="0">
              <a:solidFill>
                <a:srgbClr val="BD582C"/>
              </a:solidFill>
            </a:endParaRPr>
          </a:p>
          <a:p>
            <a:r>
              <a:rPr lang="en-US" b="1" dirty="0" smtClean="0">
                <a:solidFill>
                  <a:srgbClr val="BD582C"/>
                </a:solidFill>
              </a:rPr>
              <a:t>Final Demand = Orders + (0.5* Leads available on the CRM)+Safety Buffer + (0.6 * Forecast)</a:t>
            </a:r>
          </a:p>
          <a:p>
            <a:endParaRPr lang="en-US" b="1" dirty="0">
              <a:solidFill>
                <a:srgbClr val="BD582C"/>
              </a:solidFill>
            </a:endParaRPr>
          </a:p>
          <a:p>
            <a:r>
              <a:rPr lang="en-US" dirty="0" smtClean="0"/>
              <a:t> The Forecast is done using a modified version of Holts Winter model. During the forecasting one of the variables used in the model of availability </a:t>
            </a:r>
            <a:r>
              <a:rPr lang="en-US" dirty="0" smtClean="0"/>
              <a:t>of vaccine in India which predicted that the use of Remdesivir would come down.</a:t>
            </a:r>
          </a:p>
          <a:p>
            <a:endParaRPr lang="en-US" dirty="0" smtClean="0"/>
          </a:p>
          <a:p>
            <a:r>
              <a:rPr lang="en-US" dirty="0" smtClean="0"/>
              <a:t>The Company also has an extensive SOP ( Supply and operational planning) meets that happens at a very senior level to priorities the products. During one of those meets it is found that the company has also been awarded the contract to manufacture SPUTIK-V ( vaccine for COVID-19) by Dr.Reddy’s who has the license to manufacture SPUTNIK in India. </a:t>
            </a:r>
            <a:endParaRPr lang="en-US" dirty="0" smtClean="0"/>
          </a:p>
          <a:p>
            <a:endParaRPr lang="en-US" dirty="0"/>
          </a:p>
          <a:p>
            <a:r>
              <a:rPr lang="en-US" dirty="0" smtClean="0"/>
              <a:t>Considering the decreased demand for Remdesivir and increased demand for SPUTNIK the leadership has gone ahead to reduce Remdesivir production and allocate the Manufacturing facility to SPUTNIK. The company also has safety stock as a part of their demand capturing mechanism and felt that it would handle any uncertainties in the demand.</a:t>
            </a:r>
            <a:endParaRPr lang="en-US" dirty="0"/>
          </a:p>
          <a:p>
            <a:endParaRPr lang="en-US" b="1" dirty="0">
              <a:solidFill>
                <a:srgbClr val="BD582C"/>
              </a:solidFill>
            </a:endParaRPr>
          </a:p>
        </p:txBody>
      </p:sp>
    </p:spTree>
    <p:extLst>
      <p:ext uri="{BB962C8B-B14F-4D97-AF65-F5344CB8AC3E}">
        <p14:creationId xmlns:p14="http://schemas.microsoft.com/office/powerpoint/2010/main" val="39238999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4005" y="231006"/>
            <a:ext cx="11232682" cy="461665"/>
          </a:xfrm>
          <a:prstGeom prst="rect">
            <a:avLst/>
          </a:prstGeom>
          <a:noFill/>
        </p:spPr>
        <p:txBody>
          <a:bodyPr wrap="square" rtlCol="0">
            <a:spAutoFit/>
          </a:bodyPr>
          <a:lstStyle/>
          <a:p>
            <a:r>
              <a:rPr lang="en-US" sz="2400" b="1" i="1" dirty="0" smtClean="0">
                <a:solidFill>
                  <a:srgbClr val="BD582C"/>
                </a:solidFill>
              </a:rPr>
              <a:t>Case Study</a:t>
            </a:r>
            <a:endParaRPr lang="en-US" sz="2400" b="1" dirty="0">
              <a:solidFill>
                <a:srgbClr val="BD582C"/>
              </a:solidFill>
            </a:endParaRPr>
          </a:p>
        </p:txBody>
      </p:sp>
      <p:cxnSp>
        <p:nvCxnSpPr>
          <p:cNvPr id="3" name="Straight Connector 2"/>
          <p:cNvCxnSpPr/>
          <p:nvPr/>
        </p:nvCxnSpPr>
        <p:spPr>
          <a:xfrm flipV="1">
            <a:off x="154005" y="760398"/>
            <a:ext cx="11896824" cy="0"/>
          </a:xfrm>
          <a:prstGeom prst="line">
            <a:avLst/>
          </a:prstGeom>
        </p:spPr>
        <p:style>
          <a:lnRef idx="2">
            <a:schemeClr val="accent2"/>
          </a:lnRef>
          <a:fillRef idx="0">
            <a:schemeClr val="accent2"/>
          </a:fillRef>
          <a:effectRef idx="1">
            <a:schemeClr val="accent2"/>
          </a:effectRef>
          <a:fontRef idx="minor">
            <a:schemeClr val="tx1"/>
          </a:fontRef>
        </p:style>
      </p:cxnSp>
      <p:sp>
        <p:nvSpPr>
          <p:cNvPr id="7" name="Slide Number Placeholder 6"/>
          <p:cNvSpPr>
            <a:spLocks noGrp="1"/>
          </p:cNvSpPr>
          <p:nvPr>
            <p:ph type="sldNum" sz="quarter" idx="12"/>
          </p:nvPr>
        </p:nvSpPr>
        <p:spPr/>
        <p:txBody>
          <a:bodyPr/>
          <a:lstStyle/>
          <a:p>
            <a:fld id="{ED42F519-FC2D-46A4-9134-1087B1218EFF}" type="slidenum">
              <a:rPr lang="en-US" smtClean="0"/>
              <a:t>14</a:t>
            </a:fld>
            <a:endParaRPr lang="en-US"/>
          </a:p>
        </p:txBody>
      </p:sp>
      <p:sp>
        <p:nvSpPr>
          <p:cNvPr id="8" name="TextBox 7"/>
          <p:cNvSpPr txBox="1"/>
          <p:nvPr/>
        </p:nvSpPr>
        <p:spPr>
          <a:xfrm>
            <a:off x="154005" y="828126"/>
            <a:ext cx="11896824" cy="4801314"/>
          </a:xfrm>
          <a:prstGeom prst="rect">
            <a:avLst/>
          </a:prstGeom>
          <a:noFill/>
        </p:spPr>
        <p:txBody>
          <a:bodyPr wrap="square" rtlCol="0">
            <a:spAutoFit/>
          </a:bodyPr>
          <a:lstStyle/>
          <a:p>
            <a:r>
              <a:rPr lang="en-US" b="1" dirty="0" smtClean="0">
                <a:solidFill>
                  <a:srgbClr val="BD582C"/>
                </a:solidFill>
              </a:rPr>
              <a:t>Uncertainty in the Demand: </a:t>
            </a:r>
            <a:r>
              <a:rPr lang="en-US" dirty="0" smtClean="0"/>
              <a:t>The company was expecting there would be certain uncertainties in the demand and have built Safety stock in their demand to tackle it but with the sudden hit of Wave II in India and shortage of Vaccines available there was huge spread of COVID thus increasing the unforeseen demand of Remdesivir for multiple folds. The safety stocks were exhausted and there is no ready manufacturing units ready to produce as they were engaged with SPUTNIK Thus leading to the scarcity of the drug in the market.</a:t>
            </a:r>
          </a:p>
          <a:p>
            <a:endParaRPr lang="en-US" b="1" dirty="0">
              <a:solidFill>
                <a:srgbClr val="BD582C"/>
              </a:solidFill>
            </a:endParaRPr>
          </a:p>
          <a:p>
            <a:r>
              <a:rPr lang="en-US" b="1" dirty="0" smtClean="0">
                <a:solidFill>
                  <a:srgbClr val="BD582C"/>
                </a:solidFill>
              </a:rPr>
              <a:t>Actions taken to implement handle the Demand: </a:t>
            </a:r>
            <a:r>
              <a:rPr lang="en-US" dirty="0" smtClean="0"/>
              <a:t>Even though the company had proactive measures like forecasting and Safety buffer stocks to handle the demand uncertainties they failed to estimate the raise of pandemic again in the form of wave II which has been a major factor for the uncertainty of the demand.</a:t>
            </a:r>
          </a:p>
          <a:p>
            <a:endParaRPr lang="en-US" b="1" dirty="0">
              <a:solidFill>
                <a:srgbClr val="BD582C"/>
              </a:solidFill>
            </a:endParaRPr>
          </a:p>
          <a:p>
            <a:r>
              <a:rPr lang="en-US" dirty="0" smtClean="0"/>
              <a:t>The company has thus deployed contract manufacturing as their reactive measure to overcome the uncertainty. They have leased and have given contract to Third party manufacturing companies who has the facility to manufacture the drug. This method helped them in covering the excess demand within one month and have bought back Remdesivir back to the shelves which out compromising on SPUTNIK production.</a:t>
            </a:r>
          </a:p>
          <a:p>
            <a:endParaRPr lang="en-US" dirty="0"/>
          </a:p>
          <a:p>
            <a:r>
              <a:rPr lang="en-US" b="1" dirty="0" smtClean="0">
                <a:solidFill>
                  <a:srgbClr val="BD582C"/>
                </a:solidFill>
              </a:rPr>
              <a:t>Final words : </a:t>
            </a:r>
            <a:r>
              <a:rPr lang="en-US" dirty="0" smtClean="0"/>
              <a:t>The company had lost a huge amount in the name of contract manufacturing by which they have handled the uncertainty in the demand which came in the form of Wave II and have fulfilled the demand. </a:t>
            </a:r>
            <a:endParaRPr lang="en-US" dirty="0"/>
          </a:p>
        </p:txBody>
      </p:sp>
    </p:spTree>
    <p:extLst>
      <p:ext uri="{BB962C8B-B14F-4D97-AF65-F5344CB8AC3E}">
        <p14:creationId xmlns:p14="http://schemas.microsoft.com/office/powerpoint/2010/main" val="23550989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4005" y="231006"/>
            <a:ext cx="11232682" cy="461665"/>
          </a:xfrm>
          <a:prstGeom prst="rect">
            <a:avLst/>
          </a:prstGeom>
          <a:noFill/>
        </p:spPr>
        <p:txBody>
          <a:bodyPr wrap="square" rtlCol="0">
            <a:spAutoFit/>
          </a:bodyPr>
          <a:lstStyle/>
          <a:p>
            <a:r>
              <a:rPr lang="en-US" sz="2400" b="1" i="1" dirty="0" smtClean="0">
                <a:solidFill>
                  <a:srgbClr val="BD582C"/>
                </a:solidFill>
              </a:rPr>
              <a:t>MCQ</a:t>
            </a:r>
            <a:endParaRPr lang="en-US" sz="2400" b="1" dirty="0">
              <a:solidFill>
                <a:srgbClr val="BD582C"/>
              </a:solidFill>
            </a:endParaRPr>
          </a:p>
        </p:txBody>
      </p:sp>
      <p:cxnSp>
        <p:nvCxnSpPr>
          <p:cNvPr id="3" name="Straight Connector 2"/>
          <p:cNvCxnSpPr/>
          <p:nvPr/>
        </p:nvCxnSpPr>
        <p:spPr>
          <a:xfrm flipV="1">
            <a:off x="154005" y="760398"/>
            <a:ext cx="11896824" cy="0"/>
          </a:xfrm>
          <a:prstGeom prst="line">
            <a:avLst/>
          </a:prstGeom>
        </p:spPr>
        <p:style>
          <a:lnRef idx="2">
            <a:schemeClr val="accent2"/>
          </a:lnRef>
          <a:fillRef idx="0">
            <a:schemeClr val="accent2"/>
          </a:fillRef>
          <a:effectRef idx="1">
            <a:schemeClr val="accent2"/>
          </a:effectRef>
          <a:fontRef idx="minor">
            <a:schemeClr val="tx1"/>
          </a:fontRef>
        </p:style>
      </p:cxnSp>
      <p:sp>
        <p:nvSpPr>
          <p:cNvPr id="4" name="Rectangle 3"/>
          <p:cNvSpPr/>
          <p:nvPr/>
        </p:nvSpPr>
        <p:spPr>
          <a:xfrm>
            <a:off x="154005" y="1008172"/>
            <a:ext cx="11814855" cy="5355312"/>
          </a:xfrm>
          <a:prstGeom prst="rect">
            <a:avLst/>
          </a:prstGeom>
        </p:spPr>
        <p:txBody>
          <a:bodyPr wrap="square">
            <a:spAutoFit/>
          </a:bodyPr>
          <a:lstStyle/>
          <a:p>
            <a:pPr marL="342900" indent="-342900">
              <a:buAutoNum type="arabicPeriod"/>
            </a:pPr>
            <a:r>
              <a:rPr lang="en-US" dirty="0" smtClean="0"/>
              <a:t>Demand </a:t>
            </a:r>
            <a:r>
              <a:rPr lang="en-US" dirty="0"/>
              <a:t>uncertainty could be in the form of </a:t>
            </a:r>
            <a:r>
              <a:rPr lang="en-US" dirty="0" smtClean="0"/>
              <a:t>?</a:t>
            </a:r>
          </a:p>
          <a:p>
            <a:pPr marL="800100" lvl="1" indent="-342900">
              <a:lnSpc>
                <a:spcPct val="100000"/>
              </a:lnSpc>
              <a:spcAft>
                <a:spcPts val="0"/>
              </a:spcAft>
              <a:buFont typeface="+mj-lt"/>
              <a:buAutoNum type="alphaLcParenR"/>
            </a:pPr>
            <a:r>
              <a:rPr lang="en-US" dirty="0"/>
              <a:t>errors in the demand forecast </a:t>
            </a:r>
          </a:p>
          <a:p>
            <a:pPr marL="800100" lvl="1" indent="-342900">
              <a:lnSpc>
                <a:spcPct val="100000"/>
              </a:lnSpc>
              <a:spcAft>
                <a:spcPts val="0"/>
              </a:spcAft>
              <a:buFont typeface="+mj-lt"/>
              <a:buAutoNum type="alphaLcParenR"/>
            </a:pPr>
            <a:r>
              <a:rPr lang="en-US" dirty="0"/>
              <a:t>changes in customer orders </a:t>
            </a:r>
          </a:p>
          <a:p>
            <a:pPr marL="800100" lvl="1" indent="-342900">
              <a:lnSpc>
                <a:spcPct val="100000"/>
              </a:lnSpc>
              <a:spcAft>
                <a:spcPts val="0"/>
              </a:spcAft>
              <a:buFont typeface="+mj-lt"/>
              <a:buAutoNum type="alphaLcParenR"/>
            </a:pPr>
            <a:r>
              <a:rPr lang="en-US" dirty="0"/>
              <a:t>uncertainty about the product specification/mix that the customers will order </a:t>
            </a:r>
          </a:p>
          <a:p>
            <a:pPr marL="800100" lvl="1" indent="-342900">
              <a:lnSpc>
                <a:spcPct val="100000"/>
              </a:lnSpc>
              <a:spcAft>
                <a:spcPts val="0"/>
              </a:spcAft>
              <a:buFont typeface="+mj-lt"/>
              <a:buAutoNum type="alphaLcParenR"/>
            </a:pPr>
            <a:r>
              <a:rPr lang="en-US" dirty="0">
                <a:solidFill>
                  <a:srgbClr val="BD582C"/>
                </a:solidFill>
              </a:rPr>
              <a:t>All of the above</a:t>
            </a:r>
          </a:p>
          <a:p>
            <a:pPr marL="342900" indent="-342900">
              <a:buAutoNum type="arabicPeriod"/>
            </a:pPr>
            <a:endParaRPr lang="en-US" dirty="0" smtClean="0"/>
          </a:p>
          <a:p>
            <a:pPr marL="342900" indent="-342900">
              <a:buAutoNum type="arabicPeriod"/>
            </a:pPr>
            <a:r>
              <a:rPr lang="en-US" dirty="0" smtClean="0"/>
              <a:t>Demand uncertainty leads to which of the following?</a:t>
            </a:r>
          </a:p>
          <a:p>
            <a:pPr marL="800100" lvl="1" indent="-342900">
              <a:buFont typeface="+mj-lt"/>
              <a:buAutoNum type="alphaLcParenR"/>
            </a:pPr>
            <a:r>
              <a:rPr lang="en-US" dirty="0" smtClean="0"/>
              <a:t>Increase in cost</a:t>
            </a:r>
          </a:p>
          <a:p>
            <a:pPr marL="800100" lvl="1" indent="-342900">
              <a:buFont typeface="+mj-lt"/>
              <a:buAutoNum type="alphaLcParenR"/>
            </a:pPr>
            <a:r>
              <a:rPr lang="en-US" dirty="0" smtClean="0"/>
              <a:t>Increased lead time</a:t>
            </a:r>
          </a:p>
          <a:p>
            <a:pPr marL="800100" lvl="1" indent="-342900">
              <a:buFont typeface="+mj-lt"/>
              <a:buAutoNum type="alphaLcParenR"/>
            </a:pPr>
            <a:r>
              <a:rPr lang="en-US" dirty="0" smtClean="0">
                <a:solidFill>
                  <a:srgbClr val="BD582C"/>
                </a:solidFill>
              </a:rPr>
              <a:t>Both a) and b)</a:t>
            </a:r>
          </a:p>
          <a:p>
            <a:pPr marL="800100" lvl="1" indent="-342900">
              <a:buFont typeface="+mj-lt"/>
              <a:buAutoNum type="alphaLcParenR"/>
            </a:pPr>
            <a:r>
              <a:rPr lang="en-US" dirty="0" smtClean="0"/>
              <a:t>None of the above</a:t>
            </a:r>
          </a:p>
          <a:p>
            <a:pPr lvl="1"/>
            <a:endParaRPr lang="en-US" dirty="0" smtClean="0"/>
          </a:p>
          <a:p>
            <a:pPr marL="342900" indent="-342900">
              <a:buAutoNum type="arabicPeriod" startAt="3"/>
            </a:pPr>
            <a:r>
              <a:rPr lang="en-US" dirty="0" smtClean="0"/>
              <a:t>Safety stock comes under which type of method to handle Demand uncertainty?</a:t>
            </a:r>
          </a:p>
          <a:p>
            <a:pPr marL="800100" lvl="1" indent="-342900">
              <a:buFont typeface="+mj-lt"/>
              <a:buAutoNum type="alphaLcParenR"/>
            </a:pPr>
            <a:r>
              <a:rPr lang="en-US" dirty="0" smtClean="0">
                <a:solidFill>
                  <a:srgbClr val="BD582C"/>
                </a:solidFill>
              </a:rPr>
              <a:t>Reactive</a:t>
            </a:r>
          </a:p>
          <a:p>
            <a:pPr marL="800100" lvl="1" indent="-342900">
              <a:buFont typeface="+mj-lt"/>
              <a:buAutoNum type="alphaLcParenR"/>
            </a:pPr>
            <a:r>
              <a:rPr lang="en-US" dirty="0" smtClean="0"/>
              <a:t>Proactive</a:t>
            </a:r>
          </a:p>
          <a:p>
            <a:pPr marL="800100" lvl="1" indent="-342900">
              <a:buFont typeface="+mj-lt"/>
              <a:buAutoNum type="alphaLcParenR"/>
            </a:pPr>
            <a:r>
              <a:rPr lang="en-US" dirty="0" smtClean="0"/>
              <a:t>Digital enabling</a:t>
            </a:r>
          </a:p>
          <a:p>
            <a:pPr marL="800100" lvl="1" indent="-342900">
              <a:buFont typeface="+mj-lt"/>
              <a:buAutoNum type="alphaLcParenR"/>
            </a:pPr>
            <a:r>
              <a:rPr lang="en-US" dirty="0" smtClean="0"/>
              <a:t>None of the above</a:t>
            </a:r>
          </a:p>
          <a:p>
            <a:endParaRPr lang="en-US" dirty="0"/>
          </a:p>
          <a:p>
            <a:pPr marL="342900" indent="-342900">
              <a:buAutoNum type="arabicPeriod"/>
            </a:pPr>
            <a:endParaRPr lang="en-US" dirty="0"/>
          </a:p>
        </p:txBody>
      </p:sp>
      <p:sp>
        <p:nvSpPr>
          <p:cNvPr id="8" name="Slide Number Placeholder 7"/>
          <p:cNvSpPr>
            <a:spLocks noGrp="1"/>
          </p:cNvSpPr>
          <p:nvPr>
            <p:ph type="sldNum" sz="quarter" idx="12"/>
          </p:nvPr>
        </p:nvSpPr>
        <p:spPr/>
        <p:txBody>
          <a:bodyPr/>
          <a:lstStyle/>
          <a:p>
            <a:fld id="{ED42F519-FC2D-46A4-9134-1087B1218EFF}" type="slidenum">
              <a:rPr lang="en-US" smtClean="0"/>
              <a:t>15</a:t>
            </a:fld>
            <a:endParaRPr lang="en-US"/>
          </a:p>
        </p:txBody>
      </p:sp>
    </p:spTree>
    <p:extLst>
      <p:ext uri="{BB962C8B-B14F-4D97-AF65-F5344CB8AC3E}">
        <p14:creationId xmlns:p14="http://schemas.microsoft.com/office/powerpoint/2010/main" val="28428344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4005" y="231006"/>
            <a:ext cx="11232682" cy="461665"/>
          </a:xfrm>
          <a:prstGeom prst="rect">
            <a:avLst/>
          </a:prstGeom>
          <a:noFill/>
        </p:spPr>
        <p:txBody>
          <a:bodyPr wrap="square" rtlCol="0">
            <a:spAutoFit/>
          </a:bodyPr>
          <a:lstStyle/>
          <a:p>
            <a:r>
              <a:rPr lang="en-US" sz="2400" b="1" i="1" dirty="0" smtClean="0">
                <a:solidFill>
                  <a:srgbClr val="BD582C"/>
                </a:solidFill>
              </a:rPr>
              <a:t>MCQ</a:t>
            </a:r>
            <a:endParaRPr lang="en-US" sz="2400" b="1" dirty="0">
              <a:solidFill>
                <a:srgbClr val="BD582C"/>
              </a:solidFill>
            </a:endParaRPr>
          </a:p>
        </p:txBody>
      </p:sp>
      <p:cxnSp>
        <p:nvCxnSpPr>
          <p:cNvPr id="3" name="Straight Connector 2"/>
          <p:cNvCxnSpPr/>
          <p:nvPr/>
        </p:nvCxnSpPr>
        <p:spPr>
          <a:xfrm flipV="1">
            <a:off x="154005" y="760398"/>
            <a:ext cx="11896824" cy="0"/>
          </a:xfrm>
          <a:prstGeom prst="line">
            <a:avLst/>
          </a:prstGeom>
        </p:spPr>
        <p:style>
          <a:lnRef idx="2">
            <a:schemeClr val="accent2"/>
          </a:lnRef>
          <a:fillRef idx="0">
            <a:schemeClr val="accent2"/>
          </a:fillRef>
          <a:effectRef idx="1">
            <a:schemeClr val="accent2"/>
          </a:effectRef>
          <a:fontRef idx="minor">
            <a:schemeClr val="tx1"/>
          </a:fontRef>
        </p:style>
      </p:cxnSp>
      <p:sp>
        <p:nvSpPr>
          <p:cNvPr id="4" name="Rectangle 3"/>
          <p:cNvSpPr/>
          <p:nvPr/>
        </p:nvSpPr>
        <p:spPr>
          <a:xfrm>
            <a:off x="154005" y="1008172"/>
            <a:ext cx="11814855" cy="5355312"/>
          </a:xfrm>
          <a:prstGeom prst="rect">
            <a:avLst/>
          </a:prstGeom>
        </p:spPr>
        <p:txBody>
          <a:bodyPr wrap="square">
            <a:spAutoFit/>
          </a:bodyPr>
          <a:lstStyle/>
          <a:p>
            <a:r>
              <a:rPr lang="en-US" dirty="0" smtClean="0"/>
              <a:t>4. Forecasting methods comes under which type of method to handle Demand uncertainty?</a:t>
            </a:r>
          </a:p>
          <a:p>
            <a:pPr marL="800100" lvl="1" indent="-342900">
              <a:buFont typeface="+mj-lt"/>
              <a:buAutoNum type="alphaLcParenR"/>
            </a:pPr>
            <a:r>
              <a:rPr lang="en-US" dirty="0" smtClean="0"/>
              <a:t>Reactive</a:t>
            </a:r>
          </a:p>
          <a:p>
            <a:pPr marL="800100" lvl="1" indent="-342900">
              <a:buFont typeface="+mj-lt"/>
              <a:buAutoNum type="alphaLcParenR"/>
            </a:pPr>
            <a:r>
              <a:rPr lang="en-US" dirty="0" smtClean="0">
                <a:solidFill>
                  <a:srgbClr val="BD582C"/>
                </a:solidFill>
              </a:rPr>
              <a:t>Proactive</a:t>
            </a:r>
          </a:p>
          <a:p>
            <a:pPr marL="800100" lvl="1" indent="-342900">
              <a:buFont typeface="+mj-lt"/>
              <a:buAutoNum type="alphaLcParenR"/>
            </a:pPr>
            <a:r>
              <a:rPr lang="en-US" dirty="0" smtClean="0"/>
              <a:t>Digital enabling</a:t>
            </a:r>
          </a:p>
          <a:p>
            <a:pPr marL="800100" lvl="1" indent="-342900">
              <a:buFont typeface="+mj-lt"/>
              <a:buAutoNum type="alphaLcParenR"/>
            </a:pPr>
            <a:r>
              <a:rPr lang="en-US" dirty="0" smtClean="0"/>
              <a:t>None of the above</a:t>
            </a:r>
          </a:p>
          <a:p>
            <a:pPr lvl="1"/>
            <a:endParaRPr lang="en-US" dirty="0" smtClean="0"/>
          </a:p>
          <a:p>
            <a:r>
              <a:rPr lang="en-US" dirty="0" smtClean="0"/>
              <a:t>5. Control tower solutions comes under which type of method to handle Demand uncertainty?</a:t>
            </a:r>
          </a:p>
          <a:p>
            <a:pPr marL="800100" lvl="1" indent="-342900">
              <a:buFont typeface="+mj-lt"/>
              <a:buAutoNum type="alphaLcParenR"/>
            </a:pPr>
            <a:r>
              <a:rPr lang="en-US" dirty="0" smtClean="0"/>
              <a:t>Reactive</a:t>
            </a:r>
          </a:p>
          <a:p>
            <a:pPr marL="800100" lvl="1" indent="-342900">
              <a:buFont typeface="+mj-lt"/>
              <a:buAutoNum type="alphaLcParenR"/>
            </a:pPr>
            <a:r>
              <a:rPr lang="en-US" dirty="0" smtClean="0"/>
              <a:t>Proactive</a:t>
            </a:r>
          </a:p>
          <a:p>
            <a:pPr marL="800100" lvl="1" indent="-342900">
              <a:buFont typeface="+mj-lt"/>
              <a:buAutoNum type="alphaLcParenR"/>
            </a:pPr>
            <a:r>
              <a:rPr lang="en-US" dirty="0" smtClean="0">
                <a:solidFill>
                  <a:srgbClr val="BD582C"/>
                </a:solidFill>
              </a:rPr>
              <a:t>Digital enabling</a:t>
            </a:r>
          </a:p>
          <a:p>
            <a:pPr marL="800100" lvl="1" indent="-342900">
              <a:buFont typeface="+mj-lt"/>
              <a:buAutoNum type="alphaLcParenR"/>
            </a:pPr>
            <a:r>
              <a:rPr lang="en-US" dirty="0" smtClean="0"/>
              <a:t>None of the above</a:t>
            </a:r>
          </a:p>
          <a:p>
            <a:pPr lvl="1"/>
            <a:endParaRPr lang="en-US" dirty="0" smtClean="0"/>
          </a:p>
          <a:p>
            <a:r>
              <a:rPr lang="en-US" dirty="0" smtClean="0"/>
              <a:t>6. JIT comes under which type of method to handle Demand uncertainty?</a:t>
            </a:r>
          </a:p>
          <a:p>
            <a:pPr marL="800100" lvl="1" indent="-342900">
              <a:buFont typeface="+mj-lt"/>
              <a:buAutoNum type="alphaLcParenR"/>
            </a:pPr>
            <a:r>
              <a:rPr lang="en-US" dirty="0" smtClean="0"/>
              <a:t>Reactive</a:t>
            </a:r>
          </a:p>
          <a:p>
            <a:pPr marL="800100" lvl="1" indent="-342900">
              <a:buFont typeface="+mj-lt"/>
              <a:buAutoNum type="alphaLcParenR"/>
            </a:pPr>
            <a:r>
              <a:rPr lang="en-US" dirty="0" smtClean="0"/>
              <a:t>Proactive</a:t>
            </a:r>
          </a:p>
          <a:p>
            <a:pPr marL="800100" lvl="1" indent="-342900">
              <a:buFont typeface="+mj-lt"/>
              <a:buAutoNum type="alphaLcParenR"/>
            </a:pPr>
            <a:r>
              <a:rPr lang="en-US" dirty="0" smtClean="0"/>
              <a:t>Digital enabling</a:t>
            </a:r>
          </a:p>
          <a:p>
            <a:pPr marL="800100" lvl="1" indent="-342900">
              <a:buFont typeface="+mj-lt"/>
              <a:buAutoNum type="alphaLcParenR"/>
            </a:pPr>
            <a:r>
              <a:rPr lang="en-US" dirty="0" smtClean="0">
                <a:solidFill>
                  <a:srgbClr val="BD582C"/>
                </a:solidFill>
              </a:rPr>
              <a:t>None of the above</a:t>
            </a:r>
          </a:p>
          <a:p>
            <a:endParaRPr lang="en-US" dirty="0"/>
          </a:p>
          <a:p>
            <a:pPr marL="342900" indent="-342900">
              <a:buAutoNum type="arabicPeriod"/>
            </a:pPr>
            <a:endParaRPr lang="en-US" dirty="0"/>
          </a:p>
        </p:txBody>
      </p:sp>
      <p:sp>
        <p:nvSpPr>
          <p:cNvPr id="8" name="Slide Number Placeholder 7"/>
          <p:cNvSpPr>
            <a:spLocks noGrp="1"/>
          </p:cNvSpPr>
          <p:nvPr>
            <p:ph type="sldNum" sz="quarter" idx="12"/>
          </p:nvPr>
        </p:nvSpPr>
        <p:spPr/>
        <p:txBody>
          <a:bodyPr/>
          <a:lstStyle/>
          <a:p>
            <a:fld id="{ED42F519-FC2D-46A4-9134-1087B1218EFF}" type="slidenum">
              <a:rPr lang="en-US" smtClean="0"/>
              <a:t>16</a:t>
            </a:fld>
            <a:endParaRPr lang="en-US"/>
          </a:p>
        </p:txBody>
      </p:sp>
    </p:spTree>
    <p:extLst>
      <p:ext uri="{BB962C8B-B14F-4D97-AF65-F5344CB8AC3E}">
        <p14:creationId xmlns:p14="http://schemas.microsoft.com/office/powerpoint/2010/main" val="14645174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4005" y="231006"/>
            <a:ext cx="11232682" cy="461665"/>
          </a:xfrm>
          <a:prstGeom prst="rect">
            <a:avLst/>
          </a:prstGeom>
          <a:noFill/>
        </p:spPr>
        <p:txBody>
          <a:bodyPr wrap="square" rtlCol="0">
            <a:spAutoFit/>
          </a:bodyPr>
          <a:lstStyle/>
          <a:p>
            <a:r>
              <a:rPr lang="en-US" sz="2400" b="1" i="1" dirty="0" smtClean="0">
                <a:solidFill>
                  <a:srgbClr val="BD582C"/>
                </a:solidFill>
              </a:rPr>
              <a:t>MCQ</a:t>
            </a:r>
            <a:endParaRPr lang="en-US" sz="2400" b="1" dirty="0">
              <a:solidFill>
                <a:srgbClr val="BD582C"/>
              </a:solidFill>
            </a:endParaRPr>
          </a:p>
        </p:txBody>
      </p:sp>
      <p:cxnSp>
        <p:nvCxnSpPr>
          <p:cNvPr id="3" name="Straight Connector 2"/>
          <p:cNvCxnSpPr/>
          <p:nvPr/>
        </p:nvCxnSpPr>
        <p:spPr>
          <a:xfrm flipV="1">
            <a:off x="154005" y="760398"/>
            <a:ext cx="11896824" cy="0"/>
          </a:xfrm>
          <a:prstGeom prst="line">
            <a:avLst/>
          </a:prstGeom>
        </p:spPr>
        <p:style>
          <a:lnRef idx="2">
            <a:schemeClr val="accent2"/>
          </a:lnRef>
          <a:fillRef idx="0">
            <a:schemeClr val="accent2"/>
          </a:fillRef>
          <a:effectRef idx="1">
            <a:schemeClr val="accent2"/>
          </a:effectRef>
          <a:fontRef idx="minor">
            <a:schemeClr val="tx1"/>
          </a:fontRef>
        </p:style>
      </p:cxnSp>
      <p:sp>
        <p:nvSpPr>
          <p:cNvPr id="4" name="Rectangle 3"/>
          <p:cNvSpPr/>
          <p:nvPr/>
        </p:nvSpPr>
        <p:spPr>
          <a:xfrm>
            <a:off x="154005" y="1008172"/>
            <a:ext cx="11814855" cy="5078313"/>
          </a:xfrm>
          <a:prstGeom prst="rect">
            <a:avLst/>
          </a:prstGeom>
        </p:spPr>
        <p:txBody>
          <a:bodyPr wrap="square">
            <a:spAutoFit/>
          </a:bodyPr>
          <a:lstStyle/>
          <a:p>
            <a:r>
              <a:rPr lang="en-US" dirty="0"/>
              <a:t>7</a:t>
            </a:r>
            <a:r>
              <a:rPr lang="en-US" dirty="0" smtClean="0"/>
              <a:t>. What are the types of methods used in forecasting?</a:t>
            </a:r>
          </a:p>
          <a:p>
            <a:pPr marL="800100" lvl="1" indent="-342900">
              <a:buFont typeface="+mj-lt"/>
              <a:buAutoNum type="alphaLcParenR"/>
            </a:pPr>
            <a:r>
              <a:rPr lang="en-US" dirty="0" smtClean="0"/>
              <a:t>quantitative</a:t>
            </a:r>
          </a:p>
          <a:p>
            <a:pPr marL="800100" lvl="1" indent="-342900">
              <a:buFont typeface="+mj-lt"/>
              <a:buAutoNum type="alphaLcParenR"/>
            </a:pPr>
            <a:r>
              <a:rPr lang="en-US" dirty="0" smtClean="0"/>
              <a:t>qualitative</a:t>
            </a:r>
          </a:p>
          <a:p>
            <a:pPr marL="800100" lvl="1" indent="-342900">
              <a:buFont typeface="+mj-lt"/>
              <a:buAutoNum type="alphaLcParenR"/>
            </a:pPr>
            <a:r>
              <a:rPr lang="en-US" dirty="0">
                <a:solidFill>
                  <a:srgbClr val="BD582C"/>
                </a:solidFill>
              </a:rPr>
              <a:t>Both a) and b)</a:t>
            </a:r>
          </a:p>
          <a:p>
            <a:pPr marL="800100" lvl="1" indent="-342900">
              <a:buFont typeface="+mj-lt"/>
              <a:buAutoNum type="alphaLcParenR"/>
            </a:pPr>
            <a:r>
              <a:rPr lang="en-US" dirty="0" smtClean="0"/>
              <a:t>None of the above</a:t>
            </a:r>
          </a:p>
          <a:p>
            <a:pPr lvl="1"/>
            <a:endParaRPr lang="en-US" dirty="0" smtClean="0"/>
          </a:p>
          <a:p>
            <a:r>
              <a:rPr lang="en-US" dirty="0"/>
              <a:t>8</a:t>
            </a:r>
            <a:r>
              <a:rPr lang="en-US" dirty="0" smtClean="0"/>
              <a:t>. Flexibility is a method to handle demand uncertainty?</a:t>
            </a:r>
          </a:p>
          <a:p>
            <a:pPr marL="800100" lvl="1" indent="-342900">
              <a:buFont typeface="+mj-lt"/>
              <a:buAutoNum type="alphaLcParenR"/>
            </a:pPr>
            <a:r>
              <a:rPr lang="en-US" dirty="0" smtClean="0">
                <a:solidFill>
                  <a:srgbClr val="BD582C"/>
                </a:solidFill>
              </a:rPr>
              <a:t>True</a:t>
            </a:r>
          </a:p>
          <a:p>
            <a:pPr marL="800100" lvl="1" indent="-342900">
              <a:buFont typeface="+mj-lt"/>
              <a:buAutoNum type="alphaLcParenR"/>
            </a:pPr>
            <a:r>
              <a:rPr lang="en-US" dirty="0" smtClean="0"/>
              <a:t>False</a:t>
            </a:r>
          </a:p>
          <a:p>
            <a:pPr lvl="1"/>
            <a:endParaRPr lang="en-US" dirty="0" smtClean="0"/>
          </a:p>
          <a:p>
            <a:r>
              <a:rPr lang="en-US" dirty="0"/>
              <a:t>9</a:t>
            </a:r>
            <a:r>
              <a:rPr lang="en-US" dirty="0" smtClean="0"/>
              <a:t>. </a:t>
            </a:r>
            <a:r>
              <a:rPr lang="en-US" dirty="0"/>
              <a:t>Demand uncertainty refers to the probabilistic nature of demand quantity, types, timing, and locations. </a:t>
            </a:r>
            <a:endParaRPr lang="en-US" dirty="0" smtClean="0"/>
          </a:p>
          <a:p>
            <a:pPr marL="800100" lvl="1" indent="-342900">
              <a:buFont typeface="+mj-lt"/>
              <a:buAutoNum type="alphaLcParenR"/>
            </a:pPr>
            <a:r>
              <a:rPr lang="en-US" dirty="0">
                <a:solidFill>
                  <a:srgbClr val="BD582C"/>
                </a:solidFill>
              </a:rPr>
              <a:t>True</a:t>
            </a:r>
          </a:p>
          <a:p>
            <a:pPr marL="800100" lvl="1" indent="-342900">
              <a:buFont typeface="+mj-lt"/>
              <a:buAutoNum type="alphaLcParenR"/>
            </a:pPr>
            <a:r>
              <a:rPr lang="en-US" dirty="0" smtClean="0"/>
              <a:t>False</a:t>
            </a:r>
            <a:endParaRPr lang="en-US" dirty="0"/>
          </a:p>
          <a:p>
            <a:endParaRPr lang="en-US" dirty="0"/>
          </a:p>
          <a:p>
            <a:r>
              <a:rPr lang="en-US" dirty="0"/>
              <a:t>10. </a:t>
            </a:r>
            <a:r>
              <a:rPr lang="en-US" dirty="0" smtClean="0"/>
              <a:t>Increasing Transparency reduces Demand uncertainty?</a:t>
            </a:r>
            <a:endParaRPr lang="en-US" dirty="0"/>
          </a:p>
          <a:p>
            <a:pPr marL="800100" lvl="1" indent="-342900">
              <a:buFont typeface="+mj-lt"/>
              <a:buAutoNum type="alphaLcParenR"/>
            </a:pPr>
            <a:r>
              <a:rPr lang="en-US" dirty="0">
                <a:solidFill>
                  <a:srgbClr val="BD582C"/>
                </a:solidFill>
              </a:rPr>
              <a:t>True</a:t>
            </a:r>
          </a:p>
          <a:p>
            <a:pPr marL="800100" lvl="1" indent="-342900">
              <a:buFont typeface="+mj-lt"/>
              <a:buAutoNum type="alphaLcParenR"/>
            </a:pPr>
            <a:r>
              <a:rPr lang="en-US" dirty="0"/>
              <a:t>False</a:t>
            </a:r>
          </a:p>
          <a:p>
            <a:endParaRPr lang="en-US" dirty="0"/>
          </a:p>
        </p:txBody>
      </p:sp>
      <p:sp>
        <p:nvSpPr>
          <p:cNvPr id="8" name="Slide Number Placeholder 7"/>
          <p:cNvSpPr>
            <a:spLocks noGrp="1"/>
          </p:cNvSpPr>
          <p:nvPr>
            <p:ph type="sldNum" sz="quarter" idx="12"/>
          </p:nvPr>
        </p:nvSpPr>
        <p:spPr/>
        <p:txBody>
          <a:bodyPr/>
          <a:lstStyle/>
          <a:p>
            <a:fld id="{ED42F519-FC2D-46A4-9134-1087B1218EFF}" type="slidenum">
              <a:rPr lang="en-US" smtClean="0"/>
              <a:t>17</a:t>
            </a:fld>
            <a:endParaRPr lang="en-US"/>
          </a:p>
        </p:txBody>
      </p:sp>
    </p:spTree>
    <p:extLst>
      <p:ext uri="{BB962C8B-B14F-4D97-AF65-F5344CB8AC3E}">
        <p14:creationId xmlns:p14="http://schemas.microsoft.com/office/powerpoint/2010/main" val="23916181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4005" y="231006"/>
            <a:ext cx="11232682" cy="461665"/>
          </a:xfrm>
          <a:prstGeom prst="rect">
            <a:avLst/>
          </a:prstGeom>
          <a:noFill/>
        </p:spPr>
        <p:txBody>
          <a:bodyPr wrap="square" rtlCol="0">
            <a:spAutoFit/>
          </a:bodyPr>
          <a:lstStyle/>
          <a:p>
            <a:r>
              <a:rPr lang="en-US" sz="2400" b="1" i="1" dirty="0" smtClean="0">
                <a:solidFill>
                  <a:srgbClr val="BD582C"/>
                </a:solidFill>
              </a:rPr>
              <a:t>MCQ</a:t>
            </a:r>
            <a:endParaRPr lang="en-US" sz="2400" b="1" dirty="0">
              <a:solidFill>
                <a:srgbClr val="BD582C"/>
              </a:solidFill>
            </a:endParaRPr>
          </a:p>
        </p:txBody>
      </p:sp>
      <p:cxnSp>
        <p:nvCxnSpPr>
          <p:cNvPr id="3" name="Straight Connector 2"/>
          <p:cNvCxnSpPr/>
          <p:nvPr/>
        </p:nvCxnSpPr>
        <p:spPr>
          <a:xfrm flipV="1">
            <a:off x="154005" y="760398"/>
            <a:ext cx="11896824" cy="0"/>
          </a:xfrm>
          <a:prstGeom prst="line">
            <a:avLst/>
          </a:prstGeom>
        </p:spPr>
        <p:style>
          <a:lnRef idx="2">
            <a:schemeClr val="accent2"/>
          </a:lnRef>
          <a:fillRef idx="0">
            <a:schemeClr val="accent2"/>
          </a:fillRef>
          <a:effectRef idx="1">
            <a:schemeClr val="accent2"/>
          </a:effectRef>
          <a:fontRef idx="minor">
            <a:schemeClr val="tx1"/>
          </a:fontRef>
        </p:style>
      </p:cxnSp>
      <p:sp>
        <p:nvSpPr>
          <p:cNvPr id="4" name="Rectangle 3"/>
          <p:cNvSpPr/>
          <p:nvPr/>
        </p:nvSpPr>
        <p:spPr>
          <a:xfrm>
            <a:off x="154005" y="828126"/>
            <a:ext cx="11814855" cy="5909310"/>
          </a:xfrm>
          <a:prstGeom prst="rect">
            <a:avLst/>
          </a:prstGeom>
        </p:spPr>
        <p:txBody>
          <a:bodyPr wrap="square">
            <a:spAutoFit/>
          </a:bodyPr>
          <a:lstStyle/>
          <a:p>
            <a:r>
              <a:rPr lang="en-US" dirty="0" smtClean="0"/>
              <a:t>11. Subcontracting/outsourcing is a method to handle Demand uncertainty?</a:t>
            </a:r>
          </a:p>
          <a:p>
            <a:pPr marL="800100" lvl="1" indent="-342900">
              <a:buFont typeface="+mj-lt"/>
              <a:buAutoNum type="alphaLcParenR"/>
            </a:pPr>
            <a:r>
              <a:rPr lang="en-US" dirty="0">
                <a:solidFill>
                  <a:srgbClr val="BD582C"/>
                </a:solidFill>
              </a:rPr>
              <a:t>True</a:t>
            </a:r>
          </a:p>
          <a:p>
            <a:pPr marL="800100" lvl="1" indent="-342900">
              <a:buFont typeface="+mj-lt"/>
              <a:buAutoNum type="alphaLcParenR"/>
            </a:pPr>
            <a:r>
              <a:rPr lang="en-US" dirty="0"/>
              <a:t>False</a:t>
            </a:r>
          </a:p>
          <a:p>
            <a:pPr lvl="1"/>
            <a:endParaRPr lang="en-US" dirty="0" smtClean="0"/>
          </a:p>
          <a:p>
            <a:r>
              <a:rPr lang="en-US" dirty="0" smtClean="0"/>
              <a:t>12. ABC analysis </a:t>
            </a:r>
            <a:r>
              <a:rPr lang="en-US" dirty="0"/>
              <a:t>is a method to handle Demand uncertainty?</a:t>
            </a:r>
          </a:p>
          <a:p>
            <a:pPr marL="800100" lvl="1" indent="-342900">
              <a:buFont typeface="+mj-lt"/>
              <a:buAutoNum type="alphaLcParenR"/>
            </a:pPr>
            <a:r>
              <a:rPr lang="en-US" dirty="0"/>
              <a:t>True</a:t>
            </a:r>
          </a:p>
          <a:p>
            <a:pPr marL="800100" lvl="1" indent="-342900">
              <a:buFont typeface="+mj-lt"/>
              <a:buAutoNum type="alphaLcParenR"/>
            </a:pPr>
            <a:r>
              <a:rPr lang="en-US" dirty="0">
                <a:solidFill>
                  <a:srgbClr val="BD582C"/>
                </a:solidFill>
              </a:rPr>
              <a:t>False</a:t>
            </a:r>
          </a:p>
          <a:p>
            <a:endParaRPr lang="en-US" dirty="0" smtClean="0"/>
          </a:p>
          <a:p>
            <a:r>
              <a:rPr lang="en-US" dirty="0" smtClean="0"/>
              <a:t>13. Demand uncertainty can reduce the operation capacity?</a:t>
            </a:r>
            <a:endParaRPr lang="en-US" dirty="0"/>
          </a:p>
          <a:p>
            <a:pPr marL="800100" lvl="1" indent="-342900">
              <a:buFont typeface="+mj-lt"/>
              <a:buAutoNum type="alphaLcParenR"/>
            </a:pPr>
            <a:r>
              <a:rPr lang="en-US" dirty="0"/>
              <a:t>True</a:t>
            </a:r>
          </a:p>
          <a:p>
            <a:pPr marL="800100" lvl="1" indent="-342900">
              <a:buFont typeface="+mj-lt"/>
              <a:buAutoNum type="alphaLcParenR"/>
            </a:pPr>
            <a:r>
              <a:rPr lang="en-US" dirty="0" smtClean="0">
                <a:solidFill>
                  <a:srgbClr val="BD582C"/>
                </a:solidFill>
              </a:rPr>
              <a:t>False</a:t>
            </a:r>
          </a:p>
          <a:p>
            <a:pPr lvl="1"/>
            <a:endParaRPr lang="en-US" dirty="0">
              <a:solidFill>
                <a:srgbClr val="BD582C"/>
              </a:solidFill>
            </a:endParaRPr>
          </a:p>
          <a:p>
            <a:r>
              <a:rPr lang="en-US" dirty="0" smtClean="0"/>
              <a:t>14. Increased inventory levels are the outcome of Demand uncertainty?</a:t>
            </a:r>
            <a:endParaRPr lang="en-US" dirty="0"/>
          </a:p>
          <a:p>
            <a:pPr marL="800100" lvl="1" indent="-342900">
              <a:buFont typeface="+mj-lt"/>
              <a:buAutoNum type="alphaLcParenR"/>
            </a:pPr>
            <a:r>
              <a:rPr lang="en-US" dirty="0">
                <a:solidFill>
                  <a:srgbClr val="BD582C"/>
                </a:solidFill>
              </a:rPr>
              <a:t>True</a:t>
            </a:r>
          </a:p>
          <a:p>
            <a:pPr marL="800100" lvl="1" indent="-342900">
              <a:buFont typeface="+mj-lt"/>
              <a:buAutoNum type="alphaLcParenR"/>
            </a:pPr>
            <a:r>
              <a:rPr lang="en-US" dirty="0" smtClean="0"/>
              <a:t>False</a:t>
            </a:r>
          </a:p>
          <a:p>
            <a:pPr lvl="1"/>
            <a:endParaRPr lang="en-US" dirty="0">
              <a:solidFill>
                <a:srgbClr val="BD582C"/>
              </a:solidFill>
            </a:endParaRPr>
          </a:p>
          <a:p>
            <a:r>
              <a:rPr lang="en-US" dirty="0" smtClean="0"/>
              <a:t>15. Time series is a qualitative forecasting technique?</a:t>
            </a:r>
            <a:endParaRPr lang="en-US" dirty="0"/>
          </a:p>
          <a:p>
            <a:pPr marL="800100" lvl="1" indent="-342900">
              <a:buFont typeface="+mj-lt"/>
              <a:buAutoNum type="alphaLcParenR"/>
            </a:pPr>
            <a:r>
              <a:rPr lang="en-US" dirty="0"/>
              <a:t>True</a:t>
            </a:r>
          </a:p>
          <a:p>
            <a:pPr marL="800100" lvl="1" indent="-342900">
              <a:buFont typeface="+mj-lt"/>
              <a:buAutoNum type="alphaLcParenR"/>
            </a:pPr>
            <a:r>
              <a:rPr lang="en-US" dirty="0">
                <a:solidFill>
                  <a:srgbClr val="BD582C"/>
                </a:solidFill>
              </a:rPr>
              <a:t>False</a:t>
            </a:r>
          </a:p>
          <a:p>
            <a:endParaRPr lang="en-US" dirty="0"/>
          </a:p>
          <a:p>
            <a:pPr marL="342900" indent="-342900">
              <a:buAutoNum type="arabicPeriod"/>
            </a:pPr>
            <a:endParaRPr lang="en-US" dirty="0"/>
          </a:p>
        </p:txBody>
      </p:sp>
      <p:sp>
        <p:nvSpPr>
          <p:cNvPr id="8" name="Slide Number Placeholder 7"/>
          <p:cNvSpPr>
            <a:spLocks noGrp="1"/>
          </p:cNvSpPr>
          <p:nvPr>
            <p:ph type="sldNum" sz="quarter" idx="12"/>
          </p:nvPr>
        </p:nvSpPr>
        <p:spPr/>
        <p:txBody>
          <a:bodyPr/>
          <a:lstStyle/>
          <a:p>
            <a:fld id="{ED42F519-FC2D-46A4-9134-1087B1218EFF}" type="slidenum">
              <a:rPr lang="en-US" smtClean="0"/>
              <a:t>18</a:t>
            </a:fld>
            <a:endParaRPr lang="en-US"/>
          </a:p>
        </p:txBody>
      </p:sp>
    </p:spTree>
    <p:extLst>
      <p:ext uri="{BB962C8B-B14F-4D97-AF65-F5344CB8AC3E}">
        <p14:creationId xmlns:p14="http://schemas.microsoft.com/office/powerpoint/2010/main" val="31096122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0051" y="719623"/>
            <a:ext cx="10058400" cy="3566160"/>
          </a:xfrm>
        </p:spPr>
        <p:txBody>
          <a:bodyPr>
            <a:normAutofit/>
          </a:bodyPr>
          <a:lstStyle/>
          <a:p>
            <a:pPr algn="ctr"/>
            <a:r>
              <a:rPr lang="en-US" sz="6600" b="1" dirty="0" smtClean="0">
                <a:solidFill>
                  <a:srgbClr val="BD582C"/>
                </a:solidFill>
              </a:rPr>
              <a:t>Thank You</a:t>
            </a:r>
            <a:endParaRPr lang="en-US" sz="6600" b="1" dirty="0">
              <a:solidFill>
                <a:srgbClr val="BD582C"/>
              </a:solidFill>
            </a:endParaRPr>
          </a:p>
        </p:txBody>
      </p:sp>
      <p:sp>
        <p:nvSpPr>
          <p:cNvPr id="5" name="Slide Number Placeholder 4"/>
          <p:cNvSpPr>
            <a:spLocks noGrp="1"/>
          </p:cNvSpPr>
          <p:nvPr>
            <p:ph type="sldNum" sz="quarter" idx="12"/>
          </p:nvPr>
        </p:nvSpPr>
        <p:spPr/>
        <p:txBody>
          <a:bodyPr/>
          <a:lstStyle/>
          <a:p>
            <a:fld id="{ED42F519-FC2D-46A4-9134-1087B1218EFF}" type="slidenum">
              <a:rPr lang="en-US" smtClean="0"/>
              <a:t>19</a:t>
            </a:fld>
            <a:endParaRPr lang="en-US"/>
          </a:p>
        </p:txBody>
      </p:sp>
    </p:spTree>
    <p:extLst>
      <p:ext uri="{BB962C8B-B14F-4D97-AF65-F5344CB8AC3E}">
        <p14:creationId xmlns:p14="http://schemas.microsoft.com/office/powerpoint/2010/main" val="25772521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0051" y="719623"/>
            <a:ext cx="10058400" cy="3566160"/>
          </a:xfrm>
        </p:spPr>
        <p:txBody>
          <a:bodyPr>
            <a:normAutofit/>
          </a:bodyPr>
          <a:lstStyle/>
          <a:p>
            <a:r>
              <a:rPr lang="en-US" sz="6600" b="1" dirty="0">
                <a:solidFill>
                  <a:srgbClr val="BD582C"/>
                </a:solidFill>
              </a:rPr>
              <a:t>HOW BUSINESS DEALS WITH DEMAND UNCERTANITY </a:t>
            </a:r>
          </a:p>
        </p:txBody>
      </p:sp>
      <p:sp>
        <p:nvSpPr>
          <p:cNvPr id="5" name="Slide Number Placeholder 4"/>
          <p:cNvSpPr>
            <a:spLocks noGrp="1"/>
          </p:cNvSpPr>
          <p:nvPr>
            <p:ph type="sldNum" sz="quarter" idx="12"/>
          </p:nvPr>
        </p:nvSpPr>
        <p:spPr/>
        <p:txBody>
          <a:bodyPr/>
          <a:lstStyle/>
          <a:p>
            <a:fld id="{ED42F519-FC2D-46A4-9134-1087B1218EFF}" type="slidenum">
              <a:rPr lang="en-US" smtClean="0"/>
              <a:t>2</a:t>
            </a:fld>
            <a:endParaRPr lang="en-US"/>
          </a:p>
        </p:txBody>
      </p:sp>
    </p:spTree>
    <p:extLst>
      <p:ext uri="{BB962C8B-B14F-4D97-AF65-F5344CB8AC3E}">
        <p14:creationId xmlns:p14="http://schemas.microsoft.com/office/powerpoint/2010/main" val="27469233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4005" y="231006"/>
            <a:ext cx="11232682" cy="461665"/>
          </a:xfrm>
          <a:prstGeom prst="rect">
            <a:avLst/>
          </a:prstGeom>
          <a:noFill/>
        </p:spPr>
        <p:txBody>
          <a:bodyPr wrap="square" rtlCol="0">
            <a:spAutoFit/>
          </a:bodyPr>
          <a:lstStyle/>
          <a:p>
            <a:r>
              <a:rPr lang="en-US" sz="2400" b="1" i="1" dirty="0" smtClean="0">
                <a:solidFill>
                  <a:srgbClr val="BD582C"/>
                </a:solidFill>
              </a:rPr>
              <a:t>Acknowledgement</a:t>
            </a:r>
            <a:endParaRPr lang="en-US" sz="2400" b="1" dirty="0">
              <a:solidFill>
                <a:srgbClr val="BD582C"/>
              </a:solidFill>
            </a:endParaRPr>
          </a:p>
        </p:txBody>
      </p:sp>
      <p:cxnSp>
        <p:nvCxnSpPr>
          <p:cNvPr id="5" name="Straight Connector 4"/>
          <p:cNvCxnSpPr/>
          <p:nvPr/>
        </p:nvCxnSpPr>
        <p:spPr>
          <a:xfrm flipV="1">
            <a:off x="154005" y="760398"/>
            <a:ext cx="11896824" cy="0"/>
          </a:xfrm>
          <a:prstGeom prst="line">
            <a:avLst/>
          </a:prstGeom>
        </p:spPr>
        <p:style>
          <a:lnRef idx="2">
            <a:schemeClr val="accent2"/>
          </a:lnRef>
          <a:fillRef idx="0">
            <a:schemeClr val="accent2"/>
          </a:fillRef>
          <a:effectRef idx="1">
            <a:schemeClr val="accent2"/>
          </a:effectRef>
          <a:fontRef idx="minor">
            <a:schemeClr val="tx1"/>
          </a:fontRef>
        </p:style>
      </p:cxnSp>
      <p:sp>
        <p:nvSpPr>
          <p:cNvPr id="7" name="Slide Number Placeholder 6"/>
          <p:cNvSpPr>
            <a:spLocks noGrp="1"/>
          </p:cNvSpPr>
          <p:nvPr>
            <p:ph type="sldNum" sz="quarter" idx="12"/>
          </p:nvPr>
        </p:nvSpPr>
        <p:spPr/>
        <p:txBody>
          <a:bodyPr/>
          <a:lstStyle/>
          <a:p>
            <a:fld id="{ED42F519-FC2D-46A4-9134-1087B1218EFF}" type="slidenum">
              <a:rPr lang="en-US" smtClean="0"/>
              <a:t>3</a:t>
            </a:fld>
            <a:endParaRPr lang="en-US"/>
          </a:p>
        </p:txBody>
      </p:sp>
      <p:sp>
        <p:nvSpPr>
          <p:cNvPr id="8" name="Rectangle 7"/>
          <p:cNvSpPr/>
          <p:nvPr/>
        </p:nvSpPr>
        <p:spPr>
          <a:xfrm>
            <a:off x="154005" y="989355"/>
            <a:ext cx="11896824" cy="2585323"/>
          </a:xfrm>
          <a:prstGeom prst="rect">
            <a:avLst/>
          </a:prstGeom>
        </p:spPr>
        <p:txBody>
          <a:bodyPr wrap="square">
            <a:spAutoFit/>
          </a:bodyPr>
          <a:lstStyle/>
          <a:p>
            <a:pPr marL="342900" indent="-342900">
              <a:buAutoNum type="arabicPeriod"/>
            </a:pPr>
            <a:r>
              <a:rPr lang="en-US" dirty="0" smtClean="0">
                <a:hlinkClick r:id="rId3"/>
              </a:rPr>
              <a:t>https</a:t>
            </a:r>
            <a:r>
              <a:rPr lang="en-US" dirty="0">
                <a:hlinkClick r:id="rId3"/>
              </a:rPr>
              <a:t>://wsb.wisc.edu/faculty-research/forward-thinking-faculty-blog/2015/06/26/dealing-with-uncertainty-demand-forecasting-and-production-flexibility#:~:text=While%20improved%20demand%20forecasting%20is,to%20predicting%20which%20will%20occur</a:t>
            </a:r>
            <a:r>
              <a:rPr lang="en-US" dirty="0" smtClean="0"/>
              <a:t>.</a:t>
            </a:r>
          </a:p>
          <a:p>
            <a:pPr marL="342900" indent="-342900">
              <a:buAutoNum type="arabicPeriod"/>
            </a:pPr>
            <a:r>
              <a:rPr lang="en-US" dirty="0" smtClean="0"/>
              <a:t>Google.com</a:t>
            </a:r>
          </a:p>
          <a:p>
            <a:pPr marL="342900" indent="-342900">
              <a:buAutoNum type="arabicPeriod"/>
            </a:pPr>
            <a:r>
              <a:rPr lang="en-US" dirty="0" smtClean="0"/>
              <a:t>Forbes.com</a:t>
            </a:r>
          </a:p>
          <a:p>
            <a:pPr marL="342900" indent="-342900">
              <a:buAutoNum type="arabicPeriod"/>
            </a:pPr>
            <a:r>
              <a:rPr lang="en-US" dirty="0" smtClean="0"/>
              <a:t>Harvard Business Review</a:t>
            </a:r>
          </a:p>
          <a:p>
            <a:pPr marL="342900" indent="-342900">
              <a:buAutoNum type="arabicPeriod"/>
            </a:pPr>
            <a:r>
              <a:rPr lang="en-US" dirty="0">
                <a:hlinkClick r:id="rId4"/>
              </a:rPr>
              <a:t>https://</a:t>
            </a:r>
            <a:r>
              <a:rPr lang="en-US" dirty="0" smtClean="0">
                <a:hlinkClick r:id="rId4"/>
              </a:rPr>
              <a:t>www.tandfonline.com/doi/full/10.1080/21693277.2014.882804</a:t>
            </a:r>
            <a:endParaRPr lang="en-US" dirty="0" smtClean="0"/>
          </a:p>
          <a:p>
            <a:pPr marL="342900" indent="-342900">
              <a:buAutoNum type="arabicPeriod"/>
            </a:pPr>
            <a:r>
              <a:rPr lang="en-US" dirty="0"/>
              <a:t>https://www.mhlnews.com/global-supply-chain/article/22048269/how-to-deal-with-uncertainty</a:t>
            </a:r>
            <a:endParaRPr lang="en-US" dirty="0" smtClean="0"/>
          </a:p>
          <a:p>
            <a:pPr marL="342900" indent="-342900">
              <a:buAutoNum type="arabicPeriod"/>
            </a:pPr>
            <a:endParaRPr lang="en-US" dirty="0"/>
          </a:p>
        </p:txBody>
      </p:sp>
    </p:spTree>
    <p:extLst>
      <p:ext uri="{BB962C8B-B14F-4D97-AF65-F5344CB8AC3E}">
        <p14:creationId xmlns:p14="http://schemas.microsoft.com/office/powerpoint/2010/main" val="40412230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154005" y="1087438"/>
            <a:ext cx="11800571" cy="5002212"/>
          </a:xfrm>
        </p:spPr>
        <p:txBody>
          <a:bodyPr>
            <a:normAutofit/>
          </a:bodyPr>
          <a:lstStyle/>
          <a:p>
            <a:pPr marL="0" indent="0">
              <a:lnSpc>
                <a:spcPct val="100000"/>
              </a:lnSpc>
              <a:spcAft>
                <a:spcPts val="0"/>
              </a:spcAft>
              <a:buNone/>
            </a:pPr>
            <a:r>
              <a:rPr lang="en-US" sz="1800" dirty="0" smtClean="0"/>
              <a:t>Demand </a:t>
            </a:r>
            <a:r>
              <a:rPr lang="en-US" sz="1800" dirty="0"/>
              <a:t>uncertainty</a:t>
            </a:r>
            <a:r>
              <a:rPr lang="en-US" sz="1800" dirty="0" smtClean="0"/>
              <a:t> </a:t>
            </a:r>
            <a:r>
              <a:rPr lang="en-US" sz="1800" dirty="0"/>
              <a:t>refers to the probabilistic nature of demand quantity</a:t>
            </a:r>
            <a:r>
              <a:rPr lang="en-US" sz="1800" dirty="0" smtClean="0"/>
              <a:t>, types</a:t>
            </a:r>
            <a:r>
              <a:rPr lang="en-US" sz="1800" dirty="0"/>
              <a:t>, timing, and locations. </a:t>
            </a:r>
            <a:endParaRPr lang="en-US" sz="1800" dirty="0" smtClean="0"/>
          </a:p>
          <a:p>
            <a:pPr marL="0" indent="0">
              <a:lnSpc>
                <a:spcPct val="100000"/>
              </a:lnSpc>
              <a:spcAft>
                <a:spcPts val="0"/>
              </a:spcAft>
              <a:buNone/>
            </a:pPr>
            <a:r>
              <a:rPr lang="en-US" sz="1800" dirty="0" smtClean="0"/>
              <a:t>Demand </a:t>
            </a:r>
            <a:r>
              <a:rPr lang="en-US" sz="1800" dirty="0"/>
              <a:t>uncertainty could be in the form </a:t>
            </a:r>
            <a:r>
              <a:rPr lang="en-US" sz="1800" dirty="0" smtClean="0"/>
              <a:t>of </a:t>
            </a:r>
          </a:p>
          <a:p>
            <a:pPr lvl="1">
              <a:lnSpc>
                <a:spcPct val="100000"/>
              </a:lnSpc>
              <a:spcAft>
                <a:spcPts val="0"/>
              </a:spcAft>
              <a:buFont typeface="Wingdings" panose="05000000000000000000" pitchFamily="2" charset="2"/>
              <a:buChar char="§"/>
            </a:pPr>
            <a:r>
              <a:rPr lang="en-US" dirty="0" smtClean="0"/>
              <a:t>errors </a:t>
            </a:r>
            <a:r>
              <a:rPr lang="en-US" dirty="0"/>
              <a:t>in the demand forecast </a:t>
            </a:r>
            <a:endParaRPr lang="en-US" dirty="0" smtClean="0"/>
          </a:p>
          <a:p>
            <a:pPr lvl="1">
              <a:lnSpc>
                <a:spcPct val="100000"/>
              </a:lnSpc>
              <a:spcAft>
                <a:spcPts val="0"/>
              </a:spcAft>
              <a:buFont typeface="Wingdings" panose="05000000000000000000" pitchFamily="2" charset="2"/>
              <a:buChar char="§"/>
            </a:pPr>
            <a:r>
              <a:rPr lang="en-US" dirty="0" smtClean="0"/>
              <a:t>changes </a:t>
            </a:r>
            <a:r>
              <a:rPr lang="en-US" dirty="0"/>
              <a:t>in customer orders </a:t>
            </a:r>
            <a:endParaRPr lang="en-US" dirty="0" smtClean="0"/>
          </a:p>
          <a:p>
            <a:pPr lvl="1">
              <a:lnSpc>
                <a:spcPct val="100000"/>
              </a:lnSpc>
              <a:spcAft>
                <a:spcPts val="0"/>
              </a:spcAft>
              <a:buFont typeface="Wingdings" panose="05000000000000000000" pitchFamily="2" charset="2"/>
              <a:buChar char="§"/>
            </a:pPr>
            <a:r>
              <a:rPr lang="en-US" dirty="0" smtClean="0"/>
              <a:t>uncertainty </a:t>
            </a:r>
            <a:r>
              <a:rPr lang="en-US" dirty="0"/>
              <a:t>about the product specification/mix that the customers will order </a:t>
            </a:r>
            <a:endParaRPr lang="en-US" dirty="0" smtClean="0"/>
          </a:p>
          <a:p>
            <a:pPr lvl="1">
              <a:lnSpc>
                <a:spcPct val="100000"/>
              </a:lnSpc>
              <a:spcAft>
                <a:spcPts val="0"/>
              </a:spcAft>
              <a:buFont typeface="Wingdings" panose="05000000000000000000" pitchFamily="2" charset="2"/>
              <a:buChar char="§"/>
            </a:pPr>
            <a:r>
              <a:rPr lang="en-US" dirty="0" smtClean="0"/>
              <a:t>competitor </a:t>
            </a:r>
            <a:r>
              <a:rPr lang="en-US" dirty="0"/>
              <a:t>actions regarding marketing </a:t>
            </a:r>
            <a:r>
              <a:rPr lang="en-US" dirty="0" smtClean="0"/>
              <a:t>promotion</a:t>
            </a:r>
          </a:p>
          <a:p>
            <a:pPr>
              <a:lnSpc>
                <a:spcPct val="100000"/>
              </a:lnSpc>
              <a:spcAft>
                <a:spcPts val="0"/>
              </a:spcAft>
              <a:buFont typeface="Arial" panose="020B0604020202020204" pitchFamily="34" charset="0"/>
              <a:buChar char="•"/>
            </a:pPr>
            <a:endParaRPr lang="en-US" sz="1800" dirty="0">
              <a:solidFill>
                <a:schemeClr val="tx1"/>
              </a:solidFill>
            </a:endParaRPr>
          </a:p>
          <a:p>
            <a:pPr marL="0" indent="0">
              <a:buNone/>
            </a:pPr>
            <a:r>
              <a:rPr lang="en-US" sz="1800" b="1" dirty="0" smtClean="0"/>
              <a:t>Another Popular Definition of Demand uncertainty is</a:t>
            </a:r>
          </a:p>
          <a:p>
            <a:pPr marL="0" indent="0">
              <a:buNone/>
            </a:pPr>
            <a:r>
              <a:rPr lang="en-US" sz="1800" dirty="0" smtClean="0"/>
              <a:t>Demand </a:t>
            </a:r>
            <a:r>
              <a:rPr lang="en-US" sz="1800" dirty="0"/>
              <a:t>uncertainty refers to the external factors that cause demand to unexpectedly increase or decrease. This situation can be caused by a public health crisis or even a sudden shift in the customers’ tastes. Many software help companies to forecast demand and develop relevant production and supply chain strategies. But most businesses account only regular demand and forget to include uncertainties in their production plans. This mistake can cost a fortune due to excess inventory, excess capacity, and expensive transportation that companies may need to resort to swiftly respond to demand shocks. </a:t>
            </a:r>
            <a:endParaRPr lang="en-US" sz="1800" dirty="0">
              <a:solidFill>
                <a:schemeClr val="tx1"/>
              </a:solidFill>
            </a:endParaRPr>
          </a:p>
        </p:txBody>
      </p:sp>
      <p:sp>
        <p:nvSpPr>
          <p:cNvPr id="2" name="TextBox 1"/>
          <p:cNvSpPr txBox="1"/>
          <p:nvPr/>
        </p:nvSpPr>
        <p:spPr>
          <a:xfrm>
            <a:off x="154005" y="231006"/>
            <a:ext cx="11232682" cy="461665"/>
          </a:xfrm>
          <a:prstGeom prst="rect">
            <a:avLst/>
          </a:prstGeom>
          <a:noFill/>
        </p:spPr>
        <p:txBody>
          <a:bodyPr wrap="square" rtlCol="0">
            <a:spAutoFit/>
          </a:bodyPr>
          <a:lstStyle/>
          <a:p>
            <a:r>
              <a:rPr lang="en-US" sz="2400" b="1" i="1" dirty="0" smtClean="0">
                <a:solidFill>
                  <a:srgbClr val="BD582C"/>
                </a:solidFill>
              </a:rPr>
              <a:t>What is Demand uncertainty ?</a:t>
            </a:r>
            <a:endParaRPr lang="en-US" sz="2400" b="1" dirty="0">
              <a:solidFill>
                <a:srgbClr val="BD582C"/>
              </a:solidFill>
            </a:endParaRPr>
          </a:p>
        </p:txBody>
      </p:sp>
      <p:cxnSp>
        <p:nvCxnSpPr>
          <p:cNvPr id="5" name="Straight Connector 4"/>
          <p:cNvCxnSpPr/>
          <p:nvPr/>
        </p:nvCxnSpPr>
        <p:spPr>
          <a:xfrm flipV="1">
            <a:off x="154005" y="760398"/>
            <a:ext cx="11896824" cy="0"/>
          </a:xfrm>
          <a:prstGeom prst="line">
            <a:avLst/>
          </a:prstGeom>
        </p:spPr>
        <p:style>
          <a:lnRef idx="2">
            <a:schemeClr val="accent2"/>
          </a:lnRef>
          <a:fillRef idx="0">
            <a:schemeClr val="accent2"/>
          </a:fillRef>
          <a:effectRef idx="1">
            <a:schemeClr val="accent2"/>
          </a:effectRef>
          <a:fontRef idx="minor">
            <a:schemeClr val="tx1"/>
          </a:fontRef>
        </p:style>
      </p:cxnSp>
      <p:sp>
        <p:nvSpPr>
          <p:cNvPr id="8" name="Slide Number Placeholder 7"/>
          <p:cNvSpPr>
            <a:spLocks noGrp="1"/>
          </p:cNvSpPr>
          <p:nvPr>
            <p:ph type="sldNum" sz="quarter" idx="12"/>
          </p:nvPr>
        </p:nvSpPr>
        <p:spPr/>
        <p:txBody>
          <a:bodyPr/>
          <a:lstStyle/>
          <a:p>
            <a:fld id="{ED42F519-FC2D-46A4-9134-1087B1218EFF}" type="slidenum">
              <a:rPr lang="en-US" smtClean="0"/>
              <a:t>4</a:t>
            </a:fld>
            <a:endParaRPr lang="en-US"/>
          </a:p>
        </p:txBody>
      </p:sp>
    </p:spTree>
    <p:extLst>
      <p:ext uri="{BB962C8B-B14F-4D97-AF65-F5344CB8AC3E}">
        <p14:creationId xmlns:p14="http://schemas.microsoft.com/office/powerpoint/2010/main" val="6873969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154005" y="975913"/>
            <a:ext cx="11665819" cy="1892415"/>
          </a:xfrm>
        </p:spPr>
        <p:txBody>
          <a:bodyPr>
            <a:normAutofit/>
          </a:bodyPr>
          <a:lstStyle/>
          <a:p>
            <a:r>
              <a:rPr lang="en-US" sz="1800" dirty="0" smtClean="0">
                <a:solidFill>
                  <a:schemeClr val="tx1"/>
                </a:solidFill>
              </a:rPr>
              <a:t>According </a:t>
            </a:r>
            <a:r>
              <a:rPr lang="en-US" sz="1800" dirty="0">
                <a:solidFill>
                  <a:schemeClr val="tx1"/>
                </a:solidFill>
              </a:rPr>
              <a:t>to a recent </a:t>
            </a:r>
            <a:r>
              <a:rPr lang="en-US" sz="1800" dirty="0">
                <a:solidFill>
                  <a:schemeClr val="tx1"/>
                </a:solidFill>
                <a:hlinkClick r:id="rId2"/>
              </a:rPr>
              <a:t>Tompkins Supply Chain Consortium</a:t>
            </a:r>
            <a:r>
              <a:rPr lang="en-US" sz="1800" dirty="0">
                <a:solidFill>
                  <a:schemeClr val="tx1"/>
                </a:solidFill>
              </a:rPr>
              <a:t> survey of logistics executives from a variety of industries, business uncertainty has had a major impact on their supply chains. The effects boil down to </a:t>
            </a:r>
            <a:r>
              <a:rPr lang="en-US" sz="1800" dirty="0" smtClean="0">
                <a:solidFill>
                  <a:schemeClr val="tx1"/>
                </a:solidFill>
              </a:rPr>
              <a:t>four The below diagram explains the different Impacts of Demand uncertainty.</a:t>
            </a:r>
            <a:endParaRPr lang="en-US" sz="1800" dirty="0">
              <a:solidFill>
                <a:schemeClr val="tx1"/>
              </a:solidFill>
            </a:endParaRPr>
          </a:p>
          <a:p>
            <a:pPr marL="342900" indent="-342900">
              <a:buFont typeface="Arial" panose="020B0604020202020204" pitchFamily="34" charset="0"/>
              <a:buChar char="•"/>
            </a:pPr>
            <a:endParaRPr lang="en-US" sz="1800" dirty="0">
              <a:solidFill>
                <a:schemeClr val="tx1"/>
              </a:solidFill>
            </a:endParaRPr>
          </a:p>
        </p:txBody>
      </p:sp>
      <p:sp>
        <p:nvSpPr>
          <p:cNvPr id="4" name="TextBox 3"/>
          <p:cNvSpPr txBox="1"/>
          <p:nvPr/>
        </p:nvSpPr>
        <p:spPr>
          <a:xfrm>
            <a:off x="154005" y="231006"/>
            <a:ext cx="11232682" cy="461665"/>
          </a:xfrm>
          <a:prstGeom prst="rect">
            <a:avLst/>
          </a:prstGeom>
          <a:noFill/>
        </p:spPr>
        <p:txBody>
          <a:bodyPr wrap="square" rtlCol="0">
            <a:spAutoFit/>
          </a:bodyPr>
          <a:lstStyle/>
          <a:p>
            <a:r>
              <a:rPr lang="en-US" sz="2400" b="1" i="1" dirty="0" smtClean="0">
                <a:solidFill>
                  <a:srgbClr val="BD582C"/>
                </a:solidFill>
              </a:rPr>
              <a:t>How Demand uncertainty effects my Supply chain ?</a:t>
            </a:r>
            <a:endParaRPr lang="en-US" sz="2400" b="1" dirty="0">
              <a:solidFill>
                <a:srgbClr val="BD582C"/>
              </a:solidFill>
            </a:endParaRPr>
          </a:p>
        </p:txBody>
      </p:sp>
      <p:graphicFrame>
        <p:nvGraphicFramePr>
          <p:cNvPr id="6" name="Diagram 5"/>
          <p:cNvGraphicFramePr/>
          <p:nvPr>
            <p:extLst>
              <p:ext uri="{D42A27DB-BD31-4B8C-83A1-F6EECF244321}">
                <p14:modId xmlns:p14="http://schemas.microsoft.com/office/powerpoint/2010/main" val="2187152896"/>
              </p:ext>
            </p:extLst>
          </p:nvPr>
        </p:nvGraphicFramePr>
        <p:xfrm>
          <a:off x="1568918" y="1809550"/>
          <a:ext cx="8730113" cy="44179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7" name="Straight Connector 6"/>
          <p:cNvCxnSpPr/>
          <p:nvPr/>
        </p:nvCxnSpPr>
        <p:spPr>
          <a:xfrm flipV="1">
            <a:off x="154005" y="760398"/>
            <a:ext cx="11896824" cy="0"/>
          </a:xfrm>
          <a:prstGeom prst="line">
            <a:avLst/>
          </a:prstGeom>
        </p:spPr>
        <p:style>
          <a:lnRef idx="2">
            <a:schemeClr val="accent2"/>
          </a:lnRef>
          <a:fillRef idx="0">
            <a:schemeClr val="accent2"/>
          </a:fillRef>
          <a:effectRef idx="1">
            <a:schemeClr val="accent2"/>
          </a:effectRef>
          <a:fontRef idx="minor">
            <a:schemeClr val="tx1"/>
          </a:fontRef>
        </p:style>
      </p:cxnSp>
      <p:sp>
        <p:nvSpPr>
          <p:cNvPr id="9" name="Slide Number Placeholder 8"/>
          <p:cNvSpPr>
            <a:spLocks noGrp="1"/>
          </p:cNvSpPr>
          <p:nvPr>
            <p:ph type="sldNum" sz="quarter" idx="12"/>
          </p:nvPr>
        </p:nvSpPr>
        <p:spPr/>
        <p:txBody>
          <a:bodyPr/>
          <a:lstStyle/>
          <a:p>
            <a:fld id="{ED42F519-FC2D-46A4-9134-1087B1218EFF}" type="slidenum">
              <a:rPr lang="en-US" smtClean="0"/>
              <a:t>5</a:t>
            </a:fld>
            <a:endParaRPr lang="en-US"/>
          </a:p>
        </p:txBody>
      </p:sp>
    </p:spTree>
    <p:extLst>
      <p:ext uri="{BB962C8B-B14F-4D97-AF65-F5344CB8AC3E}">
        <p14:creationId xmlns:p14="http://schemas.microsoft.com/office/powerpoint/2010/main" val="38673276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154005" y="975913"/>
            <a:ext cx="11665819" cy="3605919"/>
          </a:xfrm>
        </p:spPr>
        <p:txBody>
          <a:bodyPr>
            <a:normAutofit/>
          </a:bodyPr>
          <a:lstStyle/>
          <a:p>
            <a:r>
              <a:rPr lang="en-US" sz="1800" dirty="0" smtClean="0">
                <a:solidFill>
                  <a:schemeClr val="tx1"/>
                </a:solidFill>
              </a:rPr>
              <a:t>Demand uncertainties can be addressed using the following widely used techniques which will be explained in detailed in the subsequent slides.</a:t>
            </a:r>
          </a:p>
          <a:p>
            <a:endParaRPr lang="en-US" sz="1800" dirty="0" smtClean="0">
              <a:solidFill>
                <a:schemeClr val="tx1"/>
              </a:solidFill>
            </a:endParaRPr>
          </a:p>
          <a:p>
            <a:pPr marL="342900" indent="-342900">
              <a:buFont typeface="+mj-lt"/>
              <a:buAutoNum type="arabicPeriod"/>
            </a:pPr>
            <a:r>
              <a:rPr lang="en-US" sz="1800" b="1" dirty="0">
                <a:solidFill>
                  <a:srgbClr val="BD582C"/>
                </a:solidFill>
              </a:rPr>
              <a:t>Reactive or buffering </a:t>
            </a:r>
            <a:r>
              <a:rPr lang="en-US" sz="1800" b="1" dirty="0" smtClean="0">
                <a:solidFill>
                  <a:srgbClr val="BD582C"/>
                </a:solidFill>
              </a:rPr>
              <a:t>strategies</a:t>
            </a:r>
          </a:p>
          <a:p>
            <a:pPr marL="342900" indent="-342900">
              <a:buFont typeface="+mj-lt"/>
              <a:buAutoNum type="arabicPeriod"/>
            </a:pPr>
            <a:r>
              <a:rPr lang="en-US" sz="1800" b="1" dirty="0">
                <a:solidFill>
                  <a:srgbClr val="BD582C"/>
                </a:solidFill>
              </a:rPr>
              <a:t>Proactive or redesign strategies and supply chain </a:t>
            </a:r>
            <a:r>
              <a:rPr lang="en-US" sz="1800" b="1" dirty="0" smtClean="0">
                <a:solidFill>
                  <a:srgbClr val="BD582C"/>
                </a:solidFill>
              </a:rPr>
              <a:t>flexibility</a:t>
            </a:r>
          </a:p>
          <a:p>
            <a:pPr marL="342900" indent="-342900">
              <a:buFont typeface="+mj-lt"/>
              <a:buAutoNum type="arabicPeriod"/>
            </a:pPr>
            <a:r>
              <a:rPr lang="en-US" sz="1800" b="1" dirty="0" smtClean="0">
                <a:solidFill>
                  <a:srgbClr val="BD582C"/>
                </a:solidFill>
              </a:rPr>
              <a:t>Digital enabling</a:t>
            </a:r>
            <a:endParaRPr lang="en-US" sz="1800" b="1" dirty="0">
              <a:solidFill>
                <a:srgbClr val="BD582C"/>
              </a:solidFill>
            </a:endParaRPr>
          </a:p>
          <a:p>
            <a:pPr marL="342900" indent="-342900">
              <a:buFont typeface="+mj-lt"/>
              <a:buAutoNum type="arabicPeriod"/>
            </a:pPr>
            <a:endParaRPr lang="en-US" sz="1800" dirty="0" smtClean="0">
              <a:solidFill>
                <a:srgbClr val="BD582C"/>
              </a:solidFill>
            </a:endParaRPr>
          </a:p>
          <a:p>
            <a:pPr marL="342900" indent="-342900">
              <a:buFont typeface="+mj-lt"/>
              <a:buAutoNum type="arabicPeriod"/>
            </a:pPr>
            <a:endParaRPr lang="en-US" sz="1800" dirty="0">
              <a:solidFill>
                <a:srgbClr val="BD582C"/>
              </a:solidFill>
            </a:endParaRPr>
          </a:p>
          <a:p>
            <a:pPr marL="342900" indent="-342900">
              <a:buFont typeface="+mj-lt"/>
              <a:buAutoNum type="arabicPeriod"/>
            </a:pPr>
            <a:endParaRPr lang="en-US" sz="1800" b="1" u="sng" dirty="0">
              <a:solidFill>
                <a:srgbClr val="BD582C"/>
              </a:solidFill>
            </a:endParaRPr>
          </a:p>
          <a:p>
            <a:pPr marL="342900" indent="-342900">
              <a:buFont typeface="+mj-lt"/>
              <a:buAutoNum type="arabicPeriod"/>
            </a:pPr>
            <a:endParaRPr lang="en-US" sz="1800" dirty="0">
              <a:solidFill>
                <a:schemeClr val="tx1"/>
              </a:solidFill>
            </a:endParaRPr>
          </a:p>
          <a:p>
            <a:pPr marL="342900" indent="-342900">
              <a:buFont typeface="Arial" panose="020B0604020202020204" pitchFamily="34" charset="0"/>
              <a:buChar char="•"/>
            </a:pPr>
            <a:endParaRPr lang="en-US" sz="1800" dirty="0">
              <a:solidFill>
                <a:schemeClr val="tx1"/>
              </a:solidFill>
            </a:endParaRPr>
          </a:p>
        </p:txBody>
      </p:sp>
      <p:sp>
        <p:nvSpPr>
          <p:cNvPr id="4" name="TextBox 3"/>
          <p:cNvSpPr txBox="1"/>
          <p:nvPr/>
        </p:nvSpPr>
        <p:spPr>
          <a:xfrm>
            <a:off x="154005" y="231006"/>
            <a:ext cx="11232682" cy="461665"/>
          </a:xfrm>
          <a:prstGeom prst="rect">
            <a:avLst/>
          </a:prstGeom>
          <a:noFill/>
        </p:spPr>
        <p:txBody>
          <a:bodyPr wrap="square" rtlCol="0">
            <a:spAutoFit/>
          </a:bodyPr>
          <a:lstStyle/>
          <a:p>
            <a:r>
              <a:rPr lang="en-US" sz="2400" b="1" i="1" dirty="0" smtClean="0">
                <a:solidFill>
                  <a:srgbClr val="BD582C"/>
                </a:solidFill>
              </a:rPr>
              <a:t>How </a:t>
            </a:r>
            <a:r>
              <a:rPr lang="en-US" sz="2400" b="1" i="1" dirty="0" smtClean="0">
                <a:solidFill>
                  <a:srgbClr val="BD582C"/>
                </a:solidFill>
              </a:rPr>
              <a:t>to handle Demand uncertainty?</a:t>
            </a:r>
            <a:endParaRPr lang="en-US" sz="2400" b="1" dirty="0">
              <a:solidFill>
                <a:srgbClr val="BD582C"/>
              </a:solidFill>
            </a:endParaRPr>
          </a:p>
        </p:txBody>
      </p:sp>
      <p:cxnSp>
        <p:nvCxnSpPr>
          <p:cNvPr id="7" name="Straight Connector 6"/>
          <p:cNvCxnSpPr/>
          <p:nvPr/>
        </p:nvCxnSpPr>
        <p:spPr>
          <a:xfrm flipV="1">
            <a:off x="154005" y="760398"/>
            <a:ext cx="11896824" cy="0"/>
          </a:xfrm>
          <a:prstGeom prst="line">
            <a:avLst/>
          </a:prstGeom>
        </p:spPr>
        <p:style>
          <a:lnRef idx="2">
            <a:schemeClr val="accent2"/>
          </a:lnRef>
          <a:fillRef idx="0">
            <a:schemeClr val="accent2"/>
          </a:fillRef>
          <a:effectRef idx="1">
            <a:schemeClr val="accent2"/>
          </a:effectRef>
          <a:fontRef idx="minor">
            <a:schemeClr val="tx1"/>
          </a:fontRef>
        </p:style>
      </p:cxnSp>
      <p:sp>
        <p:nvSpPr>
          <p:cNvPr id="9" name="Slide Number Placeholder 8"/>
          <p:cNvSpPr>
            <a:spLocks noGrp="1"/>
          </p:cNvSpPr>
          <p:nvPr>
            <p:ph type="sldNum" sz="quarter" idx="12"/>
          </p:nvPr>
        </p:nvSpPr>
        <p:spPr/>
        <p:txBody>
          <a:bodyPr/>
          <a:lstStyle/>
          <a:p>
            <a:fld id="{ED42F519-FC2D-46A4-9134-1087B1218EFF}" type="slidenum">
              <a:rPr lang="en-US" smtClean="0"/>
              <a:t>6</a:t>
            </a:fld>
            <a:endParaRPr lang="en-US"/>
          </a:p>
        </p:txBody>
      </p:sp>
    </p:spTree>
    <p:extLst>
      <p:ext uri="{BB962C8B-B14F-4D97-AF65-F5344CB8AC3E}">
        <p14:creationId xmlns:p14="http://schemas.microsoft.com/office/powerpoint/2010/main" val="23186230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125127" y="1039528"/>
            <a:ext cx="11983453" cy="5313146"/>
          </a:xfrm>
        </p:spPr>
        <p:txBody>
          <a:bodyPr>
            <a:normAutofit lnSpcReduction="10000"/>
          </a:bodyPr>
          <a:lstStyle/>
          <a:p>
            <a:r>
              <a:rPr lang="en-US" b="1" u="sng" dirty="0">
                <a:solidFill>
                  <a:srgbClr val="BD582C"/>
                </a:solidFill>
              </a:rPr>
              <a:t>Reactive or buffering strategies</a:t>
            </a:r>
          </a:p>
          <a:p>
            <a:r>
              <a:rPr lang="en-US" sz="1800" dirty="0"/>
              <a:t>Basically, companies make no attempt to influence the level of uncertainty but, rather, react to it in an attempt to maintain their service level to customers or to maintain efficiency through, for example, better capacity utilization. These are the type of strategies which companies use to buffer themselves:</a:t>
            </a:r>
          </a:p>
          <a:p>
            <a:r>
              <a:rPr lang="en-US" sz="1800" b="1" i="1" dirty="0">
                <a:solidFill>
                  <a:srgbClr val="BD582C"/>
                </a:solidFill>
              </a:rPr>
              <a:t>Safety </a:t>
            </a:r>
            <a:r>
              <a:rPr lang="en-US" sz="1800" b="1" i="1" dirty="0" smtClean="0">
                <a:solidFill>
                  <a:srgbClr val="BD582C"/>
                </a:solidFill>
              </a:rPr>
              <a:t>stock:</a:t>
            </a:r>
            <a:r>
              <a:rPr lang="en-US" sz="1800" b="1" dirty="0" smtClean="0">
                <a:solidFill>
                  <a:srgbClr val="BD582C"/>
                </a:solidFill>
              </a:rPr>
              <a:t> </a:t>
            </a:r>
            <a:r>
              <a:rPr lang="en-US" sz="1800" dirty="0"/>
              <a:t>Safety stock is one of the most common approaches to increase flexibility under the existence of demand and supply uncertainty. With safety stock, a company can reduce the probability of inventory shortage to an acceptable level. </a:t>
            </a:r>
            <a:r>
              <a:rPr lang="en-US" sz="1800" dirty="0" smtClean="0"/>
              <a:t>Also safety </a:t>
            </a:r>
            <a:r>
              <a:rPr lang="en-US" sz="1800" dirty="0"/>
              <a:t>stock also increases responsiveness. We argue that safety stock is a reactive strategy because this approach merely responds to the current level of uncertainty, without any attempt to proactively reduce it.</a:t>
            </a:r>
          </a:p>
          <a:p>
            <a:r>
              <a:rPr lang="en-US" sz="1800" b="1" i="1" dirty="0">
                <a:solidFill>
                  <a:srgbClr val="BD582C"/>
                </a:solidFill>
              </a:rPr>
              <a:t>Capacity </a:t>
            </a:r>
            <a:r>
              <a:rPr lang="en-US" sz="1800" b="1" i="1" dirty="0" smtClean="0">
                <a:solidFill>
                  <a:srgbClr val="BD582C"/>
                </a:solidFill>
              </a:rPr>
              <a:t>buffer</a:t>
            </a:r>
            <a:r>
              <a:rPr lang="en-US" sz="1800" b="1" dirty="0" smtClean="0">
                <a:solidFill>
                  <a:srgbClr val="BD582C"/>
                </a:solidFill>
              </a:rPr>
              <a:t>: </a:t>
            </a:r>
            <a:r>
              <a:rPr lang="en-US" sz="1800" dirty="0"/>
              <a:t>One way to cope with uncertainty is to have flexible capacity. However, in many situations it is costly or even impossible to dynamically adjust the capacity level. Hence, to achieve flexibility, companies may set capacity higher than average demand so that they can avoid substantial shortages during peak periods. A capacity buffer could be used as a substitute of or a complement to safety stock. </a:t>
            </a:r>
            <a:r>
              <a:rPr lang="en-US" sz="1800" dirty="0" smtClean="0"/>
              <a:t>Some </a:t>
            </a:r>
            <a:r>
              <a:rPr lang="en-US" sz="1800" dirty="0"/>
              <a:t>companies prefer to maintain surge capacity in the form of extra assembly lines that are staffed when necessary rather than maintain buffer inventory.</a:t>
            </a:r>
          </a:p>
          <a:p>
            <a:r>
              <a:rPr lang="en-US" sz="1800" b="1" i="1" dirty="0">
                <a:solidFill>
                  <a:srgbClr val="BD582C"/>
                </a:solidFill>
              </a:rPr>
              <a:t>Supplier </a:t>
            </a:r>
            <a:r>
              <a:rPr lang="en-US" sz="1800" b="1" i="1" dirty="0" smtClean="0">
                <a:solidFill>
                  <a:srgbClr val="BD582C"/>
                </a:solidFill>
              </a:rPr>
              <a:t>backups:</a:t>
            </a:r>
            <a:r>
              <a:rPr lang="en-US" sz="1800" dirty="0"/>
              <a:t> Working with a single supplier is risky. Companies often maintain multiple suppliers, which will guarantee availability but in most situations will increase costs. </a:t>
            </a:r>
          </a:p>
          <a:p>
            <a:pPr marL="0" indent="0">
              <a:buNone/>
            </a:pPr>
            <a:r>
              <a:rPr lang="en-US" sz="1800" b="1" i="1" dirty="0" smtClean="0">
                <a:solidFill>
                  <a:srgbClr val="BD582C"/>
                </a:solidFill>
              </a:rPr>
              <a:t> Postponement</a:t>
            </a:r>
            <a:r>
              <a:rPr lang="en-US" sz="1800" b="1" dirty="0" smtClean="0">
                <a:solidFill>
                  <a:srgbClr val="BD582C"/>
                </a:solidFill>
              </a:rPr>
              <a:t>: </a:t>
            </a:r>
            <a:r>
              <a:rPr lang="en-US" sz="1800" dirty="0" smtClean="0"/>
              <a:t>design or redesign of processes, both in terms of the manufacturing shop floor and in administrative processes,    could significantly improve flexibility. Manufacturing or logistics postponement are examples of process design that improves supply chain flexibility. </a:t>
            </a:r>
            <a:endParaRPr lang="en-US" sz="1800" dirty="0"/>
          </a:p>
          <a:p>
            <a:pPr marL="342900" indent="-342900">
              <a:buFont typeface="Arial" panose="020B0604020202020204" pitchFamily="34" charset="0"/>
              <a:buChar char="•"/>
            </a:pPr>
            <a:endParaRPr lang="en-US" sz="1800" dirty="0">
              <a:solidFill>
                <a:schemeClr val="tx1"/>
              </a:solidFill>
            </a:endParaRPr>
          </a:p>
        </p:txBody>
      </p:sp>
      <p:sp>
        <p:nvSpPr>
          <p:cNvPr id="6" name="TextBox 5"/>
          <p:cNvSpPr txBox="1"/>
          <p:nvPr/>
        </p:nvSpPr>
        <p:spPr>
          <a:xfrm>
            <a:off x="154005" y="231006"/>
            <a:ext cx="11232682" cy="461665"/>
          </a:xfrm>
          <a:prstGeom prst="rect">
            <a:avLst/>
          </a:prstGeom>
          <a:noFill/>
        </p:spPr>
        <p:txBody>
          <a:bodyPr wrap="square" rtlCol="0">
            <a:spAutoFit/>
          </a:bodyPr>
          <a:lstStyle/>
          <a:p>
            <a:r>
              <a:rPr lang="en-US" sz="2400" b="1" i="1" dirty="0" smtClean="0">
                <a:solidFill>
                  <a:srgbClr val="BD582C"/>
                </a:solidFill>
              </a:rPr>
              <a:t>How </a:t>
            </a:r>
            <a:r>
              <a:rPr lang="en-US" sz="2400" b="1" i="1" dirty="0" smtClean="0">
                <a:solidFill>
                  <a:srgbClr val="BD582C"/>
                </a:solidFill>
              </a:rPr>
              <a:t>to handle Demand uncertainty?</a:t>
            </a:r>
            <a:endParaRPr lang="en-US" sz="2400" b="1" dirty="0">
              <a:solidFill>
                <a:srgbClr val="BD582C"/>
              </a:solidFill>
            </a:endParaRPr>
          </a:p>
        </p:txBody>
      </p:sp>
      <p:cxnSp>
        <p:nvCxnSpPr>
          <p:cNvPr id="7" name="Straight Connector 6"/>
          <p:cNvCxnSpPr/>
          <p:nvPr/>
        </p:nvCxnSpPr>
        <p:spPr>
          <a:xfrm flipV="1">
            <a:off x="154005" y="760398"/>
            <a:ext cx="11896824" cy="0"/>
          </a:xfrm>
          <a:prstGeom prst="line">
            <a:avLst/>
          </a:prstGeom>
        </p:spPr>
        <p:style>
          <a:lnRef idx="2">
            <a:schemeClr val="accent2"/>
          </a:lnRef>
          <a:fillRef idx="0">
            <a:schemeClr val="accent2"/>
          </a:fillRef>
          <a:effectRef idx="1">
            <a:schemeClr val="accent2"/>
          </a:effectRef>
          <a:fontRef idx="minor">
            <a:schemeClr val="tx1"/>
          </a:fontRef>
        </p:style>
      </p:cxnSp>
      <p:sp>
        <p:nvSpPr>
          <p:cNvPr id="10" name="Slide Number Placeholder 9"/>
          <p:cNvSpPr>
            <a:spLocks noGrp="1"/>
          </p:cNvSpPr>
          <p:nvPr>
            <p:ph type="sldNum" sz="quarter" idx="12"/>
          </p:nvPr>
        </p:nvSpPr>
        <p:spPr/>
        <p:txBody>
          <a:bodyPr/>
          <a:lstStyle/>
          <a:p>
            <a:fld id="{ED42F519-FC2D-46A4-9134-1087B1218EFF}" type="slidenum">
              <a:rPr lang="en-US" smtClean="0"/>
              <a:t>7</a:t>
            </a:fld>
            <a:endParaRPr lang="en-US"/>
          </a:p>
        </p:txBody>
      </p:sp>
    </p:spTree>
    <p:extLst>
      <p:ext uri="{BB962C8B-B14F-4D97-AF65-F5344CB8AC3E}">
        <p14:creationId xmlns:p14="http://schemas.microsoft.com/office/powerpoint/2010/main" val="9742313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154005" y="1097280"/>
            <a:ext cx="11819821" cy="5043637"/>
          </a:xfrm>
        </p:spPr>
        <p:txBody>
          <a:bodyPr>
            <a:normAutofit/>
          </a:bodyPr>
          <a:lstStyle/>
          <a:p>
            <a:r>
              <a:rPr lang="en-US" b="1" u="sng" dirty="0">
                <a:solidFill>
                  <a:srgbClr val="BD582C"/>
                </a:solidFill>
              </a:rPr>
              <a:t>Proactive or redesign </a:t>
            </a:r>
            <a:r>
              <a:rPr lang="en-US" b="1" u="sng" dirty="0" smtClean="0">
                <a:solidFill>
                  <a:srgbClr val="BD582C"/>
                </a:solidFill>
              </a:rPr>
              <a:t>strategies and </a:t>
            </a:r>
            <a:r>
              <a:rPr lang="en-US" b="1" u="sng" dirty="0">
                <a:solidFill>
                  <a:srgbClr val="BD582C"/>
                </a:solidFill>
              </a:rPr>
              <a:t>supply chain flexibility</a:t>
            </a:r>
          </a:p>
          <a:p>
            <a:r>
              <a:rPr lang="en-US" sz="1800" dirty="0" smtClean="0"/>
              <a:t>These </a:t>
            </a:r>
            <a:r>
              <a:rPr lang="en-US" sz="1800" dirty="0"/>
              <a:t>are the type of strategies in which companies attempt to increase supply chain flexibility through proactively redesigning products, processes, and the supply chain network as well as proactively negotiating more effective relationships with trading partners. The following strategies belong to this classification:</a:t>
            </a:r>
          </a:p>
          <a:p>
            <a:r>
              <a:rPr lang="en-US" sz="1800" b="1" i="1" dirty="0">
                <a:solidFill>
                  <a:srgbClr val="BD582C"/>
                </a:solidFill>
              </a:rPr>
              <a:t>Component commonality</a:t>
            </a:r>
            <a:r>
              <a:rPr lang="en-US" sz="1800" b="1" dirty="0">
                <a:solidFill>
                  <a:srgbClr val="BD582C"/>
                </a:solidFill>
              </a:rPr>
              <a:t>: </a:t>
            </a:r>
            <a:r>
              <a:rPr lang="en-US" sz="1800" dirty="0"/>
              <a:t>one of the obvious strategies related to product design that can improve flexibility is the use of component commonality. There has been wide discussion of the possibility that use of common component could increase efficiency as well as responsiveness when a manufacturing company offers a large product variety or when uncertainty in demand </a:t>
            </a:r>
            <a:r>
              <a:rPr lang="en-US" sz="1800" dirty="0" smtClean="0"/>
              <a:t>exists. </a:t>
            </a:r>
            <a:r>
              <a:rPr lang="en-US" sz="1800" dirty="0"/>
              <a:t>Large component commonality also increases supply chain flexibility. </a:t>
            </a:r>
          </a:p>
          <a:p>
            <a:r>
              <a:rPr lang="en-US" sz="1800" b="1" i="1" dirty="0" smtClean="0">
                <a:solidFill>
                  <a:srgbClr val="BD582C"/>
                </a:solidFill>
              </a:rPr>
              <a:t>Safety </a:t>
            </a:r>
            <a:r>
              <a:rPr lang="en-US" sz="1800" b="1" i="1" dirty="0">
                <a:solidFill>
                  <a:srgbClr val="BD582C"/>
                </a:solidFill>
              </a:rPr>
              <a:t>lead times:</a:t>
            </a:r>
            <a:r>
              <a:rPr lang="en-US" sz="1800" b="1" dirty="0">
                <a:solidFill>
                  <a:srgbClr val="BD582C"/>
                </a:solidFill>
              </a:rPr>
              <a:t> </a:t>
            </a:r>
            <a:r>
              <a:rPr lang="en-US" sz="1800" dirty="0"/>
              <a:t>In dealing with uncertainty, companies often add a safety lead time to the actual cycle time. While increasing inventory and adding costs, safety lead time enables companies to increase materials’ availability and thus become more flexible in responding to demand. Also adding safety lead time increases mix flexibility</a:t>
            </a:r>
            <a:r>
              <a:rPr lang="en-US" sz="1800" dirty="0" smtClean="0"/>
              <a:t>.</a:t>
            </a:r>
            <a:endParaRPr lang="en-US" sz="1800" dirty="0" smtClean="0"/>
          </a:p>
          <a:p>
            <a:r>
              <a:rPr lang="en-US" sz="1800" b="1" i="1" dirty="0" smtClean="0">
                <a:solidFill>
                  <a:srgbClr val="BD582C"/>
                </a:solidFill>
              </a:rPr>
              <a:t>Risk </a:t>
            </a:r>
            <a:r>
              <a:rPr lang="en-US" sz="1800" b="1" i="1" dirty="0">
                <a:solidFill>
                  <a:srgbClr val="BD582C"/>
                </a:solidFill>
              </a:rPr>
              <a:t>pooling</a:t>
            </a:r>
            <a:r>
              <a:rPr lang="en-US" sz="1800" b="1" dirty="0">
                <a:solidFill>
                  <a:srgbClr val="BD582C"/>
                </a:solidFill>
              </a:rPr>
              <a:t>: </a:t>
            </a:r>
            <a:r>
              <a:rPr lang="en-US" sz="1800" dirty="0"/>
              <a:t>When demand is highly uncertain and involves multiple sales regions, a supply chain often designs a network for risk pooling. Reducing facilities or centralizing stocks to fewer facilities reduces risks as well as improves flexibility in allocating stock to multiple destinations or sales regions. In line with this idea, </a:t>
            </a:r>
            <a:r>
              <a:rPr lang="en-US" sz="1800" dirty="0" smtClean="0"/>
              <a:t>it is argued </a:t>
            </a:r>
            <a:r>
              <a:rPr lang="en-US" sz="1800" dirty="0"/>
              <a:t>that consortium purchasing among several independent firms or the use of centralized procurement among firms in the same group are among strategies to overcome the problem of buyers having minimum power and having to accept large minimum order quantities.</a:t>
            </a:r>
          </a:p>
          <a:p>
            <a:pPr marL="342900" indent="-342900">
              <a:buFont typeface="Arial" panose="020B0604020202020204" pitchFamily="34" charset="0"/>
              <a:buChar char="•"/>
            </a:pPr>
            <a:endParaRPr lang="en-US" sz="1800" dirty="0">
              <a:solidFill>
                <a:schemeClr val="tx1"/>
              </a:solidFill>
            </a:endParaRPr>
          </a:p>
        </p:txBody>
      </p:sp>
      <p:sp>
        <p:nvSpPr>
          <p:cNvPr id="7" name="TextBox 6"/>
          <p:cNvSpPr txBox="1"/>
          <p:nvPr/>
        </p:nvSpPr>
        <p:spPr>
          <a:xfrm>
            <a:off x="154005" y="231006"/>
            <a:ext cx="11232682" cy="461665"/>
          </a:xfrm>
          <a:prstGeom prst="rect">
            <a:avLst/>
          </a:prstGeom>
          <a:noFill/>
        </p:spPr>
        <p:txBody>
          <a:bodyPr wrap="square" rtlCol="0">
            <a:spAutoFit/>
          </a:bodyPr>
          <a:lstStyle/>
          <a:p>
            <a:r>
              <a:rPr lang="en-US" sz="2400" b="1" i="1" dirty="0" smtClean="0">
                <a:solidFill>
                  <a:srgbClr val="BD582C"/>
                </a:solidFill>
              </a:rPr>
              <a:t>How </a:t>
            </a:r>
            <a:r>
              <a:rPr lang="en-US" sz="2400" b="1" i="1" dirty="0" smtClean="0">
                <a:solidFill>
                  <a:srgbClr val="BD582C"/>
                </a:solidFill>
              </a:rPr>
              <a:t>to handle Demand uncertainty?</a:t>
            </a:r>
            <a:endParaRPr lang="en-US" sz="2400" b="1" dirty="0">
              <a:solidFill>
                <a:srgbClr val="BD582C"/>
              </a:solidFill>
            </a:endParaRPr>
          </a:p>
        </p:txBody>
      </p:sp>
      <p:cxnSp>
        <p:nvCxnSpPr>
          <p:cNvPr id="8" name="Straight Connector 7"/>
          <p:cNvCxnSpPr/>
          <p:nvPr/>
        </p:nvCxnSpPr>
        <p:spPr>
          <a:xfrm flipV="1">
            <a:off x="154005" y="760398"/>
            <a:ext cx="11896824" cy="0"/>
          </a:xfrm>
          <a:prstGeom prst="line">
            <a:avLst/>
          </a:prstGeom>
        </p:spPr>
        <p:style>
          <a:lnRef idx="2">
            <a:schemeClr val="accent2"/>
          </a:lnRef>
          <a:fillRef idx="0">
            <a:schemeClr val="accent2"/>
          </a:fillRef>
          <a:effectRef idx="1">
            <a:schemeClr val="accent2"/>
          </a:effectRef>
          <a:fontRef idx="minor">
            <a:schemeClr val="tx1"/>
          </a:fontRef>
        </p:style>
      </p:cxnSp>
      <p:sp>
        <p:nvSpPr>
          <p:cNvPr id="10" name="Slide Number Placeholder 9"/>
          <p:cNvSpPr>
            <a:spLocks noGrp="1"/>
          </p:cNvSpPr>
          <p:nvPr>
            <p:ph type="sldNum" sz="quarter" idx="12"/>
          </p:nvPr>
        </p:nvSpPr>
        <p:spPr/>
        <p:txBody>
          <a:bodyPr/>
          <a:lstStyle/>
          <a:p>
            <a:fld id="{ED42F519-FC2D-46A4-9134-1087B1218EFF}" type="slidenum">
              <a:rPr lang="en-US" smtClean="0"/>
              <a:t>8</a:t>
            </a:fld>
            <a:endParaRPr lang="en-US"/>
          </a:p>
        </p:txBody>
      </p:sp>
    </p:spTree>
    <p:extLst>
      <p:ext uri="{BB962C8B-B14F-4D97-AF65-F5344CB8AC3E}">
        <p14:creationId xmlns:p14="http://schemas.microsoft.com/office/powerpoint/2010/main" val="13048145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101065" y="1058779"/>
            <a:ext cx="12002703" cy="5188018"/>
          </a:xfrm>
        </p:spPr>
        <p:txBody>
          <a:bodyPr>
            <a:noAutofit/>
          </a:bodyPr>
          <a:lstStyle/>
          <a:p>
            <a:r>
              <a:rPr lang="en-US" sz="1800" b="1" i="1" dirty="0" smtClean="0">
                <a:solidFill>
                  <a:srgbClr val="BD582C"/>
                </a:solidFill>
              </a:rPr>
              <a:t>Subcontracting/outsourcing</a:t>
            </a:r>
            <a:r>
              <a:rPr lang="en-US" sz="1800" b="1" dirty="0">
                <a:solidFill>
                  <a:srgbClr val="BD582C"/>
                </a:solidFill>
              </a:rPr>
              <a:t>: </a:t>
            </a:r>
            <a:r>
              <a:rPr lang="en-US" sz="1800" dirty="0"/>
              <a:t>The use of external capacities through subcontracting and outsourcing is also a strategy used to be flexible in dealing with uncertainty. </a:t>
            </a:r>
            <a:r>
              <a:rPr lang="en-US" sz="1800" dirty="0" smtClean="0"/>
              <a:t>It is </a:t>
            </a:r>
            <a:r>
              <a:rPr lang="en-US" sz="1800" dirty="0"/>
              <a:t>a tactic to obtain purchasing flexibility because it can reduce the risks of capacity utilization and amortization, especially when demand is uncertain, irregular, low, and/or temporary.</a:t>
            </a:r>
          </a:p>
          <a:p>
            <a:r>
              <a:rPr lang="en-US" sz="1800" b="1" i="1" dirty="0">
                <a:solidFill>
                  <a:srgbClr val="BD582C"/>
                </a:solidFill>
              </a:rPr>
              <a:t>Flexible supply contract</a:t>
            </a:r>
            <a:r>
              <a:rPr lang="en-US" sz="1800" b="1" dirty="0">
                <a:solidFill>
                  <a:srgbClr val="BD582C"/>
                </a:solidFill>
              </a:rPr>
              <a:t>: </a:t>
            </a:r>
            <a:r>
              <a:rPr lang="en-US" sz="1800" dirty="0"/>
              <a:t>proactively negotiating supply contracts to alleviate minimum order quantities or to obtain a commitment from suppliers to supply materials or services in the case of a significant increase in demand are among the strategies that could improve supply chain flexibility. Flexible procurement contracts can provide supply </a:t>
            </a:r>
            <a:r>
              <a:rPr lang="en-US" sz="1800" dirty="0" smtClean="0"/>
              <a:t>flexibility, </a:t>
            </a:r>
            <a:r>
              <a:rPr lang="en-US" sz="1800" dirty="0"/>
              <a:t>ensure stability for the supplier, and help the buyer respond to demand </a:t>
            </a:r>
            <a:r>
              <a:rPr lang="en-US" sz="1800" dirty="0" smtClean="0"/>
              <a:t>fluctuations.</a:t>
            </a:r>
            <a:endParaRPr lang="en-US" sz="1800" dirty="0"/>
          </a:p>
          <a:p>
            <a:r>
              <a:rPr lang="en-US" sz="1800" b="1" i="1" dirty="0">
                <a:solidFill>
                  <a:srgbClr val="BD582C"/>
                </a:solidFill>
              </a:rPr>
              <a:t>Lead time reduction</a:t>
            </a:r>
            <a:r>
              <a:rPr lang="en-US" sz="1800" b="1" dirty="0">
                <a:solidFill>
                  <a:srgbClr val="BD582C"/>
                </a:solidFill>
              </a:rPr>
              <a:t>: </a:t>
            </a:r>
            <a:r>
              <a:rPr lang="en-US" sz="1800" dirty="0"/>
              <a:t>reducing lead time is an important strategy to enable better flexibility. With a shorter lead time, companies will be able to better respond to demand uncertainty. Proactively reducing lead time may be done through redesigning procurement processes, changing supplier selection criteria from cost focus to speed focus, or developing suppliers for better lead time management.</a:t>
            </a:r>
          </a:p>
          <a:p>
            <a:r>
              <a:rPr lang="en-US" sz="1800" b="1" i="1" dirty="0" smtClean="0">
                <a:solidFill>
                  <a:srgbClr val="BD582C"/>
                </a:solidFill>
              </a:rPr>
              <a:t>Alternative </a:t>
            </a:r>
            <a:r>
              <a:rPr lang="en-US" sz="1800" b="1" i="1" dirty="0">
                <a:solidFill>
                  <a:srgbClr val="BD582C"/>
                </a:solidFill>
              </a:rPr>
              <a:t>routing/mode</a:t>
            </a:r>
            <a:r>
              <a:rPr lang="en-US" sz="1800" b="1" dirty="0">
                <a:solidFill>
                  <a:srgbClr val="BD582C"/>
                </a:solidFill>
              </a:rPr>
              <a:t>: </a:t>
            </a:r>
            <a:r>
              <a:rPr lang="en-US" sz="1800" dirty="0"/>
              <a:t>when a customer places a sudden order, companies may have to use alternative transportation modes to speed up shipment. In another situation, when problems occur on a certain route, the company’s flexibility to use alternative routes is important. The use of alternative transportation routing/modes to create </a:t>
            </a:r>
            <a:r>
              <a:rPr lang="en-US" sz="1800" dirty="0" smtClean="0"/>
              <a:t>flexibility</a:t>
            </a:r>
            <a:r>
              <a:rPr lang="en-US" sz="1800" dirty="0" smtClean="0"/>
              <a:t>.</a:t>
            </a:r>
          </a:p>
          <a:p>
            <a:r>
              <a:rPr lang="en-US" sz="1800" b="1" i="1" dirty="0" smtClean="0">
                <a:solidFill>
                  <a:srgbClr val="BD582C"/>
                </a:solidFill>
              </a:rPr>
              <a:t>Forecasting methods : </a:t>
            </a:r>
            <a:r>
              <a:rPr lang="en-US" sz="1800" dirty="0" smtClean="0"/>
              <a:t>Companies also use qualitative and quantitative methods like Time series and machine learning to predict the uncertainties in demand.</a:t>
            </a:r>
            <a:endParaRPr lang="en-US" sz="1800" dirty="0"/>
          </a:p>
          <a:p>
            <a:pPr marL="342900" indent="-342900">
              <a:buFont typeface="Arial" panose="020B0604020202020204" pitchFamily="34" charset="0"/>
              <a:buChar char="•"/>
            </a:pPr>
            <a:endParaRPr lang="en-US" sz="1800" dirty="0">
              <a:solidFill>
                <a:schemeClr val="tx1"/>
              </a:solidFill>
            </a:endParaRPr>
          </a:p>
        </p:txBody>
      </p:sp>
      <p:sp>
        <p:nvSpPr>
          <p:cNvPr id="6" name="TextBox 5"/>
          <p:cNvSpPr txBox="1"/>
          <p:nvPr/>
        </p:nvSpPr>
        <p:spPr>
          <a:xfrm>
            <a:off x="154005" y="231006"/>
            <a:ext cx="11232682" cy="461665"/>
          </a:xfrm>
          <a:prstGeom prst="rect">
            <a:avLst/>
          </a:prstGeom>
          <a:noFill/>
        </p:spPr>
        <p:txBody>
          <a:bodyPr wrap="square" rtlCol="0">
            <a:spAutoFit/>
          </a:bodyPr>
          <a:lstStyle/>
          <a:p>
            <a:r>
              <a:rPr lang="en-US" sz="2400" b="1" i="1" dirty="0" smtClean="0">
                <a:solidFill>
                  <a:srgbClr val="BD582C"/>
                </a:solidFill>
              </a:rPr>
              <a:t>How </a:t>
            </a:r>
            <a:r>
              <a:rPr lang="en-US" sz="2400" b="1" i="1" dirty="0" smtClean="0">
                <a:solidFill>
                  <a:srgbClr val="BD582C"/>
                </a:solidFill>
              </a:rPr>
              <a:t>to handle Demand uncertainty?</a:t>
            </a:r>
            <a:endParaRPr lang="en-US" sz="2400" b="1" dirty="0">
              <a:solidFill>
                <a:srgbClr val="BD582C"/>
              </a:solidFill>
            </a:endParaRPr>
          </a:p>
        </p:txBody>
      </p:sp>
      <p:cxnSp>
        <p:nvCxnSpPr>
          <p:cNvPr id="7" name="Straight Connector 6"/>
          <p:cNvCxnSpPr/>
          <p:nvPr/>
        </p:nvCxnSpPr>
        <p:spPr>
          <a:xfrm flipV="1">
            <a:off x="154005" y="760398"/>
            <a:ext cx="11896824" cy="0"/>
          </a:xfrm>
          <a:prstGeom prst="line">
            <a:avLst/>
          </a:prstGeom>
        </p:spPr>
        <p:style>
          <a:lnRef idx="2">
            <a:schemeClr val="accent2"/>
          </a:lnRef>
          <a:fillRef idx="0">
            <a:schemeClr val="accent2"/>
          </a:fillRef>
          <a:effectRef idx="1">
            <a:schemeClr val="accent2"/>
          </a:effectRef>
          <a:fontRef idx="minor">
            <a:schemeClr val="tx1"/>
          </a:fontRef>
        </p:style>
      </p:cxnSp>
      <p:sp>
        <p:nvSpPr>
          <p:cNvPr id="10" name="Slide Number Placeholder 9"/>
          <p:cNvSpPr>
            <a:spLocks noGrp="1"/>
          </p:cNvSpPr>
          <p:nvPr>
            <p:ph type="sldNum" sz="quarter" idx="12"/>
          </p:nvPr>
        </p:nvSpPr>
        <p:spPr/>
        <p:txBody>
          <a:bodyPr/>
          <a:lstStyle/>
          <a:p>
            <a:fld id="{ED42F519-FC2D-46A4-9134-1087B1218EFF}" type="slidenum">
              <a:rPr lang="en-US" smtClean="0"/>
              <a:t>9</a:t>
            </a:fld>
            <a:endParaRPr lang="en-US"/>
          </a:p>
        </p:txBody>
      </p:sp>
    </p:spTree>
    <p:extLst>
      <p:ext uri="{BB962C8B-B14F-4D97-AF65-F5344CB8AC3E}">
        <p14:creationId xmlns:p14="http://schemas.microsoft.com/office/powerpoint/2010/main" val="160199632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8854</TotalTime>
  <Words>2908</Words>
  <Application>Microsoft Office PowerPoint</Application>
  <PresentationFormat>Widescreen</PresentationFormat>
  <Paragraphs>193</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Wingdings</vt:lpstr>
      <vt:lpstr>Retrospect</vt:lpstr>
      <vt:lpstr>K Laxman Babu</vt:lpstr>
      <vt:lpstr>HOW BUSINESS DEALS WITH DEMAND UNCERTANITY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Amazon Corporate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k, Laxman</dc:creator>
  <cp:lastModifiedBy>k, Laxman</cp:lastModifiedBy>
  <cp:revision>43</cp:revision>
  <dcterms:created xsi:type="dcterms:W3CDTF">2021-05-22T15:45:30Z</dcterms:created>
  <dcterms:modified xsi:type="dcterms:W3CDTF">2021-05-30T18:02:07Z</dcterms:modified>
</cp:coreProperties>
</file>