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1" r:id="rId5"/>
    <p:sldId id="414" r:id="rId6"/>
    <p:sldId id="412" r:id="rId7"/>
    <p:sldId id="415" r:id="rId8"/>
    <p:sldId id="417" r:id="rId9"/>
    <p:sldId id="416" r:id="rId10"/>
    <p:sldId id="422" r:id="rId11"/>
    <p:sldId id="421" r:id="rId12"/>
    <p:sldId id="418" r:id="rId13"/>
    <p:sldId id="419" r:id="rId14"/>
    <p:sldId id="420" r:id="rId15"/>
    <p:sldId id="423" r:id="rId16"/>
    <p:sldId id="444" r:id="rId17"/>
    <p:sldId id="445" r:id="rId18"/>
    <p:sldId id="446" r:id="rId19"/>
    <p:sldId id="447" r:id="rId20"/>
    <p:sldId id="424" r:id="rId21"/>
    <p:sldId id="426" r:id="rId22"/>
    <p:sldId id="427" r:id="rId23"/>
    <p:sldId id="428" r:id="rId24"/>
    <p:sldId id="429" r:id="rId25"/>
    <p:sldId id="430" r:id="rId26"/>
    <p:sldId id="435" r:id="rId27"/>
    <p:sldId id="436" r:id="rId28"/>
    <p:sldId id="437" r:id="rId29"/>
    <p:sldId id="438" r:id="rId30"/>
    <p:sldId id="439" r:id="rId31"/>
    <p:sldId id="441" r:id="rId32"/>
    <p:sldId id="443" r:id="rId33"/>
    <p:sldId id="492" r:id="rId34"/>
    <p:sldId id="493" r:id="rId35"/>
    <p:sldId id="494" r:id="rId36"/>
    <p:sldId id="495" r:id="rId37"/>
    <p:sldId id="496" r:id="rId38"/>
    <p:sldId id="440" r:id="rId39"/>
    <p:sldId id="448" r:id="rId40"/>
    <p:sldId id="449" r:id="rId41"/>
    <p:sldId id="451" r:id="rId42"/>
    <p:sldId id="452" r:id="rId43"/>
    <p:sldId id="454" r:id="rId44"/>
    <p:sldId id="455" r:id="rId45"/>
    <p:sldId id="456" r:id="rId46"/>
    <p:sldId id="457" r:id="rId47"/>
    <p:sldId id="472" r:id="rId48"/>
    <p:sldId id="458" r:id="rId49"/>
    <p:sldId id="475" r:id="rId50"/>
    <p:sldId id="478" r:id="rId51"/>
    <p:sldId id="476" r:id="rId52"/>
    <p:sldId id="479" r:id="rId53"/>
    <p:sldId id="480" r:id="rId54"/>
    <p:sldId id="525" r:id="rId55"/>
    <p:sldId id="528" r:id="rId56"/>
    <p:sldId id="526" r:id="rId57"/>
    <p:sldId id="527" r:id="rId58"/>
    <p:sldId id="258" r:id="rId59"/>
  </p:sldIdLst>
  <p:sldSz cx="9144000" cy="5143500" type="screen16x9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27"/>
    <a:srgbClr val="5ED5D1"/>
    <a:srgbClr val="FF6E97"/>
    <a:srgbClr val="0070C0"/>
    <a:srgbClr val="F1A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/>
    <p:restoredTop sz="96741" autoAdjust="0"/>
  </p:normalViewPr>
  <p:slideViewPr>
    <p:cSldViewPr>
      <p:cViewPr varScale="1">
        <p:scale>
          <a:sx n="73" d="100"/>
          <a:sy n="73" d="100"/>
        </p:scale>
        <p:origin x="966" y="54"/>
      </p:cViewPr>
      <p:guideLst>
        <p:guide orient="horz" pos="1429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FA4-3F8D-49A4-B7F4-2E332D92BC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47F4-F9DE-4A80-BD59-3795434605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947F4-F9DE-4A80-BD59-379543460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bg>
      <p:bgPr>
        <a:pattFill prst="cross">
          <a:fgClr>
            <a:srgbClr val="E8E8E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직사각형 8"/>
          <p:cNvSpPr/>
          <p:nvPr userDrawn="1"/>
        </p:nvSpPr>
        <p:spPr>
          <a:xfrm>
            <a:off x="7969250" y="230982"/>
            <a:ext cx="717550" cy="3462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latinLnBrk="1" hangingPunct="1"/>
            <a:r>
              <a:rPr lang="en-US" altLang="ko-KR" sz="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n-US" altLang="ko-KR" sz="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1" latinLnBrk="1" hangingPunct="1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en-US" altLang="ko-KR" sz="9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>
              <a:defRPr/>
            </a:pPr>
            <a:endParaRPr lang="ko-KR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latinLnBrk="1">
              <a:defRPr/>
            </a:pPr>
            <a:endParaRPr lang="ko-KR" alt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 latinLnBrk="1">
              <a:defRPr/>
            </a:pPr>
            <a:fld id="{029F7436-4A86-45DF-BA25-84C1FAFAFC1D}" type="slidenum">
              <a:rPr lang="ko-KR" altLang="en-US" sz="900" smtClean="0">
                <a:solidFill>
                  <a:schemeClr val="tx1">
                    <a:tint val="75000"/>
                  </a:schemeClr>
                </a:solidFill>
              </a:rPr>
            </a:fld>
            <a:endParaRPr lang="ko-KR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Text Placeholder 10"/>
          <p:cNvSpPr txBox="1"/>
          <p:nvPr userDrawn="1"/>
        </p:nvSpPr>
        <p:spPr>
          <a:xfrm>
            <a:off x="637883" y="469390"/>
            <a:ext cx="10905239" cy="2284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16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500" b="0" i="0" u="none" strike="noStrike" kern="0" cap="none" spc="113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Medium" panose="02000000000000000000" pitchFamily="2" charset="0"/>
              <a:cs typeface="+mn-cs"/>
            </a:endParaRPr>
          </a:p>
        </p:txBody>
      </p:sp>
      <p:sp>
        <p:nvSpPr>
          <p:cNvPr id="13" name="Text Placeholder 10"/>
          <p:cNvSpPr txBox="1"/>
          <p:nvPr userDrawn="1"/>
        </p:nvSpPr>
        <p:spPr>
          <a:xfrm>
            <a:off x="650583" y="311572"/>
            <a:ext cx="10905239" cy="1170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0" spc="20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16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750" b="0" i="0" u="none" strike="noStrike" kern="0" cap="none" spc="15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Light" panose="02000000000000000000" pitchFamily="2" charset="0"/>
              <a:cs typeface="+mn-cs"/>
            </a:endParaRPr>
          </a:p>
        </p:txBody>
      </p:sp>
      <p:sp>
        <p:nvSpPr>
          <p:cNvPr id="14" name="Rectangle 10"/>
          <p:cNvSpPr/>
          <p:nvPr userDrawn="1"/>
        </p:nvSpPr>
        <p:spPr>
          <a:xfrm>
            <a:off x="650583" y="762002"/>
            <a:ext cx="639759" cy="34289"/>
          </a:xfrm>
          <a:prstGeom prst="rect">
            <a:avLst/>
          </a:prstGeom>
          <a:solidFill>
            <a:srgbClr val="118C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015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6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8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10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12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14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16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18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20" descr="http://img1.imgtn.bdimg.com/it/u=2804573906,145185488&amp;fm=214&amp;gp=0.jp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29" descr="http://img5.imgtn.bdimg.com/it/u=2967399882,3599175843&amp;fm=26&amp;gp=0.jp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AutoShape 31" descr="http://img5.imgtn.bdimg.com/it/u=2967399882,3599175843&amp;fm=26&amp;gp=0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AutoShape 33" descr="http://img5.imgtn.bdimg.com/it/u=2967399882,3599175843&amp;fm=26&amp;gp=0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6910" y="1713865"/>
            <a:ext cx="7917815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吊打面试官的硬核技能</a:t>
            </a:r>
            <a:endParaRPr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sz="4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消息队列</a:t>
            </a:r>
            <a:endParaRPr sz="4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流量削峰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9445" y="1614805"/>
            <a:ext cx="4086860" cy="2416175"/>
          </a:xfrm>
        </p:spPr>
        <p:txBody>
          <a:bodyPr/>
          <a:p>
            <a:pPr marL="0" lvl="1" indent="0" algn="l">
              <a:lnSpc>
                <a:spcPct val="180000"/>
              </a:lnSpc>
              <a:buClrTx/>
              <a:buSzTx/>
              <a:buNone/>
            </a:pPr>
            <a:r>
              <a:rPr lang="zh-CN" altLang="en-US" sz="1600"/>
              <a:t>应用系统如果遇到系统请求流量的瞬间猛增，有可能会将系统压垮。有了消息队列可以将大量请求缓存起来，分散到很长一段时间处理，这样可以大大提到系统的稳定性和用户体验。</a:t>
            </a:r>
            <a:endParaRPr lang="zh-CN" altLang="en-US" sz="1600"/>
          </a:p>
        </p:txBody>
      </p:sp>
      <p:pic>
        <p:nvPicPr>
          <p:cNvPr id="2" name="图片 1" descr="mq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35245" y="983615"/>
            <a:ext cx="3622040" cy="3677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流量削峰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9445" y="1614805"/>
            <a:ext cx="4086860" cy="2416175"/>
          </a:xfrm>
        </p:spPr>
        <p:txBody>
          <a:bodyPr/>
          <a:p>
            <a:pPr marL="0" lvl="1" indent="0" algn="l">
              <a:lnSpc>
                <a:spcPct val="180000"/>
              </a:lnSpc>
              <a:buClrTx/>
              <a:buSzTx/>
              <a:buNone/>
            </a:pPr>
            <a:r>
              <a:rPr lang="zh-CN" altLang="en-US" sz="1600"/>
              <a:t>一般情况，为了保证系统的稳定性，如果系统负载超过阈值，就会阻止用户请求，这会影响用户体验，而如果使用消息队列将请求缓存起来，等待系统处理完毕后通知用户下单完毕，这样总不能下单体验要好。</a:t>
            </a:r>
            <a:endParaRPr lang="zh-CN" altLang="en-US" sz="1600"/>
          </a:p>
        </p:txBody>
      </p:sp>
      <p:pic>
        <p:nvPicPr>
          <p:cNvPr id="3" name="图片 2" descr="mq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70" y="966470"/>
            <a:ext cx="422783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流量削峰的经济考量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9445" y="1614805"/>
            <a:ext cx="4086860" cy="2416175"/>
          </a:xfrm>
        </p:spPr>
        <p:txBody>
          <a:bodyPr/>
          <a:p>
            <a:pPr marL="0" lvl="1" indent="0" algn="l">
              <a:lnSpc>
                <a:spcPct val="180000"/>
              </a:lnSpc>
              <a:buClrTx/>
              <a:buSzTx/>
              <a:buNone/>
            </a:pPr>
            <a:r>
              <a:rPr lang="zh-CN" altLang="en-US" sz="1600"/>
              <a:t>业务系统正常时段的QPS如果是1000，流量最高峰是10000，为了应对流量高峰配置高性能的服务器显然不划算，这时可以使用消息队列对峰值流量削峰</a:t>
            </a:r>
            <a:endParaRPr lang="zh-CN" altLang="en-US" sz="1600"/>
          </a:p>
        </p:txBody>
      </p:sp>
      <p:pic>
        <p:nvPicPr>
          <p:cNvPr id="3" name="图片 2" descr="mq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70" y="1010285"/>
            <a:ext cx="422783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02590" y="1638300"/>
            <a:ext cx="8339455" cy="233553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为什么要用消息队列？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100"/>
              <a:t>解耦</a:t>
            </a:r>
            <a:endParaRPr lang="zh-CN" altLang="en-US" sz="2100"/>
          </a:p>
          <a:p>
            <a:pPr lvl="1">
              <a:lnSpc>
                <a:spcPct val="120000"/>
              </a:lnSpc>
            </a:pPr>
            <a:r>
              <a:rPr lang="zh-CN" altLang="en-US" sz="2100"/>
              <a:t>异步</a:t>
            </a:r>
            <a:endParaRPr lang="zh-CN" altLang="en-US" sz="2100"/>
          </a:p>
          <a:p>
            <a:pPr lvl="1">
              <a:lnSpc>
                <a:spcPct val="120000"/>
              </a:lnSpc>
            </a:pPr>
            <a:r>
              <a:rPr lang="zh-CN" altLang="en-US" sz="2100"/>
              <a:t>削峰</a:t>
            </a:r>
            <a:endParaRPr lang="zh-CN" altLang="en-US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364"/>
            <a:ext cx="8229600" cy="857250"/>
          </a:xfrm>
        </p:spPr>
        <p:txBody>
          <a:bodyPr/>
          <a:p>
            <a:pPr marL="0"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各种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消息队列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产品的比较?</a:t>
            </a:r>
            <a:b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55" y="1570990"/>
            <a:ext cx="8237855" cy="2592705"/>
          </a:xfrm>
        </p:spPr>
        <p:txBody>
          <a:bodyPr/>
          <a:p>
            <a:endParaRPr lang="zh-CN" altLang="en-US"/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>
                <a:ea typeface="仿宋" panose="02010609060101010101" charset="-122"/>
              </a:rPr>
              <a:t>考察面试者是否对市面上的</a:t>
            </a:r>
            <a:r>
              <a:rPr lang="en-US" altLang="zh-CN" sz="1600">
                <a:ea typeface="仿宋" panose="02010609060101010101" charset="-122"/>
              </a:rPr>
              <a:t>MQ</a:t>
            </a:r>
            <a:r>
              <a:rPr lang="zh-CN" altLang="en-US" sz="1600">
                <a:ea typeface="仿宋" panose="02010609060101010101" charset="-122"/>
              </a:rPr>
              <a:t>产品做过调研？</a:t>
            </a:r>
            <a:endParaRPr lang="zh-CN" altLang="en-US" sz="1600">
              <a:ea typeface="仿宋" panose="02010609060101010101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>
                <a:ea typeface="仿宋" panose="02010609060101010101" charset="-122"/>
              </a:rPr>
              <a:t>在选择</a:t>
            </a:r>
            <a:r>
              <a:rPr lang="en-US" altLang="zh-CN" sz="1600">
                <a:ea typeface="仿宋" panose="02010609060101010101" charset="-122"/>
              </a:rPr>
              <a:t>MQ</a:t>
            </a:r>
            <a:r>
              <a:rPr lang="zh-CN" altLang="en-US" sz="1600">
                <a:ea typeface="仿宋" panose="02010609060101010101" charset="-122"/>
              </a:rPr>
              <a:t>时是否根据不同</a:t>
            </a:r>
            <a:r>
              <a:rPr lang="en-US" altLang="zh-CN" sz="1600">
                <a:ea typeface="仿宋" panose="02010609060101010101" charset="-122"/>
              </a:rPr>
              <a:t>MQ</a:t>
            </a:r>
            <a:r>
              <a:rPr lang="zh-CN" altLang="en-US" sz="1600">
                <a:ea typeface="仿宋" panose="02010609060101010101" charset="-122"/>
              </a:rPr>
              <a:t>的产品特点做过对比和取舍？</a:t>
            </a:r>
            <a:endParaRPr lang="zh-CN" altLang="en-US" sz="3200"/>
          </a:p>
          <a:p>
            <a:pPr marL="457200" lvl="1" indent="0">
              <a:buNone/>
            </a:pPr>
            <a:endParaRPr lang="zh-CN" altLang="en-US" sz="1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面试官心理分析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pic>
        <p:nvPicPr>
          <p:cNvPr id="11" name="图片 10" descr="MQ比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5" y="1327150"/>
            <a:ext cx="4625975" cy="3429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1236345"/>
            <a:ext cx="1574800" cy="1289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3545205"/>
            <a:ext cx="2603500" cy="781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0" y="2827655"/>
            <a:ext cx="2374900" cy="857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075" y="1195070"/>
            <a:ext cx="2159000" cy="1371600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372995" y="565150"/>
            <a:ext cx="4909820" cy="629920"/>
          </a:xfrm>
        </p:spPr>
        <p:txBody>
          <a:bodyPr/>
          <a:p>
            <a:r>
              <a:rPr lang="zh-CN" altLang="en-US" sz="4000"/>
              <a:t>几种</a:t>
            </a:r>
            <a:r>
              <a:rPr lang="en-US" altLang="zh-CN" sz="4000"/>
              <a:t>MQ</a:t>
            </a:r>
            <a:r>
              <a:rPr lang="zh-CN" altLang="en-US" sz="4000"/>
              <a:t>的对比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370"/>
            <a:ext cx="8229600" cy="3117850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1600">
                <a:ea typeface="仿宋" panose="02010609060101010101" charset="-122"/>
                <a:sym typeface="+mn-ea"/>
              </a:rPr>
              <a:t>ActiveMQ，早起使用的较多</a:t>
            </a:r>
            <a:r>
              <a:rPr lang="zh-CN" altLang="en-US" sz="1600">
                <a:ea typeface="仿宋" panose="02010609060101010101" charset="-122"/>
              </a:rPr>
              <a:t>，没经过大规模吞吐量场景的验证，社区也不是很活跃，</a:t>
            </a:r>
            <a:r>
              <a:rPr lang="zh-CN" altLang="en-US" sz="1600">
                <a:ea typeface="仿宋" panose="02010609060101010101" charset="-122"/>
                <a:sym typeface="+mn-ea"/>
              </a:rPr>
              <a:t>但是现在确实大家用的不多了，</a:t>
            </a:r>
            <a:r>
              <a:rPr lang="zh-CN" altLang="en-US" sz="1600">
                <a:ea typeface="仿宋" panose="02010609060101010101" charset="-122"/>
              </a:rPr>
              <a:t>不推荐。</a:t>
            </a:r>
            <a:endParaRPr lang="zh-CN" altLang="en-US" sz="1600"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ea typeface="仿宋" panose="02010609060101010101" charset="-122"/>
              </a:rPr>
              <a:t>RabbitMQ，开发语言 erlang 阻止了大量的 Java 工程师去深入研究和掌控它，对公司而言，几乎处于不可控的状态，但是</a:t>
            </a:r>
            <a:r>
              <a:rPr lang="en-US" altLang="zh-CN" sz="1600">
                <a:ea typeface="仿宋" panose="02010609060101010101" charset="-122"/>
              </a:rPr>
              <a:t>RabbitMQ</a:t>
            </a:r>
            <a:r>
              <a:rPr lang="zh-CN" altLang="en-US" sz="1600">
                <a:ea typeface="仿宋" panose="02010609060101010101" charset="-122"/>
              </a:rPr>
              <a:t>是开源的，比较稳定的支持，活跃度也高，如不考虑二次开发，</a:t>
            </a:r>
            <a:r>
              <a:rPr lang="zh-CN" altLang="en-US" sz="1600">
                <a:solidFill>
                  <a:srgbClr val="FF0000"/>
                </a:solidFill>
                <a:ea typeface="仿宋" panose="02010609060101010101" charset="-122"/>
              </a:rPr>
              <a:t>追求性能和稳定性，推荐使用</a:t>
            </a:r>
            <a:r>
              <a:rPr lang="zh-CN" altLang="en-US" sz="1600">
                <a:ea typeface="仿宋" panose="02010609060101010101" charset="-122"/>
              </a:rPr>
              <a:t>。</a:t>
            </a:r>
            <a:endParaRPr lang="zh-CN" altLang="en-US" sz="1600"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ea typeface="仿宋" panose="02010609060101010101" charset="-122"/>
              </a:rPr>
              <a:t>RocketMQ，开发语言是</a:t>
            </a:r>
            <a:r>
              <a:rPr lang="en-US" altLang="zh-CN" sz="1600">
                <a:ea typeface="仿宋" panose="02010609060101010101" charset="-122"/>
              </a:rPr>
              <a:t>Java</a:t>
            </a:r>
            <a:r>
              <a:rPr lang="zh-CN" altLang="en-US" sz="1600">
                <a:ea typeface="仿宋" panose="02010609060101010101" charset="-122"/>
              </a:rPr>
              <a:t>，在阿里内部经受过高并发业务的考验，</a:t>
            </a:r>
            <a:r>
              <a:rPr lang="zh-CN" altLang="en-US" sz="1600">
                <a:solidFill>
                  <a:srgbClr val="FF0000"/>
                </a:solidFill>
                <a:ea typeface="仿宋" panose="02010609060101010101" charset="-122"/>
              </a:rPr>
              <a:t>稳定性和性能均不错</a:t>
            </a:r>
            <a:r>
              <a:rPr lang="zh-CN" altLang="en-US" sz="1600">
                <a:ea typeface="仿宋" panose="02010609060101010101" charset="-122"/>
              </a:rPr>
              <a:t>，</a:t>
            </a:r>
            <a:r>
              <a:rPr lang="zh-CN" altLang="en-US" sz="1600">
                <a:solidFill>
                  <a:srgbClr val="FF0000"/>
                </a:solidFill>
                <a:ea typeface="仿宋" panose="02010609060101010101" charset="-122"/>
              </a:rPr>
              <a:t>考虑后期可能二次开发，推荐使用</a:t>
            </a:r>
            <a:r>
              <a:rPr lang="zh-CN" altLang="en-US" sz="1600">
                <a:ea typeface="仿宋" panose="02010609060101010101" charset="-122"/>
              </a:rPr>
              <a:t>。</a:t>
            </a:r>
            <a:endParaRPr lang="zh-CN" altLang="en-US" sz="1600"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ea typeface="仿宋" panose="02010609060101010101" charset="-122"/>
                <a:sym typeface="+mn-ea"/>
              </a:rPr>
              <a:t>Kafka ，</a:t>
            </a:r>
            <a:r>
              <a:rPr lang="zh-CN" altLang="en-US" sz="1600">
                <a:ea typeface="仿宋" panose="02010609060101010101" charset="-122"/>
              </a:rPr>
              <a:t>大数据领域的实时计算、日志采集等场景，用 Kafka 是业内标准的，社区活跃度很高，推荐使用。</a:t>
            </a:r>
            <a:r>
              <a:rPr lang="zh-CN" altLang="en-US" sz="1600">
                <a:solidFill>
                  <a:srgbClr val="FF0000"/>
                </a:solidFill>
                <a:ea typeface="仿宋" panose="02010609060101010101" charset="-122"/>
              </a:rPr>
              <a:t>大数据领域日志采集等业务推荐使用。</a:t>
            </a:r>
            <a:endParaRPr lang="zh-CN" altLang="en-US" sz="1600">
              <a:solidFill>
                <a:srgbClr val="FF0000"/>
              </a:solidFill>
              <a:ea typeface="仿宋" panose="0201060906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/>
        </p:nvSpPr>
        <p:spPr>
          <a:xfrm>
            <a:off x="2117090" y="645160"/>
            <a:ext cx="4909820" cy="629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小结</a:t>
            </a:r>
            <a:endParaRPr lang="zh-CN" alt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364"/>
            <a:ext cx="8229600" cy="857250"/>
          </a:xfrm>
        </p:spPr>
        <p:txBody>
          <a:bodyPr/>
          <a:p>
            <a:pPr marL="0"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消息队列的优点和缺点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?</a:t>
            </a:r>
            <a:b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1699895"/>
            <a:ext cx="8272780" cy="1861185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考察面试者在项目中引入一个新的技术后，是否全面考虑过新的技术对当前项目的影响。</a:t>
            </a:r>
            <a:endParaRPr lang="en-US" altLang="zh-CN" sz="2000" b="1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>
                <a:sym typeface="+mn-ea"/>
              </a:rPr>
              <a:t>面试官心理分析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319"/>
            <a:ext cx="8229600" cy="85725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面试题列表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7295"/>
            <a:ext cx="8229600" cy="3708400"/>
          </a:xfrm>
        </p:spPr>
        <p:txBody>
          <a:bodyPr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为什么要用消息队列？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消息队列的应用场景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各种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消息队列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产品的比较?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消息队列的优点和缺点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如何保证消息队列的高可用？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如何保证消息不丢失？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如何保证消息不被重复消费？（如何保证消息消费的幂等性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如何保证消息消费的顺序性？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MQ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的分布式事务实现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10" y="1446530"/>
            <a:ext cx="3560445" cy="2994025"/>
          </a:xfrm>
        </p:spPr>
        <p:txBody>
          <a:bodyPr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削峰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740910" y="1446530"/>
            <a:ext cx="3209925" cy="2460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系统可用性降低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系统复杂度提高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14400" lvl="2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一致性问题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99895"/>
            <a:ext cx="2800985" cy="2913380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/>
              <a:t>系统引入的外部依赖越多，系统稳定性越差。一旦MQ宕机，就会对业务造成影响。</a:t>
            </a:r>
            <a:endParaRPr lang="zh-CN" altLang="en-US" sz="200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995">
                <a:solidFill>
                  <a:srgbClr val="FF0000"/>
                </a:solidFill>
              </a:rPr>
              <a:t>如何保证MQ的高可用？</a:t>
            </a:r>
            <a:endParaRPr lang="zh-CN" altLang="en-US" sz="1995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系统可用性降低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pic>
        <p:nvPicPr>
          <p:cNvPr id="8" name="图片 7" descr="解耦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05" y="1907540"/>
            <a:ext cx="4516755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30" y="1626870"/>
            <a:ext cx="4030345" cy="3182620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/>
              <a:t>MQ的加入大大增加了系统的复杂度，以前系统间是同步的远程调用，现在是通过MQ进行异步调用。</a:t>
            </a:r>
            <a:endParaRPr lang="zh-CN" altLang="en-US" sz="200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zh-CN" altLang="en-US" sz="1995">
                <a:solidFill>
                  <a:srgbClr val="FF0000"/>
                </a:solidFill>
                <a:sym typeface="+mn-ea"/>
              </a:rPr>
              <a:t>消息丢失怎么办？</a:t>
            </a:r>
            <a:endParaRPr lang="zh-CN" altLang="en-US" sz="1995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zh-CN" altLang="en-US" sz="1995">
                <a:solidFill>
                  <a:srgbClr val="FF0000"/>
                </a:solidFill>
              </a:rPr>
              <a:t>重复消息怎么处理？</a:t>
            </a:r>
            <a:endParaRPr lang="zh-CN" altLang="en-US" sz="1995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zh-CN" altLang="en-US" sz="1995">
                <a:solidFill>
                  <a:srgbClr val="FF0000"/>
                </a:solidFill>
              </a:rPr>
              <a:t>如何保证消息传递的顺序性？</a:t>
            </a:r>
            <a:endParaRPr lang="zh-CN" altLang="en-US" sz="1995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系统复杂度提高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pic>
        <p:nvPicPr>
          <p:cNvPr id="2" name="图片 1" descr="解耦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1918970"/>
            <a:ext cx="4516755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30" y="1626870"/>
            <a:ext cx="4219575" cy="3182620"/>
          </a:xfrm>
        </p:spPr>
        <p:txBody>
          <a:bodyPr/>
          <a:p>
            <a:pPr marL="0" lvl="1"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tx1"/>
                </a:solidFill>
              </a:rPr>
              <a:t>A系统处理完业务，通过MQ给B、C、D三个系统发消息数据，如果B系统、C系统处理成功，D系统处理失败。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lvl="1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995">
                <a:solidFill>
                  <a:srgbClr val="FF0000"/>
                </a:solidFill>
              </a:rPr>
              <a:t>如何保证消息数据处理的一致性？</a:t>
            </a:r>
            <a:endParaRPr lang="zh-CN" altLang="en-US" sz="1995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一致性问题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pic>
        <p:nvPicPr>
          <p:cNvPr id="9" name="图片 8" descr="mq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0" y="1520190"/>
            <a:ext cx="36512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706755"/>
            <a:ext cx="4909820" cy="629920"/>
          </a:xfrm>
        </p:spPr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02590" y="1638300"/>
            <a:ext cx="7785100" cy="852805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消息队列的优点和缺点?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1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917575" y="2395855"/>
            <a:ext cx="3479800" cy="21615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ClrTx/>
              <a:buSzTx/>
              <a:buNone/>
            </a:pPr>
            <a:r>
              <a:rPr lang="zh-CN" altLang="en-US" sz="2400" u="sng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</a:t>
            </a:r>
            <a:endParaRPr lang="zh-CN" altLang="en-US" sz="2400" u="sng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削峰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411220" y="2395855"/>
            <a:ext cx="3194685" cy="2000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2400" u="sng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</a:t>
            </a:r>
            <a:endParaRPr lang="zh-CN" altLang="en-US" sz="2400" u="sng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系统可用性降低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系统复杂度提高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一致性问题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364"/>
            <a:ext cx="8229600" cy="857250"/>
          </a:xfrm>
        </p:spPr>
        <p:txBody>
          <a:bodyPr/>
          <a:p>
            <a:pPr marL="0"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如何保证消息队列的高可用？</a:t>
            </a:r>
            <a:b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1699895"/>
            <a:ext cx="6987540" cy="2007235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项目中引入了</a:t>
            </a:r>
            <a:r>
              <a:rPr lang="en-US" altLang="zh-CN" sz="2000">
                <a:ea typeface="仿宋" panose="02010609060101010101" charset="-122"/>
                <a:sym typeface="+mn-ea"/>
              </a:rPr>
              <a:t>MQ</a:t>
            </a:r>
            <a:r>
              <a:rPr lang="zh-CN" altLang="en-US" sz="2000">
                <a:ea typeface="仿宋" panose="02010609060101010101" charset="-122"/>
                <a:sym typeface="+mn-ea"/>
              </a:rPr>
              <a:t>导致系统的可用性降低，面试官想知道的是面试者针对</a:t>
            </a:r>
            <a:r>
              <a:rPr lang="zh-CN" altLang="en-US" sz="2000" b="1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可用性</a:t>
            </a:r>
            <a:r>
              <a:rPr lang="zh-CN" altLang="en-US" sz="2000">
                <a:ea typeface="仿宋" panose="02010609060101010101" charset="-122"/>
                <a:sym typeface="+mn-ea"/>
              </a:rPr>
              <a:t>降低问题的思考和解决思路。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问答此问题时，面试者只需针对自己使用过的一两个</a:t>
            </a:r>
            <a:r>
              <a:rPr lang="en-US" altLang="zh-CN" sz="2000">
                <a:ea typeface="仿宋" panose="02010609060101010101" charset="-122"/>
                <a:sym typeface="+mn-ea"/>
              </a:rPr>
              <a:t>MQ</a:t>
            </a:r>
            <a:r>
              <a:rPr lang="zh-CN" altLang="en-US" sz="2000">
                <a:ea typeface="仿宋" panose="02010609060101010101" charset="-122"/>
                <a:sym typeface="+mn-ea"/>
              </a:rPr>
              <a:t>产品的</a:t>
            </a:r>
            <a:r>
              <a:rPr lang="zh-CN" altLang="en-US" sz="2000">
                <a:ea typeface="仿宋" panose="02010609060101010101" charset="-122"/>
                <a:sym typeface="+mn-ea"/>
              </a:rPr>
              <a:t>高可用方案回答即可。</a:t>
            </a:r>
            <a:endParaRPr lang="zh-CN" altLang="en-US" sz="2000"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>
                <a:sym typeface="+mn-ea"/>
              </a:rPr>
              <a:t>面试官心理分析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51685" y="699770"/>
            <a:ext cx="6487160" cy="629920"/>
          </a:xfrm>
        </p:spPr>
        <p:txBody>
          <a:bodyPr/>
          <a:p>
            <a:r>
              <a:rPr lang="en-US" altLang="zh-CN" sz="4000">
                <a:sym typeface="+mn-ea"/>
              </a:rPr>
              <a:t>RabbitMQ</a:t>
            </a:r>
            <a:r>
              <a:rPr lang="zh-CN" altLang="en-US" sz="4000">
                <a:sym typeface="+mn-ea"/>
              </a:rPr>
              <a:t>高可用</a:t>
            </a:r>
            <a:r>
              <a:rPr lang="en-US" altLang="zh-CN" sz="4000">
                <a:sym typeface="+mn-ea"/>
              </a:rPr>
              <a:t>-</a:t>
            </a:r>
            <a:r>
              <a:rPr lang="zh-CN" altLang="en-US" sz="4000">
                <a:sym typeface="+mn-ea"/>
              </a:rPr>
              <a:t>普通集群</a:t>
            </a:r>
            <a:endParaRPr lang="zh-CN" altLang="en-US"/>
          </a:p>
        </p:txBody>
      </p:sp>
      <p:pic>
        <p:nvPicPr>
          <p:cNvPr id="6" name="图片 5" descr="mq-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85" y="1329690"/>
            <a:ext cx="4714875" cy="342709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8905" y="1452245"/>
            <a:ext cx="4354830" cy="3195320"/>
          </a:xfrm>
        </p:spPr>
        <p:txBody>
          <a:bodyPr/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在多台机器上分别启动</a:t>
            </a:r>
            <a:r>
              <a:rPr lang="en-US" altLang="zh-CN" sz="1600">
                <a:solidFill>
                  <a:schemeClr val="tx1"/>
                </a:solidFill>
              </a:rPr>
              <a:t>RabbitMQ</a:t>
            </a:r>
            <a:r>
              <a:rPr lang="zh-CN" altLang="en-US" sz="1600">
                <a:solidFill>
                  <a:schemeClr val="tx1"/>
                </a:solidFill>
              </a:rPr>
              <a:t>实例。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多个实例之间可以相互通信。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3. </a:t>
            </a:r>
            <a:r>
              <a:rPr lang="zh-CN" altLang="en-US" sz="1600">
                <a:solidFill>
                  <a:schemeClr val="tx1"/>
                </a:solidFill>
              </a:rPr>
              <a:t>创建的</a:t>
            </a:r>
            <a:r>
              <a:rPr lang="en-US" altLang="zh-CN" sz="1600">
                <a:solidFill>
                  <a:schemeClr val="tx1"/>
                </a:solidFill>
              </a:rPr>
              <a:t>Queue</a:t>
            </a:r>
            <a:r>
              <a:rPr lang="zh-CN" altLang="en-US" sz="1600">
                <a:solidFill>
                  <a:schemeClr val="tx1"/>
                </a:solidFill>
              </a:rPr>
              <a:t>只会放在一个</a:t>
            </a:r>
            <a:r>
              <a:rPr lang="en-US" altLang="zh-CN" sz="1600">
                <a:solidFill>
                  <a:schemeClr val="tx1"/>
                </a:solidFill>
              </a:rPr>
              <a:t>RabbitMQ</a:t>
            </a:r>
            <a:r>
              <a:rPr lang="zh-CN" altLang="en-US" sz="1600">
                <a:solidFill>
                  <a:schemeClr val="tx1"/>
                </a:solidFill>
              </a:rPr>
              <a:t>上，其他实例都同步元数据。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4. </a:t>
            </a:r>
            <a:r>
              <a:rPr lang="zh-CN" altLang="en-US" sz="1600">
                <a:solidFill>
                  <a:schemeClr val="tx1"/>
                </a:solidFill>
              </a:rPr>
              <a:t>消费的时候，如果连接的没有</a:t>
            </a:r>
            <a:r>
              <a:rPr lang="en-US" altLang="zh-CN" sz="1600">
                <a:solidFill>
                  <a:schemeClr val="tx1"/>
                </a:solidFill>
              </a:rPr>
              <a:t>Queue</a:t>
            </a:r>
            <a:r>
              <a:rPr lang="zh-CN" altLang="en-US" sz="1600">
                <a:solidFill>
                  <a:schemeClr val="tx1"/>
                </a:solidFill>
              </a:rPr>
              <a:t>，那么当前实例会从</a:t>
            </a:r>
            <a:r>
              <a:rPr lang="en-US" altLang="zh-CN" sz="1600">
                <a:solidFill>
                  <a:schemeClr val="tx1"/>
                </a:solidFill>
              </a:rPr>
              <a:t>queue</a:t>
            </a:r>
            <a:r>
              <a:rPr lang="zh-CN" altLang="en-US" sz="1600">
                <a:solidFill>
                  <a:schemeClr val="tx1"/>
                </a:solidFill>
              </a:rPr>
              <a:t>所在实例拉取数据。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zh-CN" altLang="en-US" sz="1600" b="1" u="sng">
                <a:solidFill>
                  <a:srgbClr val="FF0000"/>
                </a:solidFill>
              </a:rPr>
              <a:t>特点</a:t>
            </a:r>
            <a:endParaRPr lang="zh-CN" altLang="en-US" sz="1600" b="1" u="sng">
              <a:solidFill>
                <a:srgbClr val="FF0000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 b="1" u="sng">
                <a:solidFill>
                  <a:srgbClr val="FF0000"/>
                </a:solidFill>
              </a:rPr>
              <a:t>1. </a:t>
            </a:r>
            <a:r>
              <a:rPr lang="zh-CN" altLang="en-US" sz="1600" b="1" u="sng">
                <a:solidFill>
                  <a:srgbClr val="FF0000"/>
                </a:solidFill>
              </a:rPr>
              <a:t>没有真正做到高可用</a:t>
            </a:r>
            <a:endParaRPr lang="zh-CN" altLang="en-US" sz="1600" b="1" u="sng">
              <a:solidFill>
                <a:srgbClr val="FF0000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zh-CN" sz="1600" b="1" u="sng">
                <a:solidFill>
                  <a:srgbClr val="FF0000"/>
                </a:solidFill>
              </a:rPr>
              <a:t>2. </a:t>
            </a:r>
            <a:r>
              <a:rPr lang="zh-CN" altLang="en-US" sz="1600" b="1" u="sng">
                <a:solidFill>
                  <a:srgbClr val="FF0000"/>
                </a:solidFill>
              </a:rPr>
              <a:t>有数据拉取的开销和单实例的瓶颈问题</a:t>
            </a:r>
            <a:endParaRPr lang="zh-CN" altLang="en-US" sz="1600" b="1" u="sng">
              <a:solidFill>
                <a:srgbClr val="FF0000"/>
              </a:solidFill>
            </a:endParaRPr>
          </a:p>
          <a:p>
            <a:pPr marL="0" lvl="1" indent="0">
              <a:lnSpc>
                <a:spcPct val="130000"/>
              </a:lnSpc>
              <a:buNone/>
            </a:pPr>
            <a:endParaRPr lang="zh-CN" altLang="en-US" sz="1800" u="sng">
              <a:solidFill>
                <a:srgbClr val="FF0000"/>
              </a:solidFill>
            </a:endParaRPr>
          </a:p>
          <a:p>
            <a:pPr marL="457200" lvl="1" indent="-457200">
              <a:lnSpc>
                <a:spcPct val="110000"/>
              </a:lnSpc>
              <a:buAutoNum type="arabicPeriod"/>
            </a:pPr>
            <a:endParaRPr lang="zh-CN" altLang="en-US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51685" y="699770"/>
            <a:ext cx="6487160" cy="629920"/>
          </a:xfrm>
        </p:spPr>
        <p:txBody>
          <a:bodyPr/>
          <a:p>
            <a:r>
              <a:rPr lang="en-US" altLang="zh-CN" sz="4000">
                <a:sym typeface="+mn-ea"/>
              </a:rPr>
              <a:t>RabbitMQ</a:t>
            </a:r>
            <a:r>
              <a:rPr lang="zh-CN" altLang="en-US" sz="4000">
                <a:sym typeface="+mn-ea"/>
              </a:rPr>
              <a:t>高可用</a:t>
            </a:r>
            <a:r>
              <a:rPr lang="en-US" altLang="zh-CN" sz="4000">
                <a:sym typeface="+mn-ea"/>
              </a:rPr>
              <a:t>-</a:t>
            </a:r>
            <a:r>
              <a:rPr lang="zh-CN" altLang="en-US" sz="4000">
                <a:sym typeface="+mn-ea"/>
              </a:rPr>
              <a:t>镜像</a:t>
            </a:r>
            <a:r>
              <a:rPr lang="zh-CN" altLang="en-US" sz="4000">
                <a:sym typeface="+mn-ea"/>
              </a:rPr>
              <a:t>集群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9540" y="1452245"/>
            <a:ext cx="4612005" cy="3201670"/>
          </a:xfrm>
        </p:spPr>
        <p:txBody>
          <a:bodyPr/>
          <a:p>
            <a:pPr marL="0" lvl="1" indent="0">
              <a:lnSpc>
                <a:spcPct val="16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在多台机器上分别启动</a:t>
            </a:r>
            <a:r>
              <a:rPr lang="en-US" altLang="zh-CN" sz="1600">
                <a:solidFill>
                  <a:schemeClr val="tx1"/>
                </a:solidFill>
              </a:rPr>
              <a:t>RabbitMQ</a:t>
            </a:r>
            <a:r>
              <a:rPr lang="zh-CN" altLang="en-US" sz="1600">
                <a:solidFill>
                  <a:schemeClr val="tx1"/>
                </a:solidFill>
              </a:rPr>
              <a:t>实例。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6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多个实例之间可以相互通信。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6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3. </a:t>
            </a:r>
            <a:r>
              <a:rPr lang="zh-CN" altLang="en-US" sz="1600">
                <a:sym typeface="+mn-ea"/>
              </a:rPr>
              <a:t>每次生产者写消息到 queue 的时候，都会自动把消息同步到多个实例的 queue 上。</a:t>
            </a:r>
            <a:r>
              <a:rPr lang="zh-CN" altLang="en-US" sz="1600">
                <a:solidFill>
                  <a:schemeClr val="tx1"/>
                </a:solidFill>
              </a:rPr>
              <a:t>每个</a:t>
            </a:r>
            <a:r>
              <a:rPr lang="en-US" altLang="zh-CN" sz="1600">
                <a:solidFill>
                  <a:schemeClr val="tx1"/>
                </a:solidFill>
              </a:rPr>
              <a:t>RabbitMQ</a:t>
            </a:r>
            <a:r>
              <a:rPr lang="zh-CN" altLang="en-US" sz="1600">
                <a:solidFill>
                  <a:schemeClr val="tx1"/>
                </a:solidFill>
              </a:rPr>
              <a:t>节点上都有</a:t>
            </a:r>
            <a:r>
              <a:rPr lang="en-US" altLang="zh-CN" sz="1600">
                <a:solidFill>
                  <a:schemeClr val="tx1"/>
                </a:solidFill>
              </a:rPr>
              <a:t>Queue</a:t>
            </a:r>
            <a:r>
              <a:rPr lang="zh-CN" altLang="en-US" sz="1600">
                <a:solidFill>
                  <a:schemeClr val="tx1"/>
                </a:solidFill>
              </a:rPr>
              <a:t>的消息数据和元数据。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lnSpc>
                <a:spcPct val="16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4. </a:t>
            </a:r>
            <a:r>
              <a:rPr lang="zh-CN" altLang="en-US" sz="1600">
                <a:solidFill>
                  <a:schemeClr val="tx1"/>
                </a:solidFill>
              </a:rPr>
              <a:t>某一个节点宕机，其他节点依然保存完整数据，不影响客户端消费。</a:t>
            </a:r>
            <a:endParaRPr lang="zh-CN" altLang="en-US" sz="1800" u="sng">
              <a:solidFill>
                <a:srgbClr val="FF0000"/>
              </a:solidFill>
            </a:endParaRPr>
          </a:p>
          <a:p>
            <a:pPr marL="457200" lvl="1" indent="-457200">
              <a:lnSpc>
                <a:spcPct val="110000"/>
              </a:lnSpc>
              <a:buAutoNum type="arabicPeriod"/>
            </a:pPr>
            <a:endParaRPr lang="zh-CN" altLang="en-US" sz="1800" u="sng">
              <a:solidFill>
                <a:srgbClr val="FF0000"/>
              </a:solidFill>
            </a:endParaRPr>
          </a:p>
        </p:txBody>
      </p:sp>
      <p:pic>
        <p:nvPicPr>
          <p:cNvPr id="2" name="图片 1" descr="mq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452245"/>
            <a:ext cx="4000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51685" y="699770"/>
            <a:ext cx="6487160" cy="629920"/>
          </a:xfrm>
        </p:spPr>
        <p:txBody>
          <a:bodyPr/>
          <a:p>
            <a:r>
              <a:rPr lang="en-US" altLang="zh-CN" sz="4000">
                <a:sym typeface="+mn-ea"/>
              </a:rPr>
              <a:t>RocketMQ</a:t>
            </a:r>
            <a:r>
              <a:rPr lang="zh-CN" altLang="en-US" sz="4000">
                <a:sym typeface="+mn-ea"/>
              </a:rPr>
              <a:t>高可用</a:t>
            </a:r>
            <a:r>
              <a:rPr lang="en-US" altLang="zh-CN" sz="4000">
                <a:sym typeface="+mn-ea"/>
              </a:rPr>
              <a:t>-</a:t>
            </a:r>
            <a:r>
              <a:rPr lang="zh-CN" altLang="en-US" sz="4000">
                <a:sym typeface="+mn-ea"/>
              </a:rPr>
              <a:t>双主双从</a:t>
            </a:r>
            <a:endParaRPr lang="zh-CN" altLang="en-US" sz="4000">
              <a:sym typeface="+mn-ea"/>
            </a:endParaRPr>
          </a:p>
        </p:txBody>
      </p:sp>
      <p:pic>
        <p:nvPicPr>
          <p:cNvPr id="3" name="图片 2" descr="RocketMQ角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524000"/>
            <a:ext cx="5504815" cy="3218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170" y="1524000"/>
            <a:ext cx="4969510" cy="197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/>
              <a:t>1. </a:t>
            </a:r>
            <a:r>
              <a:rPr lang="zh-CN" altLang="en-US"/>
              <a:t>生产者通过</a:t>
            </a:r>
            <a:r>
              <a:rPr lang="en-US" altLang="zh-CN"/>
              <a:t>Name Server</a:t>
            </a:r>
            <a:r>
              <a:rPr lang="zh-CN" altLang="en-US"/>
              <a:t>发现</a:t>
            </a:r>
            <a:r>
              <a:rPr lang="en-US" altLang="zh-CN"/>
              <a:t>Broker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2. </a:t>
            </a:r>
            <a:r>
              <a:rPr lang="zh-CN" altLang="en-US"/>
              <a:t>生产者发送队列消息到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Broker</a:t>
            </a:r>
            <a:r>
              <a:rPr lang="zh-CN" altLang="en-US"/>
              <a:t>主节点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3. Broker</a:t>
            </a:r>
            <a:r>
              <a:rPr lang="zh-CN" altLang="en-US"/>
              <a:t>主节点分别和各自从节点同步数据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4. </a:t>
            </a:r>
            <a:r>
              <a:rPr lang="zh-CN" altLang="en-US"/>
              <a:t>消费者从主或者从节点订阅消息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364"/>
            <a:ext cx="8229600" cy="857250"/>
          </a:xfrm>
        </p:spPr>
        <p:txBody>
          <a:bodyPr/>
          <a:p>
            <a:pPr marL="742950" indent="-742950">
              <a:buAutoNum type="arabicPeriod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为什么要用消息队列？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370"/>
            <a:ext cx="8229600" cy="3117850"/>
          </a:xfrm>
        </p:spPr>
        <p:txBody>
          <a:bodyPr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MQ的高可用如何保证?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RabbitMQ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：镜像集群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RocketMQ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：双主双从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1600">
              <a:solidFill>
                <a:srgbClr val="FF0000"/>
              </a:solidFill>
              <a:ea typeface="仿宋" panose="0201060906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/>
        </p:nvSpPr>
        <p:spPr>
          <a:xfrm>
            <a:off x="2117090" y="623570"/>
            <a:ext cx="4909820" cy="629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小结</a:t>
            </a:r>
            <a:endParaRPr lang="zh-CN" alt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364"/>
            <a:ext cx="8229600" cy="857250"/>
          </a:xfrm>
        </p:spPr>
        <p:txBody>
          <a:bodyPr/>
          <a:p>
            <a:pPr marL="0"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如何保证消息不丢失？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707515"/>
            <a:ext cx="7877810" cy="2613025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>
                <a:ea typeface="仿宋" panose="02010609060101010101" charset="-122"/>
                <a:sym typeface="+mn-ea"/>
              </a:rPr>
              <a:t>1. </a:t>
            </a:r>
            <a:r>
              <a:rPr lang="zh-CN" altLang="en-US" sz="2000">
                <a:ea typeface="仿宋" panose="02010609060101010101" charset="-122"/>
                <a:sym typeface="+mn-ea"/>
              </a:rPr>
              <a:t>考察面试者是否清楚</a:t>
            </a:r>
            <a:r>
              <a:rPr lang="zh-CN" altLang="en-US" sz="2000">
                <a:ea typeface="仿宋" panose="02010609060101010101" charset="-122"/>
                <a:sym typeface="+mn-ea"/>
              </a:rPr>
              <a:t>消息</a:t>
            </a:r>
            <a:r>
              <a:rPr lang="zh-CN" altLang="en-US" sz="2000">
                <a:ea typeface="仿宋" panose="02010609060101010101" charset="-122"/>
                <a:sym typeface="+mn-ea"/>
              </a:rPr>
              <a:t>丢失的原因？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>
                <a:ea typeface="仿宋" panose="02010609060101010101" charset="-122"/>
                <a:sym typeface="+mn-ea"/>
              </a:rPr>
              <a:t>2. </a:t>
            </a:r>
            <a:r>
              <a:rPr lang="zh-CN" altLang="en-US" sz="2000">
                <a:ea typeface="仿宋" panose="02010609060101010101" charset="-122"/>
                <a:sym typeface="+mn-ea"/>
              </a:rPr>
              <a:t>如何保证消息不丢失？</a:t>
            </a:r>
            <a:endParaRPr lang="zh-CN" altLang="en-US" sz="2000"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面试官心理分析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5632450" cy="739140"/>
          </a:xfrm>
        </p:spPr>
        <p:txBody>
          <a:bodyPr/>
          <a:p>
            <a:r>
              <a:rPr lang="zh-CN" altLang="en-US"/>
              <a:t>消息丢失的原因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513330"/>
            <a:ext cx="6115050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140" y="1555115"/>
            <a:ext cx="6859270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情况一：消息生产者没有成功发送到MQ Broker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情况二：消息发送给MQ Broker后，Broker宕机导致内存中的消息数据丢失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情况三：消费者获取到消息，但消费者还没有来得及处理宕机了，但此时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中消息已经删除，消费者重启后不能再消费之前的消息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45" y="2581910"/>
            <a:ext cx="5633720" cy="219583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5632450" cy="739140"/>
          </a:xfrm>
        </p:spPr>
        <p:txBody>
          <a:bodyPr/>
          <a:p>
            <a:r>
              <a:rPr lang="zh-CN" altLang="en-US"/>
              <a:t>确保消息不丢失方案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520" y="1438910"/>
            <a:ext cx="6859270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消息发送者发送给MQ Broker后，MQ Broker给生产者确认收到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MQ收到消息后进行消息持久化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消费者收到消息处理完毕后手动进行ack确认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 MQ收到消费者ack确认后删除持久化的消息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370"/>
            <a:ext cx="8229600" cy="3117850"/>
          </a:xfrm>
        </p:spPr>
        <p:txBody>
          <a:bodyPr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消息丢失的原因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ea typeface="仿宋" panose="02010609060101010101" charset="-122"/>
                <a:sym typeface="+mn-ea"/>
              </a:rPr>
              <a:t>- </a:t>
            </a:r>
            <a:r>
              <a:rPr lang="zh-CN" altLang="en-US" sz="1600">
                <a:ea typeface="仿宋" panose="02010609060101010101" charset="-122"/>
                <a:sym typeface="+mn-ea"/>
              </a:rPr>
              <a:t>发送方、</a:t>
            </a:r>
            <a:r>
              <a:rPr lang="en-US" altLang="zh-CN" sz="1600">
                <a:ea typeface="仿宋" panose="02010609060101010101" charset="-122"/>
                <a:sym typeface="+mn-ea"/>
              </a:rPr>
              <a:t>MQ</a:t>
            </a:r>
            <a:r>
              <a:rPr lang="zh-CN" altLang="en-US" sz="1600">
                <a:ea typeface="仿宋" panose="02010609060101010101" charset="-122"/>
                <a:sym typeface="+mn-ea"/>
              </a:rPr>
              <a:t>、消费方都有可能导致消息丢失</a:t>
            </a:r>
            <a:endParaRPr lang="zh-CN" altLang="en-US" sz="1600">
              <a:ea typeface="仿宋" panose="02010609060101010101" charset="-122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如何保证消息不丢失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ea typeface="仿宋" panose="02010609060101010101" charset="-122"/>
                <a:sym typeface="+mn-ea"/>
              </a:rPr>
              <a:t> 	- </a:t>
            </a:r>
            <a:r>
              <a:rPr lang="zh-CN" altLang="en-US" sz="1600">
                <a:ea typeface="仿宋" panose="02010609060101010101" charset="-122"/>
                <a:sym typeface="+mn-ea"/>
              </a:rPr>
              <a:t>发送方可靠发送</a:t>
            </a:r>
            <a:endParaRPr lang="zh-CN" altLang="en-US" sz="1600">
              <a:ea typeface="仿宋" panose="02010609060101010101" charset="-122"/>
              <a:sym typeface="+mn-ea"/>
            </a:endParaRPr>
          </a:p>
          <a:p>
            <a:pPr marL="457200"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    </a:t>
            </a:r>
            <a:r>
              <a:rPr lang="en-US" altLang="zh-CN" sz="1600">
                <a:ea typeface="仿宋" panose="02010609060101010101" charset="-122"/>
                <a:sym typeface="+mn-ea"/>
              </a:rPr>
              <a:t>  -  MQ进行消息持久化</a:t>
            </a:r>
            <a:endParaRPr lang="en-US" altLang="zh-CN" sz="1600">
              <a:ea typeface="仿宋" panose="02010609060101010101" charset="-122"/>
              <a:sym typeface="+mn-ea"/>
            </a:endParaRPr>
          </a:p>
          <a:p>
            <a:pPr marL="457200"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ea typeface="仿宋" panose="02010609060101010101" charset="-122"/>
                <a:sym typeface="+mn-ea"/>
              </a:rPr>
              <a:t>      - 消费方消费完毕进行ACK确认</a:t>
            </a:r>
            <a:r>
              <a:rPr lang="zh-CN" altLang="en-US" sz="1600">
                <a:ea typeface="仿宋" panose="02010609060101010101" charset="-122"/>
                <a:sym typeface="+mn-ea"/>
              </a:rPr>
              <a:t>，</a:t>
            </a:r>
            <a:r>
              <a:rPr lang="en-US" altLang="zh-CN" sz="1600">
                <a:ea typeface="仿宋" panose="02010609060101010101" charset="-122"/>
                <a:sym typeface="+mn-ea"/>
              </a:rPr>
              <a:t>MQ</a:t>
            </a:r>
            <a:r>
              <a:rPr lang="zh-CN" altLang="en-US" sz="1600">
                <a:ea typeface="仿宋" panose="02010609060101010101" charset="-122"/>
                <a:sym typeface="+mn-ea"/>
              </a:rPr>
              <a:t>收到消费方的</a:t>
            </a:r>
            <a:r>
              <a:rPr lang="en-US" altLang="zh-CN" sz="1600">
                <a:ea typeface="仿宋" panose="02010609060101010101" charset="-122"/>
                <a:sym typeface="+mn-ea"/>
              </a:rPr>
              <a:t>ACK</a:t>
            </a:r>
            <a:r>
              <a:rPr lang="zh-CN" altLang="en-US" sz="1600">
                <a:ea typeface="仿宋" panose="02010609060101010101" charset="-122"/>
                <a:sym typeface="+mn-ea"/>
              </a:rPr>
              <a:t>确认再删除本地消息</a:t>
            </a:r>
            <a:endParaRPr lang="zh-CN" altLang="en-US" sz="1600">
              <a:ea typeface="仿宋" panose="02010609060101010101" charset="-122"/>
              <a:sym typeface="+mn-ea"/>
            </a:endParaRPr>
          </a:p>
        </p:txBody>
      </p:sp>
      <p:sp>
        <p:nvSpPr>
          <p:cNvPr id="17" name="标题 16"/>
          <p:cNvSpPr>
            <a:spLocks noGrp="1"/>
          </p:cNvSpPr>
          <p:nvPr/>
        </p:nvSpPr>
        <p:spPr>
          <a:xfrm>
            <a:off x="2117090" y="623570"/>
            <a:ext cx="4909820" cy="629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小结</a:t>
            </a:r>
            <a:endParaRPr lang="zh-CN" altLang="en-US"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10210" y="1562735"/>
            <a:ext cx="8331200" cy="203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3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如何保证消息不被重复消费？       如何保证消息消费的幂等性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?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707515"/>
            <a:ext cx="7877810" cy="2613025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消息的重复消费和保证幂等性会经常被连着问，当出现了重复消息后，为了保证系统数据的正常性，就必须要保证幂等性。针对该问题，面试官实际想要考察的是：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>
                <a:ea typeface="仿宋" panose="02010609060101010101" charset="-122"/>
                <a:sym typeface="+mn-ea"/>
              </a:rPr>
              <a:t>面试者对重复消息产生原因的思考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>
                <a:ea typeface="仿宋" panose="02010609060101010101" charset="-122"/>
                <a:sym typeface="+mn-ea"/>
              </a:rPr>
              <a:t>面试者对保证消息幂等性的方案</a:t>
            </a:r>
            <a:endParaRPr lang="zh-CN" altLang="en-US" sz="2000"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面试官心理分析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5632450" cy="739140"/>
          </a:xfrm>
        </p:spPr>
        <p:txBody>
          <a:bodyPr/>
          <a:p>
            <a:r>
              <a:rPr lang="zh-CN" altLang="en-US"/>
              <a:t>重复消息产生的原因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5455" y="1380490"/>
            <a:ext cx="8066405" cy="2401570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u="sng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消息重复的根本原因是网络不可达。</a:t>
            </a:r>
            <a:endParaRPr lang="zh-CN" altLang="en-US" sz="2000" u="sng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ea typeface="仿宋" panose="02010609060101010101" charset="-122"/>
                <a:sym typeface="+mn-ea"/>
              </a:rPr>
              <a:t>发送时消息重复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710">
                <a:ea typeface="仿宋" panose="02010609060101010101" charset="-122"/>
                <a:sym typeface="+mn-ea"/>
              </a:rPr>
              <a:t>当一条消息已被成功发送到服务端，此时出现了网络闪断，导致服务端对客户端应答失败。 如果此时生产者意识到消息发送失败并尝试再次发送消息，消费者后续会收到两条内容相同的消息。</a:t>
            </a:r>
            <a:endParaRPr lang="zh-CN" altLang="en-US" sz="171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ea typeface="仿宋" panose="020106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5" y="3599180"/>
            <a:ext cx="6496050" cy="11874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3674745"/>
            <a:ext cx="6470650" cy="110744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5632450" cy="739140"/>
          </a:xfrm>
        </p:spPr>
        <p:txBody>
          <a:bodyPr/>
          <a:p>
            <a:r>
              <a:rPr lang="zh-CN" altLang="en-US"/>
              <a:t>重复消息产生的原因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5455" y="1380490"/>
            <a:ext cx="8066405" cy="3066415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u="sng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消息重复的根本原因是网络不可达。</a:t>
            </a:r>
            <a:endParaRPr lang="zh-CN" altLang="en-US" sz="2000" u="sng">
              <a:solidFill>
                <a:srgbClr val="FF0000"/>
              </a:solidFill>
              <a:ea typeface="仿宋" panose="02010609060101010101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ea typeface="仿宋" panose="02010609060101010101" charset="-122"/>
                <a:sym typeface="+mn-ea"/>
              </a:rPr>
              <a:t>消费时消息重复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710">
                <a:ea typeface="仿宋" panose="02010609060101010101" charset="-122"/>
                <a:sym typeface="+mn-ea"/>
              </a:rPr>
              <a:t>消息消费的场景下，消息已投递到消费者并完成业务处理，当消费方给MQ服务端反馈应答的时候网络闪断。 为了保证消息至少被消费一次，MQ服务端将在网络恢复后再次尝试投递之前已被消费方处理过的消息，此时消费者就会收到两条内容相同的消息。</a:t>
            </a:r>
            <a:endParaRPr lang="zh-CN" altLang="en-US" sz="1710"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55" y="1570990"/>
            <a:ext cx="8237855" cy="2592705"/>
          </a:xfrm>
        </p:spPr>
        <p:txBody>
          <a:bodyPr/>
          <a:p>
            <a:endParaRPr lang="zh-CN" altLang="en-US"/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>
                <a:ea typeface="仿宋" panose="02010609060101010101" charset="-122"/>
              </a:rPr>
              <a:t>考察面试者是否知道消息队列用来解决什么样的问题</a:t>
            </a:r>
            <a:r>
              <a:rPr lang="zh-CN" altLang="en-US" sz="1600">
                <a:ea typeface="仿宋" panose="02010609060101010101" charset="-122"/>
              </a:rPr>
              <a:t>？</a:t>
            </a:r>
            <a:endParaRPr lang="zh-CN" altLang="en-US" sz="1600">
              <a:ea typeface="仿宋" panose="02010609060101010101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>
                <a:ea typeface="仿宋" panose="02010609060101010101" charset="-122"/>
              </a:rPr>
              <a:t>也就是消息队列的应用场景</a:t>
            </a:r>
            <a:endParaRPr lang="zh-CN" altLang="en-US" sz="3200"/>
          </a:p>
          <a:p>
            <a:pPr marL="457200" lvl="1" indent="0">
              <a:buNone/>
            </a:pPr>
            <a:endParaRPr lang="zh-CN" altLang="en-US" sz="1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面试官心理分析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590" y="1569085"/>
            <a:ext cx="8124825" cy="2546350"/>
          </a:xfrm>
        </p:spPr>
        <p:txBody>
          <a:bodyPr/>
          <a:p>
            <a:pPr marL="0" lvl="1" indent="0">
              <a:lnSpc>
                <a:spcPct val="18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1. 消息发送者发送消息时携带一个全局唯一的消息id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8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2. 消费者获取消费后先根据id在redis/db中查询是否存在消费记录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8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3. 如果没有消费过就正常消费，消费完毕后写入redis/db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80000"/>
              </a:lnSpc>
              <a:buNone/>
            </a:pPr>
            <a:r>
              <a:rPr lang="zh-CN" altLang="en-US" sz="2000">
                <a:ea typeface="仿宋" panose="02010609060101010101" charset="-122"/>
                <a:sym typeface="+mn-ea"/>
              </a:rPr>
              <a:t>4. 如果消息消费过就直接舍弃</a:t>
            </a:r>
            <a:endParaRPr lang="en-US" altLang="zh-CN" sz="2000"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消息幂等性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370"/>
            <a:ext cx="8229600" cy="2548255"/>
          </a:xfrm>
        </p:spPr>
        <p:txBody>
          <a:bodyPr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消息的重复问题和幂等性保证？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消息重复原因</a:t>
            </a:r>
            <a:endParaRPr lang="zh-CN" altLang="en-US" sz="2000">
              <a:solidFill>
                <a:schemeClr val="tx1"/>
              </a:solidFill>
              <a:ea typeface="仿宋" panose="02010609060101010101" charset="-122"/>
            </a:endParaRPr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网络不可达，不可避免。</a:t>
            </a:r>
            <a:endParaRPr lang="zh-CN" altLang="en-US" sz="2000">
              <a:solidFill>
                <a:schemeClr val="tx1"/>
              </a:solidFill>
              <a:ea typeface="仿宋" panose="02010609060101010101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幂等性</a:t>
            </a:r>
            <a:endParaRPr lang="zh-CN" altLang="en-US" sz="2000">
              <a:solidFill>
                <a:schemeClr val="tx1"/>
              </a:solidFill>
              <a:ea typeface="仿宋" panose="02010609060101010101" charset="-122"/>
            </a:endParaRPr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消息携带全局ID，消费方接到消息时先查再处理，根据全局</a:t>
            </a:r>
            <a:r>
              <a:rPr lang="en-US" altLang="zh-CN" sz="2000">
                <a:solidFill>
                  <a:schemeClr val="tx1"/>
                </a:solidFill>
                <a:ea typeface="仿宋" panose="02010609060101010101" charset="-122"/>
              </a:rPr>
              <a:t>ID</a:t>
            </a: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做判重操作</a:t>
            </a:r>
            <a:r>
              <a:rPr lang="zh-CN" altLang="en-US" sz="2000">
                <a:solidFill>
                  <a:schemeClr val="tx1"/>
                </a:solidFill>
                <a:ea typeface="仿宋" panose="02010609060101010101" charset="-122"/>
              </a:rPr>
              <a:t>。</a:t>
            </a:r>
            <a:endParaRPr lang="zh-CN" altLang="en-US" sz="2000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/>
        </p:nvSpPr>
        <p:spPr>
          <a:xfrm>
            <a:off x="2117090" y="623570"/>
            <a:ext cx="4909820" cy="629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小结</a:t>
            </a:r>
            <a:endParaRPr lang="zh-CN" altLang="en-US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24815" y="1562735"/>
            <a:ext cx="8433435" cy="9518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3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如何保证消息消费的顺序性？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707515"/>
            <a:ext cx="7877810" cy="1356360"/>
          </a:xfrm>
        </p:spPr>
        <p:txBody>
          <a:bodyPr/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>
                <a:ea typeface="仿宋" panose="02010609060101010101" charset="-122"/>
                <a:sym typeface="+mn-ea"/>
              </a:rPr>
              <a:t>1. </a:t>
            </a:r>
            <a:r>
              <a:rPr lang="zh-CN" altLang="en-US" sz="2000">
                <a:ea typeface="仿宋" panose="02010609060101010101" charset="-122"/>
                <a:sym typeface="+mn-ea"/>
              </a:rPr>
              <a:t>考察</a:t>
            </a:r>
            <a:r>
              <a:rPr lang="zh-CN" altLang="en-US" sz="2000">
                <a:ea typeface="仿宋" panose="02010609060101010101" charset="-122"/>
                <a:sym typeface="+mn-ea"/>
              </a:rPr>
              <a:t>消费者是否理解什么是消息顺序消费？</a:t>
            </a:r>
            <a:endParaRPr lang="zh-CN" altLang="en-US" sz="2000">
              <a:ea typeface="仿宋" panose="02010609060101010101" charset="-122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>
                <a:ea typeface="仿宋" panose="02010609060101010101" charset="-122"/>
                <a:sym typeface="+mn-ea"/>
              </a:rPr>
              <a:t>2. </a:t>
            </a:r>
            <a:r>
              <a:rPr lang="zh-CN" altLang="en-US" sz="2000">
                <a:ea typeface="仿宋" panose="02010609060101010101" charset="-122"/>
                <a:sym typeface="+mn-ea"/>
              </a:rPr>
              <a:t>考察消费者是否思考过确保消息顺序消费的方案？</a:t>
            </a:r>
            <a:endParaRPr lang="zh-CN" altLang="en-US" sz="2000">
              <a:ea typeface="仿宋" panose="02010609060101010101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面试官心理分析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243205" y="1533525"/>
            <a:ext cx="8439785" cy="2555240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zh-CN" altLang="en-US" sz="2000">
                <a:ea typeface="仿宋" panose="02010609060101010101" charset="-122"/>
              </a:rPr>
              <a:t>消息有序指的是可以按照消息的发送顺序来消费。</a:t>
            </a:r>
            <a:endParaRPr lang="zh-CN" altLang="en-US" sz="2000">
              <a:ea typeface="仿宋" panose="02010609060101010101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>
                <a:ea typeface="仿宋" panose="02010609060101010101" charset="-122"/>
              </a:rPr>
              <a:t>例如：一笔订单产生了 3 条消息，分别是</a:t>
            </a:r>
            <a:r>
              <a:rPr lang="zh-CN" altLang="en-US" sz="2000">
                <a:solidFill>
                  <a:srgbClr val="FF0000"/>
                </a:solidFill>
                <a:ea typeface="仿宋" panose="02010609060101010101" charset="-122"/>
              </a:rPr>
              <a:t>订单创建、订单付款、订单完成</a:t>
            </a:r>
            <a:r>
              <a:rPr lang="zh-CN" altLang="en-US" sz="2000">
                <a:ea typeface="仿宋" panose="02010609060101010101" charset="-122"/>
              </a:rPr>
              <a:t>。</a:t>
            </a:r>
            <a:endParaRPr lang="zh-CN" altLang="en-US" sz="2000">
              <a:ea typeface="仿宋" panose="02010609060101010101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>
                <a:ea typeface="仿宋" panose="02010609060101010101" charset="-122"/>
              </a:rPr>
              <a:t>消费时，要按照顺序依次消费才有意义。</a:t>
            </a:r>
            <a:endParaRPr lang="zh-CN" altLang="en-US" sz="2000">
              <a:ea typeface="仿宋" panose="02010609060101010101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ea typeface="仿宋" panose="02010609060101010101" charset="-122"/>
              </a:rPr>
              <a:t>与此同时多笔订单之间又是可以并行消费的。</a:t>
            </a:r>
            <a:endParaRPr lang="zh-CN" altLang="en-US" sz="2000">
              <a:solidFill>
                <a:srgbClr val="FF0000"/>
              </a:solidFill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200" y="1678940"/>
            <a:ext cx="859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模型一：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按照先后顺序发送到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Server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，被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个消费者分别消费</a:t>
            </a:r>
            <a:endParaRPr lang="zh-CN" altLang="en-US" u="sng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58465" y="2186305"/>
            <a:ext cx="5519420" cy="24631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795" y="2268220"/>
            <a:ext cx="298831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1.不能保证消息的顺序到达MQ。</a:t>
            </a:r>
            <a:endParaRPr lang="en-US" altLang="zh-CN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2.不能保证消息的顺序消费。</a:t>
            </a:r>
            <a:endParaRPr lang="en-US" altLang="zh-CN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PASS</a:t>
            </a:r>
            <a:r>
              <a:rPr lang="zh-CN" altLang="en-US" sz="1600" b="1">
                <a:solidFill>
                  <a:srgbClr val="FF0000"/>
                </a:solidFill>
              </a:rPr>
              <a:t>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200" y="1678940"/>
            <a:ext cx="859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模型二：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按照先后顺序发送到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Server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，被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个消费者分别消费</a:t>
            </a:r>
            <a:endParaRPr lang="zh-CN" altLang="en-US" u="sng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2047240"/>
            <a:ext cx="5651500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7795" y="2268220"/>
            <a:ext cx="2987040" cy="191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可以保证消息的顺序到达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消费方如果出现网络延迟问题，不能严格保证消息的顺序消费。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PASS</a:t>
            </a:r>
            <a:r>
              <a:rPr lang="zh-CN" altLang="en-US" sz="1600" b="1">
                <a:solidFill>
                  <a:srgbClr val="FF0000"/>
                </a:solidFill>
              </a:rPr>
              <a:t>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0185" y="1666875"/>
            <a:ext cx="859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模型三：生产者：</a:t>
            </a:r>
            <a:r>
              <a:rPr lang="en-US" altLang="zh-CN">
                <a:solidFill>
                  <a:srgbClr val="FF0000"/>
                </a:solidFill>
              </a:rPr>
              <a:t>MQ Server</a:t>
            </a:r>
            <a:r>
              <a:rPr lang="zh-CN" altLang="en-US">
                <a:solidFill>
                  <a:srgbClr val="FF0000"/>
                </a:solidFill>
              </a:rPr>
              <a:t>：消费者</a:t>
            </a:r>
            <a:r>
              <a:rPr lang="en-US" altLang="zh-CN">
                <a:solidFill>
                  <a:srgbClr val="FF0000"/>
                </a:solidFill>
              </a:rPr>
              <a:t>=1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 u="sng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670" y="2164715"/>
            <a:ext cx="345249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0" y="2242820"/>
            <a:ext cx="5194935" cy="2355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0185" y="2345690"/>
            <a:ext cx="2968625" cy="1910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 可以保证消息顺序到达MQ。</a:t>
            </a:r>
            <a:endParaRPr lang="en-US" altLang="zh-CN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 可以保证消息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顺序消费。</a:t>
            </a:r>
            <a:endParaRPr lang="en-US" altLang="zh-CN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全局的顺序消费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不常见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!</a:t>
            </a:r>
            <a:b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吞吐量下降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容错性降低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005" y="2249170"/>
            <a:ext cx="2792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生产者根据消息ID将同一组消息发送到一个Queue中。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多个消费者同时获取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Queue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中的消息进行消费。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MQ使用</a:t>
            </a:r>
            <a:r>
              <a:rPr lang="zh-CN" altLang="en-US" sz="16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分段锁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保证单个Queue中的有序消费。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15" y="1660525"/>
            <a:ext cx="5520690" cy="289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185" y="1660525"/>
            <a:ext cx="859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模型五：局部顺序消费</a:t>
            </a:r>
            <a:endParaRPr lang="en-US" altLang="zh-CN" u="sng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009140"/>
            <a:ext cx="7683500" cy="1898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905" y="1377950"/>
            <a:ext cx="323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sng">
                <a:latin typeface="仿宋" panose="02010609060101010101" charset="-122"/>
                <a:ea typeface="仿宋" panose="02010609060101010101" charset="-122"/>
              </a:rPr>
              <a:t>实例</a:t>
            </a:r>
            <a:r>
              <a:rPr lang="en-US" altLang="zh-CN" u="sng">
                <a:latin typeface="仿宋" panose="02010609060101010101" charset="-122"/>
                <a:ea typeface="仿宋" panose="02010609060101010101" charset="-122"/>
              </a:rPr>
              <a:t>:RocketMQ</a:t>
            </a:r>
            <a:r>
              <a:rPr lang="zh-CN" altLang="en-US" u="sng">
                <a:latin typeface="仿宋" panose="02010609060101010101" charset="-122"/>
                <a:ea typeface="仿宋" panose="02010609060101010101" charset="-122"/>
              </a:rPr>
              <a:t>发送方代码：</a:t>
            </a:r>
            <a:endParaRPr lang="zh-CN" altLang="en-US" u="sng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消息队列的本质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725930"/>
            <a:ext cx="8228965" cy="2853690"/>
          </a:xfrm>
        </p:spPr>
        <p:txBody>
          <a:bodyPr/>
          <a:p>
            <a:pPr marL="342900" lvl="1" indent="-342900" algn="l">
              <a:buClrTx/>
              <a:buSzTx/>
              <a:buChar char="•"/>
            </a:pPr>
            <a:r>
              <a:rPr lang="zh-CN" altLang="en-US"/>
              <a:t>消息队列一种“先进先出”的数据结构</a:t>
            </a:r>
            <a:endParaRPr lang="zh-CN" altLang="en-US" sz="3200"/>
          </a:p>
          <a:p>
            <a:pPr marL="342900" lvl="1" indent="-342900" algn="l">
              <a:buClrTx/>
              <a:buSzTx/>
              <a:buChar char="•"/>
            </a:pPr>
            <a:endParaRPr lang="zh-CN" altLang="en-US"/>
          </a:p>
          <a:p>
            <a:pPr marL="342900" lvl="1" indent="-342900" algn="l">
              <a:buClrTx/>
              <a:buSzTx/>
              <a:buChar char="•"/>
            </a:pPr>
            <a:endParaRPr lang="zh-CN" altLang="en-US"/>
          </a:p>
          <a:p>
            <a:pPr marL="342900" lvl="1" indent="-342900" algn="l">
              <a:buClrTx/>
              <a:buSzTx/>
              <a:buChar char="•"/>
            </a:pPr>
            <a:endParaRPr lang="zh-CN" altLang="en-US"/>
          </a:p>
          <a:p>
            <a:pPr marL="342900" lvl="1" indent="-342900" algn="l">
              <a:buClrTx/>
              <a:buSzTx/>
              <a:buChar char="•"/>
            </a:pPr>
            <a:r>
              <a:rPr lang="zh-CN" altLang="en-US"/>
              <a:t>常见应用场景：解耦、异步、削峰</a:t>
            </a:r>
            <a:endParaRPr lang="zh-CN" altLang="en-US"/>
          </a:p>
        </p:txBody>
      </p:sp>
      <p:pic>
        <p:nvPicPr>
          <p:cNvPr id="4" name="图片 3" descr="queu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2392680"/>
            <a:ext cx="6096000" cy="121285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39030" cy="739140"/>
          </a:xfrm>
        </p:spPr>
        <p:txBody>
          <a:bodyPr/>
          <a:p>
            <a:r>
              <a:rPr lang="zh-CN" altLang="en-US">
                <a:sym typeface="+mn-ea"/>
              </a:rPr>
              <a:t>消息的顺序性消费</a:t>
            </a:r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3770" y="1350645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u="sng">
                <a:latin typeface="仿宋" panose="02010609060101010101" charset="-122"/>
                <a:ea typeface="仿宋" panose="02010609060101010101" charset="-122"/>
              </a:rPr>
              <a:t>RocketMQ</a:t>
            </a:r>
            <a:r>
              <a:rPr lang="zh-CN" altLang="en-US" u="sng">
                <a:latin typeface="仿宋" panose="02010609060101010101" charset="-122"/>
                <a:ea typeface="仿宋" panose="02010609060101010101" charset="-122"/>
              </a:rPr>
              <a:t>消费方代码：</a:t>
            </a:r>
            <a:endParaRPr lang="zh-CN" altLang="en-US" u="sng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1791970"/>
            <a:ext cx="672465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0965"/>
            <a:ext cx="8448675" cy="3256915"/>
          </a:xfrm>
        </p:spPr>
        <p:txBody>
          <a:bodyPr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什么是消息的顺序消费？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- 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消费方按照消息发送的顺序进行消费，分为全局顺序消息和局部顺序消息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- 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常见的是局部顺序消费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  <a:p>
            <a:pPr marL="342900" lvl="1" indent="-342900" algn="l">
              <a:lnSpc>
                <a:spcPct val="100000"/>
              </a:lnSpc>
              <a:buClrTx/>
              <a:buSz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如何保证消息的顺序消费？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全局顺序消息，生产者</a:t>
            </a: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MQ</a:t>
            </a: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消费者=1</a:t>
            </a: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1:1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  </a:t>
            </a:r>
            <a:r>
              <a:rPr lang="zh-CN" altLang="en-US" sz="1600" b="1">
                <a:solidFill>
                  <a:srgbClr val="FF0000"/>
                </a:solidFill>
                <a:ea typeface="仿宋" panose="02010609060101010101" charset="-122"/>
              </a:rPr>
              <a:t>局部顺序消息：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	1. 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生产者将同一组消息发送到单个队列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	2. 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多个消费者并行对消息进行消费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  <a:p>
            <a:pPr marL="457200" lvl="2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ea typeface="仿宋" panose="02010609060101010101" charset="-122"/>
              </a:rPr>
              <a:t>	3. Queue</a:t>
            </a:r>
            <a:r>
              <a:rPr lang="zh-CN" altLang="en-US" sz="1600">
                <a:solidFill>
                  <a:schemeClr val="tx1"/>
                </a:solidFill>
                <a:ea typeface="仿宋" panose="02010609060101010101" charset="-122"/>
              </a:rPr>
              <a:t>通过分段锁保证消息消费的顺序性</a:t>
            </a:r>
            <a:endParaRPr lang="zh-CN" altLang="en-US" sz="1600">
              <a:solidFill>
                <a:schemeClr val="tx1"/>
              </a:solidFill>
              <a:ea typeface="仿宋" panose="0201060906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/>
        </p:nvSpPr>
        <p:spPr>
          <a:xfrm>
            <a:off x="2117090" y="623570"/>
            <a:ext cx="4909820" cy="629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小结</a:t>
            </a:r>
            <a:endParaRPr lang="zh-CN" altLang="en-US" sz="4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24815" y="1562735"/>
            <a:ext cx="8433435" cy="9518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3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MQ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的分布式事务实现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4909"/>
            <a:ext cx="8229600" cy="857250"/>
          </a:xfrm>
        </p:spPr>
        <p:txBody>
          <a:bodyPr/>
          <a:p>
            <a:r>
              <a:rPr lang="zh-CN" altLang="en-US"/>
              <a:t>分布式事务</a:t>
            </a:r>
            <a:endParaRPr lang="zh-CN" altLang="en-US"/>
          </a:p>
        </p:txBody>
      </p:sp>
      <p:pic>
        <p:nvPicPr>
          <p:cNvPr id="4" name="内容占位符 3" descr="未命名文件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085215"/>
            <a:ext cx="2932430" cy="365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4695" y="3804920"/>
            <a:ext cx="3815715" cy="645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本质上来说，分布式事务就是为了保证不同数据库的数据一致性。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63415" y="1696085"/>
            <a:ext cx="438594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用户提交订单。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库存服务操作库存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，减库存。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订单服务操作订单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，生成订单数据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库存服务和订单服务要么同时成功，要么同时失败。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内容占位符 9" descr="未命名文件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3330" y="375920"/>
            <a:ext cx="6597015" cy="435038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664210"/>
            <a:ext cx="6826885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消息发送方：</a:t>
            </a:r>
            <a:endParaRPr lang="zh-CN" altLang="en-US" sz="240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处理业务逻辑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保存消息到本地数据库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发送消息给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监听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消息方通知消息，更改消息状态为已处理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定时任务将长期未处理消息重新发送到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4535" y="2654300"/>
            <a:ext cx="6826885" cy="2614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消息消费方：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监听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中间件消息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判断消息是否重复，重复就丢弃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消息未重复，执行本地业务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业务处理完毕，写消息记录到本地数据库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发送通知消息到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AutoNum type="arabicPeriod"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AutoNum type="arabicPeriod"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解耦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99235"/>
            <a:ext cx="4093845" cy="3241040"/>
          </a:xfrm>
        </p:spPr>
        <p:txBody>
          <a:bodyPr/>
          <a:p>
            <a:pPr marL="0" lvl="1" indent="0" algn="l">
              <a:lnSpc>
                <a:spcPct val="180000"/>
              </a:lnSpc>
              <a:buClrTx/>
              <a:buSzTx/>
              <a:buNone/>
            </a:pPr>
            <a:r>
              <a:rPr lang="zh-CN" altLang="en-US" sz="1800"/>
              <a:t>系统的耦合性越高，容错性就越低。以电商应用为例，用户创建订单后，如果耦合调用库存系统、物流系统、支付系统，任何一个子系统出了故障或者因为升级等原因暂时不可用，都会造成下单操作异常，影响用户使用体验。</a:t>
            </a:r>
            <a:endParaRPr lang="zh-CN" altLang="en-US" sz="1800"/>
          </a:p>
        </p:txBody>
      </p:sp>
      <p:pic>
        <p:nvPicPr>
          <p:cNvPr id="7" name="图片 6" descr="解耦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67300" y="1598930"/>
            <a:ext cx="361251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 sz="4000">
                <a:sym typeface="+mn-ea"/>
              </a:rPr>
              <a:t>解耦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1140" y="1329690"/>
            <a:ext cx="4093845" cy="3241040"/>
          </a:xfrm>
        </p:spPr>
        <p:txBody>
          <a:bodyPr/>
          <a:p>
            <a:pPr marL="0" lvl="1" indent="0" algn="l">
              <a:lnSpc>
                <a:spcPct val="180000"/>
              </a:lnSpc>
              <a:buClrTx/>
              <a:buSzTx/>
              <a:buNone/>
            </a:pPr>
            <a:r>
              <a:rPr lang="zh-CN" altLang="en-US" sz="1600"/>
              <a:t>使用消息队列解耦合，系统的耦合性就会提高了。比如物流系统发生故障，需要几分钟才能来修复，在这段时间内，物流系统要处理的数据被缓存到消息队列中，用户的下单操作正常完成。当物流系统回复后，补充处理存在消息队列中的订单消息即可，终端系统感知不到物流系统发生过几分钟故障。</a:t>
            </a:r>
            <a:endParaRPr lang="zh-CN" altLang="en-US" sz="1600"/>
          </a:p>
        </p:txBody>
      </p:sp>
      <p:pic>
        <p:nvPicPr>
          <p:cNvPr id="8" name="图片 7" descr="解耦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5" y="1870710"/>
            <a:ext cx="4516755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/>
              <a:t>异步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7805" y="1402715"/>
            <a:ext cx="4693920" cy="3342640"/>
          </a:xfrm>
        </p:spPr>
        <p:txBody>
          <a:bodyPr/>
          <a:p>
            <a:pPr marL="0" lvl="1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A 系统接收一个请求，需要在自己本地写库，还需要在 B、C、D 三个系统写库，自己本地写库要 3ms，B、C、D 三个系统分别写库要 300ms、450ms、200ms。最终请求总延时是 3 + 300 + 450 + 200 = 953ms，接近 1s，用户非常不好，一般互联网类的企业，对于用户直接的操作，一般要求是每个请求都必须在 200 ms 以内完成，对用户几乎是无感知的，如果用户通过浏览器发起请求，等待个 1s，这几乎是不可接受的。</a:t>
            </a:r>
            <a:endParaRPr lang="zh-CN" altLang="en-US" sz="1600"/>
          </a:p>
        </p:txBody>
      </p:sp>
      <p:pic>
        <p:nvPicPr>
          <p:cNvPr id="7" name="图片 6" descr="异步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25" y="1596390"/>
            <a:ext cx="402780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五边形 4"/>
          <p:cNvSpPr/>
          <p:nvPr/>
        </p:nvSpPr>
        <p:spPr>
          <a:xfrm>
            <a:off x="0" y="835025"/>
            <a:ext cx="1579245" cy="36004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问题解答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7090" y="699770"/>
            <a:ext cx="4909820" cy="629920"/>
          </a:xfrm>
        </p:spPr>
        <p:txBody>
          <a:bodyPr/>
          <a:p>
            <a:r>
              <a:rPr lang="zh-CN" altLang="en-US"/>
              <a:t>异步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67970" y="1707515"/>
            <a:ext cx="4800600" cy="2378075"/>
          </a:xfrm>
        </p:spPr>
        <p:txBody>
          <a:bodyPr/>
          <a:p>
            <a:pPr marL="0" lvl="1" indent="0" algn="l">
              <a:lnSpc>
                <a:spcPct val="170000"/>
              </a:lnSpc>
              <a:buClrTx/>
              <a:buSzTx/>
              <a:buNone/>
            </a:pPr>
            <a:r>
              <a:rPr lang="zh-CN" altLang="en-US" sz="1600"/>
              <a:t>如果使用 MQ，那么 A 系统连续发送 3 条消息到 MQ 队列中，假如耗时 5ms，A 系统从接受一个请求到返回响应给用户，总时长是 3 + 5 = 8ms，对于用户而言，响应速度大大提升了，改善了用户的体验</a:t>
            </a:r>
            <a:endParaRPr lang="zh-CN" altLang="en-US" sz="1600"/>
          </a:p>
        </p:txBody>
      </p:sp>
      <p:pic>
        <p:nvPicPr>
          <p:cNvPr id="9" name="图片 8" descr="mq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1329690"/>
            <a:ext cx="3651250" cy="2914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660683452"/>
  <p:tag name="KSO_WM_UNIT_PLACING_PICTURE_USER_VIEWPORT" val="{&quot;height&quot;:3930,&quot;width&quot;:5070}"/>
</p:tagLst>
</file>

<file path=ppt/tags/tag3.xml><?xml version="1.0" encoding="utf-8"?>
<p:tagLst xmlns:p="http://schemas.openxmlformats.org/presentationml/2006/main">
  <p:tag name="REFSHAPE" val="660680460"/>
  <p:tag name="KSO_WM_UNIT_PLACING_PICTURE_USER_VIEWPORT" val="{&quot;height&quot;:7940,&quot;width&quot;:7820}"/>
</p:tagLst>
</file>

<file path=ppt/tags/tag4.xml><?xml version="1.0" encoding="utf-8"?>
<p:tagLst xmlns:p="http://schemas.openxmlformats.org/presentationml/2006/main">
  <p:tag name="REFSHAPE" val="525013436"/>
  <p:tag name="KSO_WM_UNIT_PLACING_PICTURE_USER_VIEWPORT" val="{&quot;height&quot;:5070,&quot;width&quot;:11360}"/>
</p:tagLst>
</file>

<file path=ppt/tags/tag5.xml><?xml version="1.0" encoding="utf-8"?>
<p:tagLst xmlns:p="http://schemas.openxmlformats.org/presentationml/2006/main">
  <p:tag name="KSO_WM_DOC_GUID" val="{0b304920-a024-457b-b75c-add28204041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4565</Words>
  <Application>WPS 演示</Application>
  <PresentationFormat>全屏显示(16:9)</PresentationFormat>
  <Paragraphs>392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Roboto Medium</vt:lpstr>
      <vt:lpstr>Roboto Light</vt:lpstr>
      <vt:lpstr>微软雅黑</vt:lpstr>
      <vt:lpstr>仿宋</vt:lpstr>
      <vt:lpstr>Calibri</vt:lpstr>
      <vt:lpstr>Arial Unicode MS</vt:lpstr>
      <vt:lpstr>Wingdings</vt:lpstr>
      <vt:lpstr>Roboto</vt:lpstr>
      <vt:lpstr>Malgun Gothic</vt:lpstr>
      <vt:lpstr>Office 主题</vt:lpstr>
      <vt:lpstr>PowerPoint 演示文稿</vt:lpstr>
      <vt:lpstr>面试题列表</vt:lpstr>
      <vt:lpstr>为什么要用消息队列？ </vt:lpstr>
      <vt:lpstr>面试官心理分析 </vt:lpstr>
      <vt:lpstr>消息队列的本质 </vt:lpstr>
      <vt:lpstr>解耦 </vt:lpstr>
      <vt:lpstr>解耦 </vt:lpstr>
      <vt:lpstr>异步 </vt:lpstr>
      <vt:lpstr>异步 </vt:lpstr>
      <vt:lpstr>流量削峰 </vt:lpstr>
      <vt:lpstr>流量削峰 </vt:lpstr>
      <vt:lpstr>流量削峰的经济考量 </vt:lpstr>
      <vt:lpstr>小结</vt:lpstr>
      <vt:lpstr>2. 各种消息队列产品的比较?  </vt:lpstr>
      <vt:lpstr>面试官心理分析 </vt:lpstr>
      <vt:lpstr>几种MQ的对比</vt:lpstr>
      <vt:lpstr>PowerPoint 演示文稿</vt:lpstr>
      <vt:lpstr>3. 消息队列的优点和缺点?  </vt:lpstr>
      <vt:lpstr>面试官心理分析</vt:lpstr>
      <vt:lpstr>PowerPoint 演示文稿</vt:lpstr>
      <vt:lpstr>系统可用性降低</vt:lpstr>
      <vt:lpstr>系统复杂度提高 </vt:lpstr>
      <vt:lpstr>一致性问题 </vt:lpstr>
      <vt:lpstr>小结</vt:lpstr>
      <vt:lpstr>4. 如何保证消息队列的高可用？  </vt:lpstr>
      <vt:lpstr>面试官心理分析</vt:lpstr>
      <vt:lpstr>RabbitMQ高可用-普通集群</vt:lpstr>
      <vt:lpstr>RabbitMQ高可用-镜像集群</vt:lpstr>
      <vt:lpstr>RocketMQ高可用-双主双从</vt:lpstr>
      <vt:lpstr>PowerPoint 演示文稿</vt:lpstr>
      <vt:lpstr>5. 如何保证消息不丢失？ </vt:lpstr>
      <vt:lpstr>面试官心理分析</vt:lpstr>
      <vt:lpstr>消息丢失的原因</vt:lpstr>
      <vt:lpstr>确保消息不丢失方案</vt:lpstr>
      <vt:lpstr>PowerPoint 演示文稿</vt:lpstr>
      <vt:lpstr>PowerPoint 演示文稿</vt:lpstr>
      <vt:lpstr>面试官心理分析</vt:lpstr>
      <vt:lpstr>重复消息产生的原因</vt:lpstr>
      <vt:lpstr>重复消息产生的原因</vt:lpstr>
      <vt:lpstr>消息幂等性</vt:lpstr>
      <vt:lpstr>PowerPoint 演示文稿</vt:lpstr>
      <vt:lpstr>PowerPoint 演示文稿</vt:lpstr>
      <vt:lpstr>面试官心理分析</vt:lpstr>
      <vt:lpstr>消息的顺序性消费</vt:lpstr>
      <vt:lpstr>消息的顺序性消费</vt:lpstr>
      <vt:lpstr>消息的顺序性消费</vt:lpstr>
      <vt:lpstr>消息的顺序性消费</vt:lpstr>
      <vt:lpstr>消息的顺序性消费</vt:lpstr>
      <vt:lpstr>消息的顺序性消费</vt:lpstr>
      <vt:lpstr>消息的顺序性消费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付鼎程</cp:lastModifiedBy>
  <cp:revision>714</cp:revision>
  <dcterms:created xsi:type="dcterms:W3CDTF">2015-06-29T07:19:00Z</dcterms:created>
  <dcterms:modified xsi:type="dcterms:W3CDTF">2020-04-16T10:50:38Z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