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3.xml" ContentType="application/vnd.openxmlformats-officedocument.theme+xml"/>
  <Override PartName="/ppt/slideLayouts/slideLayout9.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2" r:id="rId1"/>
    <p:sldMasterId id="2147483704" r:id="rId2"/>
    <p:sldMasterId id="2147483691" r:id="rId3"/>
    <p:sldMasterId id="2147483672" r:id="rId4"/>
  </p:sldMasterIdLst>
  <p:notesMasterIdLst>
    <p:notesMasterId r:id="rId29"/>
  </p:notesMasterIdLst>
  <p:handoutMasterIdLst>
    <p:handoutMasterId r:id="rId30"/>
  </p:handoutMasterIdLst>
  <p:sldIdLst>
    <p:sldId id="268" r:id="rId5"/>
    <p:sldId id="284" r:id="rId6"/>
    <p:sldId id="277" r:id="rId7"/>
    <p:sldId id="292" r:id="rId8"/>
    <p:sldId id="306" r:id="rId9"/>
    <p:sldId id="291" r:id="rId10"/>
    <p:sldId id="316" r:id="rId11"/>
    <p:sldId id="308" r:id="rId12"/>
    <p:sldId id="309" r:id="rId13"/>
    <p:sldId id="310" r:id="rId14"/>
    <p:sldId id="323" r:id="rId15"/>
    <p:sldId id="320" r:id="rId16"/>
    <p:sldId id="321" r:id="rId17"/>
    <p:sldId id="322" r:id="rId18"/>
    <p:sldId id="324" r:id="rId19"/>
    <p:sldId id="312" r:id="rId20"/>
    <p:sldId id="318" r:id="rId21"/>
    <p:sldId id="325" r:id="rId22"/>
    <p:sldId id="326" r:id="rId23"/>
    <p:sldId id="313" r:id="rId24"/>
    <p:sldId id="319" r:id="rId25"/>
    <p:sldId id="314" r:id="rId26"/>
    <p:sldId id="315" r:id="rId27"/>
    <p:sldId id="273" r:id="rId28"/>
  </p:sldIdLst>
  <p:sldSz cx="12195175" cy="6859588"/>
  <p:notesSz cx="6858000" cy="9144000"/>
  <p:defaultTextStyle>
    <a:defPPr>
      <a:defRPr lang="zh-CN"/>
    </a:defPPr>
    <a:lvl1pPr marL="0" algn="l" defTabSz="1219444" rtl="0" eaLnBrk="1" latinLnBrk="0" hangingPunct="1">
      <a:defRPr sz="2400" kern="1200">
        <a:solidFill>
          <a:schemeClr val="tx1"/>
        </a:solidFill>
        <a:latin typeface="+mn-lt"/>
        <a:ea typeface="+mn-ea"/>
        <a:cs typeface="+mn-cs"/>
      </a:defRPr>
    </a:lvl1pPr>
    <a:lvl2pPr marL="609722" algn="l" defTabSz="1219444" rtl="0" eaLnBrk="1" latinLnBrk="0" hangingPunct="1">
      <a:defRPr sz="2400" kern="1200">
        <a:solidFill>
          <a:schemeClr val="tx1"/>
        </a:solidFill>
        <a:latin typeface="+mn-lt"/>
        <a:ea typeface="+mn-ea"/>
        <a:cs typeface="+mn-cs"/>
      </a:defRPr>
    </a:lvl2pPr>
    <a:lvl3pPr marL="1219444" algn="l" defTabSz="1219444" rtl="0" eaLnBrk="1" latinLnBrk="0" hangingPunct="1">
      <a:defRPr sz="2400" kern="1200">
        <a:solidFill>
          <a:schemeClr val="tx1"/>
        </a:solidFill>
        <a:latin typeface="+mn-lt"/>
        <a:ea typeface="+mn-ea"/>
        <a:cs typeface="+mn-cs"/>
      </a:defRPr>
    </a:lvl3pPr>
    <a:lvl4pPr marL="1829166" algn="l" defTabSz="1219444" rtl="0" eaLnBrk="1" latinLnBrk="0" hangingPunct="1">
      <a:defRPr sz="2400" kern="1200">
        <a:solidFill>
          <a:schemeClr val="tx1"/>
        </a:solidFill>
        <a:latin typeface="+mn-lt"/>
        <a:ea typeface="+mn-ea"/>
        <a:cs typeface="+mn-cs"/>
      </a:defRPr>
    </a:lvl4pPr>
    <a:lvl5pPr marL="2438888" algn="l" defTabSz="1219444" rtl="0" eaLnBrk="1" latinLnBrk="0" hangingPunct="1">
      <a:defRPr sz="2400" kern="1200">
        <a:solidFill>
          <a:schemeClr val="tx1"/>
        </a:solidFill>
        <a:latin typeface="+mn-lt"/>
        <a:ea typeface="+mn-ea"/>
        <a:cs typeface="+mn-cs"/>
      </a:defRPr>
    </a:lvl5pPr>
    <a:lvl6pPr marL="3048610" algn="l" defTabSz="1219444" rtl="0" eaLnBrk="1" latinLnBrk="0" hangingPunct="1">
      <a:defRPr sz="2400" kern="1200">
        <a:solidFill>
          <a:schemeClr val="tx1"/>
        </a:solidFill>
        <a:latin typeface="+mn-lt"/>
        <a:ea typeface="+mn-ea"/>
        <a:cs typeface="+mn-cs"/>
      </a:defRPr>
    </a:lvl6pPr>
    <a:lvl7pPr marL="3658332" algn="l" defTabSz="1219444" rtl="0" eaLnBrk="1" latinLnBrk="0" hangingPunct="1">
      <a:defRPr sz="2400" kern="1200">
        <a:solidFill>
          <a:schemeClr val="tx1"/>
        </a:solidFill>
        <a:latin typeface="+mn-lt"/>
        <a:ea typeface="+mn-ea"/>
        <a:cs typeface="+mn-cs"/>
      </a:defRPr>
    </a:lvl7pPr>
    <a:lvl8pPr marL="4268053" algn="l" defTabSz="1219444" rtl="0" eaLnBrk="1" latinLnBrk="0" hangingPunct="1">
      <a:defRPr sz="2400" kern="1200">
        <a:solidFill>
          <a:schemeClr val="tx1"/>
        </a:solidFill>
        <a:latin typeface="+mn-lt"/>
        <a:ea typeface="+mn-ea"/>
        <a:cs typeface="+mn-cs"/>
      </a:defRPr>
    </a:lvl8pPr>
    <a:lvl9pPr marL="4877775" algn="l" defTabSz="1219444"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37" userDrawn="1">
          <p15:clr>
            <a:srgbClr val="A4A3A4"/>
          </p15:clr>
        </p15:guide>
        <p15:guide id="2" orient="horz" pos="104">
          <p15:clr>
            <a:srgbClr val="A4A3A4"/>
          </p15:clr>
        </p15:guide>
        <p15:guide id="3" orient="horz" pos="3976">
          <p15:clr>
            <a:srgbClr val="A4A3A4"/>
          </p15:clr>
        </p15:guide>
        <p15:guide id="4" orient="horz" pos="255" userDrawn="1">
          <p15:clr>
            <a:srgbClr val="A4A3A4"/>
          </p15:clr>
        </p15:guide>
        <p15:guide id="5" pos="367">
          <p15:clr>
            <a:srgbClr val="A4A3A4"/>
          </p15:clr>
        </p15:guide>
        <p15:guide id="6" pos="7335">
          <p15:clr>
            <a:srgbClr val="A4A3A4"/>
          </p15:clr>
        </p15:guide>
        <p15:guide id="8" pos="7424">
          <p15:clr>
            <a:srgbClr val="A4A3A4"/>
          </p15:clr>
        </p15:guide>
        <p15:guide id="9" pos="303"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1A3FF"/>
    <a:srgbClr val="D48750"/>
    <a:srgbClr val="5FA1F1"/>
    <a:srgbClr val="3D6FED"/>
    <a:srgbClr val="48A1F9"/>
    <a:srgbClr val="595959"/>
    <a:srgbClr val="A6A6A6"/>
    <a:srgbClr val="005ADC"/>
    <a:srgbClr val="575757"/>
    <a:srgbClr val="3E3E3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962" autoAdjust="0"/>
    <p:restoredTop sz="86327" autoAdjust="0"/>
  </p:normalViewPr>
  <p:slideViewPr>
    <p:cSldViewPr snapToObjects="1">
      <p:cViewPr varScale="1">
        <p:scale>
          <a:sx n="110" d="100"/>
          <a:sy n="110" d="100"/>
        </p:scale>
        <p:origin x="1016" y="168"/>
      </p:cViewPr>
      <p:guideLst>
        <p:guide orient="horz" pos="437"/>
        <p:guide orient="horz" pos="104"/>
        <p:guide orient="horz" pos="3976"/>
        <p:guide orient="horz" pos="255"/>
        <p:guide pos="367"/>
        <p:guide pos="7335"/>
        <p:guide pos="7424"/>
        <p:guide pos="303"/>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Objects="1" showGuides="1">
      <p:cViewPr varScale="1">
        <p:scale>
          <a:sx n="90" d="100"/>
          <a:sy n="90" d="100"/>
        </p:scale>
        <p:origin x="3840" y="20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handoutMaster" Target="handoutMasters/handoutMaster1.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F4E90163-6C41-9D40-8EA9-28981ECAE46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a:extLst>
              <a:ext uri="{FF2B5EF4-FFF2-40B4-BE49-F238E27FC236}">
                <a16:creationId xmlns:a16="http://schemas.microsoft.com/office/drawing/2014/main" id="{779EE867-E145-1746-965A-D266CFFAB54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700C7E3-3685-7443-98A6-775C6495C40F}" type="datetimeFigureOut">
              <a:rPr kumimoji="1" lang="zh-CN" altLang="en-US" smtClean="0"/>
              <a:t>2021/3/20</a:t>
            </a:fld>
            <a:endParaRPr kumimoji="1" lang="zh-CN" altLang="en-US"/>
          </a:p>
        </p:txBody>
      </p:sp>
      <p:sp>
        <p:nvSpPr>
          <p:cNvPr id="4" name="页脚占位符 3">
            <a:extLst>
              <a:ext uri="{FF2B5EF4-FFF2-40B4-BE49-F238E27FC236}">
                <a16:creationId xmlns:a16="http://schemas.microsoft.com/office/drawing/2014/main" id="{47981BC2-BB33-1E40-94B0-368DA3C782F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5" name="灯片编号占位符 4">
            <a:extLst>
              <a:ext uri="{FF2B5EF4-FFF2-40B4-BE49-F238E27FC236}">
                <a16:creationId xmlns:a16="http://schemas.microsoft.com/office/drawing/2014/main" id="{36121F8B-EEE3-544A-8478-BE83693ECE4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904186-2C9A-7948-9F38-56D133410473}" type="slidenum">
              <a:rPr kumimoji="1" lang="zh-CN" altLang="en-US" smtClean="0"/>
              <a:t>‹#›</a:t>
            </a:fld>
            <a:endParaRPr kumimoji="1" lang="zh-CN" altLang="en-US"/>
          </a:p>
        </p:txBody>
      </p:sp>
    </p:spTree>
    <p:extLst>
      <p:ext uri="{BB962C8B-B14F-4D97-AF65-F5344CB8AC3E}">
        <p14:creationId xmlns:p14="http://schemas.microsoft.com/office/powerpoint/2010/main" val="93193723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DA2A12-816E-B04F-9940-51C5225BD3B2}" type="datetimeFigureOut">
              <a:rPr kumimoji="1" lang="zh-CN" altLang="en-US" smtClean="0"/>
              <a:t>2021/3/20</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DAAE6B4-58D3-0F4A-87C4-36AB16BCC7C9}" type="slidenum">
              <a:rPr kumimoji="1" lang="zh-CN" altLang="en-US" smtClean="0"/>
              <a:t>‹#›</a:t>
            </a:fld>
            <a:endParaRPr kumimoji="1" lang="zh-CN" altLang="en-US"/>
          </a:p>
        </p:txBody>
      </p:sp>
    </p:spTree>
    <p:extLst>
      <p:ext uri="{BB962C8B-B14F-4D97-AF65-F5344CB8AC3E}">
        <p14:creationId xmlns:p14="http://schemas.microsoft.com/office/powerpoint/2010/main" val="21700580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2DAAE6B4-58D3-0F4A-87C4-36AB16BCC7C9}" type="slidenum">
              <a:rPr kumimoji="1" lang="zh-CN" altLang="en-US" smtClean="0"/>
              <a:t>2</a:t>
            </a:fld>
            <a:endParaRPr kumimoji="1" lang="zh-CN" altLang="en-US"/>
          </a:p>
        </p:txBody>
      </p:sp>
    </p:spTree>
    <p:extLst>
      <p:ext uri="{BB962C8B-B14F-4D97-AF65-F5344CB8AC3E}">
        <p14:creationId xmlns:p14="http://schemas.microsoft.com/office/powerpoint/2010/main" val="2740882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DAAE6B4-58D3-0F4A-87C4-36AB16BCC7C9}" type="slidenum">
              <a:rPr kumimoji="1" lang="zh-CN" altLang="en-US" smtClean="0"/>
              <a:t>14</a:t>
            </a:fld>
            <a:endParaRPr kumimoji="1" lang="zh-CN" altLang="en-US"/>
          </a:p>
        </p:txBody>
      </p:sp>
    </p:spTree>
    <p:extLst>
      <p:ext uri="{BB962C8B-B14F-4D97-AF65-F5344CB8AC3E}">
        <p14:creationId xmlns:p14="http://schemas.microsoft.com/office/powerpoint/2010/main" val="29016302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DAAE6B4-58D3-0F4A-87C4-36AB16BCC7C9}" type="slidenum">
              <a:rPr kumimoji="1" lang="zh-CN" altLang="en-US" smtClean="0"/>
              <a:t>15</a:t>
            </a:fld>
            <a:endParaRPr kumimoji="1" lang="zh-CN" altLang="en-US"/>
          </a:p>
        </p:txBody>
      </p:sp>
    </p:spTree>
    <p:extLst>
      <p:ext uri="{BB962C8B-B14F-4D97-AF65-F5344CB8AC3E}">
        <p14:creationId xmlns:p14="http://schemas.microsoft.com/office/powerpoint/2010/main" val="8815861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DAAE6B4-58D3-0F4A-87C4-36AB16BCC7C9}" type="slidenum">
              <a:rPr kumimoji="1" lang="zh-CN" altLang="en-US" smtClean="0"/>
              <a:t>16</a:t>
            </a:fld>
            <a:endParaRPr kumimoji="1" lang="zh-CN" altLang="en-US"/>
          </a:p>
        </p:txBody>
      </p:sp>
    </p:spTree>
    <p:extLst>
      <p:ext uri="{BB962C8B-B14F-4D97-AF65-F5344CB8AC3E}">
        <p14:creationId xmlns:p14="http://schemas.microsoft.com/office/powerpoint/2010/main" val="41754198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DAAE6B4-58D3-0F4A-87C4-36AB16BCC7C9}" type="slidenum">
              <a:rPr kumimoji="1" lang="zh-CN" altLang="en-US" smtClean="0"/>
              <a:t>17</a:t>
            </a:fld>
            <a:endParaRPr kumimoji="1" lang="zh-CN" altLang="en-US"/>
          </a:p>
        </p:txBody>
      </p:sp>
    </p:spTree>
    <p:extLst>
      <p:ext uri="{BB962C8B-B14F-4D97-AF65-F5344CB8AC3E}">
        <p14:creationId xmlns:p14="http://schemas.microsoft.com/office/powerpoint/2010/main" val="23025401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DAAE6B4-58D3-0F4A-87C4-36AB16BCC7C9}" type="slidenum">
              <a:rPr kumimoji="1" lang="zh-CN" altLang="en-US" smtClean="0"/>
              <a:t>18</a:t>
            </a:fld>
            <a:endParaRPr kumimoji="1" lang="zh-CN" altLang="en-US"/>
          </a:p>
        </p:txBody>
      </p:sp>
    </p:spTree>
    <p:extLst>
      <p:ext uri="{BB962C8B-B14F-4D97-AF65-F5344CB8AC3E}">
        <p14:creationId xmlns:p14="http://schemas.microsoft.com/office/powerpoint/2010/main" val="14328966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DAAE6B4-58D3-0F4A-87C4-36AB16BCC7C9}" type="slidenum">
              <a:rPr kumimoji="1" lang="zh-CN" altLang="en-US" smtClean="0"/>
              <a:t>19</a:t>
            </a:fld>
            <a:endParaRPr kumimoji="1" lang="zh-CN" altLang="en-US"/>
          </a:p>
        </p:txBody>
      </p:sp>
    </p:spTree>
    <p:extLst>
      <p:ext uri="{BB962C8B-B14F-4D97-AF65-F5344CB8AC3E}">
        <p14:creationId xmlns:p14="http://schemas.microsoft.com/office/powerpoint/2010/main" val="41377815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DAAE6B4-58D3-0F4A-87C4-36AB16BCC7C9}" type="slidenum">
              <a:rPr kumimoji="1" lang="zh-CN" altLang="en-US" smtClean="0"/>
              <a:t>20</a:t>
            </a:fld>
            <a:endParaRPr kumimoji="1" lang="zh-CN" altLang="en-US"/>
          </a:p>
        </p:txBody>
      </p:sp>
    </p:spTree>
    <p:extLst>
      <p:ext uri="{BB962C8B-B14F-4D97-AF65-F5344CB8AC3E}">
        <p14:creationId xmlns:p14="http://schemas.microsoft.com/office/powerpoint/2010/main" val="1714288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DAAE6B4-58D3-0F4A-87C4-36AB16BCC7C9}" type="slidenum">
              <a:rPr kumimoji="1" lang="zh-CN" altLang="en-US" smtClean="0"/>
              <a:t>21</a:t>
            </a:fld>
            <a:endParaRPr kumimoji="1" lang="zh-CN" altLang="en-US"/>
          </a:p>
        </p:txBody>
      </p:sp>
    </p:spTree>
    <p:extLst>
      <p:ext uri="{BB962C8B-B14F-4D97-AF65-F5344CB8AC3E}">
        <p14:creationId xmlns:p14="http://schemas.microsoft.com/office/powerpoint/2010/main" val="10406961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DAAE6B4-58D3-0F4A-87C4-36AB16BCC7C9}" type="slidenum">
              <a:rPr kumimoji="1" lang="zh-CN" altLang="en-US" smtClean="0"/>
              <a:t>22</a:t>
            </a:fld>
            <a:endParaRPr kumimoji="1" lang="zh-CN" altLang="en-US"/>
          </a:p>
        </p:txBody>
      </p:sp>
    </p:spTree>
    <p:extLst>
      <p:ext uri="{BB962C8B-B14F-4D97-AF65-F5344CB8AC3E}">
        <p14:creationId xmlns:p14="http://schemas.microsoft.com/office/powerpoint/2010/main" val="37130563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DAAE6B4-58D3-0F4A-87C4-36AB16BCC7C9}" type="slidenum">
              <a:rPr kumimoji="1" lang="zh-CN" altLang="en-US" smtClean="0"/>
              <a:t>23</a:t>
            </a:fld>
            <a:endParaRPr kumimoji="1" lang="zh-CN" altLang="en-US"/>
          </a:p>
        </p:txBody>
      </p:sp>
    </p:spTree>
    <p:extLst>
      <p:ext uri="{BB962C8B-B14F-4D97-AF65-F5344CB8AC3E}">
        <p14:creationId xmlns:p14="http://schemas.microsoft.com/office/powerpoint/2010/main" val="35518631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Nodejs</a:t>
            </a:r>
            <a:r>
              <a:rPr lang="zh-CN" altLang="en-US" sz="1200" b="0" i="0" kern="1200" dirty="0">
                <a:solidFill>
                  <a:schemeClr val="tx1"/>
                </a:solidFill>
                <a:effectLst/>
                <a:latin typeface="+mn-lt"/>
                <a:ea typeface="+mn-ea"/>
                <a:cs typeface="+mn-cs"/>
              </a:rPr>
              <a:t>程序线上运行时需要做进程管理、日志查看、请求</a:t>
            </a:r>
            <a:r>
              <a:rPr lang="en-US" altLang="zh-CN" sz="1200" b="0" i="0" kern="1200" dirty="0">
                <a:solidFill>
                  <a:schemeClr val="tx1"/>
                </a:solidFill>
                <a:effectLst/>
                <a:latin typeface="+mn-lt"/>
                <a:ea typeface="+mn-ea"/>
                <a:cs typeface="+mn-cs"/>
              </a:rPr>
              <a:t>&amp;</a:t>
            </a:r>
            <a:r>
              <a:rPr lang="zh-CN" altLang="en-US" sz="1200" b="0" i="0" kern="1200" dirty="0">
                <a:solidFill>
                  <a:schemeClr val="tx1"/>
                </a:solidFill>
                <a:effectLst/>
                <a:latin typeface="+mn-lt"/>
                <a:ea typeface="+mn-ea"/>
                <a:cs typeface="+mn-cs"/>
              </a:rPr>
              <a:t>特性监控、快速部署</a:t>
            </a:r>
            <a:r>
              <a:rPr lang="en-US" altLang="zh-CN" sz="1200" b="0" i="0" kern="1200" dirty="0">
                <a:solidFill>
                  <a:schemeClr val="tx1"/>
                </a:solidFill>
                <a:effectLst/>
                <a:latin typeface="+mn-lt"/>
                <a:ea typeface="+mn-ea"/>
                <a:cs typeface="+mn-cs"/>
              </a:rPr>
              <a:t>&amp;</a:t>
            </a:r>
            <a:r>
              <a:rPr lang="zh-CN" altLang="en-US" sz="1200" b="0" i="0" kern="1200" dirty="0">
                <a:solidFill>
                  <a:schemeClr val="tx1"/>
                </a:solidFill>
                <a:effectLst/>
                <a:latin typeface="+mn-lt"/>
                <a:ea typeface="+mn-ea"/>
                <a:cs typeface="+mn-cs"/>
              </a:rPr>
              <a:t>扩容等工作</a:t>
            </a:r>
            <a:r>
              <a:rPr kumimoji="1" lang="zh-CN" altLang="en-US" sz="1200" b="0" i="0" kern="1200" dirty="0">
                <a:solidFill>
                  <a:schemeClr val="tx1"/>
                </a:solidFill>
                <a:effectLst/>
                <a:latin typeface="+mn-lt"/>
                <a:ea typeface="+mn-ea"/>
                <a:cs typeface="+mn-cs"/>
              </a:rPr>
              <a:t>，业界开源模块如</a:t>
            </a:r>
            <a:r>
              <a:rPr kumimoji="1" lang="en-US" altLang="zh-CN" sz="1200" b="0" i="0" kern="1200" dirty="0">
                <a:solidFill>
                  <a:schemeClr val="tx1"/>
                </a:solidFill>
                <a:effectLst/>
                <a:latin typeface="+mn-lt"/>
                <a:ea typeface="+mn-ea"/>
                <a:cs typeface="+mn-cs"/>
              </a:rPr>
              <a:t>pm2</a:t>
            </a:r>
            <a:r>
              <a:rPr kumimoji="1" lang="zh-CN" altLang="en-US" sz="1200" b="0" i="0" kern="1200" dirty="0">
                <a:solidFill>
                  <a:schemeClr val="tx1"/>
                </a:solidFill>
                <a:effectLst/>
                <a:latin typeface="+mn-lt"/>
                <a:ea typeface="+mn-ea"/>
                <a:cs typeface="+mn-cs"/>
              </a:rPr>
              <a:t>等往往没有提供一个完善的运维配套组件。</a:t>
            </a:r>
            <a:endParaRPr kumimoji="1" lang="en-US" altLang="zh-CN" sz="1200" b="0" i="0" kern="1200" dirty="0">
              <a:solidFill>
                <a:schemeClr val="tx1"/>
              </a:solidFill>
              <a:effectLst/>
              <a:latin typeface="+mn-lt"/>
              <a:ea typeface="+mn-ea"/>
              <a:cs typeface="+mn-cs"/>
            </a:endParaRPr>
          </a:p>
          <a:p>
            <a:r>
              <a:rPr kumimoji="1" lang="en-US" altLang="zh-CN" sz="1200" b="0" i="0" kern="1200" dirty="0">
                <a:solidFill>
                  <a:schemeClr val="tx1"/>
                </a:solidFill>
                <a:effectLst/>
                <a:latin typeface="+mn-lt"/>
                <a:ea typeface="+mn-ea"/>
                <a:cs typeface="+mn-cs"/>
              </a:rPr>
              <a:t>TARS</a:t>
            </a:r>
            <a:r>
              <a:rPr kumimoji="1" lang="zh-CN" altLang="en-US" sz="1200" b="0" i="0" kern="1200" dirty="0">
                <a:solidFill>
                  <a:schemeClr val="tx1"/>
                </a:solidFill>
                <a:effectLst/>
                <a:latin typeface="+mn-lt"/>
                <a:ea typeface="+mn-ea"/>
                <a:cs typeface="+mn-cs"/>
              </a:rPr>
              <a:t> </a:t>
            </a:r>
            <a:r>
              <a:rPr kumimoji="1" lang="en-US" altLang="zh-CN" sz="1200" b="0" i="0" kern="1200" dirty="0">
                <a:solidFill>
                  <a:schemeClr val="tx1"/>
                </a:solidFill>
                <a:effectLst/>
                <a:latin typeface="+mn-lt"/>
                <a:ea typeface="+mn-ea"/>
                <a:cs typeface="+mn-cs"/>
              </a:rPr>
              <a:t>Nodejs</a:t>
            </a:r>
            <a:r>
              <a:rPr kumimoji="1" lang="zh-CN" altLang="en-US" sz="1200" b="0" i="0" kern="1200" dirty="0">
                <a:solidFill>
                  <a:schemeClr val="tx1"/>
                </a:solidFill>
                <a:effectLst/>
                <a:latin typeface="+mn-lt"/>
                <a:ea typeface="+mn-ea"/>
                <a:cs typeface="+mn-cs"/>
              </a:rPr>
              <a:t>在</a:t>
            </a:r>
            <a:r>
              <a:rPr kumimoji="1" lang="en-US" altLang="zh-CN" sz="1200" b="0" i="0" kern="1200" dirty="0">
                <a:solidFill>
                  <a:schemeClr val="tx1"/>
                </a:solidFill>
                <a:effectLst/>
                <a:latin typeface="+mn-lt"/>
                <a:ea typeface="+mn-ea"/>
                <a:cs typeface="+mn-cs"/>
              </a:rPr>
              <a:t>Tars</a:t>
            </a:r>
            <a:r>
              <a:rPr kumimoji="1" lang="zh-CN" altLang="en-US" sz="1200" b="0" i="0" kern="1200" dirty="0">
                <a:solidFill>
                  <a:schemeClr val="tx1"/>
                </a:solidFill>
                <a:effectLst/>
                <a:latin typeface="+mn-lt"/>
                <a:ea typeface="+mn-ea"/>
                <a:cs typeface="+mn-cs"/>
              </a:rPr>
              <a:t> </a:t>
            </a:r>
            <a:r>
              <a:rPr kumimoji="1" lang="en-US" altLang="zh-CN" sz="1200" b="0" i="0" kern="1200" dirty="0">
                <a:solidFill>
                  <a:schemeClr val="tx1"/>
                </a:solidFill>
                <a:effectLst/>
                <a:latin typeface="+mn-lt"/>
                <a:ea typeface="+mn-ea"/>
                <a:cs typeface="+mn-cs"/>
              </a:rPr>
              <a:t>Framework</a:t>
            </a:r>
            <a:r>
              <a:rPr kumimoji="1" lang="zh-CN" altLang="en-US" sz="1200" b="0" i="0" kern="1200" dirty="0">
                <a:solidFill>
                  <a:schemeClr val="tx1"/>
                </a:solidFill>
                <a:effectLst/>
                <a:latin typeface="+mn-lt"/>
                <a:ea typeface="+mn-ea"/>
                <a:cs typeface="+mn-cs"/>
              </a:rPr>
              <a:t>的基础上，通过各个开源模块很好的支持了上述功能，让开发人员专注于业务。</a:t>
            </a:r>
            <a:endParaRPr lang="zh-CN" altLang="en-US"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2DAAE6B4-58D3-0F4A-87C4-36AB16BCC7C9}" type="slidenum">
              <a:rPr kumimoji="1" lang="zh-CN" altLang="en-US" smtClean="0"/>
              <a:t>4</a:t>
            </a:fld>
            <a:endParaRPr kumimoji="1" lang="zh-CN" altLang="en-US"/>
          </a:p>
        </p:txBody>
      </p:sp>
    </p:spTree>
    <p:extLst>
      <p:ext uri="{BB962C8B-B14F-4D97-AF65-F5344CB8AC3E}">
        <p14:creationId xmlns:p14="http://schemas.microsoft.com/office/powerpoint/2010/main" val="36396556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DAAE6B4-58D3-0F4A-87C4-36AB16BCC7C9}" type="slidenum">
              <a:rPr kumimoji="1" lang="zh-CN" altLang="en-US" smtClean="0"/>
              <a:t>6</a:t>
            </a:fld>
            <a:endParaRPr kumimoji="1" lang="zh-CN" altLang="en-US"/>
          </a:p>
        </p:txBody>
      </p:sp>
    </p:spTree>
    <p:extLst>
      <p:ext uri="{BB962C8B-B14F-4D97-AF65-F5344CB8AC3E}">
        <p14:creationId xmlns:p14="http://schemas.microsoft.com/office/powerpoint/2010/main" val="3126037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DAAE6B4-58D3-0F4A-87C4-36AB16BCC7C9}" type="slidenum">
              <a:rPr kumimoji="1" lang="zh-CN" altLang="en-US" smtClean="0"/>
              <a:t>7</a:t>
            </a:fld>
            <a:endParaRPr kumimoji="1" lang="zh-CN" altLang="en-US"/>
          </a:p>
        </p:txBody>
      </p:sp>
    </p:spTree>
    <p:extLst>
      <p:ext uri="{BB962C8B-B14F-4D97-AF65-F5344CB8AC3E}">
        <p14:creationId xmlns:p14="http://schemas.microsoft.com/office/powerpoint/2010/main" val="35141459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DAAE6B4-58D3-0F4A-87C4-36AB16BCC7C9}" type="slidenum">
              <a:rPr kumimoji="1" lang="zh-CN" altLang="en-US" smtClean="0"/>
              <a:t>8</a:t>
            </a:fld>
            <a:endParaRPr kumimoji="1" lang="zh-CN" altLang="en-US"/>
          </a:p>
        </p:txBody>
      </p:sp>
    </p:spTree>
    <p:extLst>
      <p:ext uri="{BB962C8B-B14F-4D97-AF65-F5344CB8AC3E}">
        <p14:creationId xmlns:p14="http://schemas.microsoft.com/office/powerpoint/2010/main" val="10628722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DAAE6B4-58D3-0F4A-87C4-36AB16BCC7C9}" type="slidenum">
              <a:rPr kumimoji="1" lang="zh-CN" altLang="en-US" smtClean="0"/>
              <a:t>9</a:t>
            </a:fld>
            <a:endParaRPr kumimoji="1" lang="zh-CN" altLang="en-US"/>
          </a:p>
        </p:txBody>
      </p:sp>
    </p:spTree>
    <p:extLst>
      <p:ext uri="{BB962C8B-B14F-4D97-AF65-F5344CB8AC3E}">
        <p14:creationId xmlns:p14="http://schemas.microsoft.com/office/powerpoint/2010/main" val="4367574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DAAE6B4-58D3-0F4A-87C4-36AB16BCC7C9}" type="slidenum">
              <a:rPr kumimoji="1" lang="zh-CN" altLang="en-US" smtClean="0"/>
              <a:t>11</a:t>
            </a:fld>
            <a:endParaRPr kumimoji="1" lang="zh-CN" altLang="en-US"/>
          </a:p>
        </p:txBody>
      </p:sp>
    </p:spTree>
    <p:extLst>
      <p:ext uri="{BB962C8B-B14F-4D97-AF65-F5344CB8AC3E}">
        <p14:creationId xmlns:p14="http://schemas.microsoft.com/office/powerpoint/2010/main" val="3357437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DAAE6B4-58D3-0F4A-87C4-36AB16BCC7C9}" type="slidenum">
              <a:rPr kumimoji="1" lang="zh-CN" altLang="en-US" smtClean="0"/>
              <a:t>12</a:t>
            </a:fld>
            <a:endParaRPr kumimoji="1" lang="zh-CN" altLang="en-US"/>
          </a:p>
        </p:txBody>
      </p:sp>
    </p:spTree>
    <p:extLst>
      <p:ext uri="{BB962C8B-B14F-4D97-AF65-F5344CB8AC3E}">
        <p14:creationId xmlns:p14="http://schemas.microsoft.com/office/powerpoint/2010/main" val="18248814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DAAE6B4-58D3-0F4A-87C4-36AB16BCC7C9}" type="slidenum">
              <a:rPr kumimoji="1" lang="zh-CN" altLang="en-US" smtClean="0"/>
              <a:t>13</a:t>
            </a:fld>
            <a:endParaRPr kumimoji="1" lang="zh-CN" altLang="en-US"/>
          </a:p>
        </p:txBody>
      </p:sp>
    </p:spTree>
    <p:extLst>
      <p:ext uri="{BB962C8B-B14F-4D97-AF65-F5344CB8AC3E}">
        <p14:creationId xmlns:p14="http://schemas.microsoft.com/office/powerpoint/2010/main" val="40947261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3482126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EAB48B-FEC4-6244-A907-FDBD6B90849A}"/>
              </a:ext>
            </a:extLst>
          </p:cNvPr>
          <p:cNvSpPr>
            <a:spLocks noGrp="1"/>
          </p:cNvSpPr>
          <p:nvPr>
            <p:ph type="title" hasCustomPrompt="1"/>
          </p:nvPr>
        </p:nvSpPr>
        <p:spPr>
          <a:xfrm>
            <a:off x="1345059" y="1269553"/>
            <a:ext cx="9317731" cy="576065"/>
          </a:xfrm>
        </p:spPr>
        <p:txBody>
          <a:bodyPr/>
          <a:lstStyle/>
          <a:p>
            <a:r>
              <a:rPr kumimoji="1" lang="zh-CN" altLang="en-US" dirty="0"/>
              <a:t>目录</a:t>
            </a:r>
          </a:p>
        </p:txBody>
      </p:sp>
      <p:sp>
        <p:nvSpPr>
          <p:cNvPr id="4" name="内容占位符 2">
            <a:extLst>
              <a:ext uri="{FF2B5EF4-FFF2-40B4-BE49-F238E27FC236}">
                <a16:creationId xmlns:a16="http://schemas.microsoft.com/office/drawing/2014/main" id="{72B326FC-BB17-0D4B-A5BD-BE9E93A8931D}"/>
              </a:ext>
            </a:extLst>
          </p:cNvPr>
          <p:cNvSpPr>
            <a:spLocks noGrp="1"/>
          </p:cNvSpPr>
          <p:nvPr>
            <p:ph idx="1"/>
          </p:nvPr>
        </p:nvSpPr>
        <p:spPr>
          <a:xfrm>
            <a:off x="1356473" y="2133650"/>
            <a:ext cx="9245722" cy="3794150"/>
          </a:xfrm>
          <a:prstGeom prst="rect">
            <a:avLst/>
          </a:prstGeom>
        </p:spPr>
        <p:txBody>
          <a:bodyPr/>
          <a:lstStyle>
            <a:lvl1pPr>
              <a:lnSpc>
                <a:spcPct val="150000"/>
              </a:lnSpc>
              <a:defRPr b="1" i="0">
                <a:solidFill>
                  <a:srgbClr val="595959"/>
                </a:solidFill>
                <a:latin typeface="TencentSans W7" panose="020C04030202040F0204" pitchFamily="34" charset="-122"/>
                <a:ea typeface="TencentSans W7" panose="020C04030202040F0204" pitchFamily="34" charset="-122"/>
              </a:defRPr>
            </a:lvl1pPr>
          </a:lstStyle>
          <a:p>
            <a:pPr lvl="0"/>
            <a:r>
              <a:rPr lang="zh-CN" altLang="en-US" dirty="0"/>
              <a:t>单击此处编辑母版文本样式</a:t>
            </a:r>
            <a:endParaRPr lang="en-US" altLang="zh-CN" dirty="0"/>
          </a:p>
          <a:p>
            <a:pPr lvl="0"/>
            <a:endParaRPr lang="zh-CN" altLang="en-US" dirty="0"/>
          </a:p>
        </p:txBody>
      </p:sp>
    </p:spTree>
    <p:extLst>
      <p:ext uri="{BB962C8B-B14F-4D97-AF65-F5344CB8AC3E}">
        <p14:creationId xmlns:p14="http://schemas.microsoft.com/office/powerpoint/2010/main" val="8306938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章节页板式">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E356C0-EA06-8448-AE12-6600AD83DD8D}"/>
              </a:ext>
            </a:extLst>
          </p:cNvPr>
          <p:cNvSpPr>
            <a:spLocks noGrp="1"/>
          </p:cNvSpPr>
          <p:nvPr>
            <p:ph type="title"/>
          </p:nvPr>
        </p:nvSpPr>
        <p:spPr>
          <a:xfrm>
            <a:off x="1500842" y="2622373"/>
            <a:ext cx="9317731" cy="1167462"/>
          </a:xfrm>
          <a:ln>
            <a:noFill/>
          </a:ln>
        </p:spPr>
        <p:txBody>
          <a:bodyPr>
            <a:normAutofit/>
          </a:bodyPr>
          <a:lstStyle>
            <a:lvl1pPr>
              <a:defRPr sz="3600"/>
            </a:lvl1pPr>
          </a:lstStyle>
          <a:p>
            <a:r>
              <a:rPr kumimoji="1" lang="zh-CN" altLang="en-US" dirty="0"/>
              <a:t>单击此处编辑母版标题样式</a:t>
            </a:r>
          </a:p>
        </p:txBody>
      </p:sp>
      <p:pic>
        <p:nvPicPr>
          <p:cNvPr id="3" name="图像" descr="图像">
            <a:extLst>
              <a:ext uri="{FF2B5EF4-FFF2-40B4-BE49-F238E27FC236}">
                <a16:creationId xmlns:a16="http://schemas.microsoft.com/office/drawing/2014/main" id="{6F3CC44E-F0C9-2043-99D7-7B3EE1B21D0B}"/>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80963" y="2637706"/>
            <a:ext cx="1008113" cy="1117521"/>
          </a:xfrm>
          <a:prstGeom prst="rect">
            <a:avLst/>
          </a:prstGeom>
          <a:ln w="12700">
            <a:miter lim="400000"/>
          </a:ln>
        </p:spPr>
      </p:pic>
    </p:spTree>
    <p:extLst>
      <p:ext uri="{BB962C8B-B14F-4D97-AF65-F5344CB8AC3E}">
        <p14:creationId xmlns:p14="http://schemas.microsoft.com/office/powerpoint/2010/main" val="4305726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0BD41D-2DE2-0D40-B5D8-BF5DE8280928}"/>
              </a:ext>
            </a:extLst>
          </p:cNvPr>
          <p:cNvSpPr>
            <a:spLocks noGrp="1"/>
          </p:cNvSpPr>
          <p:nvPr>
            <p:ph type="title"/>
          </p:nvPr>
        </p:nvSpPr>
        <p:spPr/>
        <p:txBody>
          <a:bodyPr/>
          <a:lstStyle/>
          <a:p>
            <a:r>
              <a:rPr kumimoji="1" lang="zh-CN" altLang="en-US"/>
              <a:t>单击此处编辑母版标题样式</a:t>
            </a:r>
          </a:p>
        </p:txBody>
      </p:sp>
    </p:spTree>
    <p:extLst>
      <p:ext uri="{BB962C8B-B14F-4D97-AF65-F5344CB8AC3E}">
        <p14:creationId xmlns:p14="http://schemas.microsoft.com/office/powerpoint/2010/main" val="5786724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正文板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vert="horz" lIns="91440" tIns="45720" rIns="91440" bIns="45720" rtlCol="0">
            <a:noAutofit/>
          </a:bodyPr>
          <a:lstStyle>
            <a:lvl1pPr>
              <a:defRPr lang="zh-CN" altLang="en-US"/>
            </a:lvl1pPr>
            <a:lvl2pPr>
              <a:defRPr lang="zh-CN" altLang="en-US"/>
            </a:lvl2pPr>
            <a:lvl3pPr>
              <a:defRPr lang="zh-CN" altLang="en-US"/>
            </a:lvl3pPr>
            <a:lvl4pPr>
              <a:defRPr lang="zh-CN" altLang="en-US"/>
            </a:lvl4pPr>
            <a:lvl5pPr>
              <a:defRPr lang="zh-CN" altLang="en-US"/>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0"/>
            <a:ext cx="5411788" cy="4527550"/>
          </a:xfrm>
          <a:ln>
            <a:solidFill>
              <a:srgbClr val="A6A6A6"/>
            </a:solidFill>
          </a:ln>
        </p:spPr>
        <p:txBody>
          <a:bodyPr vert="horz" lIns="91440" tIns="45720" rIns="91440" bIns="45720" rtlCol="0">
            <a:noAutofit/>
          </a:bodyPr>
          <a:lstStyle>
            <a:lvl1pPr>
              <a:defRPr lang="zh-CN" altLang="en-US"/>
            </a:lvl1pPr>
            <a:lvl2pPr>
              <a:defRPr lang="zh-CN" altLang="en-US"/>
            </a:lvl2pPr>
            <a:lvl3pPr>
              <a:defRPr lang="zh-CN" altLang="en-US"/>
            </a:lvl3pPr>
            <a:lvl4pPr>
              <a:defRPr lang="zh-CN" altLang="en-US"/>
            </a:lvl4pPr>
            <a:lvl5pPr>
              <a:defRPr lang="zh-CN" altLang="en-US"/>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3788" y="1600200"/>
            <a:ext cx="5411787" cy="4527550"/>
          </a:xfrm>
          <a:ln>
            <a:solidFill>
              <a:srgbClr val="A6A6A6"/>
            </a:solidFill>
          </a:ln>
        </p:spPr>
        <p:txBody>
          <a:bodyPr vert="horz" lIns="91440" tIns="45720" rIns="91440" bIns="45720" rtlCol="0">
            <a:noAutofit/>
          </a:bodyPr>
          <a:lstStyle>
            <a:lvl1pPr>
              <a:defRPr lang="zh-CN" altLang="en-US"/>
            </a:lvl1pPr>
            <a:lvl2pPr>
              <a:defRPr lang="zh-CN" altLang="en-US"/>
            </a:lvl2pPr>
            <a:lvl3pPr>
              <a:defRPr lang="zh-CN" altLang="en-US"/>
            </a:lvl3pPr>
            <a:lvl4pPr>
              <a:defRPr lang="zh-CN" altLang="en-US"/>
            </a:lvl4pPr>
            <a:lvl5pPr>
              <a:defRPr lang="zh-CN" altLang="en-US"/>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914400" y="2130425"/>
            <a:ext cx="10366375" cy="1471613"/>
          </a:xfrm>
        </p:spPr>
        <p:txBody>
          <a:bodyPr>
            <a:normAutofit/>
          </a:bodyPr>
          <a:lstStyle>
            <a:lvl1pPr algn="ctr">
              <a:defRPr sz="4000" b="1" i="0">
                <a:latin typeface="TencentSans W7" panose="020C04030202040F0204" pitchFamily="34" charset="-122"/>
                <a:ea typeface="TencentSans W7" panose="020C04030202040F0204" pitchFamily="34" charset="-122"/>
              </a:defRPr>
            </a:lvl1pPr>
          </a:lstStyle>
          <a:p>
            <a:r>
              <a:rPr lang="zh-CN" altLang="en-US" dirty="0"/>
              <a:t>腾讯体 </a:t>
            </a:r>
            <a:r>
              <a:rPr lang="en-US" altLang="zh-CN" dirty="0"/>
              <a:t>40pt </a:t>
            </a:r>
            <a:r>
              <a:rPr lang="zh-CN" altLang="en-US" dirty="0"/>
              <a:t>，居中，最多两行</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章节页板式">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E356C0-EA06-8448-AE12-6600AD83DD8D}"/>
              </a:ext>
            </a:extLst>
          </p:cNvPr>
          <p:cNvSpPr>
            <a:spLocks noGrp="1"/>
          </p:cNvSpPr>
          <p:nvPr>
            <p:ph type="title"/>
          </p:nvPr>
        </p:nvSpPr>
        <p:spPr>
          <a:xfrm>
            <a:off x="1500842" y="2622373"/>
            <a:ext cx="9317731" cy="1167462"/>
          </a:xfrm>
          <a:ln>
            <a:noFill/>
          </a:ln>
        </p:spPr>
        <p:txBody>
          <a:bodyPr>
            <a:normAutofit/>
          </a:bodyPr>
          <a:lstStyle>
            <a:lvl1pPr>
              <a:defRPr sz="3600"/>
            </a:lvl1pPr>
          </a:lstStyle>
          <a:p>
            <a:r>
              <a:rPr kumimoji="1" lang="zh-CN" altLang="en-US" dirty="0"/>
              <a:t>单击此处编辑母版标题样式</a:t>
            </a:r>
          </a:p>
        </p:txBody>
      </p:sp>
      <p:pic>
        <p:nvPicPr>
          <p:cNvPr id="3" name="图像" descr="图像">
            <a:extLst>
              <a:ext uri="{FF2B5EF4-FFF2-40B4-BE49-F238E27FC236}">
                <a16:creationId xmlns:a16="http://schemas.microsoft.com/office/drawing/2014/main" id="{6F3CC44E-F0C9-2043-99D7-7B3EE1B21D0B}"/>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80963" y="2637706"/>
            <a:ext cx="1008113" cy="1117521"/>
          </a:xfrm>
          <a:prstGeom prst="rect">
            <a:avLst/>
          </a:prstGeom>
          <a:ln w="12700">
            <a:miter lim="400000"/>
          </a:ln>
        </p:spPr>
      </p:pic>
    </p:spTree>
    <p:extLst>
      <p:ext uri="{BB962C8B-B14F-4D97-AF65-F5344CB8AC3E}">
        <p14:creationId xmlns:p14="http://schemas.microsoft.com/office/powerpoint/2010/main" val="26320162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封底板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200311798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3.xml"/><Relationship Id="rId1" Type="http://schemas.openxmlformats.org/officeDocument/2006/relationships/slideLayout" Target="../slideLayouts/slideLayout2.xml"/><Relationship Id="rId4" Type="http://schemas.openxmlformats.org/officeDocument/2006/relationships/image" Target="../media/image3.png"/></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slideLayout" Target="../slideLayouts/slideLayout6.xml"/><Relationship Id="rId7" Type="http://schemas.openxmlformats.org/officeDocument/2006/relationships/image" Target="../media/image5.emf"/><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theme" Target="../theme/theme3.xml"/><Relationship Id="rId5" Type="http://schemas.openxmlformats.org/officeDocument/2006/relationships/slideLayout" Target="../slideLayouts/slideLayout8.xml"/><Relationship Id="rId4" Type="http://schemas.openxmlformats.org/officeDocument/2006/relationships/slideLayout" Target="../slideLayouts/slideLayout7.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theme" Target="../theme/theme4.xml"/><Relationship Id="rId1"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6" name="图像" descr="图像">
            <a:extLst>
              <a:ext uri="{FF2B5EF4-FFF2-40B4-BE49-F238E27FC236}">
                <a16:creationId xmlns:a16="http://schemas.microsoft.com/office/drawing/2014/main" id="{219BC60C-3516-F94C-B64C-3CE0B641357D}"/>
              </a:ext>
            </a:extLst>
          </p:cNvPr>
          <p:cNvPicPr>
            <a:picLocks noChangeAspect="1"/>
          </p:cNvPicPr>
          <p:nvPr userDrawn="1"/>
        </p:nvPicPr>
        <p:blipFill>
          <a:blip r:embed="rId4"/>
          <a:stretch>
            <a:fillRect/>
          </a:stretch>
        </p:blipFill>
        <p:spPr>
          <a:xfrm>
            <a:off x="768995" y="1212614"/>
            <a:ext cx="4320480" cy="364485"/>
          </a:xfrm>
          <a:prstGeom prst="rect">
            <a:avLst/>
          </a:prstGeom>
          <a:ln w="12700">
            <a:miter lim="400000"/>
          </a:ln>
        </p:spPr>
      </p:pic>
      <p:sp>
        <p:nvSpPr>
          <p:cNvPr id="7" name="腾讯CSIG智能平台部">
            <a:extLst>
              <a:ext uri="{FF2B5EF4-FFF2-40B4-BE49-F238E27FC236}">
                <a16:creationId xmlns:a16="http://schemas.microsoft.com/office/drawing/2014/main" id="{6AA48C6C-77CB-AD4C-B628-6A68AD113DFA}"/>
              </a:ext>
            </a:extLst>
          </p:cNvPr>
          <p:cNvSpPr txBox="1"/>
          <p:nvPr userDrawn="1"/>
        </p:nvSpPr>
        <p:spPr>
          <a:xfrm>
            <a:off x="769258" y="5806058"/>
            <a:ext cx="2204129" cy="37959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r">
              <a:defRPr sz="4000">
                <a:solidFill>
                  <a:srgbClr val="FFFFFF"/>
                </a:solidFill>
                <a:latin typeface="TTTGBMedium"/>
                <a:ea typeface="TTTGBMedium"/>
                <a:cs typeface="TTTGBMedium"/>
                <a:sym typeface="TTTGBMedium"/>
              </a:defRPr>
            </a:lvl1pPr>
          </a:lstStyle>
          <a:p>
            <a:r>
              <a:rPr sz="1800" b="1" i="0" dirty="0" err="1">
                <a:latin typeface="TencentSans W7" panose="020C04030202040F0204" pitchFamily="34" charset="-122"/>
                <a:ea typeface="TencentSans W7" panose="020C04030202040F0204" pitchFamily="34" charset="-122"/>
              </a:rPr>
              <a:t>腾讯CSIG智能平台部</a:t>
            </a:r>
            <a:endParaRPr sz="1800" b="1" i="0" dirty="0">
              <a:latin typeface="TencentSans W7" panose="020C04030202040F0204" pitchFamily="34" charset="-122"/>
              <a:ea typeface="TencentSans W7" panose="020C04030202040F0204" pitchFamily="34" charset="-122"/>
            </a:endParaRPr>
          </a:p>
        </p:txBody>
      </p:sp>
      <p:sp>
        <p:nvSpPr>
          <p:cNvPr id="2" name="标题占位符 1">
            <a:extLst>
              <a:ext uri="{FF2B5EF4-FFF2-40B4-BE49-F238E27FC236}">
                <a16:creationId xmlns:a16="http://schemas.microsoft.com/office/drawing/2014/main" id="{85DF0266-EF02-7043-8F32-1EBF8CBD01E3}"/>
              </a:ext>
            </a:extLst>
          </p:cNvPr>
          <p:cNvSpPr>
            <a:spLocks noGrp="1"/>
          </p:cNvSpPr>
          <p:nvPr>
            <p:ph type="title"/>
          </p:nvPr>
        </p:nvSpPr>
        <p:spPr>
          <a:xfrm>
            <a:off x="768994" y="2277666"/>
            <a:ext cx="9217025" cy="1325563"/>
          </a:xfrm>
          <a:prstGeom prst="rect">
            <a:avLst/>
          </a:prstGeom>
        </p:spPr>
        <p:txBody>
          <a:bodyPr vert="horz" lIns="91440" tIns="45720" rIns="91440" bIns="45720" rtlCol="0" anchor="ctr">
            <a:normAutofit/>
          </a:bodyPr>
          <a:lstStyle/>
          <a:p>
            <a:pPr marL="0" marR="0" lvl="0" indent="0" algn="l" defTabSz="1219444" rtl="0" eaLnBrk="1" fontAlgn="auto" latinLnBrk="0" hangingPunct="1">
              <a:lnSpc>
                <a:spcPct val="100000"/>
              </a:lnSpc>
              <a:spcBef>
                <a:spcPct val="0"/>
              </a:spcBef>
              <a:spcAft>
                <a:spcPts val="0"/>
              </a:spcAft>
              <a:buClrTx/>
              <a:buSzTx/>
              <a:buFontTx/>
              <a:buNone/>
              <a:tabLst/>
              <a:defRPr/>
            </a:pPr>
            <a:r>
              <a:rPr kumimoji="1" lang="zh-CN" altLang="en-US" dirty="0"/>
              <a:t>单击此处编辑母版标题样式</a:t>
            </a:r>
          </a:p>
        </p:txBody>
      </p:sp>
    </p:spTree>
    <p:extLst>
      <p:ext uri="{BB962C8B-B14F-4D97-AF65-F5344CB8AC3E}">
        <p14:creationId xmlns:p14="http://schemas.microsoft.com/office/powerpoint/2010/main" val="3912550071"/>
      </p:ext>
    </p:extLst>
  </p:cSld>
  <p:clrMap bg1="lt1" tx1="dk1" bg2="lt2" tx2="dk2" accent1="accent1" accent2="accent2" accent3="accent3" accent4="accent4" accent5="accent5" accent6="accent6" hlink="hlink" folHlink="folHlink"/>
  <p:sldLayoutIdLst>
    <p:sldLayoutId id="2147483653" r:id="rId1"/>
  </p:sldLayoutIdLst>
  <p:txStyles>
    <p:titleStyle>
      <a:lvl1pPr algn="ctr" defTabSz="1219444" rtl="0" eaLnBrk="1" latinLnBrk="0" hangingPunct="1">
        <a:spcBef>
          <a:spcPct val="0"/>
        </a:spcBef>
        <a:buNone/>
        <a:defRPr kumimoji="1" lang="zh-CN" altLang="en-US" sz="5600" b="1" i="0" u="none" strike="noStrike" kern="1200" cap="none" spc="0" normalizeH="0" baseline="0" dirty="0">
          <a:ln>
            <a:noFill/>
          </a:ln>
          <a:solidFill>
            <a:schemeClr val="bg1"/>
          </a:solidFill>
          <a:effectLst/>
          <a:uLnTx/>
          <a:uFillTx/>
          <a:latin typeface="TencentSans W7" panose="020C04030202040F0204" pitchFamily="34" charset="-122"/>
          <a:ea typeface="TencentSans W7" panose="020C04030202040F0204" pitchFamily="34" charset="-122"/>
          <a:cs typeface="+mj-cs"/>
        </a:defRPr>
      </a:lvl1pPr>
    </p:titleStyle>
    <p:bodyStyle>
      <a:lvl1pPr marL="457291" indent="-457291" algn="l" defTabSz="1219444" rtl="0" eaLnBrk="1" latinLnBrk="0" hangingPunct="1">
        <a:spcBef>
          <a:spcPct val="20000"/>
        </a:spcBef>
        <a:buFont typeface="Arial" pitchFamily="34" charset="0"/>
        <a:buChar char="•"/>
        <a:defRPr sz="4300" kern="1200">
          <a:solidFill>
            <a:schemeClr val="tx1"/>
          </a:solidFill>
          <a:latin typeface="+mn-lt"/>
          <a:ea typeface="+mn-ea"/>
          <a:cs typeface="+mn-cs"/>
        </a:defRPr>
      </a:lvl1pPr>
      <a:lvl2pPr marL="990798" indent="-381076" algn="l" defTabSz="1219444" rtl="0" eaLnBrk="1" latinLnBrk="0" hangingPunct="1">
        <a:spcBef>
          <a:spcPct val="20000"/>
        </a:spcBef>
        <a:buFont typeface="Arial" pitchFamily="34" charset="0"/>
        <a:buChar char="–"/>
        <a:defRPr sz="3700" kern="1200">
          <a:solidFill>
            <a:schemeClr val="tx1"/>
          </a:solidFill>
          <a:latin typeface="+mn-lt"/>
          <a:ea typeface="+mn-ea"/>
          <a:cs typeface="+mn-cs"/>
        </a:defRPr>
      </a:lvl2pPr>
      <a:lvl3pPr marL="1524305" indent="-304861" algn="l" defTabSz="1219444"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4027" indent="-304861" algn="l" defTabSz="1219444"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749" indent="-304861" algn="l" defTabSz="1219444"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3471" indent="-304861" algn="l" defTabSz="1219444"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192" indent="-304861" algn="l" defTabSz="1219444"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2914" indent="-304861" algn="l" defTabSz="1219444"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2636" indent="-304861" algn="l" defTabSz="1219444"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zh-CN"/>
      </a:defPPr>
      <a:lvl1pPr marL="0" algn="l" defTabSz="1219444" rtl="0" eaLnBrk="1" latinLnBrk="0" hangingPunct="1">
        <a:defRPr sz="2400" kern="1200">
          <a:solidFill>
            <a:schemeClr val="tx1"/>
          </a:solidFill>
          <a:latin typeface="+mn-lt"/>
          <a:ea typeface="+mn-ea"/>
          <a:cs typeface="+mn-cs"/>
        </a:defRPr>
      </a:lvl1pPr>
      <a:lvl2pPr marL="609722" algn="l" defTabSz="1219444" rtl="0" eaLnBrk="1" latinLnBrk="0" hangingPunct="1">
        <a:defRPr sz="2400" kern="1200">
          <a:solidFill>
            <a:schemeClr val="tx1"/>
          </a:solidFill>
          <a:latin typeface="+mn-lt"/>
          <a:ea typeface="+mn-ea"/>
          <a:cs typeface="+mn-cs"/>
        </a:defRPr>
      </a:lvl2pPr>
      <a:lvl3pPr marL="1219444" algn="l" defTabSz="1219444" rtl="0" eaLnBrk="1" latinLnBrk="0" hangingPunct="1">
        <a:defRPr sz="2400" kern="1200">
          <a:solidFill>
            <a:schemeClr val="tx1"/>
          </a:solidFill>
          <a:latin typeface="+mn-lt"/>
          <a:ea typeface="+mn-ea"/>
          <a:cs typeface="+mn-cs"/>
        </a:defRPr>
      </a:lvl3pPr>
      <a:lvl4pPr marL="1829166" algn="l" defTabSz="1219444" rtl="0" eaLnBrk="1" latinLnBrk="0" hangingPunct="1">
        <a:defRPr sz="2400" kern="1200">
          <a:solidFill>
            <a:schemeClr val="tx1"/>
          </a:solidFill>
          <a:latin typeface="+mn-lt"/>
          <a:ea typeface="+mn-ea"/>
          <a:cs typeface="+mn-cs"/>
        </a:defRPr>
      </a:lvl4pPr>
      <a:lvl5pPr marL="2438888" algn="l" defTabSz="1219444" rtl="0" eaLnBrk="1" latinLnBrk="0" hangingPunct="1">
        <a:defRPr sz="2400" kern="1200">
          <a:solidFill>
            <a:schemeClr val="tx1"/>
          </a:solidFill>
          <a:latin typeface="+mn-lt"/>
          <a:ea typeface="+mn-ea"/>
          <a:cs typeface="+mn-cs"/>
        </a:defRPr>
      </a:lvl5pPr>
      <a:lvl6pPr marL="3048610" algn="l" defTabSz="1219444" rtl="0" eaLnBrk="1" latinLnBrk="0" hangingPunct="1">
        <a:defRPr sz="2400" kern="1200">
          <a:solidFill>
            <a:schemeClr val="tx1"/>
          </a:solidFill>
          <a:latin typeface="+mn-lt"/>
          <a:ea typeface="+mn-ea"/>
          <a:cs typeface="+mn-cs"/>
        </a:defRPr>
      </a:lvl6pPr>
      <a:lvl7pPr marL="3658332" algn="l" defTabSz="1219444" rtl="0" eaLnBrk="1" latinLnBrk="0" hangingPunct="1">
        <a:defRPr sz="2400" kern="1200">
          <a:solidFill>
            <a:schemeClr val="tx1"/>
          </a:solidFill>
          <a:latin typeface="+mn-lt"/>
          <a:ea typeface="+mn-ea"/>
          <a:cs typeface="+mn-cs"/>
        </a:defRPr>
      </a:lvl7pPr>
      <a:lvl8pPr marL="4268053" algn="l" defTabSz="1219444" rtl="0" eaLnBrk="1" latinLnBrk="0" hangingPunct="1">
        <a:defRPr sz="2400" kern="1200">
          <a:solidFill>
            <a:schemeClr val="tx1"/>
          </a:solidFill>
          <a:latin typeface="+mn-lt"/>
          <a:ea typeface="+mn-ea"/>
          <a:cs typeface="+mn-cs"/>
        </a:defRPr>
      </a:lvl8pPr>
      <a:lvl9pPr marL="4877775" algn="l" defTabSz="1219444"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1C103DE3-F780-6B4E-9244-342FADD4872A}"/>
              </a:ext>
            </a:extLst>
          </p:cNvPr>
          <p:cNvSpPr>
            <a:spLocks noGrp="1"/>
          </p:cNvSpPr>
          <p:nvPr>
            <p:ph type="title"/>
          </p:nvPr>
        </p:nvSpPr>
        <p:spPr>
          <a:xfrm>
            <a:off x="1500842" y="2622372"/>
            <a:ext cx="9317731" cy="1132855"/>
          </a:xfrm>
          <a:prstGeom prst="rect">
            <a:avLst/>
          </a:prstGeom>
        </p:spPr>
        <p:txBody>
          <a:bodyPr vert="horz" lIns="91440" tIns="45720" rIns="91440" bIns="45720" rtlCol="0" anchor="ctr">
            <a:normAutofit/>
          </a:bodyPr>
          <a:lstStyle/>
          <a:p>
            <a:pPr lvl="0" algn="l" defTabSz="914400" rtl="0" eaLnBrk="1" latinLnBrk="0" hangingPunct="1">
              <a:lnSpc>
                <a:spcPct val="90000"/>
              </a:lnSpc>
              <a:spcBef>
                <a:spcPct val="0"/>
              </a:spcBef>
              <a:buNone/>
            </a:pPr>
            <a:r>
              <a:rPr kumimoji="1" lang="zh-CN" altLang="en-US" dirty="0"/>
              <a:t>单击此处编辑章节页标题样式</a:t>
            </a:r>
          </a:p>
        </p:txBody>
      </p:sp>
    </p:spTree>
    <p:extLst>
      <p:ext uri="{BB962C8B-B14F-4D97-AF65-F5344CB8AC3E}">
        <p14:creationId xmlns:p14="http://schemas.microsoft.com/office/powerpoint/2010/main" val="1739020945"/>
      </p:ext>
    </p:extLst>
  </p:cSld>
  <p:clrMap bg1="lt1" tx1="dk1" bg2="lt2" tx2="dk2" accent1="accent1" accent2="accent2" accent3="accent3" accent4="accent4" accent5="accent5" accent6="accent6" hlink="hlink" folHlink="folHlink"/>
  <p:sldLayoutIdLst>
    <p:sldLayoutId id="2147483707" r:id="rId1"/>
    <p:sldLayoutId id="2147483705" r:id="rId2"/>
  </p:sldLayoutIdLst>
  <p:txStyles>
    <p:titleStyle>
      <a:lvl1pPr algn="l" defTabSz="914400" rtl="0" eaLnBrk="1" latinLnBrk="0" hangingPunct="1">
        <a:lnSpc>
          <a:spcPct val="90000"/>
        </a:lnSpc>
        <a:spcBef>
          <a:spcPct val="0"/>
        </a:spcBef>
        <a:buNone/>
        <a:defRPr kumimoji="1" lang="zh-CN" altLang="en-US" sz="3600" b="1" i="0" kern="1200" baseline="0" dirty="0">
          <a:solidFill>
            <a:srgbClr val="48A1F9"/>
          </a:solidFill>
          <a:latin typeface="TencentSans W7" panose="020C04030202040F0204" pitchFamily="34" charset="-122"/>
          <a:ea typeface="TencentSans W7" panose="020C04030202040F0204" pitchFamily="34"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09574" y="283109"/>
            <a:ext cx="11376025" cy="1042516"/>
          </a:xfrm>
          <a:prstGeom prst="rect">
            <a:avLst/>
          </a:prstGeom>
        </p:spPr>
        <p:txBody>
          <a:bodyPr vert="horz" lIns="91440" tIns="45720" rIns="91440" bIns="45720" rtlCol="0" anchor="ctr">
            <a:normAutofit/>
          </a:bodyPr>
          <a:lstStyle/>
          <a:p>
            <a:r>
              <a:rPr lang="zh-CN" altLang="en-US" dirty="0"/>
              <a:t>腾讯体</a:t>
            </a:r>
            <a:r>
              <a:rPr lang="en-US" altLang="zh-CN" dirty="0"/>
              <a:t>W7</a:t>
            </a:r>
            <a:r>
              <a:rPr lang="zh-CN" altLang="en-US" dirty="0"/>
              <a:t> 左对齐 一行</a:t>
            </a:r>
          </a:p>
        </p:txBody>
      </p:sp>
      <p:sp>
        <p:nvSpPr>
          <p:cNvPr id="3" name="文本占位符 2"/>
          <p:cNvSpPr>
            <a:spLocks noGrp="1"/>
          </p:cNvSpPr>
          <p:nvPr>
            <p:ph type="body" idx="1"/>
          </p:nvPr>
        </p:nvSpPr>
        <p:spPr>
          <a:xfrm>
            <a:off x="421501" y="1485578"/>
            <a:ext cx="11292710" cy="4671397"/>
          </a:xfrm>
          <a:prstGeom prst="rect">
            <a:avLst/>
          </a:prstGeom>
        </p:spPr>
        <p:txBody>
          <a:bodyPr vert="horz" lIns="91440" tIns="45720" rIns="91440" bIns="45720" rtlCol="0">
            <a:no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pic>
        <p:nvPicPr>
          <p:cNvPr id="35" name="图片 34">
            <a:extLst>
              <a:ext uri="{FF2B5EF4-FFF2-40B4-BE49-F238E27FC236}">
                <a16:creationId xmlns:a16="http://schemas.microsoft.com/office/drawing/2014/main" id="{91CB75C5-9465-AB43-A550-9BB375F05A31}"/>
              </a:ext>
            </a:extLst>
          </p:cNvPr>
          <p:cNvPicPr>
            <a:picLocks noChangeAspect="1"/>
          </p:cNvPicPr>
          <p:nvPr userDrawn="1"/>
        </p:nvPicPr>
        <p:blipFill>
          <a:blip r:embed="rId7"/>
          <a:stretch>
            <a:fillRect/>
          </a:stretch>
        </p:blipFill>
        <p:spPr>
          <a:xfrm>
            <a:off x="0" y="6460775"/>
            <a:ext cx="12195175" cy="279473"/>
          </a:xfrm>
          <a:prstGeom prst="rect">
            <a:avLst/>
          </a:prstGeom>
        </p:spPr>
      </p:pic>
      <p:pic>
        <p:nvPicPr>
          <p:cNvPr id="36" name="图像" descr="图像">
            <a:extLst>
              <a:ext uri="{FF2B5EF4-FFF2-40B4-BE49-F238E27FC236}">
                <a16:creationId xmlns:a16="http://schemas.microsoft.com/office/drawing/2014/main" id="{191F6E2B-ABFE-0546-8F08-9CFA2A042612}"/>
              </a:ext>
            </a:extLst>
          </p:cNvPr>
          <p:cNvPicPr>
            <a:picLocks noChangeAspect="1"/>
          </p:cNvPicPr>
          <p:nvPr userDrawn="1"/>
        </p:nvPicPr>
        <p:blipFill>
          <a:blip r:embed="rId8"/>
          <a:stretch>
            <a:fillRect/>
          </a:stretch>
        </p:blipFill>
        <p:spPr>
          <a:xfrm>
            <a:off x="9069474" y="17031"/>
            <a:ext cx="3137627" cy="3093166"/>
          </a:xfrm>
          <a:prstGeom prst="rect">
            <a:avLst/>
          </a:prstGeom>
          <a:ln w="12700">
            <a:miter lim="400000"/>
          </a:ln>
        </p:spPr>
      </p:pic>
    </p:spTree>
  </p:cSld>
  <p:clrMap bg1="lt1" tx1="dk1" bg2="lt2" tx2="dk2" accent1="accent1" accent2="accent2" accent3="accent3" accent4="accent4" accent5="accent5" accent6="accent6" hlink="hlink" folHlink="folHlink"/>
  <p:sldLayoutIdLst>
    <p:sldLayoutId id="2147483708" r:id="rId1"/>
    <p:sldLayoutId id="2147483693" r:id="rId2"/>
    <p:sldLayoutId id="2147483695" r:id="rId3"/>
    <p:sldLayoutId id="2147483692" r:id="rId4"/>
    <p:sldLayoutId id="2147483709" r:id="rId5"/>
  </p:sldLayoutIdLst>
  <p:txStyles>
    <p:titleStyle>
      <a:lvl1pPr algn="l" defTabSz="914400" rtl="0" eaLnBrk="1" latinLnBrk="0" hangingPunct="1">
        <a:spcBef>
          <a:spcPct val="0"/>
        </a:spcBef>
        <a:buNone/>
        <a:defRPr lang="zh-CN" altLang="en-US" sz="3200" b="1" i="0" kern="1200" baseline="0" dirty="0">
          <a:solidFill>
            <a:srgbClr val="48A1F9"/>
          </a:solidFill>
          <a:latin typeface="TencentSans W7" panose="020C04030202040F0204" pitchFamily="34" charset="-122"/>
          <a:ea typeface="TencentSans W7" panose="020C04030202040F0204" pitchFamily="34" charset="-122"/>
          <a:cs typeface="+mj-cs"/>
        </a:defRPr>
      </a:lvl1pPr>
    </p:titleStyle>
    <p:bodyStyle>
      <a:lvl1pPr marL="342900" indent="-342900" algn="l" defTabSz="914400" rtl="0" eaLnBrk="1" latinLnBrk="0" hangingPunct="1">
        <a:spcBef>
          <a:spcPct val="20000"/>
        </a:spcBef>
        <a:buFont typeface="Arial" pitchFamily="34" charset="0"/>
        <a:buChar char="•"/>
        <a:defRPr sz="2000" b="1" i="0" kern="1200">
          <a:solidFill>
            <a:srgbClr val="595959"/>
          </a:solidFill>
          <a:latin typeface="TencentSans W7" panose="020C04030202040F0204" pitchFamily="34" charset="-122"/>
          <a:ea typeface="TencentSans W7" panose="020C04030202040F0204" pitchFamily="34" charset="-122"/>
          <a:cs typeface="+mn-cs"/>
        </a:defRPr>
      </a:lvl1pPr>
      <a:lvl2pPr marL="742950" indent="-285750" algn="l" defTabSz="914400" rtl="0" eaLnBrk="1" latinLnBrk="0" hangingPunct="1">
        <a:spcBef>
          <a:spcPct val="20000"/>
        </a:spcBef>
        <a:buFont typeface="Arial" pitchFamily="34" charset="0"/>
        <a:buChar char="–"/>
        <a:defRPr sz="1800" b="0" i="0" kern="1200">
          <a:solidFill>
            <a:srgbClr val="595959"/>
          </a:solidFill>
          <a:latin typeface="TencentSans W3" panose="020C04030202040F0204" pitchFamily="34" charset="-122"/>
          <a:ea typeface="TencentSans W3" panose="020C04030202040F0204" pitchFamily="34" charset="-122"/>
          <a:cs typeface="+mn-cs"/>
        </a:defRPr>
      </a:lvl2pPr>
      <a:lvl3pPr marL="1143000" indent="-228600" algn="l" defTabSz="914400" rtl="0" eaLnBrk="1" latinLnBrk="0" hangingPunct="1">
        <a:spcBef>
          <a:spcPct val="20000"/>
        </a:spcBef>
        <a:buFont typeface="Arial" pitchFamily="34" charset="0"/>
        <a:buChar char="•"/>
        <a:defRPr sz="1600" b="0" i="0" kern="1200">
          <a:solidFill>
            <a:srgbClr val="595959"/>
          </a:solidFill>
          <a:latin typeface="TencentSans W3" panose="020C04030202040F0204" pitchFamily="34" charset="-122"/>
          <a:ea typeface="TencentSans W3" panose="020C04030202040F0204" pitchFamily="34" charset="-122"/>
          <a:cs typeface="+mn-cs"/>
        </a:defRPr>
      </a:lvl3pPr>
      <a:lvl4pPr marL="1600200" indent="-228600" algn="l" defTabSz="914400" rtl="0" eaLnBrk="1" latinLnBrk="0" hangingPunct="1">
        <a:spcBef>
          <a:spcPct val="20000"/>
        </a:spcBef>
        <a:buFont typeface="Arial" pitchFamily="34" charset="0"/>
        <a:buChar char="–"/>
        <a:defRPr sz="1400" b="0" i="0" kern="1200">
          <a:solidFill>
            <a:srgbClr val="595959"/>
          </a:solidFill>
          <a:latin typeface="TencentSans W3" panose="020C04030202040F0204" pitchFamily="34" charset="-122"/>
          <a:ea typeface="TencentSans W3" panose="020C04030202040F0204" pitchFamily="34" charset="-122"/>
          <a:cs typeface="+mn-cs"/>
        </a:defRPr>
      </a:lvl4pPr>
      <a:lvl5pPr marL="2057400" indent="-228600" algn="l" defTabSz="914400" rtl="0" eaLnBrk="1" latinLnBrk="0" hangingPunct="1">
        <a:spcBef>
          <a:spcPct val="20000"/>
        </a:spcBef>
        <a:buFont typeface="Arial" pitchFamily="34" charset="0"/>
        <a:buChar char="»"/>
        <a:defRPr sz="1200" b="0" i="0" kern="1200">
          <a:solidFill>
            <a:srgbClr val="595959"/>
          </a:solidFill>
          <a:latin typeface="TencentSans W3" panose="020C04030202040F0204" pitchFamily="34" charset="-122"/>
          <a:ea typeface="TencentSans W3" panose="020C04030202040F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2" name="TextBox 22"/>
          <p:cNvSpPr txBox="1"/>
          <p:nvPr/>
        </p:nvSpPr>
        <p:spPr>
          <a:xfrm>
            <a:off x="613522" y="5578532"/>
            <a:ext cx="7708900" cy="746358"/>
          </a:xfrm>
          <a:prstGeom prst="rect">
            <a:avLst/>
          </a:prstGeom>
          <a:noFill/>
        </p:spPr>
        <p:txBody>
          <a:bodyPr wrap="square" rtlCol="0">
            <a:spAutoFit/>
          </a:bodyPr>
          <a:lstStyle/>
          <a:p>
            <a:pPr algn="l">
              <a:lnSpc>
                <a:spcPct val="100000"/>
              </a:lnSpc>
              <a:buNone/>
            </a:pPr>
            <a:r>
              <a:rPr lang="en-US" altLang="zh-CN" sz="1050" b="1" kern="1200" dirty="0">
                <a:solidFill>
                  <a:schemeClr val="bg1">
                    <a:lumMod val="95000"/>
                  </a:schemeClr>
                </a:solidFill>
                <a:effectLst/>
                <a:latin typeface="+mn-lt"/>
                <a:ea typeface="宋体" charset="-122"/>
                <a:cs typeface="Arial" pitchFamily="34" charset="0"/>
              </a:rPr>
              <a:t>Copyright©2019 </a:t>
            </a:r>
            <a:r>
              <a:rPr lang="zh-CN" altLang="en-US" sz="1050" b="1" kern="1200" dirty="0">
                <a:solidFill>
                  <a:schemeClr val="bg1">
                    <a:lumMod val="95000"/>
                  </a:schemeClr>
                </a:solidFill>
                <a:effectLst/>
                <a:latin typeface="+mn-lt"/>
                <a:ea typeface="宋体" charset="-122"/>
                <a:cs typeface="Arial" pitchFamily="34" charset="0"/>
              </a:rPr>
              <a:t>腾讯</a:t>
            </a:r>
            <a:r>
              <a:rPr lang="en-US" altLang="zh-CN" sz="1050" b="1" kern="1200" dirty="0">
                <a:solidFill>
                  <a:schemeClr val="bg1">
                    <a:lumMod val="95000"/>
                  </a:schemeClr>
                </a:solidFill>
                <a:effectLst/>
                <a:latin typeface="+mn-lt"/>
                <a:ea typeface="宋体" charset="-122"/>
                <a:cs typeface="Arial" pitchFamily="34" charset="0"/>
              </a:rPr>
              <a:t>CSIG</a:t>
            </a:r>
            <a:r>
              <a:rPr lang="zh-CN" altLang="en-US" sz="1050" b="1" kern="1200" dirty="0">
                <a:solidFill>
                  <a:schemeClr val="bg1">
                    <a:lumMod val="95000"/>
                  </a:schemeClr>
                </a:solidFill>
                <a:effectLst/>
                <a:latin typeface="+mn-lt"/>
                <a:ea typeface="宋体" charset="-122"/>
                <a:cs typeface="Arial" pitchFamily="34" charset="0"/>
              </a:rPr>
              <a:t>智能平台部</a:t>
            </a:r>
            <a:r>
              <a:rPr lang="en-US" altLang="zh-CN" sz="1050" b="1" kern="1200" dirty="0">
                <a:solidFill>
                  <a:schemeClr val="bg1">
                    <a:lumMod val="95000"/>
                  </a:schemeClr>
                </a:solidFill>
                <a:effectLst/>
                <a:latin typeface="+mn-lt"/>
                <a:ea typeface="宋体" charset="-122"/>
                <a:cs typeface="Arial" pitchFamily="34" charset="0"/>
              </a:rPr>
              <a:t>. All Rights Reserved.</a:t>
            </a:r>
            <a:endParaRPr lang="zh-CN" altLang="zh-CN" sz="1050" kern="1200" dirty="0">
              <a:solidFill>
                <a:schemeClr val="bg1">
                  <a:lumMod val="95000"/>
                </a:schemeClr>
              </a:solidFill>
              <a:effectLst/>
              <a:latin typeface="+mn-lt"/>
              <a:ea typeface="宋体" charset="-122"/>
              <a:cs typeface="Arial" pitchFamily="34" charset="0"/>
            </a:endParaRPr>
          </a:p>
          <a:p>
            <a:pPr algn="l">
              <a:lnSpc>
                <a:spcPct val="100000"/>
              </a:lnSpc>
              <a:buNone/>
            </a:pPr>
            <a:r>
              <a:rPr lang="en-US" altLang="zh-CN" sz="800" kern="1200" dirty="0">
                <a:solidFill>
                  <a:schemeClr val="bg1">
                    <a:lumMod val="95000"/>
                  </a:schemeClr>
                </a:solidFill>
                <a:effectLst/>
                <a:latin typeface="+mn-lt"/>
                <a:ea typeface="宋体" charset="-122"/>
                <a:cs typeface="Arial" pitchFamily="34" charset="0"/>
              </a:rPr>
              <a:t>The information in this document may contain predictive statements including, without limitation, statements regarding the future financial and operating results, future product portfolio, new technology, etc. There are a number of factors that could cause actual results and developments to differ materially from those expressed or implied in the predictive statements. Therefore, such information is provided for reference purpose only and constitutes neither an offer nor an acceptance. </a:t>
            </a:r>
          </a:p>
          <a:p>
            <a:pPr algn="l">
              <a:lnSpc>
                <a:spcPct val="100000"/>
              </a:lnSpc>
              <a:buNone/>
            </a:pPr>
            <a:r>
              <a:rPr lang="en-US" altLang="zh-CN" sz="800" kern="1200" dirty="0">
                <a:solidFill>
                  <a:schemeClr val="bg1">
                    <a:lumMod val="95000"/>
                  </a:schemeClr>
                </a:solidFill>
                <a:effectLst/>
                <a:latin typeface="+mn-lt"/>
                <a:ea typeface="宋体" charset="-122"/>
                <a:cs typeface="Arial" pitchFamily="34" charset="0"/>
              </a:rPr>
              <a:t>Tencent may change the information at any time without notice. </a:t>
            </a:r>
            <a:endParaRPr lang="zh-CN" altLang="zh-CN" sz="800" kern="1200" dirty="0">
              <a:solidFill>
                <a:schemeClr val="bg1">
                  <a:lumMod val="95000"/>
                </a:schemeClr>
              </a:solidFill>
              <a:effectLst/>
              <a:latin typeface="+mn-lt"/>
              <a:ea typeface="宋体" charset="-122"/>
              <a:cs typeface="Arial" pitchFamily="34" charset="0"/>
            </a:endParaRPr>
          </a:p>
        </p:txBody>
      </p:sp>
      <p:sp>
        <p:nvSpPr>
          <p:cNvPr id="8" name="TextBox 20"/>
          <p:cNvSpPr txBox="1"/>
          <p:nvPr/>
        </p:nvSpPr>
        <p:spPr>
          <a:xfrm>
            <a:off x="264939" y="2207120"/>
            <a:ext cx="6848525" cy="2445349"/>
          </a:xfrm>
          <a:prstGeom prst="rect">
            <a:avLst/>
          </a:prstGeom>
          <a:noFill/>
          <a:effectLst/>
        </p:spPr>
        <p:txBody>
          <a:bodyPr wrap="square" rtlCol="0" anchor="ctr">
            <a:spAutoFit/>
          </a:bodyPr>
          <a:lstStyle>
            <a:defPPr>
              <a:defRPr lang="zh-CN"/>
            </a:defPPr>
            <a:lvl1pPr algn="ctr">
              <a:lnSpc>
                <a:spcPct val="80000"/>
              </a:lnSpc>
              <a:defRPr sz="8800">
                <a:solidFill>
                  <a:schemeClr val="bg1"/>
                </a:solidFill>
                <a:latin typeface="TTTGB Medium" charset="-122"/>
                <a:ea typeface="TTTGB Medium" charset="-122"/>
                <a:cs typeface="TTTGB Medium" charset="-122"/>
              </a:defRPr>
            </a:lvl1pPr>
          </a:lstStyle>
          <a:p>
            <a:pPr lvl="0">
              <a:lnSpc>
                <a:spcPct val="150000"/>
              </a:lnSpc>
            </a:pPr>
            <a:r>
              <a:rPr lang="zh-CN" altLang="en-US" sz="5400" b="1" i="0" dirty="0">
                <a:latin typeface="TencentSans W7" panose="020C04030202040F0204" pitchFamily="34" charset="-122"/>
                <a:ea typeface="TencentSans W7" panose="020C04030202040F0204" pitchFamily="34" charset="-122"/>
              </a:rPr>
              <a:t>感谢聆听</a:t>
            </a:r>
            <a:endParaRPr lang="en-US" altLang="zh-CN" sz="5400" b="1" i="0" dirty="0">
              <a:latin typeface="TencentSans W7" panose="020C04030202040F0204" pitchFamily="34" charset="-122"/>
              <a:ea typeface="TencentSans W7" panose="020C04030202040F0204" pitchFamily="34" charset="-122"/>
            </a:endParaRPr>
          </a:p>
          <a:p>
            <a:pPr lvl="0">
              <a:lnSpc>
                <a:spcPct val="150000"/>
              </a:lnSpc>
            </a:pPr>
            <a:r>
              <a:rPr lang="en-US" altLang="zh-CN" sz="5400" b="1" i="0" dirty="0">
                <a:latin typeface="TencentSans W7" panose="020C04030202040F0204" pitchFamily="34" charset="-122"/>
                <a:ea typeface="TencentSans W7" panose="020C04030202040F0204" pitchFamily="34" charset="-122"/>
              </a:rPr>
              <a:t>Thanks</a:t>
            </a:r>
            <a:endParaRPr lang="zh-CN" altLang="en-US" sz="5400" b="1" i="0" dirty="0">
              <a:latin typeface="TencentSans W7" panose="020C04030202040F0204" pitchFamily="34" charset="-122"/>
              <a:ea typeface="TencentSans W7" panose="020C04030202040F0204" pitchFamily="34" charset="-122"/>
            </a:endParaRPr>
          </a:p>
        </p:txBody>
      </p:sp>
    </p:spTree>
    <p:extLst>
      <p:ext uri="{BB962C8B-B14F-4D97-AF65-F5344CB8AC3E}">
        <p14:creationId xmlns:p14="http://schemas.microsoft.com/office/powerpoint/2010/main" val="1008930075"/>
      </p:ext>
    </p:extLst>
  </p:cSld>
  <p:clrMap bg1="lt1" tx1="dk1" bg2="lt2" tx2="dk2" accent1="accent1" accent2="accent2" accent3="accent3" accent4="accent4" accent5="accent5" accent6="accent6" hlink="hlink" folHlink="folHlink"/>
  <p:sldLayoutIdLst>
    <p:sldLayoutId id="2147483673" r:id="rId1"/>
  </p:sldLayoutIdLst>
  <p:txStyles>
    <p:titleStyle>
      <a:lvl1pPr algn="ctr" defTabSz="1219444" rtl="0" eaLnBrk="1" latinLnBrk="0" hangingPunct="1">
        <a:spcBef>
          <a:spcPct val="0"/>
        </a:spcBef>
        <a:buNone/>
        <a:defRPr sz="5900" kern="1200">
          <a:solidFill>
            <a:schemeClr val="tx1"/>
          </a:solidFill>
          <a:latin typeface="+mj-lt"/>
          <a:ea typeface="+mj-ea"/>
          <a:cs typeface="+mj-cs"/>
        </a:defRPr>
      </a:lvl1pPr>
    </p:titleStyle>
    <p:bodyStyle>
      <a:lvl1pPr marL="457291" indent="-457291" algn="l" defTabSz="1219444" rtl="0" eaLnBrk="1" latinLnBrk="0" hangingPunct="1">
        <a:spcBef>
          <a:spcPct val="20000"/>
        </a:spcBef>
        <a:buFont typeface="Arial" pitchFamily="34" charset="0"/>
        <a:buChar char="•"/>
        <a:defRPr sz="4300" kern="1200">
          <a:solidFill>
            <a:schemeClr val="tx1"/>
          </a:solidFill>
          <a:latin typeface="+mn-lt"/>
          <a:ea typeface="+mn-ea"/>
          <a:cs typeface="+mn-cs"/>
        </a:defRPr>
      </a:lvl1pPr>
      <a:lvl2pPr marL="990798" indent="-381076" algn="l" defTabSz="1219444" rtl="0" eaLnBrk="1" latinLnBrk="0" hangingPunct="1">
        <a:spcBef>
          <a:spcPct val="20000"/>
        </a:spcBef>
        <a:buFont typeface="Arial" pitchFamily="34" charset="0"/>
        <a:buChar char="–"/>
        <a:defRPr sz="3700" kern="1200">
          <a:solidFill>
            <a:schemeClr val="tx1"/>
          </a:solidFill>
          <a:latin typeface="+mn-lt"/>
          <a:ea typeface="+mn-ea"/>
          <a:cs typeface="+mn-cs"/>
        </a:defRPr>
      </a:lvl2pPr>
      <a:lvl3pPr marL="1524305" indent="-304861" algn="l" defTabSz="1219444"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4027" indent="-304861" algn="l" defTabSz="1219444"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749" indent="-304861" algn="l" defTabSz="1219444"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3471" indent="-304861" algn="l" defTabSz="1219444"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192" indent="-304861" algn="l" defTabSz="1219444"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2914" indent="-304861" algn="l" defTabSz="1219444"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2636" indent="-304861" algn="l" defTabSz="1219444"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zh-CN"/>
      </a:defPPr>
      <a:lvl1pPr marL="0" algn="l" defTabSz="1219444" rtl="0" eaLnBrk="1" latinLnBrk="0" hangingPunct="1">
        <a:defRPr sz="2400" kern="1200">
          <a:solidFill>
            <a:schemeClr val="tx1"/>
          </a:solidFill>
          <a:latin typeface="+mn-lt"/>
          <a:ea typeface="+mn-ea"/>
          <a:cs typeface="+mn-cs"/>
        </a:defRPr>
      </a:lvl1pPr>
      <a:lvl2pPr marL="609722" algn="l" defTabSz="1219444" rtl="0" eaLnBrk="1" latinLnBrk="0" hangingPunct="1">
        <a:defRPr sz="2400" kern="1200">
          <a:solidFill>
            <a:schemeClr val="tx1"/>
          </a:solidFill>
          <a:latin typeface="+mn-lt"/>
          <a:ea typeface="+mn-ea"/>
          <a:cs typeface="+mn-cs"/>
        </a:defRPr>
      </a:lvl2pPr>
      <a:lvl3pPr marL="1219444" algn="l" defTabSz="1219444" rtl="0" eaLnBrk="1" latinLnBrk="0" hangingPunct="1">
        <a:defRPr sz="2400" kern="1200">
          <a:solidFill>
            <a:schemeClr val="tx1"/>
          </a:solidFill>
          <a:latin typeface="+mn-lt"/>
          <a:ea typeface="+mn-ea"/>
          <a:cs typeface="+mn-cs"/>
        </a:defRPr>
      </a:lvl3pPr>
      <a:lvl4pPr marL="1829166" algn="l" defTabSz="1219444" rtl="0" eaLnBrk="1" latinLnBrk="0" hangingPunct="1">
        <a:defRPr sz="2400" kern="1200">
          <a:solidFill>
            <a:schemeClr val="tx1"/>
          </a:solidFill>
          <a:latin typeface="+mn-lt"/>
          <a:ea typeface="+mn-ea"/>
          <a:cs typeface="+mn-cs"/>
        </a:defRPr>
      </a:lvl4pPr>
      <a:lvl5pPr marL="2438888" algn="l" defTabSz="1219444" rtl="0" eaLnBrk="1" latinLnBrk="0" hangingPunct="1">
        <a:defRPr sz="2400" kern="1200">
          <a:solidFill>
            <a:schemeClr val="tx1"/>
          </a:solidFill>
          <a:latin typeface="+mn-lt"/>
          <a:ea typeface="+mn-ea"/>
          <a:cs typeface="+mn-cs"/>
        </a:defRPr>
      </a:lvl5pPr>
      <a:lvl6pPr marL="3048610" algn="l" defTabSz="1219444" rtl="0" eaLnBrk="1" latinLnBrk="0" hangingPunct="1">
        <a:defRPr sz="2400" kern="1200">
          <a:solidFill>
            <a:schemeClr val="tx1"/>
          </a:solidFill>
          <a:latin typeface="+mn-lt"/>
          <a:ea typeface="+mn-ea"/>
          <a:cs typeface="+mn-cs"/>
        </a:defRPr>
      </a:lvl6pPr>
      <a:lvl7pPr marL="3658332" algn="l" defTabSz="1219444" rtl="0" eaLnBrk="1" latinLnBrk="0" hangingPunct="1">
        <a:defRPr sz="2400" kern="1200">
          <a:solidFill>
            <a:schemeClr val="tx1"/>
          </a:solidFill>
          <a:latin typeface="+mn-lt"/>
          <a:ea typeface="+mn-ea"/>
          <a:cs typeface="+mn-cs"/>
        </a:defRPr>
      </a:lvl7pPr>
      <a:lvl8pPr marL="4268053" algn="l" defTabSz="1219444" rtl="0" eaLnBrk="1" latinLnBrk="0" hangingPunct="1">
        <a:defRPr sz="2400" kern="1200">
          <a:solidFill>
            <a:schemeClr val="tx1"/>
          </a:solidFill>
          <a:latin typeface="+mn-lt"/>
          <a:ea typeface="+mn-ea"/>
          <a:cs typeface="+mn-cs"/>
        </a:defRPr>
      </a:lvl8pPr>
      <a:lvl9pPr marL="4877775" algn="l" defTabSz="1219444"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5.xml"/><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image" Target="../media/image24.png"/></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2.xml"/><Relationship Id="rId1" Type="http://schemas.openxmlformats.org/officeDocument/2006/relationships/slideLayout" Target="../slideLayouts/slideLayout5.xml"/><Relationship Id="rId4" Type="http://schemas.openxmlformats.org/officeDocument/2006/relationships/image" Target="../media/image27.png"/></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3.xml"/><Relationship Id="rId1" Type="http://schemas.openxmlformats.org/officeDocument/2006/relationships/slideLayout" Target="../slideLayouts/slideLayout5.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18.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notesSlide" Target="../notesSlides/notesSlide14.xml"/><Relationship Id="rId1" Type="http://schemas.openxmlformats.org/officeDocument/2006/relationships/slideLayout" Target="../slideLayouts/slideLayout5.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1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7.xml"/><Relationship Id="rId1" Type="http://schemas.openxmlformats.org/officeDocument/2006/relationships/slideLayout" Target="../slideLayouts/slideLayout5.xml"/><Relationship Id="rId5" Type="http://schemas.openxmlformats.org/officeDocument/2006/relationships/image" Target="../media/image41.png"/><Relationship Id="rId4" Type="http://schemas.openxmlformats.org/officeDocument/2006/relationships/image" Target="../media/image40.png"/></Relationships>
</file>

<file path=ppt/slides/_rels/slide2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8.xml"/><Relationship Id="rId1" Type="http://schemas.openxmlformats.org/officeDocument/2006/relationships/slideLayout" Target="../slideLayouts/slideLayout5.xml"/><Relationship Id="rId4" Type="http://schemas.openxmlformats.org/officeDocument/2006/relationships/image" Target="../media/image43.png"/></Relationships>
</file>

<file path=ppt/slides/_rels/slide2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9.xml"/><Relationship Id="rId1" Type="http://schemas.openxmlformats.org/officeDocument/2006/relationships/slideLayout" Target="../slideLayouts/slideLayout5.xml"/><Relationship Id="rId4" Type="http://schemas.openxmlformats.org/officeDocument/2006/relationships/image" Target="../media/image4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hyperlink" Target="https://github.com/tars-node/tars2node"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5.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hyperlink" Target="https://doc.tarsyun.com/adminer/start/index.html#/tarsdoc/base/tars-protocol.md" TargetMode="External"/><Relationship Id="rId2" Type="http://schemas.openxmlformats.org/officeDocument/2006/relationships/notesSlide" Target="../notesSlides/notesSlide5.xml"/><Relationship Id="rId1" Type="http://schemas.openxmlformats.org/officeDocument/2006/relationships/slideLayout" Target="../slideLayouts/slideLayout5.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5.xml"/><Relationship Id="rId5" Type="http://schemas.openxmlformats.org/officeDocument/2006/relationships/image" Target="../media/image20.png"/><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1" name="标题 1"/>
          <p:cNvSpPr txBox="1">
            <a:spLocks/>
          </p:cNvSpPr>
          <p:nvPr/>
        </p:nvSpPr>
        <p:spPr>
          <a:xfrm>
            <a:off x="575499" y="2584748"/>
            <a:ext cx="9626544" cy="970012"/>
          </a:xfrm>
          <a:prstGeom prst="rect">
            <a:avLst/>
          </a:prstGeom>
        </p:spPr>
        <p:txBody>
          <a:bodyPr>
            <a:noAutofit/>
          </a:bodyPr>
          <a:lstStyle>
            <a:lvl1pPr algn="l">
              <a:defRPr sz="5600" b="0" baseline="0">
                <a:solidFill>
                  <a:schemeClr val="bg1"/>
                </a:solidFill>
                <a:latin typeface="方正兰亭细黑_GBK" pitchFamily="2" charset="-122"/>
                <a:ea typeface="方正兰亭细黑_GBK" pitchFamily="2" charset="-122"/>
                <a:cs typeface="Arial" pitchFamily="34" charset="0"/>
              </a:defRPr>
            </a:lvl1pPr>
          </a:lstStyle>
          <a:p>
            <a:pPr>
              <a:spcBef>
                <a:spcPct val="0"/>
              </a:spcBef>
              <a:defRPr/>
            </a:pPr>
            <a:r>
              <a:rPr kumimoji="1" lang="en-US" altLang="zh-CN" b="1" dirty="0">
                <a:latin typeface="TencentSans W7" panose="020C04030202040F0204" pitchFamily="34" charset="-122"/>
                <a:ea typeface="TencentSans W7" panose="020C04030202040F0204" pitchFamily="34" charset="-122"/>
                <a:cs typeface="+mj-cs"/>
              </a:rPr>
              <a:t>TARS</a:t>
            </a:r>
            <a:r>
              <a:rPr kumimoji="1" lang="zh-CN" altLang="en-US" b="1" dirty="0">
                <a:latin typeface="TencentSans W7" panose="020C04030202040F0204" pitchFamily="34" charset="-122"/>
                <a:ea typeface="TencentSans W7" panose="020C04030202040F0204" pitchFamily="34" charset="-122"/>
                <a:cs typeface="+mj-cs"/>
              </a:rPr>
              <a:t> </a:t>
            </a:r>
            <a:r>
              <a:rPr kumimoji="1" lang="en-US" altLang="zh-CN" b="1" dirty="0">
                <a:latin typeface="TencentSans W7" panose="020C04030202040F0204" pitchFamily="34" charset="-122"/>
                <a:ea typeface="TencentSans W7" panose="020C04030202040F0204" pitchFamily="34" charset="-122"/>
                <a:cs typeface="+mj-cs"/>
              </a:rPr>
              <a:t>Nodejs</a:t>
            </a:r>
            <a:r>
              <a:rPr kumimoji="1" lang="zh-CN" altLang="en-US" b="1" dirty="0">
                <a:latin typeface="TencentSans W7" panose="020C04030202040F0204" pitchFamily="34" charset="-122"/>
                <a:ea typeface="TencentSans W7" panose="020C04030202040F0204" pitchFamily="34" charset="-122"/>
                <a:cs typeface="+mj-cs"/>
              </a:rPr>
              <a:t>入门</a:t>
            </a:r>
            <a:endParaRPr kumimoji="1" lang="en-US" altLang="zh-CN" b="1" dirty="0">
              <a:latin typeface="TencentSans W7" panose="020C04030202040F0204" pitchFamily="34" charset="-122"/>
              <a:ea typeface="TencentSans W7" panose="020C04030202040F0204" pitchFamily="34" charset="-122"/>
              <a:cs typeface="+mj-cs"/>
            </a:endParaRPr>
          </a:p>
        </p:txBody>
      </p:sp>
      <p:sp>
        <p:nvSpPr>
          <p:cNvPr id="12" name="标题 1"/>
          <p:cNvSpPr txBox="1">
            <a:spLocks/>
          </p:cNvSpPr>
          <p:nvPr/>
        </p:nvSpPr>
        <p:spPr>
          <a:xfrm>
            <a:off x="575499" y="3069754"/>
            <a:ext cx="8330400" cy="970012"/>
          </a:xfrm>
          <a:prstGeom prst="rect">
            <a:avLst/>
          </a:prstGeom>
        </p:spPr>
        <p:txBody>
          <a:bodyPr vert="horz" lIns="121944" tIns="60972" rIns="121944" bIns="60972" rtlCol="0" anchor="ctr">
            <a:noAutofit/>
          </a:bodyPr>
          <a:lstStyle>
            <a:lvl1pPr algn="l">
              <a:defRPr sz="5600" b="0" baseline="0">
                <a:solidFill>
                  <a:schemeClr val="tx1">
                    <a:lumMod val="95000"/>
                    <a:lumOff val="5000"/>
                  </a:schemeClr>
                </a:solidFill>
                <a:latin typeface="方正兰亭细黑_GBK" pitchFamily="2" charset="-122"/>
                <a:ea typeface="方正兰亭细黑_GBK" pitchFamily="2" charset="-122"/>
                <a:cs typeface="Arial" pitchFamily="34" charset="0"/>
              </a:defRPr>
            </a:lvl1pPr>
          </a:lstStyle>
          <a:p>
            <a:pPr>
              <a:spcBef>
                <a:spcPct val="0"/>
              </a:spcBef>
              <a:defRPr/>
            </a:pPr>
            <a:endParaRPr lang="en-US" altLang="zh-CN" sz="4000" b="1" dirty="0">
              <a:solidFill>
                <a:schemeClr val="bg1"/>
              </a:solidFill>
              <a:latin typeface="TencentSans W7" panose="020C04030202040F0204" pitchFamily="34" charset="-122"/>
              <a:ea typeface="TencentSans W7" panose="020C04030202040F0204" pitchFamily="34" charset="-122"/>
            </a:endParaRPr>
          </a:p>
        </p:txBody>
      </p:sp>
      <p:sp>
        <p:nvSpPr>
          <p:cNvPr id="2" name="矩形 1">
            <a:extLst>
              <a:ext uri="{FF2B5EF4-FFF2-40B4-BE49-F238E27FC236}">
                <a16:creationId xmlns:a16="http://schemas.microsoft.com/office/drawing/2014/main" id="{19B225E2-C67F-4D0F-9C2D-9A5BABC0768D}"/>
              </a:ext>
            </a:extLst>
          </p:cNvPr>
          <p:cNvSpPr/>
          <p:nvPr/>
        </p:nvSpPr>
        <p:spPr>
          <a:xfrm>
            <a:off x="582613" y="5590034"/>
            <a:ext cx="2562646" cy="577850"/>
          </a:xfrm>
          <a:prstGeom prst="rect">
            <a:avLst/>
          </a:prstGeom>
          <a:solidFill>
            <a:srgbClr val="01A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a:extLst>
              <a:ext uri="{FF2B5EF4-FFF2-40B4-BE49-F238E27FC236}">
                <a16:creationId xmlns:a16="http://schemas.microsoft.com/office/drawing/2014/main" id="{2C84D9CF-0ADB-4C32-A147-BB2E3BBFD8D4}"/>
              </a:ext>
            </a:extLst>
          </p:cNvPr>
          <p:cNvSpPr/>
          <p:nvPr/>
        </p:nvSpPr>
        <p:spPr>
          <a:xfrm>
            <a:off x="2839741" y="1128837"/>
            <a:ext cx="2562646" cy="577850"/>
          </a:xfrm>
          <a:prstGeom prst="rect">
            <a:avLst/>
          </a:prstGeom>
          <a:solidFill>
            <a:srgbClr val="01A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a:extLst>
              <a:ext uri="{FF2B5EF4-FFF2-40B4-BE49-F238E27FC236}">
                <a16:creationId xmlns:a16="http://schemas.microsoft.com/office/drawing/2014/main" id="{16B92FA2-5570-4349-8FF5-257CD528C90C}"/>
              </a:ext>
            </a:extLst>
          </p:cNvPr>
          <p:cNvSpPr txBox="1"/>
          <p:nvPr/>
        </p:nvSpPr>
        <p:spPr>
          <a:xfrm>
            <a:off x="4398380" y="3900668"/>
            <a:ext cx="184731" cy="461665"/>
          </a:xfrm>
          <a:prstGeom prst="rect">
            <a:avLst/>
          </a:prstGeom>
          <a:noFill/>
        </p:spPr>
        <p:txBody>
          <a:bodyPr wrap="none" rtlCol="0">
            <a:spAutoFit/>
          </a:bodyPr>
          <a:lstStyle/>
          <a:p>
            <a:endParaRPr kumimoji="1" lang="zh-CN" altLang="en-US" dirty="0"/>
          </a:p>
        </p:txBody>
      </p:sp>
      <p:sp>
        <p:nvSpPr>
          <p:cNvPr id="7" name="TextBox 9">
            <a:extLst>
              <a:ext uri="{FF2B5EF4-FFF2-40B4-BE49-F238E27FC236}">
                <a16:creationId xmlns:a16="http://schemas.microsoft.com/office/drawing/2014/main" id="{B7A112B5-5BD5-FC48-B9DF-3D97420B736F}"/>
              </a:ext>
            </a:extLst>
          </p:cNvPr>
          <p:cNvSpPr txBox="1"/>
          <p:nvPr/>
        </p:nvSpPr>
        <p:spPr>
          <a:xfrm>
            <a:off x="620204" y="4130710"/>
            <a:ext cx="7001721" cy="307777"/>
          </a:xfrm>
          <a:prstGeom prst="rect">
            <a:avLst/>
          </a:prstGeom>
          <a:noFill/>
        </p:spPr>
        <p:txBody>
          <a:bodyPr wrap="square" rtlCol="0">
            <a:spAutoFit/>
          </a:bodyPr>
          <a:lstStyle/>
          <a:p>
            <a:pPr algn="l">
              <a:lnSpc>
                <a:spcPct val="100000"/>
              </a:lnSpc>
              <a:buNone/>
            </a:pPr>
            <a:r>
              <a:rPr lang="zh-CN" altLang="en-US" sz="1400" kern="1200" dirty="0">
                <a:solidFill>
                  <a:schemeClr val="bg1"/>
                </a:solidFill>
                <a:effectLst/>
                <a:latin typeface="Microsoft YaHei" panose="020B0503020204020204" pitchFamily="34" charset="-122"/>
                <a:ea typeface="Microsoft YaHei" panose="020B0503020204020204" pitchFamily="34" charset="-122"/>
                <a:cs typeface="Arial" pitchFamily="34" charset="0"/>
              </a:rPr>
              <a:t>邹成卓  </a:t>
            </a:r>
            <a:r>
              <a:rPr lang="zh-CN" altLang="en-US" sz="1400" dirty="0">
                <a:solidFill>
                  <a:schemeClr val="bg1"/>
                </a:solidFill>
                <a:latin typeface="Microsoft YaHei" panose="020B0503020204020204" pitchFamily="34" charset="-122"/>
                <a:ea typeface="Microsoft YaHei" panose="020B0503020204020204" pitchFamily="34" charset="-122"/>
                <a:cs typeface="Arial" pitchFamily="34" charset="0"/>
              </a:rPr>
              <a:t>前端开发</a:t>
            </a:r>
            <a:endParaRPr lang="zh-CN" altLang="zh-CN" sz="1400" kern="1200" dirty="0">
              <a:solidFill>
                <a:schemeClr val="bg1"/>
              </a:solidFill>
              <a:effectLst/>
              <a:latin typeface="Microsoft YaHei" panose="020B0503020204020204" pitchFamily="34" charset="-122"/>
              <a:ea typeface="Microsoft YaHei" panose="020B0503020204020204" pitchFamily="34" charset="-122"/>
              <a:cs typeface="Arial" pitchFamily="34" charset="0"/>
            </a:endParaRPr>
          </a:p>
        </p:txBody>
      </p:sp>
    </p:spTree>
    <p:extLst>
      <p:ext uri="{BB962C8B-B14F-4D97-AF65-F5344CB8AC3E}">
        <p14:creationId xmlns:p14="http://schemas.microsoft.com/office/powerpoint/2010/main" val="14962993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01F2E79-CEC4-4040-8AF1-524ECD2806FA}"/>
              </a:ext>
            </a:extLst>
          </p:cNvPr>
          <p:cNvSpPr>
            <a:spLocks noGrp="1"/>
          </p:cNvSpPr>
          <p:nvPr>
            <p:ph type="title"/>
          </p:nvPr>
        </p:nvSpPr>
        <p:spPr>
          <a:xfrm>
            <a:off x="1561083" y="2637707"/>
            <a:ext cx="9317731" cy="1080120"/>
          </a:xfrm>
        </p:spPr>
        <p:txBody>
          <a:bodyPr/>
          <a:lstStyle/>
          <a:p>
            <a:r>
              <a:rPr lang="zh-CN" altLang="en-US" dirty="0"/>
              <a:t>框架详解</a:t>
            </a:r>
            <a:endParaRPr kumimoji="1" lang="zh-CN" altLang="en-US" dirty="0"/>
          </a:p>
        </p:txBody>
      </p:sp>
      <p:sp>
        <p:nvSpPr>
          <p:cNvPr id="3" name="文本框 2">
            <a:extLst>
              <a:ext uri="{FF2B5EF4-FFF2-40B4-BE49-F238E27FC236}">
                <a16:creationId xmlns:a16="http://schemas.microsoft.com/office/drawing/2014/main" id="{DF1A47F3-02CB-4046-88E5-0BBA0729D786}"/>
              </a:ext>
            </a:extLst>
          </p:cNvPr>
          <p:cNvSpPr txBox="1"/>
          <p:nvPr/>
        </p:nvSpPr>
        <p:spPr>
          <a:xfrm>
            <a:off x="728530" y="2904399"/>
            <a:ext cx="472513" cy="584775"/>
          </a:xfrm>
          <a:prstGeom prst="rect">
            <a:avLst/>
          </a:prstGeom>
        </p:spPr>
        <p:txBody>
          <a:bodyPr wrap="square" rtlCol="0">
            <a:spAutoFit/>
          </a:bodyPr>
          <a:lstStyle/>
          <a:p>
            <a:pPr algn="ctr"/>
            <a:r>
              <a:rPr kumimoji="1" lang="en-US" altLang="zh-CN" sz="3200" b="1" kern="1200" baseline="0" dirty="0">
                <a:solidFill>
                  <a:schemeClr val="bg1"/>
                </a:solidFill>
                <a:latin typeface="TencentSans W7" panose="020C04030202040F0204" pitchFamily="34" charset="-122"/>
                <a:ea typeface="TencentSans W7" panose="020C04030202040F0204" pitchFamily="34" charset="-122"/>
                <a:cs typeface="+mj-cs"/>
              </a:rPr>
              <a:t>3</a:t>
            </a:r>
            <a:endParaRPr kumimoji="1" lang="zh-CN" altLang="en-US" sz="3200" b="1" kern="1200" baseline="0" dirty="0">
              <a:solidFill>
                <a:schemeClr val="bg1"/>
              </a:solidFill>
              <a:latin typeface="TencentSans W7" panose="020C04030202040F0204" pitchFamily="34" charset="-122"/>
              <a:ea typeface="TencentSans W7" panose="020C04030202040F0204" pitchFamily="34" charset="-122"/>
              <a:cs typeface="+mj-cs"/>
            </a:endParaRPr>
          </a:p>
        </p:txBody>
      </p:sp>
    </p:spTree>
    <p:extLst>
      <p:ext uri="{BB962C8B-B14F-4D97-AF65-F5344CB8AC3E}">
        <p14:creationId xmlns:p14="http://schemas.microsoft.com/office/powerpoint/2010/main" val="19977211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91A584BE-1FB8-4674-B579-4C645C407CD3}"/>
              </a:ext>
            </a:extLst>
          </p:cNvPr>
          <p:cNvSpPr>
            <a:spLocks noGrp="1"/>
          </p:cNvSpPr>
          <p:nvPr>
            <p:ph type="title"/>
          </p:nvPr>
        </p:nvSpPr>
        <p:spPr/>
        <p:txBody>
          <a:bodyPr/>
          <a:lstStyle/>
          <a:p>
            <a:r>
              <a:rPr kumimoji="1" lang="zh-CN" altLang="en-US" dirty="0">
                <a:latin typeface="DengXian" panose="02010600030101010101" pitchFamily="2" charset="-122"/>
                <a:ea typeface="DengXian" panose="02010600030101010101" pitchFamily="2" charset="-122"/>
              </a:rPr>
              <a:t>框架详解</a:t>
            </a:r>
            <a:r>
              <a:rPr lang="en-US" altLang="zh-CN" dirty="0"/>
              <a:t>——node-agent</a:t>
            </a:r>
            <a:r>
              <a:rPr lang="zh-CN" altLang="en-US" dirty="0"/>
              <a:t>特性</a:t>
            </a:r>
          </a:p>
        </p:txBody>
      </p:sp>
      <p:sp>
        <p:nvSpPr>
          <p:cNvPr id="4" name="文本框 3">
            <a:extLst>
              <a:ext uri="{FF2B5EF4-FFF2-40B4-BE49-F238E27FC236}">
                <a16:creationId xmlns:a16="http://schemas.microsoft.com/office/drawing/2014/main" id="{5D0DF27A-E973-FD42-B585-A829515BA50B}"/>
              </a:ext>
            </a:extLst>
          </p:cNvPr>
          <p:cNvSpPr txBox="1"/>
          <p:nvPr/>
        </p:nvSpPr>
        <p:spPr>
          <a:xfrm>
            <a:off x="625694" y="1353595"/>
            <a:ext cx="2270173" cy="461665"/>
          </a:xfrm>
          <a:prstGeom prst="rect">
            <a:avLst/>
          </a:prstGeom>
          <a:noFill/>
        </p:spPr>
        <p:txBody>
          <a:bodyPr wrap="none" rtlCol="0">
            <a:spAutoFit/>
          </a:bodyPr>
          <a:lstStyle/>
          <a:p>
            <a:r>
              <a:rPr kumimoji="1" lang="zh-CN" altLang="en-US" dirty="0">
                <a:latin typeface="DengXian" panose="02010600030101010101" pitchFamily="2" charset="-122"/>
                <a:ea typeface="DengXian" panose="02010600030101010101" pitchFamily="2" charset="-122"/>
              </a:rPr>
              <a:t>与</a:t>
            </a:r>
            <a:r>
              <a:rPr kumimoji="1" lang="en-US" altLang="zh-CN" dirty="0" err="1">
                <a:latin typeface="DengXian" panose="02010600030101010101" pitchFamily="2" charset="-122"/>
                <a:ea typeface="DengXian" panose="02010600030101010101" pitchFamily="2" charset="-122"/>
              </a:rPr>
              <a:t>tarsnode</a:t>
            </a:r>
            <a:r>
              <a:rPr kumimoji="1" lang="zh-CN" altLang="en-US" dirty="0">
                <a:latin typeface="DengXian" panose="02010600030101010101" pitchFamily="2" charset="-122"/>
                <a:ea typeface="DengXian" panose="02010600030101010101" pitchFamily="2" charset="-122"/>
              </a:rPr>
              <a:t>交互</a:t>
            </a:r>
            <a:endParaRPr kumimoji="1" lang="en-US" altLang="zh-CN" dirty="0">
              <a:latin typeface="DengXian" panose="02010600030101010101" pitchFamily="2" charset="-122"/>
              <a:ea typeface="DengXian" panose="02010600030101010101" pitchFamily="2" charset="-122"/>
            </a:endParaRPr>
          </a:p>
        </p:txBody>
      </p:sp>
      <p:sp>
        <p:nvSpPr>
          <p:cNvPr id="2" name="文本框 1">
            <a:extLst>
              <a:ext uri="{FF2B5EF4-FFF2-40B4-BE49-F238E27FC236}">
                <a16:creationId xmlns:a16="http://schemas.microsoft.com/office/drawing/2014/main" id="{3E33FBE0-D63A-1F48-A3A5-84EE8C26E82F}"/>
              </a:ext>
            </a:extLst>
          </p:cNvPr>
          <p:cNvSpPr txBox="1"/>
          <p:nvPr/>
        </p:nvSpPr>
        <p:spPr>
          <a:xfrm>
            <a:off x="632689" y="2008876"/>
            <a:ext cx="646331" cy="369332"/>
          </a:xfrm>
          <a:prstGeom prst="rect">
            <a:avLst/>
          </a:prstGeom>
          <a:noFill/>
        </p:spPr>
        <p:txBody>
          <a:bodyPr wrap="none" rtlCol="0">
            <a:spAutoFit/>
          </a:bodyPr>
          <a:lstStyle/>
          <a:p>
            <a:r>
              <a:rPr kumimoji="1" lang="zh-CN" altLang="en-US" sz="1800" dirty="0">
                <a:latin typeface="DengXian" panose="02010600030101010101" pitchFamily="2" charset="-122"/>
                <a:ea typeface="DengXian" panose="02010600030101010101" pitchFamily="2" charset="-122"/>
              </a:rPr>
              <a:t>心跳</a:t>
            </a:r>
          </a:p>
        </p:txBody>
      </p:sp>
      <p:sp>
        <p:nvSpPr>
          <p:cNvPr id="7" name="文本框 6">
            <a:extLst>
              <a:ext uri="{FF2B5EF4-FFF2-40B4-BE49-F238E27FC236}">
                <a16:creationId xmlns:a16="http://schemas.microsoft.com/office/drawing/2014/main" id="{6FF950D1-6696-5141-84D9-D50FE4421091}"/>
              </a:ext>
            </a:extLst>
          </p:cNvPr>
          <p:cNvSpPr txBox="1"/>
          <p:nvPr/>
        </p:nvSpPr>
        <p:spPr>
          <a:xfrm>
            <a:off x="625694" y="3714499"/>
            <a:ext cx="1107996" cy="369332"/>
          </a:xfrm>
          <a:prstGeom prst="rect">
            <a:avLst/>
          </a:prstGeom>
          <a:noFill/>
        </p:spPr>
        <p:txBody>
          <a:bodyPr wrap="none" rtlCol="0">
            <a:spAutoFit/>
          </a:bodyPr>
          <a:lstStyle/>
          <a:p>
            <a:r>
              <a:rPr kumimoji="1" lang="zh-CN" altLang="en-US" sz="1800" dirty="0">
                <a:latin typeface="DengXian" panose="02010600030101010101" pitchFamily="2" charset="-122"/>
                <a:ea typeface="DengXian" panose="02010600030101010101" pitchFamily="2" charset="-122"/>
              </a:rPr>
              <a:t>消息接收</a:t>
            </a:r>
          </a:p>
        </p:txBody>
      </p:sp>
      <p:sp>
        <p:nvSpPr>
          <p:cNvPr id="8" name="矩形 7">
            <a:extLst>
              <a:ext uri="{FF2B5EF4-FFF2-40B4-BE49-F238E27FC236}">
                <a16:creationId xmlns:a16="http://schemas.microsoft.com/office/drawing/2014/main" id="{4C63FB1E-AA38-BF45-BD81-4FC350E91F37}"/>
              </a:ext>
            </a:extLst>
          </p:cNvPr>
          <p:cNvSpPr/>
          <p:nvPr/>
        </p:nvSpPr>
        <p:spPr>
          <a:xfrm>
            <a:off x="768995" y="4400097"/>
            <a:ext cx="1607983" cy="618455"/>
          </a:xfrm>
          <a:prstGeom prst="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zh-CN" sz="1800" dirty="0" err="1">
                <a:latin typeface="DengXian" panose="02010600030101010101" pitchFamily="2" charset="-122"/>
                <a:ea typeface="DengXian" panose="02010600030101010101" pitchFamily="2" charset="-122"/>
              </a:rPr>
              <a:t>tarsweb</a:t>
            </a:r>
            <a:endParaRPr kumimoji="1" lang="zh-CN" altLang="en-US" sz="1800" dirty="0">
              <a:latin typeface="DengXian" panose="02010600030101010101" pitchFamily="2" charset="-122"/>
              <a:ea typeface="DengXian" panose="02010600030101010101" pitchFamily="2" charset="-122"/>
            </a:endParaRPr>
          </a:p>
        </p:txBody>
      </p:sp>
      <p:sp>
        <p:nvSpPr>
          <p:cNvPr id="9" name="矩形 8">
            <a:extLst>
              <a:ext uri="{FF2B5EF4-FFF2-40B4-BE49-F238E27FC236}">
                <a16:creationId xmlns:a16="http://schemas.microsoft.com/office/drawing/2014/main" id="{72598775-204D-B746-8936-CF7F79071FF2}"/>
              </a:ext>
            </a:extLst>
          </p:cNvPr>
          <p:cNvSpPr/>
          <p:nvPr/>
        </p:nvSpPr>
        <p:spPr>
          <a:xfrm>
            <a:off x="768995" y="5242485"/>
            <a:ext cx="1607983" cy="618455"/>
          </a:xfrm>
          <a:prstGeom prst="rect">
            <a:avLst/>
          </a:prstGeom>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zh-CN" altLang="en-US" sz="1800" dirty="0">
                <a:latin typeface="DengXian" panose="02010600030101010101" pitchFamily="2" charset="-122"/>
                <a:ea typeface="DengXian" panose="02010600030101010101" pitchFamily="2" charset="-122"/>
              </a:rPr>
              <a:t>业务代码</a:t>
            </a:r>
          </a:p>
        </p:txBody>
      </p:sp>
      <p:sp>
        <p:nvSpPr>
          <p:cNvPr id="10" name="矩形 9">
            <a:extLst>
              <a:ext uri="{FF2B5EF4-FFF2-40B4-BE49-F238E27FC236}">
                <a16:creationId xmlns:a16="http://schemas.microsoft.com/office/drawing/2014/main" id="{81ED7378-E5C4-2D47-985B-F0AFAE653395}"/>
              </a:ext>
            </a:extLst>
          </p:cNvPr>
          <p:cNvSpPr/>
          <p:nvPr/>
        </p:nvSpPr>
        <p:spPr>
          <a:xfrm>
            <a:off x="3108233" y="4805410"/>
            <a:ext cx="1607983" cy="61845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800" dirty="0">
                <a:latin typeface="DengXian" panose="02010600030101010101" pitchFamily="2" charset="-122"/>
                <a:ea typeface="DengXian" panose="02010600030101010101" pitchFamily="2" charset="-122"/>
              </a:rPr>
              <a:t>tars</a:t>
            </a:r>
            <a:r>
              <a:rPr kumimoji="1" lang="zh-CN" altLang="en-US" sz="1800" dirty="0">
                <a:latin typeface="DengXian" panose="02010600030101010101" pitchFamily="2" charset="-122"/>
                <a:ea typeface="DengXian" panose="02010600030101010101" pitchFamily="2" charset="-122"/>
              </a:rPr>
              <a:t> </a:t>
            </a:r>
            <a:r>
              <a:rPr kumimoji="1" lang="en-US" altLang="zh-CN" sz="1800" dirty="0">
                <a:latin typeface="DengXian" panose="02010600030101010101" pitchFamily="2" charset="-122"/>
                <a:ea typeface="DengXian" panose="02010600030101010101" pitchFamily="2" charset="-122"/>
              </a:rPr>
              <a:t>framework</a:t>
            </a:r>
            <a:endParaRPr kumimoji="1" lang="zh-CN" altLang="en-US" sz="1800" dirty="0">
              <a:latin typeface="DengXian" panose="02010600030101010101" pitchFamily="2" charset="-122"/>
              <a:ea typeface="DengXian" panose="02010600030101010101" pitchFamily="2" charset="-122"/>
            </a:endParaRPr>
          </a:p>
        </p:txBody>
      </p:sp>
      <p:sp>
        <p:nvSpPr>
          <p:cNvPr id="11" name="矩形 10">
            <a:extLst>
              <a:ext uri="{FF2B5EF4-FFF2-40B4-BE49-F238E27FC236}">
                <a16:creationId xmlns:a16="http://schemas.microsoft.com/office/drawing/2014/main" id="{D0658026-CD4C-F348-B579-953624BEDF9C}"/>
              </a:ext>
            </a:extLst>
          </p:cNvPr>
          <p:cNvSpPr/>
          <p:nvPr/>
        </p:nvSpPr>
        <p:spPr>
          <a:xfrm>
            <a:off x="5447471" y="4805409"/>
            <a:ext cx="1607983" cy="61845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800" dirty="0" err="1">
                <a:latin typeface="DengXian" panose="02010600030101010101" pitchFamily="2" charset="-122"/>
                <a:ea typeface="DengXian" panose="02010600030101010101" pitchFamily="2" charset="-122"/>
              </a:rPr>
              <a:t>tarsnode</a:t>
            </a:r>
            <a:endParaRPr kumimoji="1" lang="zh-CN" altLang="en-US" sz="1800" dirty="0">
              <a:latin typeface="DengXian" panose="02010600030101010101" pitchFamily="2" charset="-122"/>
              <a:ea typeface="DengXian" panose="02010600030101010101" pitchFamily="2" charset="-122"/>
            </a:endParaRPr>
          </a:p>
        </p:txBody>
      </p:sp>
      <p:sp>
        <p:nvSpPr>
          <p:cNvPr id="12" name="矩形 11">
            <a:extLst>
              <a:ext uri="{FF2B5EF4-FFF2-40B4-BE49-F238E27FC236}">
                <a16:creationId xmlns:a16="http://schemas.microsoft.com/office/drawing/2014/main" id="{67A60627-47EF-3543-A65D-B0F452A1F8AB}"/>
              </a:ext>
            </a:extLst>
          </p:cNvPr>
          <p:cNvSpPr/>
          <p:nvPr/>
        </p:nvSpPr>
        <p:spPr>
          <a:xfrm>
            <a:off x="7884588" y="4805409"/>
            <a:ext cx="1773951" cy="618455"/>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kumimoji="1" lang="en-US" altLang="zh-CN" sz="1800" dirty="0">
                <a:latin typeface="DengXian" panose="02010600030101010101" pitchFamily="2" charset="-122"/>
                <a:ea typeface="DengXian" panose="02010600030101010101" pitchFamily="2" charset="-122"/>
              </a:rPr>
              <a:t>node-agent</a:t>
            </a:r>
            <a:endParaRPr kumimoji="1" lang="zh-CN" altLang="en-US" sz="1800" dirty="0">
              <a:latin typeface="DengXian" panose="02010600030101010101" pitchFamily="2" charset="-122"/>
              <a:ea typeface="DengXian" panose="02010600030101010101" pitchFamily="2" charset="-122"/>
            </a:endParaRPr>
          </a:p>
        </p:txBody>
      </p:sp>
      <p:sp>
        <p:nvSpPr>
          <p:cNvPr id="5" name="文本框 4">
            <a:extLst>
              <a:ext uri="{FF2B5EF4-FFF2-40B4-BE49-F238E27FC236}">
                <a16:creationId xmlns:a16="http://schemas.microsoft.com/office/drawing/2014/main" id="{C2DD1177-6FE1-EC44-8B15-7C6474ABA26D}"/>
              </a:ext>
            </a:extLst>
          </p:cNvPr>
          <p:cNvSpPr txBox="1"/>
          <p:nvPr/>
        </p:nvSpPr>
        <p:spPr>
          <a:xfrm>
            <a:off x="3609639" y="5691663"/>
            <a:ext cx="6891630" cy="338554"/>
          </a:xfrm>
          <a:prstGeom prst="rect">
            <a:avLst/>
          </a:prstGeom>
          <a:noFill/>
        </p:spPr>
        <p:txBody>
          <a:bodyPr wrap="none" rtlCol="0">
            <a:spAutoFit/>
          </a:bodyPr>
          <a:lstStyle/>
          <a:p>
            <a:r>
              <a:rPr kumimoji="1" lang="en-US" altLang="zh-CN" sz="1600" dirty="0">
                <a:latin typeface="DengXian" panose="02010600030101010101" pitchFamily="2" charset="-122"/>
                <a:ea typeface="DengXian" panose="02010600030101010101" pitchFamily="2" charset="-122"/>
              </a:rPr>
              <a:t>node-agent</a:t>
            </a:r>
            <a:r>
              <a:rPr kumimoji="1" lang="zh-CN" altLang="en-US" sz="1600" dirty="0">
                <a:latin typeface="DengXian" panose="02010600030101010101" pitchFamily="2" charset="-122"/>
                <a:ea typeface="DengXian" panose="02010600030101010101" pitchFamily="2" charset="-122"/>
              </a:rPr>
              <a:t>回环网卡端口监听，接收</a:t>
            </a:r>
            <a:r>
              <a:rPr kumimoji="1" lang="en-US" altLang="zh-CN" sz="1600" dirty="0">
                <a:latin typeface="DengXian" panose="02010600030101010101" pitchFamily="2" charset="-122"/>
                <a:ea typeface="DengXian" panose="02010600030101010101" pitchFamily="2" charset="-122"/>
              </a:rPr>
              <a:t>Shutdown</a:t>
            </a:r>
            <a:r>
              <a:rPr kumimoji="1" lang="zh-CN" altLang="en-US" sz="1600" dirty="0">
                <a:latin typeface="DengXian" panose="02010600030101010101" pitchFamily="2" charset="-122"/>
                <a:ea typeface="DengXian" panose="02010600030101010101" pitchFamily="2" charset="-122"/>
              </a:rPr>
              <a:t>、日志等级、自定义消息等</a:t>
            </a:r>
          </a:p>
        </p:txBody>
      </p:sp>
      <p:cxnSp>
        <p:nvCxnSpPr>
          <p:cNvPr id="14" name="直线箭头连接符 13">
            <a:extLst>
              <a:ext uri="{FF2B5EF4-FFF2-40B4-BE49-F238E27FC236}">
                <a16:creationId xmlns:a16="http://schemas.microsoft.com/office/drawing/2014/main" id="{24919132-FFFA-FD4E-8454-A66ED9490777}"/>
              </a:ext>
            </a:extLst>
          </p:cNvPr>
          <p:cNvCxnSpPr>
            <a:stCxn id="8" idx="3"/>
            <a:endCxn id="10" idx="1"/>
          </p:cNvCxnSpPr>
          <p:nvPr/>
        </p:nvCxnSpPr>
        <p:spPr>
          <a:xfrm>
            <a:off x="2376978" y="4709325"/>
            <a:ext cx="731255" cy="4053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直线箭头连接符 15">
            <a:extLst>
              <a:ext uri="{FF2B5EF4-FFF2-40B4-BE49-F238E27FC236}">
                <a16:creationId xmlns:a16="http://schemas.microsoft.com/office/drawing/2014/main" id="{3622FC4D-D7C3-E54B-B19B-C67D15C73810}"/>
              </a:ext>
            </a:extLst>
          </p:cNvPr>
          <p:cNvCxnSpPr>
            <a:stCxn id="9" idx="3"/>
            <a:endCxn id="10" idx="1"/>
          </p:cNvCxnSpPr>
          <p:nvPr/>
        </p:nvCxnSpPr>
        <p:spPr>
          <a:xfrm flipV="1">
            <a:off x="2376978" y="5114638"/>
            <a:ext cx="731255" cy="4370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直线箭头连接符 17">
            <a:extLst>
              <a:ext uri="{FF2B5EF4-FFF2-40B4-BE49-F238E27FC236}">
                <a16:creationId xmlns:a16="http://schemas.microsoft.com/office/drawing/2014/main" id="{A1BD02BD-3FFB-6243-85FA-F920941E5A1B}"/>
              </a:ext>
            </a:extLst>
          </p:cNvPr>
          <p:cNvCxnSpPr>
            <a:stCxn id="10" idx="3"/>
            <a:endCxn id="11" idx="1"/>
          </p:cNvCxnSpPr>
          <p:nvPr/>
        </p:nvCxnSpPr>
        <p:spPr>
          <a:xfrm flipV="1">
            <a:off x="4716216" y="5114637"/>
            <a:ext cx="731255"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直线箭头连接符 19">
            <a:extLst>
              <a:ext uri="{FF2B5EF4-FFF2-40B4-BE49-F238E27FC236}">
                <a16:creationId xmlns:a16="http://schemas.microsoft.com/office/drawing/2014/main" id="{488816A5-057E-6C46-B0CD-C3B6F57F4D4F}"/>
              </a:ext>
            </a:extLst>
          </p:cNvPr>
          <p:cNvCxnSpPr>
            <a:stCxn id="11" idx="3"/>
            <a:endCxn id="12" idx="1"/>
          </p:cNvCxnSpPr>
          <p:nvPr/>
        </p:nvCxnSpPr>
        <p:spPr>
          <a:xfrm>
            <a:off x="7055454" y="5114637"/>
            <a:ext cx="82913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矩形 21">
            <a:extLst>
              <a:ext uri="{FF2B5EF4-FFF2-40B4-BE49-F238E27FC236}">
                <a16:creationId xmlns:a16="http://schemas.microsoft.com/office/drawing/2014/main" id="{95C2F9AD-C090-D442-9C8C-2E35D2ED0FEA}"/>
              </a:ext>
            </a:extLst>
          </p:cNvPr>
          <p:cNvSpPr/>
          <p:nvPr/>
        </p:nvSpPr>
        <p:spPr>
          <a:xfrm>
            <a:off x="10487673" y="4805409"/>
            <a:ext cx="1607983" cy="618455"/>
          </a:xfrm>
          <a:prstGeom prst="rect">
            <a:avLst/>
          </a:prstGeom>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en-US" altLang="zh-CN" sz="1800" dirty="0">
                <a:latin typeface="DengXian" panose="02010600030101010101" pitchFamily="2" charset="-122"/>
                <a:ea typeface="DengXian" panose="02010600030101010101" pitchFamily="2" charset="-122"/>
              </a:rPr>
              <a:t>Nodejs</a:t>
            </a:r>
            <a:r>
              <a:rPr kumimoji="1" lang="zh-CN" altLang="en-US" sz="1800" dirty="0">
                <a:latin typeface="DengXian" panose="02010600030101010101" pitchFamily="2" charset="-122"/>
                <a:ea typeface="DengXian" panose="02010600030101010101" pitchFamily="2" charset="-122"/>
              </a:rPr>
              <a:t>代码</a:t>
            </a:r>
          </a:p>
        </p:txBody>
      </p:sp>
      <p:cxnSp>
        <p:nvCxnSpPr>
          <p:cNvPr id="36" name="直线箭头连接符 35">
            <a:extLst>
              <a:ext uri="{FF2B5EF4-FFF2-40B4-BE49-F238E27FC236}">
                <a16:creationId xmlns:a16="http://schemas.microsoft.com/office/drawing/2014/main" id="{56950CEA-2B0B-1545-84BF-0D923EA0E67F}"/>
              </a:ext>
            </a:extLst>
          </p:cNvPr>
          <p:cNvCxnSpPr>
            <a:stCxn id="12" idx="3"/>
            <a:endCxn id="22" idx="1"/>
          </p:cNvCxnSpPr>
          <p:nvPr/>
        </p:nvCxnSpPr>
        <p:spPr>
          <a:xfrm>
            <a:off x="9658539" y="5114637"/>
            <a:ext cx="82913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矩形 36">
            <a:extLst>
              <a:ext uri="{FF2B5EF4-FFF2-40B4-BE49-F238E27FC236}">
                <a16:creationId xmlns:a16="http://schemas.microsoft.com/office/drawing/2014/main" id="{0FB54B26-481A-7449-9C42-C3A7646B609F}"/>
              </a:ext>
            </a:extLst>
          </p:cNvPr>
          <p:cNvSpPr/>
          <p:nvPr/>
        </p:nvSpPr>
        <p:spPr>
          <a:xfrm>
            <a:off x="768995" y="2721007"/>
            <a:ext cx="1773951" cy="618455"/>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kumimoji="1" lang="en-US" altLang="zh-CN" sz="1800" dirty="0">
                <a:latin typeface="DengXian" panose="02010600030101010101" pitchFamily="2" charset="-122"/>
                <a:ea typeface="DengXian" panose="02010600030101010101" pitchFamily="2" charset="-122"/>
              </a:rPr>
              <a:t>node-agent</a:t>
            </a:r>
            <a:endParaRPr kumimoji="1" lang="zh-CN" altLang="en-US" sz="1800" dirty="0">
              <a:latin typeface="DengXian" panose="02010600030101010101" pitchFamily="2" charset="-122"/>
              <a:ea typeface="DengXian" panose="02010600030101010101" pitchFamily="2" charset="-122"/>
            </a:endParaRPr>
          </a:p>
        </p:txBody>
      </p:sp>
      <p:sp>
        <p:nvSpPr>
          <p:cNvPr id="38" name="矩形 37">
            <a:extLst>
              <a:ext uri="{FF2B5EF4-FFF2-40B4-BE49-F238E27FC236}">
                <a16:creationId xmlns:a16="http://schemas.microsoft.com/office/drawing/2014/main" id="{7D8BA0D1-1D47-964E-BC95-EC9930F6BEC7}"/>
              </a:ext>
            </a:extLst>
          </p:cNvPr>
          <p:cNvSpPr/>
          <p:nvPr/>
        </p:nvSpPr>
        <p:spPr>
          <a:xfrm>
            <a:off x="3222289" y="2724779"/>
            <a:ext cx="1607983" cy="61845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800" dirty="0" err="1">
                <a:latin typeface="DengXian" panose="02010600030101010101" pitchFamily="2" charset="-122"/>
                <a:ea typeface="DengXian" panose="02010600030101010101" pitchFamily="2" charset="-122"/>
              </a:rPr>
              <a:t>tarsnode</a:t>
            </a:r>
            <a:endParaRPr kumimoji="1" lang="zh-CN" altLang="en-US" sz="1800" dirty="0">
              <a:latin typeface="DengXian" panose="02010600030101010101" pitchFamily="2" charset="-122"/>
              <a:ea typeface="DengXian" panose="02010600030101010101" pitchFamily="2" charset="-122"/>
            </a:endParaRPr>
          </a:p>
        </p:txBody>
      </p:sp>
      <p:sp>
        <p:nvSpPr>
          <p:cNvPr id="39" name="矩形 38">
            <a:extLst>
              <a:ext uri="{FF2B5EF4-FFF2-40B4-BE49-F238E27FC236}">
                <a16:creationId xmlns:a16="http://schemas.microsoft.com/office/drawing/2014/main" id="{4C264D9C-16D3-D44C-93FA-3F57A70AA1DA}"/>
              </a:ext>
            </a:extLst>
          </p:cNvPr>
          <p:cNvSpPr/>
          <p:nvPr/>
        </p:nvSpPr>
        <p:spPr>
          <a:xfrm>
            <a:off x="5587918" y="2721007"/>
            <a:ext cx="1607983" cy="61845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800" dirty="0" err="1">
                <a:latin typeface="DengXian" panose="02010600030101010101" pitchFamily="2" charset="-122"/>
                <a:ea typeface="DengXian" panose="02010600030101010101" pitchFamily="2" charset="-122"/>
              </a:rPr>
              <a:t>tarsregistry</a:t>
            </a:r>
            <a:endParaRPr kumimoji="1" lang="zh-CN" altLang="en-US" sz="1800" dirty="0">
              <a:latin typeface="DengXian" panose="02010600030101010101" pitchFamily="2" charset="-122"/>
              <a:ea typeface="DengXian" panose="02010600030101010101" pitchFamily="2" charset="-122"/>
            </a:endParaRPr>
          </a:p>
        </p:txBody>
      </p:sp>
      <p:cxnSp>
        <p:nvCxnSpPr>
          <p:cNvPr id="41" name="直线箭头连接符 40">
            <a:extLst>
              <a:ext uri="{FF2B5EF4-FFF2-40B4-BE49-F238E27FC236}">
                <a16:creationId xmlns:a16="http://schemas.microsoft.com/office/drawing/2014/main" id="{5834863C-CCD1-BC41-837A-BFEDFFA9C867}"/>
              </a:ext>
            </a:extLst>
          </p:cNvPr>
          <p:cNvCxnSpPr>
            <a:cxnSpLocks/>
            <a:stCxn id="37" idx="3"/>
          </p:cNvCxnSpPr>
          <p:nvPr/>
        </p:nvCxnSpPr>
        <p:spPr>
          <a:xfrm>
            <a:off x="2542946" y="3030235"/>
            <a:ext cx="682749" cy="16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直线箭头连接符 42">
            <a:extLst>
              <a:ext uri="{FF2B5EF4-FFF2-40B4-BE49-F238E27FC236}">
                <a16:creationId xmlns:a16="http://schemas.microsoft.com/office/drawing/2014/main" id="{690C595B-481F-6040-ADB9-C06A298BA73A}"/>
              </a:ext>
            </a:extLst>
          </p:cNvPr>
          <p:cNvCxnSpPr>
            <a:cxnSpLocks/>
          </p:cNvCxnSpPr>
          <p:nvPr/>
        </p:nvCxnSpPr>
        <p:spPr>
          <a:xfrm flipV="1">
            <a:off x="4833678" y="3030235"/>
            <a:ext cx="757093" cy="16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92243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91A584BE-1FB8-4674-B579-4C645C407CD3}"/>
              </a:ext>
            </a:extLst>
          </p:cNvPr>
          <p:cNvSpPr>
            <a:spLocks noGrp="1"/>
          </p:cNvSpPr>
          <p:nvPr>
            <p:ph type="title"/>
          </p:nvPr>
        </p:nvSpPr>
        <p:spPr/>
        <p:txBody>
          <a:bodyPr/>
          <a:lstStyle/>
          <a:p>
            <a:r>
              <a:rPr kumimoji="1" lang="zh-CN" altLang="en-US" dirty="0">
                <a:latin typeface="DengXian" panose="02010600030101010101" pitchFamily="2" charset="-122"/>
                <a:ea typeface="DengXian" panose="02010600030101010101" pitchFamily="2" charset="-122"/>
              </a:rPr>
              <a:t>框架详解</a:t>
            </a:r>
            <a:r>
              <a:rPr lang="en-US" altLang="zh-CN" dirty="0"/>
              <a:t>——node-agent</a:t>
            </a:r>
            <a:r>
              <a:rPr lang="zh-CN" altLang="en-US" dirty="0"/>
              <a:t>特性</a:t>
            </a:r>
          </a:p>
        </p:txBody>
      </p:sp>
      <p:sp>
        <p:nvSpPr>
          <p:cNvPr id="4" name="文本框 3">
            <a:extLst>
              <a:ext uri="{FF2B5EF4-FFF2-40B4-BE49-F238E27FC236}">
                <a16:creationId xmlns:a16="http://schemas.microsoft.com/office/drawing/2014/main" id="{5D0DF27A-E973-FD42-B585-A829515BA50B}"/>
              </a:ext>
            </a:extLst>
          </p:cNvPr>
          <p:cNvSpPr txBox="1"/>
          <p:nvPr/>
        </p:nvSpPr>
        <p:spPr>
          <a:xfrm>
            <a:off x="636608" y="1724628"/>
            <a:ext cx="1415772" cy="461665"/>
          </a:xfrm>
          <a:prstGeom prst="rect">
            <a:avLst/>
          </a:prstGeom>
          <a:noFill/>
        </p:spPr>
        <p:txBody>
          <a:bodyPr wrap="none" rtlCol="0">
            <a:spAutoFit/>
          </a:bodyPr>
          <a:lstStyle/>
          <a:p>
            <a:r>
              <a:rPr kumimoji="1" lang="zh-CN" altLang="en-US" dirty="0">
                <a:latin typeface="DengXian" panose="02010600030101010101" pitchFamily="2" charset="-122"/>
                <a:ea typeface="DengXian" panose="02010600030101010101" pitchFamily="2" charset="-122"/>
              </a:rPr>
              <a:t>进程管理</a:t>
            </a:r>
            <a:endParaRPr kumimoji="1" lang="en-US" altLang="zh-CN" dirty="0">
              <a:latin typeface="DengXian" panose="02010600030101010101" pitchFamily="2" charset="-122"/>
              <a:ea typeface="DengXian" panose="02010600030101010101" pitchFamily="2" charset="-122"/>
            </a:endParaRPr>
          </a:p>
        </p:txBody>
      </p:sp>
      <p:pic>
        <p:nvPicPr>
          <p:cNvPr id="5" name="图片 4" descr="图形用户界面&#10;&#10;描述已自动生成">
            <a:extLst>
              <a:ext uri="{FF2B5EF4-FFF2-40B4-BE49-F238E27FC236}">
                <a16:creationId xmlns:a16="http://schemas.microsoft.com/office/drawing/2014/main" id="{A0C7C083-0C99-E84E-8909-CB9080D1184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2727" y="2271136"/>
            <a:ext cx="6100536" cy="2437110"/>
          </a:xfrm>
          <a:prstGeom prst="rect">
            <a:avLst/>
          </a:prstGeom>
        </p:spPr>
      </p:pic>
      <p:pic>
        <p:nvPicPr>
          <p:cNvPr id="8" name="图片 7">
            <a:extLst>
              <a:ext uri="{FF2B5EF4-FFF2-40B4-BE49-F238E27FC236}">
                <a16:creationId xmlns:a16="http://schemas.microsoft.com/office/drawing/2014/main" id="{F1FCAD0A-BD2E-D54F-B875-32370032C983}"/>
              </a:ext>
            </a:extLst>
          </p:cNvPr>
          <p:cNvPicPr>
            <a:picLocks noChangeAspect="1"/>
          </p:cNvPicPr>
          <p:nvPr/>
        </p:nvPicPr>
        <p:blipFill>
          <a:blip r:embed="rId4"/>
          <a:stretch>
            <a:fillRect/>
          </a:stretch>
        </p:blipFill>
        <p:spPr>
          <a:xfrm>
            <a:off x="7192764" y="2271136"/>
            <a:ext cx="4592835" cy="2488378"/>
          </a:xfrm>
          <a:prstGeom prst="rect">
            <a:avLst/>
          </a:prstGeom>
        </p:spPr>
      </p:pic>
      <p:sp>
        <p:nvSpPr>
          <p:cNvPr id="9" name="文本框 8">
            <a:extLst>
              <a:ext uri="{FF2B5EF4-FFF2-40B4-BE49-F238E27FC236}">
                <a16:creationId xmlns:a16="http://schemas.microsoft.com/office/drawing/2014/main" id="{1646DF6C-98B5-C14C-A4AB-8B84FEAF991F}"/>
              </a:ext>
            </a:extLst>
          </p:cNvPr>
          <p:cNvSpPr txBox="1"/>
          <p:nvPr/>
        </p:nvSpPr>
        <p:spPr>
          <a:xfrm>
            <a:off x="2844800" y="4876800"/>
            <a:ext cx="1616148" cy="338554"/>
          </a:xfrm>
          <a:prstGeom prst="rect">
            <a:avLst/>
          </a:prstGeom>
          <a:noFill/>
        </p:spPr>
        <p:txBody>
          <a:bodyPr wrap="none" rtlCol="0">
            <a:spAutoFit/>
          </a:bodyPr>
          <a:lstStyle/>
          <a:p>
            <a:r>
              <a:rPr kumimoji="1" lang="en-US" altLang="zh-CN" sz="1600" dirty="0">
                <a:latin typeface="DengXian" panose="02010600030101010101" pitchFamily="2" charset="-122"/>
                <a:ea typeface="DengXian" panose="02010600030101010101" pitchFamily="2" charset="-122"/>
              </a:rPr>
              <a:t>Cluster</a:t>
            </a:r>
            <a:r>
              <a:rPr kumimoji="1" lang="zh-CN" altLang="en-US" sz="1600" dirty="0">
                <a:latin typeface="DengXian" panose="02010600030101010101" pitchFamily="2" charset="-122"/>
                <a:ea typeface="DengXian" panose="02010600030101010101" pitchFamily="2" charset="-122"/>
              </a:rPr>
              <a:t>负载均衡</a:t>
            </a:r>
          </a:p>
        </p:txBody>
      </p:sp>
      <p:sp>
        <p:nvSpPr>
          <p:cNvPr id="10" name="文本框 9">
            <a:extLst>
              <a:ext uri="{FF2B5EF4-FFF2-40B4-BE49-F238E27FC236}">
                <a16:creationId xmlns:a16="http://schemas.microsoft.com/office/drawing/2014/main" id="{50EE143A-58EF-EC4E-A55D-FCF1C65114A6}"/>
              </a:ext>
            </a:extLst>
          </p:cNvPr>
          <p:cNvSpPr txBox="1"/>
          <p:nvPr/>
        </p:nvSpPr>
        <p:spPr>
          <a:xfrm>
            <a:off x="8356499" y="4876800"/>
            <a:ext cx="3536546" cy="584775"/>
          </a:xfrm>
          <a:prstGeom prst="rect">
            <a:avLst/>
          </a:prstGeom>
          <a:noFill/>
        </p:spPr>
        <p:txBody>
          <a:bodyPr wrap="none" rtlCol="0">
            <a:spAutoFit/>
          </a:bodyPr>
          <a:lstStyle/>
          <a:p>
            <a:r>
              <a:rPr kumimoji="1" lang="en-US" altLang="zh-CN" sz="1600" dirty="0">
                <a:latin typeface="DengXian" panose="02010600030101010101" pitchFamily="2" charset="-122"/>
                <a:ea typeface="DengXian" panose="02010600030101010101" pitchFamily="2" charset="-122"/>
              </a:rPr>
              <a:t>Worker</a:t>
            </a:r>
            <a:r>
              <a:rPr kumimoji="1" lang="zh-CN" altLang="en-US" sz="1600" dirty="0">
                <a:latin typeface="DengXian" panose="02010600030101010101" pitchFamily="2" charset="-122"/>
                <a:ea typeface="DengXian" panose="02010600030101010101" pitchFamily="2" charset="-122"/>
              </a:rPr>
              <a:t>异常退出后拉起</a:t>
            </a:r>
            <a:endParaRPr kumimoji="1" lang="en-US" altLang="zh-CN" sz="1600" dirty="0">
              <a:latin typeface="DengXian" panose="02010600030101010101" pitchFamily="2" charset="-122"/>
              <a:ea typeface="DengXian" panose="02010600030101010101" pitchFamily="2" charset="-122"/>
            </a:endParaRPr>
          </a:p>
          <a:p>
            <a:r>
              <a:rPr kumimoji="1" lang="en-US" altLang="zh-CN" sz="1600" dirty="0">
                <a:latin typeface="DengXian" panose="02010600030101010101" pitchFamily="2" charset="-122"/>
                <a:ea typeface="DengXian" panose="02010600030101010101" pitchFamily="2" charset="-122"/>
              </a:rPr>
              <a:t>worker</a:t>
            </a:r>
            <a:r>
              <a:rPr kumimoji="1" lang="zh-CN" altLang="en-US" sz="1600" dirty="0">
                <a:latin typeface="DengXian" panose="02010600030101010101" pitchFamily="2" charset="-122"/>
                <a:ea typeface="DengXian" panose="02010600030101010101" pitchFamily="2" charset="-122"/>
              </a:rPr>
              <a:t>无心跳僵死、业务代码异常</a:t>
            </a:r>
            <a:r>
              <a:rPr kumimoji="1" lang="en-US" altLang="zh-CN" sz="1600" dirty="0">
                <a:latin typeface="DengXian" panose="02010600030101010101" pitchFamily="2" charset="-122"/>
                <a:ea typeface="DengXian" panose="02010600030101010101" pitchFamily="2" charset="-122"/>
              </a:rPr>
              <a:t>……</a:t>
            </a:r>
            <a:endParaRPr kumimoji="1" lang="zh-CN" altLang="en-US" sz="1600" dirty="0">
              <a:latin typeface="DengXian" panose="02010600030101010101" pitchFamily="2" charset="-122"/>
              <a:ea typeface="DengXian" panose="02010600030101010101" pitchFamily="2" charset="-122"/>
            </a:endParaRPr>
          </a:p>
        </p:txBody>
      </p:sp>
    </p:spTree>
    <p:extLst>
      <p:ext uri="{BB962C8B-B14F-4D97-AF65-F5344CB8AC3E}">
        <p14:creationId xmlns:p14="http://schemas.microsoft.com/office/powerpoint/2010/main" val="35428388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91A584BE-1FB8-4674-B579-4C645C407CD3}"/>
              </a:ext>
            </a:extLst>
          </p:cNvPr>
          <p:cNvSpPr>
            <a:spLocks noGrp="1"/>
          </p:cNvSpPr>
          <p:nvPr>
            <p:ph type="title"/>
          </p:nvPr>
        </p:nvSpPr>
        <p:spPr/>
        <p:txBody>
          <a:bodyPr/>
          <a:lstStyle/>
          <a:p>
            <a:r>
              <a:rPr kumimoji="1" lang="zh-CN" altLang="en-US" dirty="0">
                <a:latin typeface="DengXian" panose="02010600030101010101" pitchFamily="2" charset="-122"/>
                <a:ea typeface="DengXian" panose="02010600030101010101" pitchFamily="2" charset="-122"/>
              </a:rPr>
              <a:t>框架详解</a:t>
            </a:r>
            <a:r>
              <a:rPr lang="en-US" altLang="zh-CN" dirty="0"/>
              <a:t>——node-agent</a:t>
            </a:r>
            <a:r>
              <a:rPr lang="zh-CN" altLang="en-US" dirty="0"/>
              <a:t>特性</a:t>
            </a:r>
          </a:p>
        </p:txBody>
      </p:sp>
      <p:sp>
        <p:nvSpPr>
          <p:cNvPr id="4" name="文本框 3">
            <a:extLst>
              <a:ext uri="{FF2B5EF4-FFF2-40B4-BE49-F238E27FC236}">
                <a16:creationId xmlns:a16="http://schemas.microsoft.com/office/drawing/2014/main" id="{5D0DF27A-E973-FD42-B585-A829515BA50B}"/>
              </a:ext>
            </a:extLst>
          </p:cNvPr>
          <p:cNvSpPr txBox="1"/>
          <p:nvPr/>
        </p:nvSpPr>
        <p:spPr>
          <a:xfrm>
            <a:off x="469379" y="1325625"/>
            <a:ext cx="2031325" cy="461665"/>
          </a:xfrm>
          <a:prstGeom prst="rect">
            <a:avLst/>
          </a:prstGeom>
          <a:noFill/>
        </p:spPr>
        <p:txBody>
          <a:bodyPr wrap="none" rtlCol="0">
            <a:spAutoFit/>
          </a:bodyPr>
          <a:lstStyle/>
          <a:p>
            <a:r>
              <a:rPr kumimoji="1" lang="zh-CN" altLang="en-US" dirty="0">
                <a:latin typeface="DengXian" panose="02010600030101010101" pitchFamily="2" charset="-122"/>
                <a:ea typeface="DengXian" panose="02010600030101010101" pitchFamily="2" charset="-122"/>
              </a:rPr>
              <a:t>用量特性上报</a:t>
            </a:r>
            <a:endParaRPr kumimoji="1" lang="en-US" altLang="zh-CN" dirty="0">
              <a:latin typeface="DengXian" panose="02010600030101010101" pitchFamily="2" charset="-122"/>
              <a:ea typeface="DengXian" panose="02010600030101010101" pitchFamily="2" charset="-122"/>
            </a:endParaRPr>
          </a:p>
        </p:txBody>
      </p:sp>
      <p:pic>
        <p:nvPicPr>
          <p:cNvPr id="6" name="图片 5">
            <a:extLst>
              <a:ext uri="{FF2B5EF4-FFF2-40B4-BE49-F238E27FC236}">
                <a16:creationId xmlns:a16="http://schemas.microsoft.com/office/drawing/2014/main" id="{2619DFA3-35BB-5649-BD23-AFED163782DE}"/>
              </a:ext>
            </a:extLst>
          </p:cNvPr>
          <p:cNvPicPr>
            <a:picLocks noChangeAspect="1"/>
          </p:cNvPicPr>
          <p:nvPr/>
        </p:nvPicPr>
        <p:blipFill>
          <a:blip r:embed="rId3"/>
          <a:stretch>
            <a:fillRect/>
          </a:stretch>
        </p:blipFill>
        <p:spPr>
          <a:xfrm>
            <a:off x="3361283" y="2179080"/>
            <a:ext cx="7969795" cy="3753322"/>
          </a:xfrm>
          <a:prstGeom prst="rect">
            <a:avLst/>
          </a:prstGeom>
        </p:spPr>
      </p:pic>
      <p:pic>
        <p:nvPicPr>
          <p:cNvPr id="2" name="图片 1">
            <a:extLst>
              <a:ext uri="{FF2B5EF4-FFF2-40B4-BE49-F238E27FC236}">
                <a16:creationId xmlns:a16="http://schemas.microsoft.com/office/drawing/2014/main" id="{17A56B87-BCDE-0F4E-B855-DFFCA3830019}"/>
              </a:ext>
            </a:extLst>
          </p:cNvPr>
          <p:cNvPicPr>
            <a:picLocks noChangeAspect="1"/>
          </p:cNvPicPr>
          <p:nvPr/>
        </p:nvPicPr>
        <p:blipFill>
          <a:blip r:embed="rId4"/>
          <a:stretch>
            <a:fillRect/>
          </a:stretch>
        </p:blipFill>
        <p:spPr>
          <a:xfrm>
            <a:off x="552971" y="1838884"/>
            <a:ext cx="2070503" cy="4093518"/>
          </a:xfrm>
          <a:prstGeom prst="rect">
            <a:avLst/>
          </a:prstGeom>
        </p:spPr>
      </p:pic>
      <p:sp>
        <p:nvSpPr>
          <p:cNvPr id="5" name="文本框 4">
            <a:extLst>
              <a:ext uri="{FF2B5EF4-FFF2-40B4-BE49-F238E27FC236}">
                <a16:creationId xmlns:a16="http://schemas.microsoft.com/office/drawing/2014/main" id="{0460B62E-5C6B-A348-9FCF-D92C8298E788}"/>
              </a:ext>
            </a:extLst>
          </p:cNvPr>
          <p:cNvSpPr txBox="1"/>
          <p:nvPr/>
        </p:nvSpPr>
        <p:spPr>
          <a:xfrm>
            <a:off x="3361283" y="1787290"/>
            <a:ext cx="8565165" cy="338554"/>
          </a:xfrm>
          <a:prstGeom prst="rect">
            <a:avLst/>
          </a:prstGeom>
          <a:noFill/>
        </p:spPr>
        <p:txBody>
          <a:bodyPr wrap="none" rtlCol="0">
            <a:spAutoFit/>
          </a:bodyPr>
          <a:lstStyle/>
          <a:p>
            <a:r>
              <a:rPr lang="en-US" altLang="zh-CN" sz="1600" dirty="0">
                <a:latin typeface="DengXian" panose="02010600030101010101" pitchFamily="2" charset="-122"/>
                <a:ea typeface="DengXian" panose="02010600030101010101" pitchFamily="2" charset="-122"/>
              </a:rPr>
              <a:t>r</a:t>
            </a:r>
            <a:r>
              <a:rPr lang="en" altLang="zh-CN" sz="1600" dirty="0">
                <a:latin typeface="DengXian" panose="02010600030101010101" pitchFamily="2" charset="-122"/>
                <a:ea typeface="DengXian" panose="02010600030101010101" pitchFamily="2" charset="-122"/>
              </a:rPr>
              <a:t>ss</a:t>
            </a:r>
            <a:r>
              <a:rPr lang="zh-CN" altLang="en-US" sz="1600" dirty="0">
                <a:latin typeface="DengXian" panose="02010600030101010101" pitchFamily="2" charset="-122"/>
                <a:ea typeface="DengXian" panose="02010600030101010101" pitchFamily="2" charset="-122"/>
              </a:rPr>
              <a:t>、</a:t>
            </a:r>
            <a:r>
              <a:rPr lang="en" altLang="zh-CN" sz="1600" dirty="0" err="1">
                <a:latin typeface="DengXian" panose="02010600030101010101" pitchFamily="2" charset="-122"/>
                <a:ea typeface="DengXian" panose="02010600030101010101" pitchFamily="2" charset="-122"/>
              </a:rPr>
              <a:t>heapTotal</a:t>
            </a:r>
            <a:r>
              <a:rPr lang="zh-CN" altLang="en-US" sz="1600" dirty="0">
                <a:latin typeface="DengXian" panose="02010600030101010101" pitchFamily="2" charset="-122"/>
                <a:ea typeface="DengXian" panose="02010600030101010101" pitchFamily="2" charset="-122"/>
              </a:rPr>
              <a:t> 、</a:t>
            </a:r>
            <a:r>
              <a:rPr lang="en" altLang="zh-CN" sz="1600" dirty="0">
                <a:latin typeface="DengXian" panose="02010600030101010101" pitchFamily="2" charset="-122"/>
                <a:ea typeface="DengXian" panose="02010600030101010101" pitchFamily="2" charset="-122"/>
              </a:rPr>
              <a:t> </a:t>
            </a:r>
            <a:r>
              <a:rPr lang="en" altLang="zh-CN" sz="1600" dirty="0" err="1">
                <a:latin typeface="DengXian" panose="02010600030101010101" pitchFamily="2" charset="-122"/>
                <a:ea typeface="DengXian" panose="02010600030101010101" pitchFamily="2" charset="-122"/>
              </a:rPr>
              <a:t>heapUsed</a:t>
            </a:r>
            <a:r>
              <a:rPr lang="zh-CN" altLang="en-US" sz="1600" dirty="0">
                <a:latin typeface="DengXian" panose="02010600030101010101" pitchFamily="2" charset="-122"/>
                <a:ea typeface="DengXian" panose="02010600030101010101" pitchFamily="2" charset="-122"/>
              </a:rPr>
              <a:t> 、 </a:t>
            </a:r>
            <a:r>
              <a:rPr lang="en" altLang="zh-CN" sz="1600" dirty="0" err="1">
                <a:latin typeface="DengXian" panose="02010600030101010101" pitchFamily="2" charset="-122"/>
                <a:ea typeface="DengXian" panose="02010600030101010101" pitchFamily="2" charset="-122"/>
              </a:rPr>
              <a:t>eventloop</a:t>
            </a:r>
            <a:r>
              <a:rPr lang="zh-CN" altLang="en-US" sz="1600" dirty="0">
                <a:latin typeface="DengXian" panose="02010600030101010101" pitchFamily="2" charset="-122"/>
                <a:ea typeface="DengXian" panose="02010600030101010101" pitchFamily="2" charset="-122"/>
              </a:rPr>
              <a:t> 、 </a:t>
            </a:r>
            <a:r>
              <a:rPr lang="en" altLang="zh-CN" sz="1600" dirty="0" err="1">
                <a:latin typeface="DengXian" panose="02010600030101010101" pitchFamily="2" charset="-122"/>
                <a:ea typeface="DengXian" panose="02010600030101010101" pitchFamily="2" charset="-122"/>
              </a:rPr>
              <a:t>cpuUsage</a:t>
            </a:r>
            <a:r>
              <a:rPr lang="zh-CN" altLang="en-US" sz="1600" dirty="0">
                <a:latin typeface="DengXian" panose="02010600030101010101" pitchFamily="2" charset="-122"/>
                <a:ea typeface="DengXian" panose="02010600030101010101" pitchFamily="2" charset="-122"/>
              </a:rPr>
              <a:t> 、</a:t>
            </a:r>
            <a:r>
              <a:rPr lang="en" altLang="zh-CN" sz="1600" dirty="0">
                <a:latin typeface="DengXian" panose="02010600030101010101" pitchFamily="2" charset="-122"/>
                <a:ea typeface="DengXian" panose="02010600030101010101" pitchFamily="2" charset="-122"/>
              </a:rPr>
              <a:t> </a:t>
            </a:r>
            <a:r>
              <a:rPr lang="en" altLang="zh-CN" sz="1600" dirty="0" err="1">
                <a:latin typeface="DengXian" panose="02010600030101010101" pitchFamily="2" charset="-122"/>
                <a:ea typeface="DengXian" panose="02010600030101010101" pitchFamily="2" charset="-122"/>
              </a:rPr>
              <a:t>activeHandles</a:t>
            </a:r>
            <a:r>
              <a:rPr lang="zh-CN" altLang="en-US" sz="1600" dirty="0">
                <a:latin typeface="DengXian" panose="02010600030101010101" pitchFamily="2" charset="-122"/>
                <a:ea typeface="DengXian" panose="02010600030101010101" pitchFamily="2" charset="-122"/>
              </a:rPr>
              <a:t> 、 </a:t>
            </a:r>
            <a:r>
              <a:rPr lang="en" altLang="zh-CN" sz="1600" dirty="0" err="1">
                <a:latin typeface="DengXian" panose="02010600030101010101" pitchFamily="2" charset="-122"/>
                <a:ea typeface="DengXian" panose="02010600030101010101" pitchFamily="2" charset="-122"/>
              </a:rPr>
              <a:t>activeRequests</a:t>
            </a:r>
            <a:endParaRPr lang="en" altLang="zh-CN" sz="1600" dirty="0">
              <a:latin typeface="DengXian" panose="02010600030101010101" pitchFamily="2" charset="-122"/>
              <a:ea typeface="DengXian" panose="02010600030101010101" pitchFamily="2" charset="-122"/>
            </a:endParaRPr>
          </a:p>
        </p:txBody>
      </p:sp>
    </p:spTree>
    <p:extLst>
      <p:ext uri="{BB962C8B-B14F-4D97-AF65-F5344CB8AC3E}">
        <p14:creationId xmlns:p14="http://schemas.microsoft.com/office/powerpoint/2010/main" val="38566400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91A584BE-1FB8-4674-B579-4C645C407CD3}"/>
              </a:ext>
            </a:extLst>
          </p:cNvPr>
          <p:cNvSpPr>
            <a:spLocks noGrp="1"/>
          </p:cNvSpPr>
          <p:nvPr>
            <p:ph type="title"/>
          </p:nvPr>
        </p:nvSpPr>
        <p:spPr/>
        <p:txBody>
          <a:bodyPr/>
          <a:lstStyle/>
          <a:p>
            <a:r>
              <a:rPr kumimoji="1" lang="zh-CN" altLang="en-US" dirty="0">
                <a:latin typeface="DengXian" panose="02010600030101010101" pitchFamily="2" charset="-122"/>
                <a:ea typeface="DengXian" panose="02010600030101010101" pitchFamily="2" charset="-122"/>
              </a:rPr>
              <a:t>框架详解</a:t>
            </a:r>
            <a:r>
              <a:rPr lang="en-US" altLang="zh-CN" dirty="0"/>
              <a:t>——node-agent</a:t>
            </a:r>
            <a:r>
              <a:rPr lang="zh-CN" altLang="en-US" dirty="0"/>
              <a:t>特性</a:t>
            </a:r>
          </a:p>
        </p:txBody>
      </p:sp>
      <p:sp>
        <p:nvSpPr>
          <p:cNvPr id="4" name="文本框 3">
            <a:extLst>
              <a:ext uri="{FF2B5EF4-FFF2-40B4-BE49-F238E27FC236}">
                <a16:creationId xmlns:a16="http://schemas.microsoft.com/office/drawing/2014/main" id="{5D0DF27A-E973-FD42-B585-A829515BA50B}"/>
              </a:ext>
            </a:extLst>
          </p:cNvPr>
          <p:cNvSpPr txBox="1"/>
          <p:nvPr/>
        </p:nvSpPr>
        <p:spPr>
          <a:xfrm>
            <a:off x="636608" y="1325625"/>
            <a:ext cx="1957587" cy="461665"/>
          </a:xfrm>
          <a:prstGeom prst="rect">
            <a:avLst/>
          </a:prstGeom>
          <a:noFill/>
        </p:spPr>
        <p:txBody>
          <a:bodyPr wrap="none" rtlCol="0">
            <a:spAutoFit/>
          </a:bodyPr>
          <a:lstStyle/>
          <a:p>
            <a:r>
              <a:rPr kumimoji="1" lang="en-US" altLang="zh-CN" dirty="0">
                <a:latin typeface="DengXian" panose="02010600030101010101" pitchFamily="2" charset="-122"/>
                <a:ea typeface="DengXian" panose="02010600030101010101" pitchFamily="2" charset="-122"/>
              </a:rPr>
              <a:t>http</a:t>
            </a:r>
            <a:r>
              <a:rPr kumimoji="1" lang="zh-CN" altLang="en-US" dirty="0">
                <a:latin typeface="DengXian" panose="02010600030101010101" pitchFamily="2" charset="-122"/>
                <a:ea typeface="DengXian" panose="02010600030101010101" pitchFamily="2" charset="-122"/>
              </a:rPr>
              <a:t>调用上报</a:t>
            </a:r>
            <a:endParaRPr kumimoji="1" lang="en-US" altLang="zh-CN" dirty="0">
              <a:latin typeface="DengXian" panose="02010600030101010101" pitchFamily="2" charset="-122"/>
              <a:ea typeface="DengXian" panose="02010600030101010101" pitchFamily="2" charset="-122"/>
            </a:endParaRPr>
          </a:p>
        </p:txBody>
      </p:sp>
      <p:pic>
        <p:nvPicPr>
          <p:cNvPr id="2" name="图片 1">
            <a:extLst>
              <a:ext uri="{FF2B5EF4-FFF2-40B4-BE49-F238E27FC236}">
                <a16:creationId xmlns:a16="http://schemas.microsoft.com/office/drawing/2014/main" id="{554832DA-2ECD-4943-8149-A4618CFA8FD0}"/>
              </a:ext>
            </a:extLst>
          </p:cNvPr>
          <p:cNvPicPr>
            <a:picLocks noChangeAspect="1"/>
          </p:cNvPicPr>
          <p:nvPr/>
        </p:nvPicPr>
        <p:blipFill>
          <a:blip r:embed="rId3"/>
          <a:stretch>
            <a:fillRect/>
          </a:stretch>
        </p:blipFill>
        <p:spPr>
          <a:xfrm>
            <a:off x="636608" y="2061642"/>
            <a:ext cx="2138997" cy="3544329"/>
          </a:xfrm>
          <a:prstGeom prst="rect">
            <a:avLst/>
          </a:prstGeom>
        </p:spPr>
      </p:pic>
      <p:sp>
        <p:nvSpPr>
          <p:cNvPr id="9" name="矩形 8">
            <a:extLst>
              <a:ext uri="{FF2B5EF4-FFF2-40B4-BE49-F238E27FC236}">
                <a16:creationId xmlns:a16="http://schemas.microsoft.com/office/drawing/2014/main" id="{FD1EBD1D-3ED9-4B43-BCB2-F4F3EA4DA334}"/>
              </a:ext>
            </a:extLst>
          </p:cNvPr>
          <p:cNvSpPr/>
          <p:nvPr/>
        </p:nvSpPr>
        <p:spPr>
          <a:xfrm>
            <a:off x="3342127" y="3403403"/>
            <a:ext cx="1963372" cy="618455"/>
          </a:xfrm>
          <a:prstGeom prst="rect">
            <a:avLst/>
          </a:prstGeom>
          <a:solidFill>
            <a:schemeClr val="bg1">
              <a:lumMod val="50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en-US" altLang="zh-CN" sz="1800" dirty="0" err="1">
                <a:latin typeface="DengXian" panose="02010600030101010101" pitchFamily="2" charset="-122"/>
                <a:ea typeface="DengXian" panose="02010600030101010101" pitchFamily="2" charset="-122"/>
              </a:rPr>
              <a:t>http.createServer</a:t>
            </a:r>
            <a:endParaRPr kumimoji="1" lang="zh-CN" altLang="en-US" sz="1800" dirty="0">
              <a:latin typeface="DengXian" panose="02010600030101010101" pitchFamily="2" charset="-122"/>
              <a:ea typeface="DengXian" panose="02010600030101010101" pitchFamily="2" charset="-122"/>
            </a:endParaRPr>
          </a:p>
        </p:txBody>
      </p:sp>
      <p:sp>
        <p:nvSpPr>
          <p:cNvPr id="10" name="矩形 9">
            <a:extLst>
              <a:ext uri="{FF2B5EF4-FFF2-40B4-BE49-F238E27FC236}">
                <a16:creationId xmlns:a16="http://schemas.microsoft.com/office/drawing/2014/main" id="{55F79E53-2C96-424D-9D09-353975F74883}"/>
              </a:ext>
            </a:extLst>
          </p:cNvPr>
          <p:cNvSpPr/>
          <p:nvPr/>
        </p:nvSpPr>
        <p:spPr>
          <a:xfrm>
            <a:off x="9625978" y="3785390"/>
            <a:ext cx="1773951" cy="618455"/>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kumimoji="1" lang="en-US" altLang="zh-CN" sz="1800" dirty="0">
                <a:latin typeface="DengXian" panose="02010600030101010101" pitchFamily="2" charset="-122"/>
                <a:ea typeface="DengXian" panose="02010600030101010101" pitchFamily="2" charset="-122"/>
              </a:rPr>
              <a:t>@tars/monitor</a:t>
            </a:r>
            <a:endParaRPr kumimoji="1" lang="zh-CN" altLang="en-US" sz="1800" dirty="0">
              <a:latin typeface="DengXian" panose="02010600030101010101" pitchFamily="2" charset="-122"/>
              <a:ea typeface="DengXian" panose="02010600030101010101" pitchFamily="2" charset="-122"/>
            </a:endParaRPr>
          </a:p>
        </p:txBody>
      </p:sp>
      <p:sp>
        <p:nvSpPr>
          <p:cNvPr id="11" name="矩形 10">
            <a:extLst>
              <a:ext uri="{FF2B5EF4-FFF2-40B4-BE49-F238E27FC236}">
                <a16:creationId xmlns:a16="http://schemas.microsoft.com/office/drawing/2014/main" id="{97C5E4A0-5779-A349-9954-0A23C0A737D8}"/>
              </a:ext>
            </a:extLst>
          </p:cNvPr>
          <p:cNvSpPr/>
          <p:nvPr/>
        </p:nvSpPr>
        <p:spPr>
          <a:xfrm>
            <a:off x="9708962" y="1932523"/>
            <a:ext cx="1607983" cy="61845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800" dirty="0" err="1">
                <a:latin typeface="DengXian" panose="02010600030101010101" pitchFamily="2" charset="-122"/>
                <a:ea typeface="DengXian" panose="02010600030101010101" pitchFamily="2" charset="-122"/>
              </a:rPr>
              <a:t>tarsstat</a:t>
            </a:r>
            <a:endParaRPr kumimoji="1" lang="zh-CN" altLang="en-US" sz="1800" dirty="0">
              <a:latin typeface="DengXian" panose="02010600030101010101" pitchFamily="2" charset="-122"/>
              <a:ea typeface="DengXian" panose="02010600030101010101" pitchFamily="2" charset="-122"/>
            </a:endParaRPr>
          </a:p>
        </p:txBody>
      </p:sp>
      <p:sp>
        <p:nvSpPr>
          <p:cNvPr id="28" name="文本框 27">
            <a:extLst>
              <a:ext uri="{FF2B5EF4-FFF2-40B4-BE49-F238E27FC236}">
                <a16:creationId xmlns:a16="http://schemas.microsoft.com/office/drawing/2014/main" id="{32D27D32-1A44-3249-85A1-090DD20988F2}"/>
              </a:ext>
            </a:extLst>
          </p:cNvPr>
          <p:cNvSpPr txBox="1"/>
          <p:nvPr/>
        </p:nvSpPr>
        <p:spPr>
          <a:xfrm>
            <a:off x="10574218" y="2906574"/>
            <a:ext cx="1620957" cy="523220"/>
          </a:xfrm>
          <a:prstGeom prst="rect">
            <a:avLst/>
          </a:prstGeom>
          <a:noFill/>
        </p:spPr>
        <p:txBody>
          <a:bodyPr wrap="none" rtlCol="0">
            <a:spAutoFit/>
          </a:bodyPr>
          <a:lstStyle/>
          <a:p>
            <a:r>
              <a:rPr kumimoji="1" lang="zh-CN" altLang="en-US" sz="1400" dirty="0">
                <a:latin typeface="DengXian" panose="02010600030101010101" pitchFamily="2" charset="-122"/>
                <a:ea typeface="DengXian" panose="02010600030101010101" pitchFamily="2" charset="-122"/>
              </a:rPr>
              <a:t>调用量、主被调、</a:t>
            </a:r>
            <a:endParaRPr kumimoji="1" lang="en-US" altLang="zh-CN" sz="1400" dirty="0">
              <a:latin typeface="DengXian" panose="02010600030101010101" pitchFamily="2" charset="-122"/>
              <a:ea typeface="DengXian" panose="02010600030101010101" pitchFamily="2" charset="-122"/>
            </a:endParaRPr>
          </a:p>
          <a:p>
            <a:r>
              <a:rPr kumimoji="1" lang="zh-CN" altLang="en-US" sz="1400" dirty="0">
                <a:latin typeface="DengXian" panose="02010600030101010101" pitchFamily="2" charset="-122"/>
                <a:ea typeface="DengXian" panose="02010600030101010101" pitchFamily="2" charset="-122"/>
              </a:rPr>
              <a:t>异常、接口</a:t>
            </a:r>
          </a:p>
        </p:txBody>
      </p:sp>
      <p:sp>
        <p:nvSpPr>
          <p:cNvPr id="32" name="矩形 31">
            <a:extLst>
              <a:ext uri="{FF2B5EF4-FFF2-40B4-BE49-F238E27FC236}">
                <a16:creationId xmlns:a16="http://schemas.microsoft.com/office/drawing/2014/main" id="{C99EECCB-D117-7341-9078-C6886C9E811B}"/>
              </a:ext>
            </a:extLst>
          </p:cNvPr>
          <p:cNvSpPr/>
          <p:nvPr/>
        </p:nvSpPr>
        <p:spPr>
          <a:xfrm>
            <a:off x="3342127" y="4221882"/>
            <a:ext cx="1963372" cy="618455"/>
          </a:xfrm>
          <a:prstGeom prst="rect">
            <a:avLst/>
          </a:prstGeom>
          <a:solidFill>
            <a:schemeClr val="bg1">
              <a:lumMod val="50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en-US" altLang="zh-CN" sz="1800" dirty="0" err="1">
                <a:latin typeface="DengXian" panose="02010600030101010101" pitchFamily="2" charset="-122"/>
                <a:ea typeface="DengXian" panose="02010600030101010101" pitchFamily="2" charset="-122"/>
              </a:rPr>
              <a:t>https.createServer</a:t>
            </a:r>
            <a:endParaRPr kumimoji="1" lang="zh-CN" altLang="en-US" sz="1800" dirty="0">
              <a:latin typeface="DengXian" panose="02010600030101010101" pitchFamily="2" charset="-122"/>
              <a:ea typeface="DengXian" panose="02010600030101010101" pitchFamily="2" charset="-122"/>
            </a:endParaRPr>
          </a:p>
        </p:txBody>
      </p:sp>
      <p:sp>
        <p:nvSpPr>
          <p:cNvPr id="33" name="矩形 32">
            <a:extLst>
              <a:ext uri="{FF2B5EF4-FFF2-40B4-BE49-F238E27FC236}">
                <a16:creationId xmlns:a16="http://schemas.microsoft.com/office/drawing/2014/main" id="{2384C47F-58E7-3440-9AD9-4E639FD071EA}"/>
              </a:ext>
            </a:extLst>
          </p:cNvPr>
          <p:cNvSpPr/>
          <p:nvPr/>
        </p:nvSpPr>
        <p:spPr>
          <a:xfrm>
            <a:off x="6029591" y="3429794"/>
            <a:ext cx="1963372" cy="618455"/>
          </a:xfrm>
          <a:prstGeom prst="rect">
            <a:avLst/>
          </a:prstGeom>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en-US" altLang="zh-CN" sz="1800" dirty="0" err="1">
                <a:latin typeface="DengXian" panose="02010600030101010101" pitchFamily="2" charset="-122"/>
                <a:ea typeface="DengXian" panose="02010600030101010101" pitchFamily="2" charset="-122"/>
              </a:rPr>
              <a:t>http.createServer</a:t>
            </a:r>
            <a:endParaRPr kumimoji="1" lang="zh-CN" altLang="en-US" sz="1800" dirty="0">
              <a:latin typeface="DengXian" panose="02010600030101010101" pitchFamily="2" charset="-122"/>
              <a:ea typeface="DengXian" panose="02010600030101010101" pitchFamily="2" charset="-122"/>
            </a:endParaRPr>
          </a:p>
        </p:txBody>
      </p:sp>
      <p:sp>
        <p:nvSpPr>
          <p:cNvPr id="34" name="矩形 33">
            <a:extLst>
              <a:ext uri="{FF2B5EF4-FFF2-40B4-BE49-F238E27FC236}">
                <a16:creationId xmlns:a16="http://schemas.microsoft.com/office/drawing/2014/main" id="{A9961DA0-CA9C-2645-9D2E-2027583AB265}"/>
              </a:ext>
            </a:extLst>
          </p:cNvPr>
          <p:cNvSpPr/>
          <p:nvPr/>
        </p:nvSpPr>
        <p:spPr>
          <a:xfrm>
            <a:off x="6029591" y="4221882"/>
            <a:ext cx="1963372" cy="618455"/>
          </a:xfrm>
          <a:prstGeom prst="rect">
            <a:avLst/>
          </a:prstGeom>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en-US" altLang="zh-CN" sz="1800" dirty="0" err="1">
                <a:latin typeface="DengXian" panose="02010600030101010101" pitchFamily="2" charset="-122"/>
                <a:ea typeface="DengXian" panose="02010600030101010101" pitchFamily="2" charset="-122"/>
              </a:rPr>
              <a:t>https.createServer</a:t>
            </a:r>
            <a:endParaRPr kumimoji="1" lang="zh-CN" altLang="en-US" sz="1800" dirty="0">
              <a:latin typeface="DengXian" panose="02010600030101010101" pitchFamily="2" charset="-122"/>
              <a:ea typeface="DengXian" panose="02010600030101010101" pitchFamily="2" charset="-122"/>
            </a:endParaRPr>
          </a:p>
        </p:txBody>
      </p:sp>
      <p:cxnSp>
        <p:nvCxnSpPr>
          <p:cNvPr id="36" name="直线箭头连接符 35">
            <a:extLst>
              <a:ext uri="{FF2B5EF4-FFF2-40B4-BE49-F238E27FC236}">
                <a16:creationId xmlns:a16="http://schemas.microsoft.com/office/drawing/2014/main" id="{C78A92E7-D9AB-3440-A67D-E34BD80A6E84}"/>
              </a:ext>
            </a:extLst>
          </p:cNvPr>
          <p:cNvCxnSpPr/>
          <p:nvPr/>
        </p:nvCxnSpPr>
        <p:spPr>
          <a:xfrm>
            <a:off x="5305499" y="4142790"/>
            <a:ext cx="65208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文本框 36">
            <a:extLst>
              <a:ext uri="{FF2B5EF4-FFF2-40B4-BE49-F238E27FC236}">
                <a16:creationId xmlns:a16="http://schemas.microsoft.com/office/drawing/2014/main" id="{C4A4A210-F119-EB40-88FB-F8D5AA919E32}"/>
              </a:ext>
            </a:extLst>
          </p:cNvPr>
          <p:cNvSpPr txBox="1"/>
          <p:nvPr/>
        </p:nvSpPr>
        <p:spPr>
          <a:xfrm>
            <a:off x="5359671" y="3813025"/>
            <a:ext cx="543739" cy="307777"/>
          </a:xfrm>
          <a:prstGeom prst="rect">
            <a:avLst/>
          </a:prstGeom>
          <a:noFill/>
        </p:spPr>
        <p:txBody>
          <a:bodyPr wrap="none" rtlCol="0">
            <a:spAutoFit/>
          </a:bodyPr>
          <a:lstStyle/>
          <a:p>
            <a:r>
              <a:rPr kumimoji="1" lang="zh-CN" altLang="en-US" sz="1400" dirty="0">
                <a:latin typeface="DengXian" panose="02010600030101010101" pitchFamily="2" charset="-122"/>
                <a:ea typeface="DengXian" panose="02010600030101010101" pitchFamily="2" charset="-122"/>
              </a:rPr>
              <a:t>劫持</a:t>
            </a:r>
          </a:p>
        </p:txBody>
      </p:sp>
      <p:cxnSp>
        <p:nvCxnSpPr>
          <p:cNvPr id="39" name="直线箭头连接符 38">
            <a:extLst>
              <a:ext uri="{FF2B5EF4-FFF2-40B4-BE49-F238E27FC236}">
                <a16:creationId xmlns:a16="http://schemas.microsoft.com/office/drawing/2014/main" id="{4C5FEEEF-8A49-A244-8A2D-171C51BD956C}"/>
              </a:ext>
            </a:extLst>
          </p:cNvPr>
          <p:cNvCxnSpPr>
            <a:stCxn id="10" idx="0"/>
            <a:endCxn id="11" idx="2"/>
          </p:cNvCxnSpPr>
          <p:nvPr/>
        </p:nvCxnSpPr>
        <p:spPr>
          <a:xfrm flipV="1">
            <a:off x="10512954" y="2550978"/>
            <a:ext cx="0" cy="12344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直线箭头连接符 40">
            <a:extLst>
              <a:ext uri="{FF2B5EF4-FFF2-40B4-BE49-F238E27FC236}">
                <a16:creationId xmlns:a16="http://schemas.microsoft.com/office/drawing/2014/main" id="{E552AEA3-4554-7349-869C-7B86286C4B06}"/>
              </a:ext>
            </a:extLst>
          </p:cNvPr>
          <p:cNvCxnSpPr>
            <a:cxnSpLocks/>
          </p:cNvCxnSpPr>
          <p:nvPr/>
        </p:nvCxnSpPr>
        <p:spPr>
          <a:xfrm>
            <a:off x="7992963" y="4113320"/>
            <a:ext cx="150683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文本框 43">
            <a:extLst>
              <a:ext uri="{FF2B5EF4-FFF2-40B4-BE49-F238E27FC236}">
                <a16:creationId xmlns:a16="http://schemas.microsoft.com/office/drawing/2014/main" id="{4FABD475-AD9C-8B43-92E2-A82FF22ECE31}"/>
              </a:ext>
            </a:extLst>
          </p:cNvPr>
          <p:cNvSpPr txBox="1"/>
          <p:nvPr/>
        </p:nvSpPr>
        <p:spPr>
          <a:xfrm>
            <a:off x="8177955" y="3742231"/>
            <a:ext cx="1136850" cy="338554"/>
          </a:xfrm>
          <a:prstGeom prst="rect">
            <a:avLst/>
          </a:prstGeom>
          <a:noFill/>
        </p:spPr>
        <p:txBody>
          <a:bodyPr wrap="none" rtlCol="0">
            <a:spAutoFit/>
          </a:bodyPr>
          <a:lstStyle/>
          <a:p>
            <a:r>
              <a:rPr kumimoji="1" lang="en-US" altLang="zh-CN" sz="1600" dirty="0" err="1">
                <a:latin typeface="DengXian" panose="02010600030101010101" pitchFamily="2" charset="-122"/>
                <a:ea typeface="DengXian" panose="02010600030101010101" pitchFamily="2" charset="-122"/>
              </a:rPr>
              <a:t>onFinished</a:t>
            </a:r>
            <a:endParaRPr kumimoji="1" lang="zh-CN" altLang="en-US" sz="1600" dirty="0">
              <a:latin typeface="DengXian" panose="02010600030101010101" pitchFamily="2" charset="-122"/>
              <a:ea typeface="DengXian" panose="02010600030101010101" pitchFamily="2" charset="-122"/>
            </a:endParaRPr>
          </a:p>
        </p:txBody>
      </p:sp>
      <p:sp>
        <p:nvSpPr>
          <p:cNvPr id="46" name="文本框 45">
            <a:extLst>
              <a:ext uri="{FF2B5EF4-FFF2-40B4-BE49-F238E27FC236}">
                <a16:creationId xmlns:a16="http://schemas.microsoft.com/office/drawing/2014/main" id="{EF81CA16-3EDA-5949-9DAB-0A89F59D6F29}"/>
              </a:ext>
            </a:extLst>
          </p:cNvPr>
          <p:cNvSpPr txBox="1"/>
          <p:nvPr/>
        </p:nvSpPr>
        <p:spPr>
          <a:xfrm>
            <a:off x="8177955" y="4077866"/>
            <a:ext cx="840295" cy="338554"/>
          </a:xfrm>
          <a:prstGeom prst="rect">
            <a:avLst/>
          </a:prstGeom>
          <a:noFill/>
        </p:spPr>
        <p:txBody>
          <a:bodyPr wrap="none" rtlCol="0">
            <a:spAutoFit/>
          </a:bodyPr>
          <a:lstStyle/>
          <a:p>
            <a:r>
              <a:rPr kumimoji="1" lang="en-US" altLang="zh-CN" sz="1600" dirty="0" err="1">
                <a:latin typeface="DengXian" panose="02010600030101010101" pitchFamily="2" charset="-122"/>
                <a:ea typeface="DengXian" panose="02010600030101010101" pitchFamily="2" charset="-122"/>
              </a:rPr>
              <a:t>onError</a:t>
            </a:r>
            <a:endParaRPr kumimoji="1" lang="zh-CN" altLang="en-US" sz="1600" dirty="0">
              <a:latin typeface="DengXian" panose="02010600030101010101" pitchFamily="2" charset="-122"/>
              <a:ea typeface="DengXian" panose="02010600030101010101" pitchFamily="2" charset="-122"/>
            </a:endParaRPr>
          </a:p>
        </p:txBody>
      </p:sp>
      <p:sp>
        <p:nvSpPr>
          <p:cNvPr id="47" name="文本框 46">
            <a:extLst>
              <a:ext uri="{FF2B5EF4-FFF2-40B4-BE49-F238E27FC236}">
                <a16:creationId xmlns:a16="http://schemas.microsoft.com/office/drawing/2014/main" id="{47E79401-8020-E443-B3D4-D4882C8D003B}"/>
              </a:ext>
            </a:extLst>
          </p:cNvPr>
          <p:cNvSpPr txBox="1"/>
          <p:nvPr/>
        </p:nvSpPr>
        <p:spPr>
          <a:xfrm>
            <a:off x="4513411" y="5198866"/>
            <a:ext cx="5476179" cy="338554"/>
          </a:xfrm>
          <a:prstGeom prst="rect">
            <a:avLst/>
          </a:prstGeom>
          <a:noFill/>
        </p:spPr>
        <p:txBody>
          <a:bodyPr wrap="none" rtlCol="0">
            <a:spAutoFit/>
          </a:bodyPr>
          <a:lstStyle/>
          <a:p>
            <a:r>
              <a:rPr kumimoji="1" lang="zh-CN" altLang="en-US" sz="1600" dirty="0">
                <a:latin typeface="DengXian" panose="02010600030101010101" pitchFamily="2" charset="-122"/>
                <a:ea typeface="DengXian" panose="02010600030101010101" pitchFamily="2" charset="-122"/>
              </a:rPr>
              <a:t>可以通过</a:t>
            </a:r>
            <a:r>
              <a:rPr lang="en" altLang="zh-CN" sz="1600" dirty="0">
                <a:latin typeface="DengXian" panose="02010600030101010101" pitchFamily="2" charset="-122"/>
                <a:ea typeface="DengXian" panose="02010600030101010101" pitchFamily="2" charset="-122"/>
              </a:rPr>
              <a:t>--tars-monitor-http-threshold</a:t>
            </a:r>
            <a:r>
              <a:rPr kumimoji="1" lang="zh-CN" altLang="en-US" sz="1600" dirty="0">
                <a:latin typeface="DengXian" panose="02010600030101010101" pitchFamily="2" charset="-122"/>
                <a:ea typeface="DengXian" panose="02010600030101010101" pitchFamily="2" charset="-122"/>
              </a:rPr>
              <a:t>设置异常</a:t>
            </a:r>
            <a:r>
              <a:rPr kumimoji="1" lang="en-US" altLang="zh-CN" sz="1600" dirty="0">
                <a:latin typeface="DengXian" panose="02010600030101010101" pitchFamily="2" charset="-122"/>
                <a:ea typeface="DengXian" panose="02010600030101010101" pitchFamily="2" charset="-122"/>
              </a:rPr>
              <a:t>status</a:t>
            </a:r>
            <a:r>
              <a:rPr kumimoji="1" lang="zh-CN" altLang="en-US" sz="1600" dirty="0">
                <a:latin typeface="DengXian" panose="02010600030101010101" pitchFamily="2" charset="-122"/>
                <a:ea typeface="DengXian" panose="02010600030101010101" pitchFamily="2" charset="-122"/>
              </a:rPr>
              <a:t>阈值</a:t>
            </a:r>
            <a:endParaRPr lang="en" altLang="zh-CN" sz="1600" dirty="0">
              <a:latin typeface="DengXian" panose="02010600030101010101" pitchFamily="2" charset="-122"/>
              <a:ea typeface="DengXian" panose="02010600030101010101" pitchFamily="2" charset="-122"/>
            </a:endParaRPr>
          </a:p>
        </p:txBody>
      </p:sp>
    </p:spTree>
    <p:extLst>
      <p:ext uri="{BB962C8B-B14F-4D97-AF65-F5344CB8AC3E}">
        <p14:creationId xmlns:p14="http://schemas.microsoft.com/office/powerpoint/2010/main" val="997543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91A584BE-1FB8-4674-B579-4C645C407CD3}"/>
              </a:ext>
            </a:extLst>
          </p:cNvPr>
          <p:cNvSpPr>
            <a:spLocks noGrp="1"/>
          </p:cNvSpPr>
          <p:nvPr>
            <p:ph type="title"/>
          </p:nvPr>
        </p:nvSpPr>
        <p:spPr/>
        <p:txBody>
          <a:bodyPr/>
          <a:lstStyle/>
          <a:p>
            <a:r>
              <a:rPr kumimoji="1" lang="zh-CN" altLang="en-US" dirty="0">
                <a:latin typeface="DengXian" panose="02010600030101010101" pitchFamily="2" charset="-122"/>
                <a:ea typeface="DengXian" panose="02010600030101010101" pitchFamily="2" charset="-122"/>
              </a:rPr>
              <a:t>框架详解</a:t>
            </a:r>
            <a:r>
              <a:rPr lang="en-US" altLang="zh-CN" dirty="0"/>
              <a:t>——node-agent</a:t>
            </a:r>
            <a:r>
              <a:rPr lang="zh-CN" altLang="en-US" dirty="0"/>
              <a:t>特性</a:t>
            </a:r>
          </a:p>
        </p:txBody>
      </p:sp>
      <p:sp>
        <p:nvSpPr>
          <p:cNvPr id="4" name="文本框 3">
            <a:extLst>
              <a:ext uri="{FF2B5EF4-FFF2-40B4-BE49-F238E27FC236}">
                <a16:creationId xmlns:a16="http://schemas.microsoft.com/office/drawing/2014/main" id="{5D0DF27A-E973-FD42-B585-A829515BA50B}"/>
              </a:ext>
            </a:extLst>
          </p:cNvPr>
          <p:cNvSpPr txBox="1"/>
          <p:nvPr/>
        </p:nvSpPr>
        <p:spPr>
          <a:xfrm>
            <a:off x="624979" y="1325625"/>
            <a:ext cx="1415772" cy="461665"/>
          </a:xfrm>
          <a:prstGeom prst="rect">
            <a:avLst/>
          </a:prstGeom>
          <a:noFill/>
        </p:spPr>
        <p:txBody>
          <a:bodyPr wrap="none" rtlCol="0">
            <a:spAutoFit/>
          </a:bodyPr>
          <a:lstStyle/>
          <a:p>
            <a:r>
              <a:rPr kumimoji="1" lang="zh-CN" altLang="en-US" dirty="0">
                <a:latin typeface="DengXian" panose="02010600030101010101" pitchFamily="2" charset="-122"/>
                <a:ea typeface="DengXian" panose="02010600030101010101" pitchFamily="2" charset="-122"/>
              </a:rPr>
              <a:t>日志输出</a:t>
            </a:r>
            <a:endParaRPr kumimoji="1" lang="en-US" altLang="zh-CN" dirty="0">
              <a:latin typeface="DengXian" panose="02010600030101010101" pitchFamily="2" charset="-122"/>
              <a:ea typeface="DengXian" panose="02010600030101010101" pitchFamily="2" charset="-122"/>
            </a:endParaRPr>
          </a:p>
        </p:txBody>
      </p:sp>
      <p:grpSp>
        <p:nvGrpSpPr>
          <p:cNvPr id="20" name="组合 19">
            <a:extLst>
              <a:ext uri="{FF2B5EF4-FFF2-40B4-BE49-F238E27FC236}">
                <a16:creationId xmlns:a16="http://schemas.microsoft.com/office/drawing/2014/main" id="{9B8EF888-29FE-D042-BAAF-3BB9286D5208}"/>
              </a:ext>
            </a:extLst>
          </p:cNvPr>
          <p:cNvGrpSpPr/>
          <p:nvPr/>
        </p:nvGrpSpPr>
        <p:grpSpPr>
          <a:xfrm>
            <a:off x="624979" y="2637706"/>
            <a:ext cx="9165569" cy="2183063"/>
            <a:chOff x="696987" y="2211350"/>
            <a:chExt cx="9165569" cy="2183063"/>
          </a:xfrm>
        </p:grpSpPr>
        <p:sp>
          <p:nvSpPr>
            <p:cNvPr id="5" name="矩形 4">
              <a:extLst>
                <a:ext uri="{FF2B5EF4-FFF2-40B4-BE49-F238E27FC236}">
                  <a16:creationId xmlns:a16="http://schemas.microsoft.com/office/drawing/2014/main" id="{04340665-16AE-3441-9EAB-A9E101B8C113}"/>
                </a:ext>
              </a:extLst>
            </p:cNvPr>
            <p:cNvSpPr/>
            <p:nvPr/>
          </p:nvSpPr>
          <p:spPr>
            <a:xfrm>
              <a:off x="696987" y="2211351"/>
              <a:ext cx="1773951" cy="618455"/>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kumimoji="1" lang="en-US" altLang="zh-CN" sz="1800" dirty="0">
                  <a:latin typeface="DengXian" panose="02010600030101010101" pitchFamily="2" charset="-122"/>
                  <a:ea typeface="DengXian" panose="02010600030101010101" pitchFamily="2" charset="-122"/>
                </a:rPr>
                <a:t>master</a:t>
              </a:r>
              <a:endParaRPr kumimoji="1" lang="zh-CN" altLang="en-US" sz="1800" dirty="0">
                <a:latin typeface="DengXian" panose="02010600030101010101" pitchFamily="2" charset="-122"/>
                <a:ea typeface="DengXian" panose="02010600030101010101" pitchFamily="2" charset="-122"/>
              </a:endParaRPr>
            </a:p>
          </p:txBody>
        </p:sp>
        <p:sp>
          <p:nvSpPr>
            <p:cNvPr id="7" name="矩形 6">
              <a:extLst>
                <a:ext uri="{FF2B5EF4-FFF2-40B4-BE49-F238E27FC236}">
                  <a16:creationId xmlns:a16="http://schemas.microsoft.com/office/drawing/2014/main" id="{1DBC605E-71B7-9649-972D-8FA9F0B3C963}"/>
                </a:ext>
              </a:extLst>
            </p:cNvPr>
            <p:cNvSpPr/>
            <p:nvPr/>
          </p:nvSpPr>
          <p:spPr>
            <a:xfrm>
              <a:off x="708836" y="3291471"/>
              <a:ext cx="1773951" cy="618455"/>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kumimoji="1" lang="en-US" altLang="zh-CN" sz="1800" dirty="0">
                  <a:latin typeface="DengXian" panose="02010600030101010101" pitchFamily="2" charset="-122"/>
                  <a:ea typeface="DengXian" panose="02010600030101010101" pitchFamily="2" charset="-122"/>
                </a:rPr>
                <a:t>worker</a:t>
              </a:r>
              <a:endParaRPr kumimoji="1" lang="zh-CN" altLang="en-US" sz="1800" dirty="0">
                <a:latin typeface="DengXian" panose="02010600030101010101" pitchFamily="2" charset="-122"/>
                <a:ea typeface="DengXian" panose="02010600030101010101" pitchFamily="2" charset="-122"/>
              </a:endParaRPr>
            </a:p>
          </p:txBody>
        </p:sp>
        <p:sp>
          <p:nvSpPr>
            <p:cNvPr id="8" name="矩形 7">
              <a:extLst>
                <a:ext uri="{FF2B5EF4-FFF2-40B4-BE49-F238E27FC236}">
                  <a16:creationId xmlns:a16="http://schemas.microsoft.com/office/drawing/2014/main" id="{EB0D8182-38D0-AA4C-BF1F-B72C3BEAC6F3}"/>
                </a:ext>
              </a:extLst>
            </p:cNvPr>
            <p:cNvSpPr/>
            <p:nvPr/>
          </p:nvSpPr>
          <p:spPr>
            <a:xfrm>
              <a:off x="6838220" y="2211350"/>
              <a:ext cx="3024336" cy="61845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800" dirty="0" err="1">
                  <a:latin typeface="DengXian" panose="02010600030101010101" pitchFamily="2" charset="-122"/>
                  <a:ea typeface="DengXian" panose="02010600030101010101" pitchFamily="2" charset="-122"/>
                </a:rPr>
                <a:t>app.server_agent.log</a:t>
              </a:r>
              <a:endParaRPr kumimoji="1" lang="zh-CN" altLang="en-US" sz="1800" dirty="0">
                <a:latin typeface="DengXian" panose="02010600030101010101" pitchFamily="2" charset="-122"/>
                <a:ea typeface="DengXian" panose="02010600030101010101" pitchFamily="2" charset="-122"/>
              </a:endParaRPr>
            </a:p>
          </p:txBody>
        </p:sp>
        <p:sp>
          <p:nvSpPr>
            <p:cNvPr id="9" name="矩形 8">
              <a:extLst>
                <a:ext uri="{FF2B5EF4-FFF2-40B4-BE49-F238E27FC236}">
                  <a16:creationId xmlns:a16="http://schemas.microsoft.com/office/drawing/2014/main" id="{095B0020-948C-CC49-9038-3AB3C3B1E99A}"/>
                </a:ext>
              </a:extLst>
            </p:cNvPr>
            <p:cNvSpPr/>
            <p:nvPr/>
          </p:nvSpPr>
          <p:spPr>
            <a:xfrm>
              <a:off x="6838220" y="3291471"/>
              <a:ext cx="3024336" cy="61845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800" dirty="0" err="1">
                  <a:latin typeface="DengXian" panose="02010600030101010101" pitchFamily="2" charset="-122"/>
                  <a:ea typeface="DengXian" panose="02010600030101010101" pitchFamily="2" charset="-122"/>
                </a:rPr>
                <a:t>app.server.log</a:t>
              </a:r>
              <a:endParaRPr kumimoji="1" lang="zh-CN" altLang="en-US" sz="1800" dirty="0">
                <a:latin typeface="DengXian" panose="02010600030101010101" pitchFamily="2" charset="-122"/>
                <a:ea typeface="DengXian" panose="02010600030101010101" pitchFamily="2" charset="-122"/>
              </a:endParaRPr>
            </a:p>
          </p:txBody>
        </p:sp>
        <p:sp>
          <p:nvSpPr>
            <p:cNvPr id="10" name="流程 9">
              <a:extLst>
                <a:ext uri="{FF2B5EF4-FFF2-40B4-BE49-F238E27FC236}">
                  <a16:creationId xmlns:a16="http://schemas.microsoft.com/office/drawing/2014/main" id="{6872BAF9-BCFB-A44C-A020-27A94B0AEA47}"/>
                </a:ext>
              </a:extLst>
            </p:cNvPr>
            <p:cNvSpPr/>
            <p:nvPr/>
          </p:nvSpPr>
          <p:spPr>
            <a:xfrm>
              <a:off x="3793331" y="2212414"/>
              <a:ext cx="1773950" cy="1698576"/>
            </a:xfrm>
            <a:prstGeom prst="flowChartProcess">
              <a:avLst/>
            </a:prstGeom>
            <a:ln>
              <a:prstDash val="dashDot"/>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zh-CN" altLang="en-US" sz="1600" dirty="0">
                  <a:solidFill>
                    <a:schemeClr val="tx1"/>
                  </a:solidFill>
                  <a:latin typeface="DengXian" panose="02010600030101010101" pitchFamily="2" charset="-122"/>
                  <a:ea typeface="DengXian" panose="02010600030101010101" pitchFamily="2" charset="-122"/>
                </a:rPr>
                <a:t>日志级别设置</a:t>
              </a:r>
              <a:endParaRPr kumimoji="1" lang="en-US" altLang="zh-CN" sz="1600" dirty="0">
                <a:solidFill>
                  <a:schemeClr val="tx1"/>
                </a:solidFill>
                <a:latin typeface="DengXian" panose="02010600030101010101" pitchFamily="2" charset="-122"/>
                <a:ea typeface="DengXian" panose="02010600030101010101" pitchFamily="2" charset="-122"/>
              </a:endParaRPr>
            </a:p>
            <a:p>
              <a:pPr algn="ctr"/>
              <a:r>
                <a:rPr kumimoji="1" lang="zh-CN" altLang="en-US" sz="1600" dirty="0">
                  <a:solidFill>
                    <a:schemeClr val="tx1"/>
                  </a:solidFill>
                  <a:latin typeface="DengXian" panose="02010600030101010101" pitchFamily="2" charset="-122"/>
                  <a:ea typeface="DengXian" panose="02010600030101010101" pitchFamily="2" charset="-122"/>
                </a:rPr>
                <a:t>日志大小控制</a:t>
              </a:r>
              <a:endParaRPr kumimoji="1" lang="en-US" altLang="zh-CN" sz="1600" dirty="0">
                <a:solidFill>
                  <a:schemeClr val="tx1"/>
                </a:solidFill>
                <a:latin typeface="DengXian" panose="02010600030101010101" pitchFamily="2" charset="-122"/>
                <a:ea typeface="DengXian" panose="02010600030101010101" pitchFamily="2" charset="-122"/>
              </a:endParaRPr>
            </a:p>
            <a:p>
              <a:pPr algn="ctr"/>
              <a:r>
                <a:rPr kumimoji="1" lang="zh-CN" altLang="en-US" sz="1600" dirty="0">
                  <a:solidFill>
                    <a:schemeClr val="tx1"/>
                  </a:solidFill>
                  <a:latin typeface="DengXian" panose="02010600030101010101" pitchFamily="2" charset="-122"/>
                  <a:ea typeface="DengXian" panose="02010600030101010101" pitchFamily="2" charset="-122"/>
                </a:rPr>
                <a:t>文件数量控制</a:t>
              </a:r>
              <a:endParaRPr kumimoji="1" lang="en-US" altLang="zh-CN" sz="1600" dirty="0">
                <a:solidFill>
                  <a:schemeClr val="tx1"/>
                </a:solidFill>
                <a:latin typeface="DengXian" panose="02010600030101010101" pitchFamily="2" charset="-122"/>
                <a:ea typeface="DengXian" panose="02010600030101010101" pitchFamily="2" charset="-122"/>
              </a:endParaRPr>
            </a:p>
          </p:txBody>
        </p:sp>
        <p:cxnSp>
          <p:nvCxnSpPr>
            <p:cNvPr id="12" name="直线箭头连接符 11">
              <a:extLst>
                <a:ext uri="{FF2B5EF4-FFF2-40B4-BE49-F238E27FC236}">
                  <a16:creationId xmlns:a16="http://schemas.microsoft.com/office/drawing/2014/main" id="{6D89EC83-110E-3A4B-AAD2-01F2341830FE}"/>
                </a:ext>
              </a:extLst>
            </p:cNvPr>
            <p:cNvCxnSpPr>
              <a:stCxn id="5" idx="3"/>
              <a:endCxn id="8" idx="1"/>
            </p:cNvCxnSpPr>
            <p:nvPr/>
          </p:nvCxnSpPr>
          <p:spPr>
            <a:xfrm flipV="1">
              <a:off x="2470938" y="2520578"/>
              <a:ext cx="436728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直线箭头连接符 13">
              <a:extLst>
                <a:ext uri="{FF2B5EF4-FFF2-40B4-BE49-F238E27FC236}">
                  <a16:creationId xmlns:a16="http://schemas.microsoft.com/office/drawing/2014/main" id="{05784F8F-78E2-424F-B68C-4157EDE0472C}"/>
                </a:ext>
              </a:extLst>
            </p:cNvPr>
            <p:cNvCxnSpPr>
              <a:stCxn id="7" idx="3"/>
              <a:endCxn id="9" idx="1"/>
            </p:cNvCxnSpPr>
            <p:nvPr/>
          </p:nvCxnSpPr>
          <p:spPr>
            <a:xfrm>
              <a:off x="2482787" y="3600699"/>
              <a:ext cx="435543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文本框 14">
              <a:extLst>
                <a:ext uri="{FF2B5EF4-FFF2-40B4-BE49-F238E27FC236}">
                  <a16:creationId xmlns:a16="http://schemas.microsoft.com/office/drawing/2014/main" id="{3B948D6F-6821-A647-838D-6DC9D3815F99}"/>
                </a:ext>
              </a:extLst>
            </p:cNvPr>
            <p:cNvSpPr txBox="1"/>
            <p:nvPr/>
          </p:nvSpPr>
          <p:spPr>
            <a:xfrm>
              <a:off x="3894500" y="3932748"/>
              <a:ext cx="1588897" cy="461665"/>
            </a:xfrm>
            <a:prstGeom prst="rect">
              <a:avLst/>
            </a:prstGeom>
            <a:noFill/>
          </p:spPr>
          <p:txBody>
            <a:bodyPr wrap="none" rtlCol="0">
              <a:spAutoFit/>
            </a:bodyPr>
            <a:lstStyle/>
            <a:p>
              <a:r>
                <a:rPr kumimoji="1" lang="en-US" altLang="zh-CN" dirty="0" err="1">
                  <a:latin typeface="DengXian" panose="02010600030101010101" pitchFamily="2" charset="-122"/>
                  <a:ea typeface="DengXian" panose="02010600030101010101" pitchFamily="2" charset="-122"/>
                </a:rPr>
                <a:t>TarsRotate</a:t>
              </a:r>
              <a:endParaRPr kumimoji="1" lang="en-US" altLang="zh-CN" dirty="0">
                <a:latin typeface="DengXian" panose="02010600030101010101" pitchFamily="2" charset="-122"/>
                <a:ea typeface="DengXian" panose="02010600030101010101" pitchFamily="2" charset="-122"/>
              </a:endParaRPr>
            </a:p>
          </p:txBody>
        </p:sp>
        <p:sp>
          <p:nvSpPr>
            <p:cNvPr id="16" name="文本框 15">
              <a:extLst>
                <a:ext uri="{FF2B5EF4-FFF2-40B4-BE49-F238E27FC236}">
                  <a16:creationId xmlns:a16="http://schemas.microsoft.com/office/drawing/2014/main" id="{DCFFADC5-80DB-754C-A510-61DDD0F29C3D}"/>
                </a:ext>
              </a:extLst>
            </p:cNvPr>
            <p:cNvSpPr txBox="1"/>
            <p:nvPr/>
          </p:nvSpPr>
          <p:spPr>
            <a:xfrm>
              <a:off x="2482787" y="3334580"/>
              <a:ext cx="1014765" cy="276999"/>
            </a:xfrm>
            <a:prstGeom prst="rect">
              <a:avLst/>
            </a:prstGeom>
            <a:noFill/>
          </p:spPr>
          <p:txBody>
            <a:bodyPr wrap="none" rtlCol="0">
              <a:spAutoFit/>
            </a:bodyPr>
            <a:lstStyle/>
            <a:p>
              <a:r>
                <a:rPr kumimoji="1" lang="en-US" altLang="zh-CN" sz="1200" dirty="0" err="1"/>
                <a:t>stdout</a:t>
              </a:r>
              <a:r>
                <a:rPr kumimoji="1" lang="en-US" altLang="zh-CN" sz="1200" dirty="0"/>
                <a:t>/stderr</a:t>
              </a:r>
              <a:endParaRPr kumimoji="1" lang="zh-CN" altLang="en-US" sz="1200" dirty="0"/>
            </a:p>
          </p:txBody>
        </p:sp>
        <p:sp>
          <p:nvSpPr>
            <p:cNvPr id="17" name="文本框 16">
              <a:extLst>
                <a:ext uri="{FF2B5EF4-FFF2-40B4-BE49-F238E27FC236}">
                  <a16:creationId xmlns:a16="http://schemas.microsoft.com/office/drawing/2014/main" id="{A5F11199-67C4-024B-BC67-3DE2CBA62DC8}"/>
                </a:ext>
              </a:extLst>
            </p:cNvPr>
            <p:cNvSpPr txBox="1"/>
            <p:nvPr/>
          </p:nvSpPr>
          <p:spPr>
            <a:xfrm>
              <a:off x="2482787" y="2236264"/>
              <a:ext cx="906338" cy="276999"/>
            </a:xfrm>
            <a:prstGeom prst="rect">
              <a:avLst/>
            </a:prstGeom>
            <a:noFill/>
          </p:spPr>
          <p:txBody>
            <a:bodyPr wrap="none" rtlCol="0">
              <a:spAutoFit/>
            </a:bodyPr>
            <a:lstStyle/>
            <a:p>
              <a:r>
                <a:rPr kumimoji="1" lang="en-US" altLang="zh-CN" sz="1200" dirty="0" err="1"/>
                <a:t>console.xxx</a:t>
              </a:r>
              <a:endParaRPr kumimoji="1" lang="zh-CN" altLang="en-US" sz="1200" dirty="0"/>
            </a:p>
          </p:txBody>
        </p:sp>
      </p:grpSp>
    </p:spTree>
    <p:extLst>
      <p:ext uri="{BB962C8B-B14F-4D97-AF65-F5344CB8AC3E}">
        <p14:creationId xmlns:p14="http://schemas.microsoft.com/office/powerpoint/2010/main" val="22378781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91A584BE-1FB8-4674-B579-4C645C407CD3}"/>
              </a:ext>
            </a:extLst>
          </p:cNvPr>
          <p:cNvSpPr>
            <a:spLocks noGrp="1"/>
          </p:cNvSpPr>
          <p:nvPr>
            <p:ph type="title"/>
          </p:nvPr>
        </p:nvSpPr>
        <p:spPr/>
        <p:txBody>
          <a:bodyPr/>
          <a:lstStyle/>
          <a:p>
            <a:r>
              <a:rPr kumimoji="1" lang="zh-CN" altLang="en-US" dirty="0">
                <a:latin typeface="DengXian" panose="02010600030101010101" pitchFamily="2" charset="-122"/>
                <a:ea typeface="DengXian" panose="02010600030101010101" pitchFamily="2" charset="-122"/>
              </a:rPr>
              <a:t>框架详解</a:t>
            </a:r>
            <a:r>
              <a:rPr lang="en-US" altLang="zh-CN" dirty="0"/>
              <a:t>——</a:t>
            </a:r>
            <a:r>
              <a:rPr lang="zh-CN" altLang="en-US" dirty="0"/>
              <a:t>核心模块</a:t>
            </a:r>
            <a:r>
              <a:rPr lang="en-US" altLang="zh-CN" dirty="0"/>
              <a:t>——RPC</a:t>
            </a:r>
            <a:endParaRPr lang="zh-CN" altLang="en-US" dirty="0"/>
          </a:p>
        </p:txBody>
      </p:sp>
      <p:sp>
        <p:nvSpPr>
          <p:cNvPr id="2" name="文本框 1">
            <a:extLst>
              <a:ext uri="{FF2B5EF4-FFF2-40B4-BE49-F238E27FC236}">
                <a16:creationId xmlns:a16="http://schemas.microsoft.com/office/drawing/2014/main" id="{FA631932-3607-5048-98CC-5BF2A8F028EB}"/>
              </a:ext>
            </a:extLst>
          </p:cNvPr>
          <p:cNvSpPr txBox="1"/>
          <p:nvPr/>
        </p:nvSpPr>
        <p:spPr>
          <a:xfrm>
            <a:off x="552971" y="1485578"/>
            <a:ext cx="5917004" cy="1200329"/>
          </a:xfrm>
          <a:prstGeom prst="rect">
            <a:avLst/>
          </a:prstGeom>
          <a:noFill/>
        </p:spPr>
        <p:txBody>
          <a:bodyPr wrap="none" rtlCol="0">
            <a:spAutoFit/>
          </a:bodyPr>
          <a:lstStyle/>
          <a:p>
            <a:r>
              <a:rPr kumimoji="1" lang="en-US" altLang="zh-CN" dirty="0">
                <a:latin typeface="DengXian" panose="02010600030101010101" pitchFamily="2" charset="-122"/>
                <a:ea typeface="DengXian" panose="02010600030101010101" pitchFamily="2" charset="-122"/>
              </a:rPr>
              <a:t>@tars/</a:t>
            </a:r>
            <a:r>
              <a:rPr kumimoji="1" lang="en-US" altLang="zh-CN" dirty="0" err="1">
                <a:latin typeface="DengXian" panose="02010600030101010101" pitchFamily="2" charset="-122"/>
                <a:ea typeface="DengXian" panose="02010600030101010101" pitchFamily="2" charset="-122"/>
              </a:rPr>
              <a:t>rpc</a:t>
            </a:r>
            <a:r>
              <a:rPr kumimoji="1" lang="zh-CN" altLang="en-US" dirty="0">
                <a:latin typeface="DengXian" panose="02010600030101010101" pitchFamily="2" charset="-122"/>
                <a:ea typeface="DengXian" panose="02010600030101010101" pitchFamily="2" charset="-122"/>
              </a:rPr>
              <a:t> </a:t>
            </a:r>
            <a:r>
              <a:rPr kumimoji="1" lang="en-US" altLang="zh-CN" dirty="0">
                <a:latin typeface="DengXian" panose="02010600030101010101" pitchFamily="2" charset="-122"/>
                <a:ea typeface="DengXian" panose="02010600030101010101" pitchFamily="2" charset="-122"/>
              </a:rPr>
              <a:t>——</a:t>
            </a:r>
            <a:r>
              <a:rPr kumimoji="1" lang="zh-CN" altLang="en-US" dirty="0">
                <a:latin typeface="DengXian" panose="02010600030101010101" pitchFamily="2" charset="-122"/>
                <a:ea typeface="DengXian" panose="02010600030101010101" pitchFamily="2" charset="-122"/>
              </a:rPr>
              <a:t> </a:t>
            </a:r>
            <a:r>
              <a:rPr kumimoji="1" lang="en-US" altLang="zh-CN" dirty="0">
                <a:latin typeface="DengXian" panose="02010600030101010101" pitchFamily="2" charset="-122"/>
                <a:ea typeface="DengXian" panose="02010600030101010101" pitchFamily="2" charset="-122"/>
              </a:rPr>
              <a:t>RPC</a:t>
            </a:r>
            <a:r>
              <a:rPr kumimoji="1" lang="zh-CN" altLang="en-US" dirty="0">
                <a:latin typeface="DengXian" panose="02010600030101010101" pitchFamily="2" charset="-122"/>
                <a:ea typeface="DengXian" panose="02010600030101010101" pitchFamily="2" charset="-122"/>
              </a:rPr>
              <a:t>客户端</a:t>
            </a:r>
            <a:r>
              <a:rPr kumimoji="1" lang="en-US" altLang="zh-CN" dirty="0">
                <a:latin typeface="DengXian" panose="02010600030101010101" pitchFamily="2" charset="-122"/>
                <a:ea typeface="DengXian" panose="02010600030101010101" pitchFamily="2" charset="-122"/>
              </a:rPr>
              <a:t>&amp;</a:t>
            </a:r>
            <a:r>
              <a:rPr kumimoji="1" lang="zh-CN" altLang="en-US" dirty="0">
                <a:latin typeface="DengXian" panose="02010600030101010101" pitchFamily="2" charset="-122"/>
                <a:ea typeface="DengXian" panose="02010600030101010101" pitchFamily="2" charset="-122"/>
              </a:rPr>
              <a:t>服务端</a:t>
            </a:r>
            <a:endParaRPr kumimoji="1" lang="en-US" altLang="zh-CN" dirty="0">
              <a:latin typeface="DengXian" panose="02010600030101010101" pitchFamily="2" charset="-122"/>
              <a:ea typeface="DengXian" panose="02010600030101010101" pitchFamily="2" charset="-122"/>
            </a:endParaRPr>
          </a:p>
          <a:p>
            <a:r>
              <a:rPr kumimoji="1" lang="en-US" altLang="zh-CN" dirty="0">
                <a:latin typeface="DengXian" panose="02010600030101010101" pitchFamily="2" charset="-122"/>
                <a:ea typeface="DengXian" panose="02010600030101010101" pitchFamily="2" charset="-122"/>
              </a:rPr>
              <a:t>@tars/stream</a:t>
            </a:r>
            <a:r>
              <a:rPr kumimoji="1" lang="zh-CN" altLang="en-US" dirty="0">
                <a:latin typeface="DengXian" panose="02010600030101010101" pitchFamily="2" charset="-122"/>
                <a:ea typeface="DengXian" panose="02010600030101010101" pitchFamily="2" charset="-122"/>
              </a:rPr>
              <a:t> </a:t>
            </a:r>
            <a:r>
              <a:rPr kumimoji="1" lang="en-US" altLang="zh-CN" dirty="0">
                <a:latin typeface="DengXian" panose="02010600030101010101" pitchFamily="2" charset="-122"/>
                <a:ea typeface="DengXian" panose="02010600030101010101" pitchFamily="2" charset="-122"/>
              </a:rPr>
              <a:t>——</a:t>
            </a:r>
            <a:r>
              <a:rPr kumimoji="1" lang="zh-CN" altLang="en-US" dirty="0">
                <a:latin typeface="DengXian" panose="02010600030101010101" pitchFamily="2" charset="-122"/>
                <a:ea typeface="DengXian" panose="02010600030101010101" pitchFamily="2" charset="-122"/>
              </a:rPr>
              <a:t> 协议编辑码</a:t>
            </a:r>
            <a:endParaRPr kumimoji="1" lang="en-US" altLang="zh-CN" dirty="0">
              <a:latin typeface="DengXian" panose="02010600030101010101" pitchFamily="2" charset="-122"/>
              <a:ea typeface="DengXian" panose="02010600030101010101" pitchFamily="2" charset="-122"/>
            </a:endParaRPr>
          </a:p>
          <a:p>
            <a:r>
              <a:rPr kumimoji="1" lang="en-US" altLang="zh-CN" dirty="0">
                <a:latin typeface="DengXian" panose="02010600030101010101" pitchFamily="2" charset="-122"/>
                <a:ea typeface="DengXian" panose="02010600030101010101" pitchFamily="2" charset="-122"/>
              </a:rPr>
              <a:t>@tars/registry</a:t>
            </a:r>
            <a:r>
              <a:rPr kumimoji="1" lang="zh-CN" altLang="en-US" dirty="0">
                <a:latin typeface="DengXian" panose="02010600030101010101" pitchFamily="2" charset="-122"/>
                <a:ea typeface="DengXian" panose="02010600030101010101" pitchFamily="2" charset="-122"/>
              </a:rPr>
              <a:t> </a:t>
            </a:r>
            <a:r>
              <a:rPr kumimoji="1" lang="en-US" altLang="zh-CN" dirty="0">
                <a:latin typeface="DengXian" panose="02010600030101010101" pitchFamily="2" charset="-122"/>
                <a:ea typeface="DengXian" panose="02010600030101010101" pitchFamily="2" charset="-122"/>
              </a:rPr>
              <a:t>——</a:t>
            </a:r>
            <a:r>
              <a:rPr kumimoji="1" lang="zh-CN" altLang="en-US" dirty="0">
                <a:latin typeface="DengXian" panose="02010600030101010101" pitchFamily="2" charset="-122"/>
                <a:ea typeface="DengXian" panose="02010600030101010101" pitchFamily="2" charset="-122"/>
              </a:rPr>
              <a:t> 访问主控（名字服务）</a:t>
            </a:r>
          </a:p>
        </p:txBody>
      </p:sp>
      <p:pic>
        <p:nvPicPr>
          <p:cNvPr id="4" name="图片 3" descr="图示&#10;&#10;描述已自动生成">
            <a:extLst>
              <a:ext uri="{FF2B5EF4-FFF2-40B4-BE49-F238E27FC236}">
                <a16:creationId xmlns:a16="http://schemas.microsoft.com/office/drawing/2014/main" id="{80FEF0BA-F505-D544-835F-D65BD584213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56678" y="2853730"/>
            <a:ext cx="5119974" cy="3422251"/>
          </a:xfrm>
          <a:prstGeom prst="rect">
            <a:avLst/>
          </a:prstGeom>
        </p:spPr>
      </p:pic>
      <p:pic>
        <p:nvPicPr>
          <p:cNvPr id="6" name="图片 5" descr="图示&#10;&#10;描述已自动生成">
            <a:extLst>
              <a:ext uri="{FF2B5EF4-FFF2-40B4-BE49-F238E27FC236}">
                <a16:creationId xmlns:a16="http://schemas.microsoft.com/office/drawing/2014/main" id="{8633445A-FEFD-A84A-AEE4-6BC660AE715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2971" y="2845859"/>
            <a:ext cx="5927894" cy="3430121"/>
          </a:xfrm>
          <a:prstGeom prst="rect">
            <a:avLst/>
          </a:prstGeom>
        </p:spPr>
      </p:pic>
    </p:spTree>
    <p:extLst>
      <p:ext uri="{BB962C8B-B14F-4D97-AF65-F5344CB8AC3E}">
        <p14:creationId xmlns:p14="http://schemas.microsoft.com/office/powerpoint/2010/main" val="8366068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91A584BE-1FB8-4674-B579-4C645C407CD3}"/>
              </a:ext>
            </a:extLst>
          </p:cNvPr>
          <p:cNvSpPr>
            <a:spLocks noGrp="1"/>
          </p:cNvSpPr>
          <p:nvPr>
            <p:ph type="title"/>
          </p:nvPr>
        </p:nvSpPr>
        <p:spPr/>
        <p:txBody>
          <a:bodyPr/>
          <a:lstStyle/>
          <a:p>
            <a:r>
              <a:rPr kumimoji="1" lang="zh-CN" altLang="en-US" dirty="0">
                <a:latin typeface="DengXian" panose="02010600030101010101" pitchFamily="2" charset="-122"/>
                <a:ea typeface="DengXian" panose="02010600030101010101" pitchFamily="2" charset="-122"/>
              </a:rPr>
              <a:t>框架详解</a:t>
            </a:r>
            <a:r>
              <a:rPr lang="en-US" altLang="zh-CN" dirty="0"/>
              <a:t>——</a:t>
            </a:r>
            <a:r>
              <a:rPr lang="zh-CN" altLang="en-US" dirty="0"/>
              <a:t>核心模块</a:t>
            </a:r>
            <a:r>
              <a:rPr lang="en-US" altLang="zh-CN" dirty="0"/>
              <a:t>——RPC</a:t>
            </a:r>
            <a:endParaRPr lang="zh-CN" altLang="en-US" dirty="0"/>
          </a:p>
        </p:txBody>
      </p:sp>
      <p:pic>
        <p:nvPicPr>
          <p:cNvPr id="2" name="图片 1">
            <a:extLst>
              <a:ext uri="{FF2B5EF4-FFF2-40B4-BE49-F238E27FC236}">
                <a16:creationId xmlns:a16="http://schemas.microsoft.com/office/drawing/2014/main" id="{D3EA4E21-7D18-4444-855F-C30100121A6D}"/>
              </a:ext>
            </a:extLst>
          </p:cNvPr>
          <p:cNvPicPr>
            <a:picLocks noChangeAspect="1"/>
          </p:cNvPicPr>
          <p:nvPr/>
        </p:nvPicPr>
        <p:blipFill>
          <a:blip r:embed="rId3"/>
          <a:stretch>
            <a:fillRect/>
          </a:stretch>
        </p:blipFill>
        <p:spPr>
          <a:xfrm>
            <a:off x="414168" y="1689530"/>
            <a:ext cx="5232400" cy="520700"/>
          </a:xfrm>
          <a:prstGeom prst="rect">
            <a:avLst/>
          </a:prstGeom>
        </p:spPr>
      </p:pic>
      <p:sp>
        <p:nvSpPr>
          <p:cNvPr id="4" name="矩形 3">
            <a:extLst>
              <a:ext uri="{FF2B5EF4-FFF2-40B4-BE49-F238E27FC236}">
                <a16:creationId xmlns:a16="http://schemas.microsoft.com/office/drawing/2014/main" id="{7D1D653E-BD2C-4D44-9BD9-2320317B964B}"/>
              </a:ext>
            </a:extLst>
          </p:cNvPr>
          <p:cNvSpPr/>
          <p:nvPr/>
        </p:nvSpPr>
        <p:spPr>
          <a:xfrm>
            <a:off x="333920" y="1173558"/>
            <a:ext cx="1723549" cy="461665"/>
          </a:xfrm>
          <a:prstGeom prst="rect">
            <a:avLst/>
          </a:prstGeom>
        </p:spPr>
        <p:txBody>
          <a:bodyPr wrap="none">
            <a:spAutoFit/>
          </a:bodyPr>
          <a:lstStyle/>
          <a:p>
            <a:r>
              <a:rPr kumimoji="1" lang="zh-CN" altLang="en-US" dirty="0">
                <a:latin typeface="DengXian" panose="02010600030101010101" pitchFamily="2" charset="-122"/>
                <a:ea typeface="DengXian" panose="02010600030101010101" pitchFamily="2" charset="-122"/>
              </a:rPr>
              <a:t>设置超时率</a:t>
            </a:r>
            <a:endParaRPr kumimoji="1" lang="en-US" altLang="zh-CN" dirty="0">
              <a:latin typeface="DengXian" panose="02010600030101010101" pitchFamily="2" charset="-122"/>
              <a:ea typeface="DengXian" panose="02010600030101010101" pitchFamily="2" charset="-122"/>
            </a:endParaRPr>
          </a:p>
        </p:txBody>
      </p:sp>
      <p:pic>
        <p:nvPicPr>
          <p:cNvPr id="5" name="图片 4">
            <a:extLst>
              <a:ext uri="{FF2B5EF4-FFF2-40B4-BE49-F238E27FC236}">
                <a16:creationId xmlns:a16="http://schemas.microsoft.com/office/drawing/2014/main" id="{834961BD-56A3-2542-B3BB-EDDE3294FE67}"/>
              </a:ext>
            </a:extLst>
          </p:cNvPr>
          <p:cNvPicPr>
            <a:picLocks noChangeAspect="1"/>
          </p:cNvPicPr>
          <p:nvPr/>
        </p:nvPicPr>
        <p:blipFill>
          <a:blip r:embed="rId4"/>
          <a:stretch>
            <a:fillRect/>
          </a:stretch>
        </p:blipFill>
        <p:spPr>
          <a:xfrm>
            <a:off x="409574" y="2820070"/>
            <a:ext cx="4381500" cy="393700"/>
          </a:xfrm>
          <a:prstGeom prst="rect">
            <a:avLst/>
          </a:prstGeom>
        </p:spPr>
      </p:pic>
      <p:sp>
        <p:nvSpPr>
          <p:cNvPr id="6" name="矩形 5">
            <a:extLst>
              <a:ext uri="{FF2B5EF4-FFF2-40B4-BE49-F238E27FC236}">
                <a16:creationId xmlns:a16="http://schemas.microsoft.com/office/drawing/2014/main" id="{3933BE19-1AF8-3D44-8942-69DECB3D4EC6}"/>
              </a:ext>
            </a:extLst>
          </p:cNvPr>
          <p:cNvSpPr/>
          <p:nvPr/>
        </p:nvSpPr>
        <p:spPr>
          <a:xfrm>
            <a:off x="333920" y="2292451"/>
            <a:ext cx="1415772" cy="461665"/>
          </a:xfrm>
          <a:prstGeom prst="rect">
            <a:avLst/>
          </a:prstGeom>
        </p:spPr>
        <p:txBody>
          <a:bodyPr wrap="none">
            <a:spAutoFit/>
          </a:bodyPr>
          <a:lstStyle/>
          <a:p>
            <a:r>
              <a:rPr kumimoji="1" lang="zh-CN" altLang="en-US" dirty="0">
                <a:latin typeface="DengXian" panose="02010600030101010101" pitchFamily="2" charset="-122"/>
                <a:ea typeface="DengXian" panose="02010600030101010101" pitchFamily="2" charset="-122"/>
              </a:rPr>
              <a:t>单向调用</a:t>
            </a:r>
            <a:endParaRPr kumimoji="1" lang="en-US" altLang="zh-CN" dirty="0">
              <a:latin typeface="DengXian" panose="02010600030101010101" pitchFamily="2" charset="-122"/>
              <a:ea typeface="DengXian" panose="02010600030101010101" pitchFamily="2" charset="-122"/>
            </a:endParaRPr>
          </a:p>
        </p:txBody>
      </p:sp>
      <p:pic>
        <p:nvPicPr>
          <p:cNvPr id="8" name="图片 7">
            <a:extLst>
              <a:ext uri="{FF2B5EF4-FFF2-40B4-BE49-F238E27FC236}">
                <a16:creationId xmlns:a16="http://schemas.microsoft.com/office/drawing/2014/main" id="{98820908-6301-AC4A-9EFD-3C1411A3BCDD}"/>
              </a:ext>
            </a:extLst>
          </p:cNvPr>
          <p:cNvPicPr>
            <a:picLocks noChangeAspect="1"/>
          </p:cNvPicPr>
          <p:nvPr/>
        </p:nvPicPr>
        <p:blipFill>
          <a:blip r:embed="rId5"/>
          <a:stretch>
            <a:fillRect/>
          </a:stretch>
        </p:blipFill>
        <p:spPr>
          <a:xfrm>
            <a:off x="409574" y="3823610"/>
            <a:ext cx="4927600" cy="622300"/>
          </a:xfrm>
          <a:prstGeom prst="rect">
            <a:avLst/>
          </a:prstGeom>
        </p:spPr>
      </p:pic>
      <p:sp>
        <p:nvSpPr>
          <p:cNvPr id="10" name="矩形 9">
            <a:extLst>
              <a:ext uri="{FF2B5EF4-FFF2-40B4-BE49-F238E27FC236}">
                <a16:creationId xmlns:a16="http://schemas.microsoft.com/office/drawing/2014/main" id="{869ABB5C-88C1-AD46-9225-853872F2E457}"/>
              </a:ext>
            </a:extLst>
          </p:cNvPr>
          <p:cNvSpPr/>
          <p:nvPr/>
        </p:nvSpPr>
        <p:spPr>
          <a:xfrm>
            <a:off x="333920" y="3324066"/>
            <a:ext cx="1415772" cy="461665"/>
          </a:xfrm>
          <a:prstGeom prst="rect">
            <a:avLst/>
          </a:prstGeom>
        </p:spPr>
        <p:txBody>
          <a:bodyPr wrap="none">
            <a:spAutoFit/>
          </a:bodyPr>
          <a:lstStyle/>
          <a:p>
            <a:r>
              <a:rPr kumimoji="1" lang="zh-CN" altLang="en-US" dirty="0">
                <a:latin typeface="DengXian" panose="02010600030101010101" pitchFamily="2" charset="-122"/>
                <a:ea typeface="DengXian" panose="02010600030101010101" pitchFamily="2" charset="-122"/>
              </a:rPr>
              <a:t>请求哈希</a:t>
            </a:r>
            <a:endParaRPr kumimoji="1" lang="en-US" altLang="zh-CN" dirty="0">
              <a:latin typeface="DengXian" panose="02010600030101010101" pitchFamily="2" charset="-122"/>
              <a:ea typeface="DengXian" panose="02010600030101010101" pitchFamily="2" charset="-122"/>
            </a:endParaRPr>
          </a:p>
        </p:txBody>
      </p:sp>
      <p:pic>
        <p:nvPicPr>
          <p:cNvPr id="11" name="图片 10">
            <a:extLst>
              <a:ext uri="{FF2B5EF4-FFF2-40B4-BE49-F238E27FC236}">
                <a16:creationId xmlns:a16="http://schemas.microsoft.com/office/drawing/2014/main" id="{01D8DEE2-1AE4-AF4B-87BD-3358DDF133D4}"/>
              </a:ext>
            </a:extLst>
          </p:cNvPr>
          <p:cNvPicPr>
            <a:picLocks noChangeAspect="1"/>
          </p:cNvPicPr>
          <p:nvPr/>
        </p:nvPicPr>
        <p:blipFill>
          <a:blip r:embed="rId6"/>
          <a:stretch>
            <a:fillRect/>
          </a:stretch>
        </p:blipFill>
        <p:spPr>
          <a:xfrm>
            <a:off x="436532" y="5196312"/>
            <a:ext cx="10375900" cy="736600"/>
          </a:xfrm>
          <a:prstGeom prst="rect">
            <a:avLst/>
          </a:prstGeom>
        </p:spPr>
      </p:pic>
      <p:sp>
        <p:nvSpPr>
          <p:cNvPr id="12" name="矩形 11">
            <a:extLst>
              <a:ext uri="{FF2B5EF4-FFF2-40B4-BE49-F238E27FC236}">
                <a16:creationId xmlns:a16="http://schemas.microsoft.com/office/drawing/2014/main" id="{C10A03A4-6543-194F-8CC8-21BA85EB745E}"/>
              </a:ext>
            </a:extLst>
          </p:cNvPr>
          <p:cNvSpPr/>
          <p:nvPr/>
        </p:nvSpPr>
        <p:spPr>
          <a:xfrm>
            <a:off x="409574" y="4599948"/>
            <a:ext cx="1723549" cy="461665"/>
          </a:xfrm>
          <a:prstGeom prst="rect">
            <a:avLst/>
          </a:prstGeom>
        </p:spPr>
        <p:txBody>
          <a:bodyPr wrap="none">
            <a:spAutoFit/>
          </a:bodyPr>
          <a:lstStyle/>
          <a:p>
            <a:r>
              <a:rPr kumimoji="1" lang="zh-CN" altLang="en-US" dirty="0">
                <a:latin typeface="DengXian" panose="02010600030101010101" pitchFamily="2" charset="-122"/>
                <a:ea typeface="DengXian" panose="02010600030101010101" pitchFamily="2" charset="-122"/>
              </a:rPr>
              <a:t>一致性哈希</a:t>
            </a:r>
            <a:endParaRPr kumimoji="1" lang="en-US" altLang="zh-CN" dirty="0">
              <a:latin typeface="DengXian" panose="02010600030101010101" pitchFamily="2" charset="-122"/>
              <a:ea typeface="DengXian" panose="02010600030101010101" pitchFamily="2" charset="-122"/>
            </a:endParaRPr>
          </a:p>
        </p:txBody>
      </p:sp>
    </p:spTree>
    <p:extLst>
      <p:ext uri="{BB962C8B-B14F-4D97-AF65-F5344CB8AC3E}">
        <p14:creationId xmlns:p14="http://schemas.microsoft.com/office/powerpoint/2010/main" val="10418959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91A584BE-1FB8-4674-B579-4C645C407CD3}"/>
              </a:ext>
            </a:extLst>
          </p:cNvPr>
          <p:cNvSpPr>
            <a:spLocks noGrp="1"/>
          </p:cNvSpPr>
          <p:nvPr>
            <p:ph type="title"/>
          </p:nvPr>
        </p:nvSpPr>
        <p:spPr/>
        <p:txBody>
          <a:bodyPr/>
          <a:lstStyle/>
          <a:p>
            <a:r>
              <a:rPr kumimoji="1" lang="zh-CN" altLang="en-US" dirty="0">
                <a:latin typeface="DengXian" panose="02010600030101010101" pitchFamily="2" charset="-122"/>
                <a:ea typeface="DengXian" panose="02010600030101010101" pitchFamily="2" charset="-122"/>
              </a:rPr>
              <a:t>框架详解</a:t>
            </a:r>
            <a:r>
              <a:rPr lang="en-US" altLang="zh-CN" dirty="0"/>
              <a:t>——</a:t>
            </a:r>
            <a:r>
              <a:rPr lang="zh-CN" altLang="en-US" dirty="0"/>
              <a:t>核心模块</a:t>
            </a:r>
            <a:r>
              <a:rPr lang="en-US" altLang="zh-CN" dirty="0"/>
              <a:t>——RPC</a:t>
            </a:r>
            <a:endParaRPr lang="zh-CN" altLang="en-US" dirty="0"/>
          </a:p>
        </p:txBody>
      </p:sp>
      <p:sp>
        <p:nvSpPr>
          <p:cNvPr id="9" name="文本框 8">
            <a:extLst>
              <a:ext uri="{FF2B5EF4-FFF2-40B4-BE49-F238E27FC236}">
                <a16:creationId xmlns:a16="http://schemas.microsoft.com/office/drawing/2014/main" id="{A915E138-DFD6-5E48-960B-0697AEBBA651}"/>
              </a:ext>
            </a:extLst>
          </p:cNvPr>
          <p:cNvSpPr txBox="1"/>
          <p:nvPr/>
        </p:nvSpPr>
        <p:spPr>
          <a:xfrm>
            <a:off x="336947" y="1280145"/>
            <a:ext cx="2646878" cy="461665"/>
          </a:xfrm>
          <a:prstGeom prst="rect">
            <a:avLst/>
          </a:prstGeom>
          <a:noFill/>
        </p:spPr>
        <p:txBody>
          <a:bodyPr wrap="none" rtlCol="0">
            <a:spAutoFit/>
          </a:bodyPr>
          <a:lstStyle/>
          <a:p>
            <a:r>
              <a:rPr kumimoji="1" lang="zh-CN" altLang="en-US" dirty="0">
                <a:latin typeface="DengXian" panose="02010600030101010101" pitchFamily="2" charset="-122"/>
                <a:ea typeface="DengXian" panose="02010600030101010101" pitchFamily="2" charset="-122"/>
              </a:rPr>
              <a:t>二进制表示字符串</a:t>
            </a:r>
            <a:endParaRPr kumimoji="1" lang="en-US" altLang="zh-CN" dirty="0">
              <a:latin typeface="DengXian" panose="02010600030101010101" pitchFamily="2" charset="-122"/>
              <a:ea typeface="DengXian" panose="02010600030101010101" pitchFamily="2" charset="-122"/>
            </a:endParaRPr>
          </a:p>
        </p:txBody>
      </p:sp>
      <p:sp>
        <p:nvSpPr>
          <p:cNvPr id="14" name="矩形 13">
            <a:extLst>
              <a:ext uri="{FF2B5EF4-FFF2-40B4-BE49-F238E27FC236}">
                <a16:creationId xmlns:a16="http://schemas.microsoft.com/office/drawing/2014/main" id="{3044F314-1FF0-FF4F-920E-A03B7465F0B3}"/>
              </a:ext>
            </a:extLst>
          </p:cNvPr>
          <p:cNvSpPr/>
          <p:nvPr/>
        </p:nvSpPr>
        <p:spPr>
          <a:xfrm>
            <a:off x="315342" y="3858990"/>
            <a:ext cx="3215945" cy="461665"/>
          </a:xfrm>
          <a:prstGeom prst="rect">
            <a:avLst/>
          </a:prstGeom>
        </p:spPr>
        <p:txBody>
          <a:bodyPr wrap="none">
            <a:spAutoFit/>
          </a:bodyPr>
          <a:lstStyle/>
          <a:p>
            <a:r>
              <a:rPr kumimoji="1" lang="zh-CN" altLang="en-US" dirty="0">
                <a:latin typeface="DengXian" panose="02010600030101010101" pitchFamily="2" charset="-122"/>
                <a:ea typeface="DengXian" panose="02010600030101010101" pitchFamily="2" charset="-122"/>
              </a:rPr>
              <a:t>字符串</a:t>
            </a:r>
            <a:r>
              <a:rPr kumimoji="1" lang="en-US" altLang="zh-CN" dirty="0">
                <a:latin typeface="DengXian" panose="02010600030101010101" pitchFamily="2" charset="-122"/>
                <a:ea typeface="DengXian" panose="02010600030101010101" pitchFamily="2" charset="-122"/>
              </a:rPr>
              <a:t>/</a:t>
            </a:r>
            <a:r>
              <a:rPr kumimoji="1" lang="en-US" altLang="zh-CN" dirty="0" err="1">
                <a:latin typeface="DengXian" panose="02010600030101010101" pitchFamily="2" charset="-122"/>
                <a:ea typeface="DengXian" panose="02010600030101010101" pitchFamily="2" charset="-122"/>
              </a:rPr>
              <a:t>BigInt</a:t>
            </a:r>
            <a:r>
              <a:rPr kumimoji="1" lang="zh-CN" altLang="en-US" dirty="0">
                <a:latin typeface="DengXian" panose="02010600030101010101" pitchFamily="2" charset="-122"/>
                <a:ea typeface="DengXian" panose="02010600030101010101" pitchFamily="2" charset="-122"/>
              </a:rPr>
              <a:t>表示数字</a:t>
            </a:r>
          </a:p>
        </p:txBody>
      </p:sp>
      <p:pic>
        <p:nvPicPr>
          <p:cNvPr id="15" name="图片 14">
            <a:extLst>
              <a:ext uri="{FF2B5EF4-FFF2-40B4-BE49-F238E27FC236}">
                <a16:creationId xmlns:a16="http://schemas.microsoft.com/office/drawing/2014/main" id="{1D3B64B3-5E39-8549-9B7A-530E3215DE8A}"/>
              </a:ext>
            </a:extLst>
          </p:cNvPr>
          <p:cNvPicPr>
            <a:picLocks noChangeAspect="1"/>
          </p:cNvPicPr>
          <p:nvPr/>
        </p:nvPicPr>
        <p:blipFill>
          <a:blip r:embed="rId3"/>
          <a:stretch>
            <a:fillRect/>
          </a:stretch>
        </p:blipFill>
        <p:spPr>
          <a:xfrm>
            <a:off x="409574" y="1917626"/>
            <a:ext cx="7912100" cy="228600"/>
          </a:xfrm>
          <a:prstGeom prst="rect">
            <a:avLst/>
          </a:prstGeom>
        </p:spPr>
      </p:pic>
      <p:pic>
        <p:nvPicPr>
          <p:cNvPr id="16" name="图片 15">
            <a:extLst>
              <a:ext uri="{FF2B5EF4-FFF2-40B4-BE49-F238E27FC236}">
                <a16:creationId xmlns:a16="http://schemas.microsoft.com/office/drawing/2014/main" id="{39CD42A7-6BEF-1141-B57D-A8DB7A8BBBED}"/>
              </a:ext>
            </a:extLst>
          </p:cNvPr>
          <p:cNvPicPr>
            <a:picLocks noChangeAspect="1"/>
          </p:cNvPicPr>
          <p:nvPr/>
        </p:nvPicPr>
        <p:blipFill>
          <a:blip r:embed="rId4"/>
          <a:stretch>
            <a:fillRect/>
          </a:stretch>
        </p:blipFill>
        <p:spPr>
          <a:xfrm>
            <a:off x="409574" y="2322042"/>
            <a:ext cx="3568700" cy="1473200"/>
          </a:xfrm>
          <a:prstGeom prst="rect">
            <a:avLst/>
          </a:prstGeom>
        </p:spPr>
      </p:pic>
      <p:pic>
        <p:nvPicPr>
          <p:cNvPr id="17" name="图片 16">
            <a:extLst>
              <a:ext uri="{FF2B5EF4-FFF2-40B4-BE49-F238E27FC236}">
                <a16:creationId xmlns:a16="http://schemas.microsoft.com/office/drawing/2014/main" id="{9D48F265-2217-B146-9AE9-C47E36FFB796}"/>
              </a:ext>
            </a:extLst>
          </p:cNvPr>
          <p:cNvPicPr>
            <a:picLocks noChangeAspect="1"/>
          </p:cNvPicPr>
          <p:nvPr/>
        </p:nvPicPr>
        <p:blipFill>
          <a:blip r:embed="rId5"/>
          <a:stretch>
            <a:fillRect/>
          </a:stretch>
        </p:blipFill>
        <p:spPr>
          <a:xfrm>
            <a:off x="404861" y="4303006"/>
            <a:ext cx="7289800" cy="228600"/>
          </a:xfrm>
          <a:prstGeom prst="rect">
            <a:avLst/>
          </a:prstGeom>
        </p:spPr>
      </p:pic>
      <p:pic>
        <p:nvPicPr>
          <p:cNvPr id="18" name="图片 17">
            <a:extLst>
              <a:ext uri="{FF2B5EF4-FFF2-40B4-BE49-F238E27FC236}">
                <a16:creationId xmlns:a16="http://schemas.microsoft.com/office/drawing/2014/main" id="{AD96CEF8-3EC7-7948-A82D-05159C5D82C9}"/>
              </a:ext>
            </a:extLst>
          </p:cNvPr>
          <p:cNvPicPr>
            <a:picLocks noChangeAspect="1"/>
          </p:cNvPicPr>
          <p:nvPr/>
        </p:nvPicPr>
        <p:blipFill>
          <a:blip r:embed="rId6"/>
          <a:stretch>
            <a:fillRect/>
          </a:stretch>
        </p:blipFill>
        <p:spPr>
          <a:xfrm>
            <a:off x="409574" y="5039370"/>
            <a:ext cx="3517900" cy="1409700"/>
          </a:xfrm>
          <a:prstGeom prst="rect">
            <a:avLst/>
          </a:prstGeom>
        </p:spPr>
      </p:pic>
      <p:pic>
        <p:nvPicPr>
          <p:cNvPr id="19" name="图片 18">
            <a:extLst>
              <a:ext uri="{FF2B5EF4-FFF2-40B4-BE49-F238E27FC236}">
                <a16:creationId xmlns:a16="http://schemas.microsoft.com/office/drawing/2014/main" id="{E4E7991F-2184-BC4E-ADDC-7560F74F6FC9}"/>
              </a:ext>
            </a:extLst>
          </p:cNvPr>
          <p:cNvPicPr>
            <a:picLocks noChangeAspect="1"/>
          </p:cNvPicPr>
          <p:nvPr/>
        </p:nvPicPr>
        <p:blipFill>
          <a:blip r:embed="rId7"/>
          <a:stretch>
            <a:fillRect/>
          </a:stretch>
        </p:blipFill>
        <p:spPr>
          <a:xfrm>
            <a:off x="4192586" y="5039370"/>
            <a:ext cx="3810000" cy="1409700"/>
          </a:xfrm>
          <a:prstGeom prst="rect">
            <a:avLst/>
          </a:prstGeom>
        </p:spPr>
      </p:pic>
      <p:pic>
        <p:nvPicPr>
          <p:cNvPr id="20" name="图片 19">
            <a:extLst>
              <a:ext uri="{FF2B5EF4-FFF2-40B4-BE49-F238E27FC236}">
                <a16:creationId xmlns:a16="http://schemas.microsoft.com/office/drawing/2014/main" id="{6397D0A2-05D0-7041-8192-37BB6AAAB5DD}"/>
              </a:ext>
            </a:extLst>
          </p:cNvPr>
          <p:cNvPicPr>
            <a:picLocks noChangeAspect="1"/>
          </p:cNvPicPr>
          <p:nvPr/>
        </p:nvPicPr>
        <p:blipFill>
          <a:blip r:embed="rId8"/>
          <a:stretch>
            <a:fillRect/>
          </a:stretch>
        </p:blipFill>
        <p:spPr>
          <a:xfrm>
            <a:off x="404861" y="4634954"/>
            <a:ext cx="7289800" cy="215900"/>
          </a:xfrm>
          <a:prstGeom prst="rect">
            <a:avLst/>
          </a:prstGeom>
        </p:spPr>
      </p:pic>
    </p:spTree>
    <p:extLst>
      <p:ext uri="{BB962C8B-B14F-4D97-AF65-F5344CB8AC3E}">
        <p14:creationId xmlns:p14="http://schemas.microsoft.com/office/powerpoint/2010/main" val="38634806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91A584BE-1FB8-4674-B579-4C645C407CD3}"/>
              </a:ext>
            </a:extLst>
          </p:cNvPr>
          <p:cNvSpPr>
            <a:spLocks noGrp="1"/>
          </p:cNvSpPr>
          <p:nvPr>
            <p:ph type="title"/>
          </p:nvPr>
        </p:nvSpPr>
        <p:spPr/>
        <p:txBody>
          <a:bodyPr/>
          <a:lstStyle/>
          <a:p>
            <a:r>
              <a:rPr kumimoji="1" lang="zh-CN" altLang="en-US" dirty="0">
                <a:latin typeface="DengXian" panose="02010600030101010101" pitchFamily="2" charset="-122"/>
                <a:ea typeface="DengXian" panose="02010600030101010101" pitchFamily="2" charset="-122"/>
              </a:rPr>
              <a:t>框架详解</a:t>
            </a:r>
            <a:r>
              <a:rPr lang="en-US" altLang="zh-CN" dirty="0"/>
              <a:t>——</a:t>
            </a:r>
            <a:r>
              <a:rPr lang="zh-CN" altLang="en-US" dirty="0"/>
              <a:t>核心模块</a:t>
            </a:r>
            <a:r>
              <a:rPr lang="en-US" altLang="zh-CN" dirty="0"/>
              <a:t>——RPC</a:t>
            </a:r>
            <a:endParaRPr lang="zh-CN" altLang="en-US" dirty="0"/>
          </a:p>
        </p:txBody>
      </p:sp>
      <p:sp>
        <p:nvSpPr>
          <p:cNvPr id="7" name="文本框 6">
            <a:extLst>
              <a:ext uri="{FF2B5EF4-FFF2-40B4-BE49-F238E27FC236}">
                <a16:creationId xmlns:a16="http://schemas.microsoft.com/office/drawing/2014/main" id="{424EC7CD-7FBD-0D44-BC04-8A3DB1DA4F62}"/>
              </a:ext>
            </a:extLst>
          </p:cNvPr>
          <p:cNvSpPr txBox="1"/>
          <p:nvPr/>
        </p:nvSpPr>
        <p:spPr>
          <a:xfrm>
            <a:off x="409574" y="1325625"/>
            <a:ext cx="3991798" cy="461665"/>
          </a:xfrm>
          <a:prstGeom prst="rect">
            <a:avLst/>
          </a:prstGeom>
          <a:noFill/>
        </p:spPr>
        <p:txBody>
          <a:bodyPr wrap="none" rtlCol="0">
            <a:spAutoFit/>
          </a:bodyPr>
          <a:lstStyle/>
          <a:p>
            <a:r>
              <a:rPr kumimoji="1" lang="zh-CN" altLang="en-US" dirty="0">
                <a:latin typeface="DengXian" panose="02010600030101010101" pitchFamily="2" charset="-122"/>
                <a:ea typeface="DengXian" panose="02010600030101010101" pitchFamily="2" charset="-122"/>
              </a:rPr>
              <a:t>启动多个</a:t>
            </a:r>
            <a:r>
              <a:rPr kumimoji="1" lang="en-US" altLang="zh-CN" dirty="0">
                <a:latin typeface="DengXian" panose="02010600030101010101" pitchFamily="2" charset="-122"/>
                <a:ea typeface="DengXian" panose="02010600030101010101" pitchFamily="2" charset="-122"/>
              </a:rPr>
              <a:t>servant</a:t>
            </a:r>
            <a:r>
              <a:rPr kumimoji="1" lang="zh-CN" altLang="en-US" dirty="0">
                <a:latin typeface="DengXian" panose="02010600030101010101" pitchFamily="2" charset="-122"/>
                <a:ea typeface="DengXian" panose="02010600030101010101" pitchFamily="2" charset="-122"/>
              </a:rPr>
              <a:t>的端口监听 </a:t>
            </a:r>
          </a:p>
        </p:txBody>
      </p:sp>
      <p:pic>
        <p:nvPicPr>
          <p:cNvPr id="13" name="图片 12">
            <a:extLst>
              <a:ext uri="{FF2B5EF4-FFF2-40B4-BE49-F238E27FC236}">
                <a16:creationId xmlns:a16="http://schemas.microsoft.com/office/drawing/2014/main" id="{1F91962B-5EA6-6741-B1BB-34BCAE609030}"/>
              </a:ext>
            </a:extLst>
          </p:cNvPr>
          <p:cNvPicPr>
            <a:picLocks noChangeAspect="1"/>
          </p:cNvPicPr>
          <p:nvPr/>
        </p:nvPicPr>
        <p:blipFill>
          <a:blip r:embed="rId3"/>
          <a:stretch>
            <a:fillRect/>
          </a:stretch>
        </p:blipFill>
        <p:spPr>
          <a:xfrm>
            <a:off x="552971" y="1917626"/>
            <a:ext cx="8521700" cy="2806700"/>
          </a:xfrm>
          <a:prstGeom prst="rect">
            <a:avLst/>
          </a:prstGeom>
        </p:spPr>
      </p:pic>
    </p:spTree>
    <p:extLst>
      <p:ext uri="{BB962C8B-B14F-4D97-AF65-F5344CB8AC3E}">
        <p14:creationId xmlns:p14="http://schemas.microsoft.com/office/powerpoint/2010/main" val="17809056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CF2F6CA2-31D7-E841-BD53-780E35DD395C}"/>
              </a:ext>
            </a:extLst>
          </p:cNvPr>
          <p:cNvSpPr>
            <a:spLocks noGrp="1"/>
          </p:cNvSpPr>
          <p:nvPr>
            <p:ph type="title"/>
          </p:nvPr>
        </p:nvSpPr>
        <p:spPr>
          <a:xfrm>
            <a:off x="1356473" y="1231900"/>
            <a:ext cx="9317731" cy="576065"/>
          </a:xfrm>
        </p:spPr>
        <p:txBody>
          <a:bodyPr>
            <a:noAutofit/>
          </a:bodyPr>
          <a:lstStyle/>
          <a:p>
            <a:r>
              <a:rPr kumimoji="1" lang="zh-CN" altLang="en-US" dirty="0"/>
              <a:t>目录</a:t>
            </a:r>
            <a:br>
              <a:rPr lang="en-US" altLang="zh-CN" dirty="0">
                <a:solidFill>
                  <a:srgbClr val="595959"/>
                </a:solidFill>
                <a:latin typeface="DengXian" panose="02010600030101010101" pitchFamily="2" charset="-122"/>
                <a:ea typeface="DengXian" panose="02010600030101010101" pitchFamily="2" charset="-122"/>
              </a:rPr>
            </a:br>
            <a:endParaRPr kumimoji="1" lang="zh-CN" altLang="en-US" dirty="0"/>
          </a:p>
        </p:txBody>
      </p:sp>
      <p:sp>
        <p:nvSpPr>
          <p:cNvPr id="4" name="内容占位符 3">
            <a:extLst>
              <a:ext uri="{FF2B5EF4-FFF2-40B4-BE49-F238E27FC236}">
                <a16:creationId xmlns:a16="http://schemas.microsoft.com/office/drawing/2014/main" id="{1296E883-B688-5B4D-9A2B-ECE26407A318}"/>
              </a:ext>
            </a:extLst>
          </p:cNvPr>
          <p:cNvSpPr>
            <a:spLocks noGrp="1"/>
          </p:cNvSpPr>
          <p:nvPr>
            <p:ph idx="1"/>
          </p:nvPr>
        </p:nvSpPr>
        <p:spPr>
          <a:xfrm>
            <a:off x="1356473" y="1485578"/>
            <a:ext cx="6469306" cy="4608512"/>
          </a:xfrm>
        </p:spPr>
        <p:txBody>
          <a:bodyPr/>
          <a:lstStyle/>
          <a:p>
            <a:r>
              <a:rPr kumimoji="1" lang="en-US" altLang="zh-CN" dirty="0">
                <a:solidFill>
                  <a:srgbClr val="595959"/>
                </a:solidFill>
                <a:latin typeface="DengXian" panose="02010600030101010101" pitchFamily="2" charset="-122"/>
                <a:ea typeface="DengXian" panose="02010600030101010101" pitchFamily="2" charset="-122"/>
              </a:rPr>
              <a:t>1</a:t>
            </a:r>
            <a:r>
              <a:rPr kumimoji="1" lang="zh-CN" altLang="en-US" dirty="0">
                <a:solidFill>
                  <a:srgbClr val="595959"/>
                </a:solidFill>
                <a:latin typeface="DengXian" panose="02010600030101010101" pitchFamily="2" charset="-122"/>
                <a:ea typeface="DengXian" panose="02010600030101010101" pitchFamily="2" charset="-122"/>
              </a:rPr>
              <a:t>  </a:t>
            </a:r>
            <a:r>
              <a:rPr kumimoji="1" lang="en-US" altLang="zh-CN" dirty="0">
                <a:latin typeface="DengXian" panose="02010600030101010101" pitchFamily="2" charset="-122"/>
                <a:ea typeface="DengXian" panose="02010600030101010101" pitchFamily="2" charset="-122"/>
              </a:rPr>
              <a:t>TARS</a:t>
            </a:r>
            <a:r>
              <a:rPr kumimoji="1" lang="zh-CN" altLang="en-US" dirty="0">
                <a:latin typeface="DengXian" panose="02010600030101010101" pitchFamily="2" charset="-122"/>
                <a:ea typeface="DengXian" panose="02010600030101010101" pitchFamily="2" charset="-122"/>
              </a:rPr>
              <a:t> </a:t>
            </a:r>
            <a:r>
              <a:rPr kumimoji="1" lang="en-US" altLang="zh-CN" dirty="0">
                <a:latin typeface="DengXian" panose="02010600030101010101" pitchFamily="2" charset="-122"/>
                <a:ea typeface="DengXian" panose="02010600030101010101" pitchFamily="2" charset="-122"/>
              </a:rPr>
              <a:t>Nodejs</a:t>
            </a:r>
            <a:r>
              <a:rPr kumimoji="1" lang="zh-CN" altLang="en-US" dirty="0">
                <a:latin typeface="DengXian" panose="02010600030101010101" pitchFamily="2" charset="-122"/>
                <a:ea typeface="DengXian" panose="02010600030101010101" pitchFamily="2" charset="-122"/>
              </a:rPr>
              <a:t>简介</a:t>
            </a:r>
            <a:endParaRPr kumimoji="1" lang="en-US" altLang="zh-CN" dirty="0">
              <a:latin typeface="DengXian" panose="02010600030101010101" pitchFamily="2" charset="-122"/>
              <a:ea typeface="DengXian" panose="02010600030101010101" pitchFamily="2" charset="-122"/>
            </a:endParaRPr>
          </a:p>
          <a:p>
            <a:r>
              <a:rPr kumimoji="1" lang="en-US" altLang="zh-CN" dirty="0">
                <a:solidFill>
                  <a:srgbClr val="595959"/>
                </a:solidFill>
                <a:latin typeface="DengXian" panose="02010600030101010101" pitchFamily="2" charset="-122"/>
                <a:ea typeface="DengXian" panose="02010600030101010101" pitchFamily="2" charset="-122"/>
              </a:rPr>
              <a:t>2</a:t>
            </a:r>
            <a:r>
              <a:rPr kumimoji="1" lang="zh-CN" altLang="en-US" dirty="0">
                <a:solidFill>
                  <a:srgbClr val="595959"/>
                </a:solidFill>
                <a:latin typeface="DengXian" panose="02010600030101010101" pitchFamily="2" charset="-122"/>
                <a:ea typeface="DengXian" panose="02010600030101010101" pitchFamily="2" charset="-122"/>
              </a:rPr>
              <a:t>  </a:t>
            </a:r>
            <a:r>
              <a:rPr kumimoji="1" lang="zh-CN" altLang="en-US" dirty="0">
                <a:latin typeface="DengXian" panose="02010600030101010101" pitchFamily="2" charset="-122"/>
                <a:ea typeface="DengXian" panose="02010600030101010101" pitchFamily="2" charset="-122"/>
              </a:rPr>
              <a:t>快速上手</a:t>
            </a:r>
            <a:endParaRPr kumimoji="1" lang="en-US" altLang="zh-CN" dirty="0">
              <a:latin typeface="DengXian" panose="02010600030101010101" pitchFamily="2" charset="-122"/>
              <a:ea typeface="DengXian" panose="02010600030101010101" pitchFamily="2" charset="-122"/>
            </a:endParaRPr>
          </a:p>
          <a:p>
            <a:pPr lvl="1"/>
            <a:r>
              <a:rPr kumimoji="1" lang="zh-CN" altLang="en-US" dirty="0">
                <a:solidFill>
                  <a:srgbClr val="595959"/>
                </a:solidFill>
                <a:latin typeface="DengXian" panose="02010600030101010101" pitchFamily="2" charset="-122"/>
                <a:ea typeface="DengXian" panose="02010600030101010101" pitchFamily="2" charset="-122"/>
              </a:rPr>
              <a:t>创建、发布</a:t>
            </a:r>
            <a:r>
              <a:rPr kumimoji="1" lang="en-US" altLang="zh-CN" dirty="0">
                <a:solidFill>
                  <a:srgbClr val="595959"/>
                </a:solidFill>
                <a:latin typeface="DengXian" panose="02010600030101010101" pitchFamily="2" charset="-122"/>
                <a:ea typeface="DengXian" panose="02010600030101010101" pitchFamily="2" charset="-122"/>
              </a:rPr>
              <a:t>HTTP</a:t>
            </a:r>
            <a:r>
              <a:rPr kumimoji="1" lang="zh-CN" altLang="en-US" dirty="0">
                <a:solidFill>
                  <a:srgbClr val="595959"/>
                </a:solidFill>
                <a:latin typeface="DengXian" panose="02010600030101010101" pitchFamily="2" charset="-122"/>
                <a:ea typeface="DengXian" panose="02010600030101010101" pitchFamily="2" charset="-122"/>
              </a:rPr>
              <a:t>服务</a:t>
            </a:r>
            <a:endParaRPr kumimoji="1" lang="en-US" altLang="zh-CN" dirty="0">
              <a:solidFill>
                <a:srgbClr val="595959"/>
              </a:solidFill>
              <a:latin typeface="DengXian" panose="02010600030101010101" pitchFamily="2" charset="-122"/>
              <a:ea typeface="DengXian" panose="02010600030101010101" pitchFamily="2" charset="-122"/>
            </a:endParaRPr>
          </a:p>
          <a:p>
            <a:pPr lvl="1"/>
            <a:r>
              <a:rPr kumimoji="1" lang="zh-CN" altLang="en-US" dirty="0">
                <a:solidFill>
                  <a:srgbClr val="595959"/>
                </a:solidFill>
                <a:latin typeface="DengXian" panose="02010600030101010101" pitchFamily="2" charset="-122"/>
                <a:ea typeface="DengXian" panose="02010600030101010101" pitchFamily="2" charset="-122"/>
              </a:rPr>
              <a:t>创建、发布</a:t>
            </a:r>
            <a:r>
              <a:rPr kumimoji="1" lang="en-US" altLang="zh-CN" dirty="0">
                <a:solidFill>
                  <a:srgbClr val="595959"/>
                </a:solidFill>
                <a:latin typeface="DengXian" panose="02010600030101010101" pitchFamily="2" charset="-122"/>
                <a:ea typeface="DengXian" panose="02010600030101010101" pitchFamily="2" charset="-122"/>
              </a:rPr>
              <a:t>RPC</a:t>
            </a:r>
            <a:r>
              <a:rPr kumimoji="1" lang="zh-CN" altLang="en-US" dirty="0">
                <a:solidFill>
                  <a:srgbClr val="595959"/>
                </a:solidFill>
                <a:latin typeface="DengXian" panose="02010600030101010101" pitchFamily="2" charset="-122"/>
                <a:ea typeface="DengXian" panose="02010600030101010101" pitchFamily="2" charset="-122"/>
              </a:rPr>
              <a:t>服务</a:t>
            </a:r>
            <a:endParaRPr kumimoji="1" lang="en-US" altLang="zh-CN" dirty="0">
              <a:solidFill>
                <a:srgbClr val="595959"/>
              </a:solidFill>
              <a:latin typeface="DengXian" panose="02010600030101010101" pitchFamily="2" charset="-122"/>
              <a:ea typeface="DengXian" panose="02010600030101010101" pitchFamily="2" charset="-122"/>
            </a:endParaRPr>
          </a:p>
          <a:p>
            <a:pPr lvl="1"/>
            <a:r>
              <a:rPr kumimoji="1" lang="en-US" altLang="zh-CN" dirty="0">
                <a:solidFill>
                  <a:srgbClr val="595959"/>
                </a:solidFill>
                <a:latin typeface="DengXian" panose="02010600030101010101" pitchFamily="2" charset="-122"/>
                <a:ea typeface="DengXian" panose="02010600030101010101" pitchFamily="2" charset="-122"/>
              </a:rPr>
              <a:t>RPC</a:t>
            </a:r>
            <a:r>
              <a:rPr kumimoji="1" lang="zh-CN" altLang="en-US" dirty="0">
                <a:solidFill>
                  <a:srgbClr val="595959"/>
                </a:solidFill>
                <a:latin typeface="DengXian" panose="02010600030101010101" pitchFamily="2" charset="-122"/>
                <a:ea typeface="DengXian" panose="02010600030101010101" pitchFamily="2" charset="-122"/>
              </a:rPr>
              <a:t>客户端开发</a:t>
            </a:r>
            <a:endParaRPr kumimoji="1" lang="en-US" altLang="zh-CN" dirty="0">
              <a:solidFill>
                <a:srgbClr val="595959"/>
              </a:solidFill>
              <a:latin typeface="DengXian" panose="02010600030101010101" pitchFamily="2" charset="-122"/>
              <a:ea typeface="DengXian" panose="02010600030101010101" pitchFamily="2" charset="-122"/>
            </a:endParaRPr>
          </a:p>
          <a:p>
            <a:r>
              <a:rPr kumimoji="1" lang="en-US" altLang="zh-CN" dirty="0">
                <a:latin typeface="DengXian" panose="02010600030101010101" pitchFamily="2" charset="-122"/>
                <a:ea typeface="DengXian" panose="02010600030101010101" pitchFamily="2" charset="-122"/>
              </a:rPr>
              <a:t>3</a:t>
            </a:r>
            <a:r>
              <a:rPr kumimoji="1" lang="zh-CN" altLang="en-US" dirty="0">
                <a:latin typeface="DengXian" panose="02010600030101010101" pitchFamily="2" charset="-122"/>
                <a:ea typeface="DengXian" panose="02010600030101010101" pitchFamily="2" charset="-122"/>
              </a:rPr>
              <a:t>  框架详解</a:t>
            </a:r>
            <a:endParaRPr kumimoji="1" lang="en-US" altLang="zh-CN" dirty="0">
              <a:latin typeface="DengXian" panose="02010600030101010101" pitchFamily="2" charset="-122"/>
              <a:ea typeface="DengXian" panose="02010600030101010101" pitchFamily="2" charset="-122"/>
            </a:endParaRPr>
          </a:p>
          <a:p>
            <a:pPr lvl="1"/>
            <a:r>
              <a:rPr kumimoji="1" lang="en-US" altLang="zh-CN" dirty="0">
                <a:solidFill>
                  <a:srgbClr val="595959"/>
                </a:solidFill>
                <a:latin typeface="DengXian" panose="02010600030101010101" pitchFamily="2" charset="-122"/>
                <a:ea typeface="DengXian" panose="02010600030101010101" pitchFamily="2" charset="-122"/>
              </a:rPr>
              <a:t>node-agent</a:t>
            </a:r>
            <a:r>
              <a:rPr kumimoji="1" lang="zh-CN" altLang="en-US" dirty="0">
                <a:solidFill>
                  <a:srgbClr val="595959"/>
                </a:solidFill>
                <a:latin typeface="DengXian" panose="02010600030101010101" pitchFamily="2" charset="-122"/>
                <a:ea typeface="DengXian" panose="02010600030101010101" pitchFamily="2" charset="-122"/>
              </a:rPr>
              <a:t>特性</a:t>
            </a:r>
            <a:endParaRPr kumimoji="1" lang="en-US" altLang="zh-CN" dirty="0">
              <a:solidFill>
                <a:srgbClr val="595959"/>
              </a:solidFill>
              <a:latin typeface="DengXian" panose="02010600030101010101" pitchFamily="2" charset="-122"/>
              <a:ea typeface="DengXian" panose="02010600030101010101" pitchFamily="2" charset="-122"/>
            </a:endParaRPr>
          </a:p>
          <a:p>
            <a:pPr lvl="1"/>
            <a:r>
              <a:rPr kumimoji="1" lang="zh-CN" altLang="en-US" dirty="0">
                <a:solidFill>
                  <a:srgbClr val="595959"/>
                </a:solidFill>
                <a:latin typeface="DengXian" panose="02010600030101010101" pitchFamily="2" charset="-122"/>
                <a:ea typeface="DengXian" panose="02010600030101010101" pitchFamily="2" charset="-122"/>
              </a:rPr>
              <a:t>核心模块介绍</a:t>
            </a:r>
            <a:r>
              <a:rPr kumimoji="1" lang="zh-CN" altLang="en-US" sz="1400" dirty="0">
                <a:solidFill>
                  <a:srgbClr val="595959"/>
                </a:solidFill>
                <a:latin typeface="DengXian" panose="02010600030101010101" pitchFamily="2" charset="-122"/>
                <a:ea typeface="DengXian" panose="02010600030101010101" pitchFamily="2" charset="-122"/>
              </a:rPr>
              <a:t>（</a:t>
            </a:r>
            <a:r>
              <a:rPr kumimoji="1" lang="en-US" altLang="zh-CN" sz="1400" dirty="0" err="1">
                <a:solidFill>
                  <a:srgbClr val="595959"/>
                </a:solidFill>
                <a:latin typeface="DengXian" panose="02010600030101010101" pitchFamily="2" charset="-122"/>
                <a:ea typeface="DengXian" panose="02010600030101010101" pitchFamily="2" charset="-122"/>
              </a:rPr>
              <a:t>rpc</a:t>
            </a:r>
            <a:r>
              <a:rPr kumimoji="1" lang="en-US" altLang="zh-CN" sz="1400" dirty="0">
                <a:solidFill>
                  <a:srgbClr val="595959"/>
                </a:solidFill>
                <a:latin typeface="DengXian" panose="02010600030101010101" pitchFamily="2" charset="-122"/>
                <a:ea typeface="DengXian" panose="02010600030101010101" pitchFamily="2" charset="-122"/>
              </a:rPr>
              <a:t>/stream/config/monitor/logs…</a:t>
            </a:r>
            <a:r>
              <a:rPr kumimoji="1" lang="zh-CN" altLang="en-US" sz="1400" dirty="0">
                <a:solidFill>
                  <a:srgbClr val="595959"/>
                </a:solidFill>
                <a:latin typeface="DengXian" panose="02010600030101010101" pitchFamily="2" charset="-122"/>
                <a:ea typeface="DengXian" panose="02010600030101010101" pitchFamily="2" charset="-122"/>
              </a:rPr>
              <a:t>）</a:t>
            </a:r>
            <a:endParaRPr kumimoji="1" lang="en-US" altLang="zh-CN" sz="1400" dirty="0">
              <a:solidFill>
                <a:srgbClr val="595959"/>
              </a:solidFill>
              <a:latin typeface="DengXian" panose="02010600030101010101" pitchFamily="2" charset="-122"/>
              <a:ea typeface="DengXian" panose="02010600030101010101" pitchFamily="2" charset="-122"/>
            </a:endParaRPr>
          </a:p>
          <a:p>
            <a:pPr marL="0" indent="0">
              <a:buNone/>
            </a:pPr>
            <a:endParaRPr kumimoji="1" lang="en-US" altLang="zh-CN" dirty="0">
              <a:solidFill>
                <a:srgbClr val="595959"/>
              </a:solidFill>
              <a:latin typeface="DengXian" panose="02010600030101010101" pitchFamily="2" charset="-122"/>
              <a:ea typeface="DengXian" panose="02010600030101010101" pitchFamily="2" charset="-122"/>
            </a:endParaRPr>
          </a:p>
          <a:p>
            <a:pPr marL="0" indent="0">
              <a:buNone/>
            </a:pPr>
            <a:endParaRPr kumimoji="1" lang="en-US" altLang="zh-CN" dirty="0">
              <a:solidFill>
                <a:srgbClr val="595959"/>
              </a:solidFill>
              <a:latin typeface="DengXian" panose="02010600030101010101" pitchFamily="2" charset="-122"/>
              <a:ea typeface="DengXian" panose="02010600030101010101" pitchFamily="2" charset="-122"/>
            </a:endParaRPr>
          </a:p>
          <a:p>
            <a:pPr marL="457200" lvl="1" indent="0">
              <a:buNone/>
            </a:pPr>
            <a:endParaRPr kumimoji="1" lang="en-US" altLang="zh-CN" dirty="0">
              <a:solidFill>
                <a:srgbClr val="595959"/>
              </a:solidFill>
              <a:latin typeface="DengXian" panose="02010600030101010101" pitchFamily="2" charset="-122"/>
              <a:ea typeface="DengXian" panose="02010600030101010101" pitchFamily="2" charset="-122"/>
            </a:endParaRPr>
          </a:p>
          <a:p>
            <a:pPr lvl="1"/>
            <a:endParaRPr kumimoji="1" lang="en-US" altLang="zh-CN" dirty="0">
              <a:solidFill>
                <a:srgbClr val="595959"/>
              </a:solidFill>
              <a:latin typeface="DengXian" panose="02010600030101010101" pitchFamily="2" charset="-122"/>
              <a:ea typeface="DengXian" panose="02010600030101010101" pitchFamily="2" charset="-122"/>
            </a:endParaRPr>
          </a:p>
          <a:p>
            <a:pPr marL="0" indent="0">
              <a:buNone/>
            </a:pPr>
            <a:endParaRPr kumimoji="1" lang="zh-CN" altLang="en-US" dirty="0">
              <a:solidFill>
                <a:srgbClr val="595959"/>
              </a:solidFill>
              <a:latin typeface="DengXian" panose="02010600030101010101" pitchFamily="2" charset="-122"/>
              <a:ea typeface="DengXian" panose="02010600030101010101" pitchFamily="2" charset="-122"/>
            </a:endParaRPr>
          </a:p>
        </p:txBody>
      </p:sp>
      <p:sp>
        <p:nvSpPr>
          <p:cNvPr id="6" name="文本框 5">
            <a:extLst>
              <a:ext uri="{FF2B5EF4-FFF2-40B4-BE49-F238E27FC236}">
                <a16:creationId xmlns:a16="http://schemas.microsoft.com/office/drawing/2014/main" id="{70CF6135-6733-9C4D-9294-97D8D7F03E9E}"/>
              </a:ext>
            </a:extLst>
          </p:cNvPr>
          <p:cNvSpPr txBox="1"/>
          <p:nvPr/>
        </p:nvSpPr>
        <p:spPr>
          <a:xfrm>
            <a:off x="9398000" y="3352800"/>
            <a:ext cx="800219" cy="461665"/>
          </a:xfrm>
          <a:prstGeom prst="rect">
            <a:avLst/>
          </a:prstGeom>
          <a:noFill/>
        </p:spPr>
        <p:txBody>
          <a:bodyPr wrap="none" rtlCol="0">
            <a:spAutoFit/>
          </a:bodyPr>
          <a:lstStyle/>
          <a:p>
            <a:pPr lvl="1"/>
            <a:endParaRPr kumimoji="1" lang="en-US" altLang="zh-CN" dirty="0">
              <a:solidFill>
                <a:srgbClr val="595959"/>
              </a:solidFill>
            </a:endParaRPr>
          </a:p>
        </p:txBody>
      </p:sp>
    </p:spTree>
    <p:extLst>
      <p:ext uri="{BB962C8B-B14F-4D97-AF65-F5344CB8AC3E}">
        <p14:creationId xmlns:p14="http://schemas.microsoft.com/office/powerpoint/2010/main" val="6200014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91A584BE-1FB8-4674-B579-4C645C407CD3}"/>
              </a:ext>
            </a:extLst>
          </p:cNvPr>
          <p:cNvSpPr>
            <a:spLocks noGrp="1"/>
          </p:cNvSpPr>
          <p:nvPr>
            <p:ph type="title"/>
          </p:nvPr>
        </p:nvSpPr>
        <p:spPr/>
        <p:txBody>
          <a:bodyPr/>
          <a:lstStyle/>
          <a:p>
            <a:r>
              <a:rPr kumimoji="1" lang="zh-CN" altLang="en-US" dirty="0">
                <a:latin typeface="DengXian" panose="02010600030101010101" pitchFamily="2" charset="-122"/>
                <a:ea typeface="DengXian" panose="02010600030101010101" pitchFamily="2" charset="-122"/>
              </a:rPr>
              <a:t>框架详解</a:t>
            </a:r>
            <a:r>
              <a:rPr lang="en-US" altLang="zh-CN" dirty="0"/>
              <a:t>——</a:t>
            </a:r>
            <a:r>
              <a:rPr lang="zh-CN" altLang="en-US" dirty="0"/>
              <a:t>核心模块</a:t>
            </a:r>
            <a:r>
              <a:rPr lang="en-US" altLang="zh-CN" dirty="0"/>
              <a:t>——monitor</a:t>
            </a:r>
            <a:endParaRPr lang="zh-CN" altLang="en-US" dirty="0"/>
          </a:p>
        </p:txBody>
      </p:sp>
      <p:sp>
        <p:nvSpPr>
          <p:cNvPr id="2" name="文本框 1">
            <a:extLst>
              <a:ext uri="{FF2B5EF4-FFF2-40B4-BE49-F238E27FC236}">
                <a16:creationId xmlns:a16="http://schemas.microsoft.com/office/drawing/2014/main" id="{FA631932-3607-5048-98CC-5BF2A8F028EB}"/>
              </a:ext>
            </a:extLst>
          </p:cNvPr>
          <p:cNvSpPr txBox="1"/>
          <p:nvPr/>
        </p:nvSpPr>
        <p:spPr>
          <a:xfrm>
            <a:off x="552971" y="1485578"/>
            <a:ext cx="5682966" cy="461665"/>
          </a:xfrm>
          <a:prstGeom prst="rect">
            <a:avLst/>
          </a:prstGeom>
          <a:noFill/>
        </p:spPr>
        <p:txBody>
          <a:bodyPr wrap="none" rtlCol="0">
            <a:spAutoFit/>
          </a:bodyPr>
          <a:lstStyle/>
          <a:p>
            <a:r>
              <a:rPr kumimoji="1" lang="en-US" altLang="zh-CN" dirty="0">
                <a:latin typeface="DengXian" panose="02010600030101010101" pitchFamily="2" charset="-122"/>
                <a:ea typeface="DengXian" panose="02010600030101010101" pitchFamily="2" charset="-122"/>
              </a:rPr>
              <a:t>@tars/monitor</a:t>
            </a:r>
            <a:r>
              <a:rPr kumimoji="1" lang="zh-CN" altLang="en-US" dirty="0">
                <a:latin typeface="DengXian" panose="02010600030101010101" pitchFamily="2" charset="-122"/>
                <a:ea typeface="DengXian" panose="02010600030101010101" pitchFamily="2" charset="-122"/>
              </a:rPr>
              <a:t> </a:t>
            </a:r>
            <a:r>
              <a:rPr kumimoji="1" lang="en-US" altLang="zh-CN" dirty="0">
                <a:latin typeface="DengXian" panose="02010600030101010101" pitchFamily="2" charset="-122"/>
                <a:ea typeface="DengXian" panose="02010600030101010101" pitchFamily="2" charset="-122"/>
              </a:rPr>
              <a:t>——</a:t>
            </a:r>
            <a:r>
              <a:rPr kumimoji="1" lang="zh-CN" altLang="en-US" dirty="0">
                <a:latin typeface="DengXian" panose="02010600030101010101" pitchFamily="2" charset="-122"/>
                <a:ea typeface="DengXian" panose="02010600030101010101" pitchFamily="2" charset="-122"/>
              </a:rPr>
              <a:t> 监控上报、特性上报</a:t>
            </a:r>
            <a:endParaRPr kumimoji="1" lang="en-US" altLang="zh-CN" dirty="0">
              <a:latin typeface="DengXian" panose="02010600030101010101" pitchFamily="2" charset="-122"/>
              <a:ea typeface="DengXian" panose="02010600030101010101" pitchFamily="2" charset="-122"/>
            </a:endParaRPr>
          </a:p>
        </p:txBody>
      </p:sp>
      <p:sp>
        <p:nvSpPr>
          <p:cNvPr id="4" name="矩形 3">
            <a:extLst>
              <a:ext uri="{FF2B5EF4-FFF2-40B4-BE49-F238E27FC236}">
                <a16:creationId xmlns:a16="http://schemas.microsoft.com/office/drawing/2014/main" id="{79C10BD2-EC3B-A34F-865A-63CD8C37DFE7}"/>
              </a:ext>
            </a:extLst>
          </p:cNvPr>
          <p:cNvSpPr/>
          <p:nvPr/>
        </p:nvSpPr>
        <p:spPr>
          <a:xfrm>
            <a:off x="525762" y="2421682"/>
            <a:ext cx="1422447" cy="618455"/>
          </a:xfrm>
          <a:prstGeom prst="rect">
            <a:avLst/>
          </a:prstGeom>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en-US" altLang="zh-CN" sz="1800" dirty="0">
                <a:latin typeface="DengXian" panose="02010600030101010101" pitchFamily="2" charset="-122"/>
                <a:ea typeface="DengXian" panose="02010600030101010101" pitchFamily="2" charset="-122"/>
              </a:rPr>
              <a:t>RPC</a:t>
            </a:r>
            <a:r>
              <a:rPr kumimoji="1" lang="zh-CN" altLang="en-US" sz="1800" dirty="0">
                <a:latin typeface="DengXian" panose="02010600030101010101" pitchFamily="2" charset="-122"/>
                <a:ea typeface="DengXian" panose="02010600030101010101" pitchFamily="2" charset="-122"/>
              </a:rPr>
              <a:t> </a:t>
            </a:r>
            <a:r>
              <a:rPr kumimoji="1" lang="en-US" altLang="zh-CN" sz="1800" dirty="0">
                <a:latin typeface="DengXian" panose="02010600030101010101" pitchFamily="2" charset="-122"/>
                <a:ea typeface="DengXian" panose="02010600030101010101" pitchFamily="2" charset="-122"/>
              </a:rPr>
              <a:t>Client</a:t>
            </a:r>
            <a:endParaRPr kumimoji="1" lang="zh-CN" altLang="en-US" sz="1800" dirty="0">
              <a:latin typeface="DengXian" panose="02010600030101010101" pitchFamily="2" charset="-122"/>
              <a:ea typeface="DengXian" panose="02010600030101010101" pitchFamily="2" charset="-122"/>
            </a:endParaRPr>
          </a:p>
        </p:txBody>
      </p:sp>
      <p:sp>
        <p:nvSpPr>
          <p:cNvPr id="5" name="矩形 4">
            <a:extLst>
              <a:ext uri="{FF2B5EF4-FFF2-40B4-BE49-F238E27FC236}">
                <a16:creationId xmlns:a16="http://schemas.microsoft.com/office/drawing/2014/main" id="{E130B280-D27B-EE4B-A74D-D8FD07E5F31D}"/>
              </a:ext>
            </a:extLst>
          </p:cNvPr>
          <p:cNvSpPr/>
          <p:nvPr/>
        </p:nvSpPr>
        <p:spPr>
          <a:xfrm>
            <a:off x="525762" y="3472583"/>
            <a:ext cx="1422447" cy="618455"/>
          </a:xfrm>
          <a:prstGeom prst="rect">
            <a:avLst/>
          </a:prstGeom>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en-US" altLang="zh-CN" sz="1800" dirty="0">
                <a:latin typeface="DengXian" panose="02010600030101010101" pitchFamily="2" charset="-122"/>
                <a:ea typeface="DengXian" panose="02010600030101010101" pitchFamily="2" charset="-122"/>
              </a:rPr>
              <a:t>node-agent</a:t>
            </a:r>
            <a:endParaRPr kumimoji="1" lang="zh-CN" altLang="en-US" sz="1800" dirty="0">
              <a:latin typeface="DengXian" panose="02010600030101010101" pitchFamily="2" charset="-122"/>
              <a:ea typeface="DengXian" panose="02010600030101010101" pitchFamily="2" charset="-122"/>
            </a:endParaRPr>
          </a:p>
        </p:txBody>
      </p:sp>
      <p:sp>
        <p:nvSpPr>
          <p:cNvPr id="6" name="矩形 5">
            <a:extLst>
              <a:ext uri="{FF2B5EF4-FFF2-40B4-BE49-F238E27FC236}">
                <a16:creationId xmlns:a16="http://schemas.microsoft.com/office/drawing/2014/main" id="{3C6AA5A3-7C24-3340-A741-F104CDC9510E}"/>
              </a:ext>
            </a:extLst>
          </p:cNvPr>
          <p:cNvSpPr/>
          <p:nvPr/>
        </p:nvSpPr>
        <p:spPr>
          <a:xfrm>
            <a:off x="528433" y="4541786"/>
            <a:ext cx="1422447" cy="618455"/>
          </a:xfrm>
          <a:prstGeom prst="rect">
            <a:avLst/>
          </a:prstGeom>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zh-CN" altLang="en-US" sz="1800" dirty="0">
                <a:latin typeface="DengXian" panose="02010600030101010101" pitchFamily="2" charset="-122"/>
                <a:ea typeface="DengXian" panose="02010600030101010101" pitchFamily="2" charset="-122"/>
              </a:rPr>
              <a:t>业务代码</a:t>
            </a:r>
          </a:p>
        </p:txBody>
      </p:sp>
      <p:sp>
        <p:nvSpPr>
          <p:cNvPr id="7" name="矩形 6">
            <a:extLst>
              <a:ext uri="{FF2B5EF4-FFF2-40B4-BE49-F238E27FC236}">
                <a16:creationId xmlns:a16="http://schemas.microsoft.com/office/drawing/2014/main" id="{D2681107-B0FC-6941-A79F-F3C987ED18C8}"/>
              </a:ext>
            </a:extLst>
          </p:cNvPr>
          <p:cNvSpPr/>
          <p:nvPr/>
        </p:nvSpPr>
        <p:spPr>
          <a:xfrm>
            <a:off x="2390410" y="3472583"/>
            <a:ext cx="1773951" cy="618455"/>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kumimoji="1" lang="en-US" altLang="zh-CN" sz="1800" dirty="0">
                <a:latin typeface="DengXian" panose="02010600030101010101" pitchFamily="2" charset="-122"/>
                <a:ea typeface="DengXian" panose="02010600030101010101" pitchFamily="2" charset="-122"/>
              </a:rPr>
              <a:t>@tars/monitor</a:t>
            </a:r>
            <a:endParaRPr kumimoji="1" lang="zh-CN" altLang="en-US" sz="1800" dirty="0">
              <a:latin typeface="DengXian" panose="02010600030101010101" pitchFamily="2" charset="-122"/>
              <a:ea typeface="DengXian" panose="02010600030101010101" pitchFamily="2" charset="-122"/>
            </a:endParaRPr>
          </a:p>
        </p:txBody>
      </p:sp>
      <p:sp>
        <p:nvSpPr>
          <p:cNvPr id="8" name="矩形 7">
            <a:extLst>
              <a:ext uri="{FF2B5EF4-FFF2-40B4-BE49-F238E27FC236}">
                <a16:creationId xmlns:a16="http://schemas.microsoft.com/office/drawing/2014/main" id="{D8209B10-8F82-8A4D-9C88-8BF0EAE926D9}"/>
              </a:ext>
            </a:extLst>
          </p:cNvPr>
          <p:cNvSpPr/>
          <p:nvPr/>
        </p:nvSpPr>
        <p:spPr>
          <a:xfrm>
            <a:off x="4705725" y="2850965"/>
            <a:ext cx="1607983" cy="61845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800" dirty="0" err="1">
                <a:latin typeface="DengXian" panose="02010600030101010101" pitchFamily="2" charset="-122"/>
                <a:ea typeface="DengXian" panose="02010600030101010101" pitchFamily="2" charset="-122"/>
              </a:rPr>
              <a:t>tarsstat</a:t>
            </a:r>
            <a:endParaRPr kumimoji="1" lang="zh-CN" altLang="en-US" sz="1800" dirty="0">
              <a:latin typeface="DengXian" panose="02010600030101010101" pitchFamily="2" charset="-122"/>
              <a:ea typeface="DengXian" panose="02010600030101010101" pitchFamily="2" charset="-122"/>
            </a:endParaRPr>
          </a:p>
        </p:txBody>
      </p:sp>
      <p:sp>
        <p:nvSpPr>
          <p:cNvPr id="9" name="矩形 8">
            <a:extLst>
              <a:ext uri="{FF2B5EF4-FFF2-40B4-BE49-F238E27FC236}">
                <a16:creationId xmlns:a16="http://schemas.microsoft.com/office/drawing/2014/main" id="{830B0AD3-E41D-5B45-B2A4-2F0AF719B29A}"/>
              </a:ext>
            </a:extLst>
          </p:cNvPr>
          <p:cNvSpPr/>
          <p:nvPr/>
        </p:nvSpPr>
        <p:spPr>
          <a:xfrm>
            <a:off x="4709813" y="4091038"/>
            <a:ext cx="1607983" cy="61845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800" dirty="0" err="1">
                <a:latin typeface="DengXian" panose="02010600030101010101" pitchFamily="2" charset="-122"/>
                <a:ea typeface="DengXian" panose="02010600030101010101" pitchFamily="2" charset="-122"/>
              </a:rPr>
              <a:t>tarsproperty</a:t>
            </a:r>
            <a:endParaRPr kumimoji="1" lang="zh-CN" altLang="en-US" sz="1800" dirty="0">
              <a:latin typeface="DengXian" panose="02010600030101010101" pitchFamily="2" charset="-122"/>
              <a:ea typeface="DengXian" panose="02010600030101010101" pitchFamily="2" charset="-122"/>
            </a:endParaRPr>
          </a:p>
        </p:txBody>
      </p:sp>
      <p:sp>
        <p:nvSpPr>
          <p:cNvPr id="10" name="矩形 9">
            <a:extLst>
              <a:ext uri="{FF2B5EF4-FFF2-40B4-BE49-F238E27FC236}">
                <a16:creationId xmlns:a16="http://schemas.microsoft.com/office/drawing/2014/main" id="{D05395EC-0E6E-8542-8D91-0C2385B9E447}"/>
              </a:ext>
            </a:extLst>
          </p:cNvPr>
          <p:cNvSpPr/>
          <p:nvPr/>
        </p:nvSpPr>
        <p:spPr>
          <a:xfrm>
            <a:off x="8113811" y="2866133"/>
            <a:ext cx="1607983" cy="61845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800" dirty="0" err="1">
                <a:latin typeface="DengXian" panose="02010600030101010101" pitchFamily="2" charset="-122"/>
                <a:ea typeface="DengXian" panose="02010600030101010101" pitchFamily="2" charset="-122"/>
              </a:rPr>
              <a:t>tarsquerystat</a:t>
            </a:r>
            <a:endParaRPr kumimoji="1" lang="zh-CN" altLang="en-US" sz="1800" dirty="0">
              <a:latin typeface="DengXian" panose="02010600030101010101" pitchFamily="2" charset="-122"/>
              <a:ea typeface="DengXian" panose="02010600030101010101" pitchFamily="2" charset="-122"/>
            </a:endParaRPr>
          </a:p>
        </p:txBody>
      </p:sp>
      <p:sp>
        <p:nvSpPr>
          <p:cNvPr id="11" name="矩形 10">
            <a:extLst>
              <a:ext uri="{FF2B5EF4-FFF2-40B4-BE49-F238E27FC236}">
                <a16:creationId xmlns:a16="http://schemas.microsoft.com/office/drawing/2014/main" id="{FAFECE66-493E-0441-AD9F-AC76DAC2C110}"/>
              </a:ext>
            </a:extLst>
          </p:cNvPr>
          <p:cNvSpPr/>
          <p:nvPr/>
        </p:nvSpPr>
        <p:spPr>
          <a:xfrm>
            <a:off x="8137003" y="4102431"/>
            <a:ext cx="1607983" cy="61845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800" dirty="0" err="1">
                <a:latin typeface="DengXian" panose="02010600030101010101" pitchFamily="2" charset="-122"/>
                <a:ea typeface="DengXian" panose="02010600030101010101" pitchFamily="2" charset="-122"/>
              </a:rPr>
              <a:t>tarsqueryproperty</a:t>
            </a:r>
            <a:endParaRPr kumimoji="1" lang="zh-CN" altLang="en-US" sz="1800" dirty="0">
              <a:latin typeface="DengXian" panose="02010600030101010101" pitchFamily="2" charset="-122"/>
              <a:ea typeface="DengXian" panose="02010600030101010101" pitchFamily="2" charset="-122"/>
            </a:endParaRPr>
          </a:p>
        </p:txBody>
      </p:sp>
      <p:sp>
        <p:nvSpPr>
          <p:cNvPr id="12" name="矩形 11">
            <a:extLst>
              <a:ext uri="{FF2B5EF4-FFF2-40B4-BE49-F238E27FC236}">
                <a16:creationId xmlns:a16="http://schemas.microsoft.com/office/drawing/2014/main" id="{5E8DFCA2-532B-654D-8E14-2F0C2B6188DA}"/>
              </a:ext>
            </a:extLst>
          </p:cNvPr>
          <p:cNvSpPr/>
          <p:nvPr/>
        </p:nvSpPr>
        <p:spPr>
          <a:xfrm>
            <a:off x="10419013" y="3487751"/>
            <a:ext cx="1607983" cy="618455"/>
          </a:xfrm>
          <a:prstGeom prst="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zh-CN" sz="1800" dirty="0" err="1">
                <a:latin typeface="DengXian" panose="02010600030101010101" pitchFamily="2" charset="-122"/>
                <a:ea typeface="DengXian" panose="02010600030101010101" pitchFamily="2" charset="-122"/>
              </a:rPr>
              <a:t>tarsweb</a:t>
            </a:r>
            <a:endParaRPr kumimoji="1" lang="zh-CN" altLang="en-US" sz="1800" dirty="0">
              <a:latin typeface="DengXian" panose="02010600030101010101" pitchFamily="2" charset="-122"/>
              <a:ea typeface="DengXian" panose="02010600030101010101" pitchFamily="2" charset="-122"/>
            </a:endParaRPr>
          </a:p>
        </p:txBody>
      </p:sp>
      <p:cxnSp>
        <p:nvCxnSpPr>
          <p:cNvPr id="14" name="直线箭头连接符 13">
            <a:extLst>
              <a:ext uri="{FF2B5EF4-FFF2-40B4-BE49-F238E27FC236}">
                <a16:creationId xmlns:a16="http://schemas.microsoft.com/office/drawing/2014/main" id="{DB429E85-49F2-6549-92DB-B8EA62890883}"/>
              </a:ext>
            </a:extLst>
          </p:cNvPr>
          <p:cNvCxnSpPr>
            <a:stCxn id="4" idx="3"/>
            <a:endCxn id="7" idx="1"/>
          </p:cNvCxnSpPr>
          <p:nvPr/>
        </p:nvCxnSpPr>
        <p:spPr>
          <a:xfrm>
            <a:off x="1948209" y="2730910"/>
            <a:ext cx="442201" cy="10509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直线箭头连接符 15">
            <a:extLst>
              <a:ext uri="{FF2B5EF4-FFF2-40B4-BE49-F238E27FC236}">
                <a16:creationId xmlns:a16="http://schemas.microsoft.com/office/drawing/2014/main" id="{CBC8F205-E146-D642-9846-ABD3F93BA846}"/>
              </a:ext>
            </a:extLst>
          </p:cNvPr>
          <p:cNvCxnSpPr>
            <a:stCxn id="5" idx="3"/>
            <a:endCxn id="7" idx="1"/>
          </p:cNvCxnSpPr>
          <p:nvPr/>
        </p:nvCxnSpPr>
        <p:spPr>
          <a:xfrm>
            <a:off x="1948209" y="3781811"/>
            <a:ext cx="44220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直线箭头连接符 17">
            <a:extLst>
              <a:ext uri="{FF2B5EF4-FFF2-40B4-BE49-F238E27FC236}">
                <a16:creationId xmlns:a16="http://schemas.microsoft.com/office/drawing/2014/main" id="{5DB2BBE9-B5E1-AC4C-854A-483D798FFF85}"/>
              </a:ext>
            </a:extLst>
          </p:cNvPr>
          <p:cNvCxnSpPr>
            <a:stCxn id="6" idx="3"/>
            <a:endCxn id="7" idx="1"/>
          </p:cNvCxnSpPr>
          <p:nvPr/>
        </p:nvCxnSpPr>
        <p:spPr>
          <a:xfrm flipV="1">
            <a:off x="1950880" y="3781811"/>
            <a:ext cx="439530" cy="10692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直线箭头连接符 19">
            <a:extLst>
              <a:ext uri="{FF2B5EF4-FFF2-40B4-BE49-F238E27FC236}">
                <a16:creationId xmlns:a16="http://schemas.microsoft.com/office/drawing/2014/main" id="{1A4F8939-C355-C94A-8961-A7F4AFF614A2}"/>
              </a:ext>
            </a:extLst>
          </p:cNvPr>
          <p:cNvCxnSpPr>
            <a:stCxn id="7" idx="3"/>
            <a:endCxn id="8" idx="1"/>
          </p:cNvCxnSpPr>
          <p:nvPr/>
        </p:nvCxnSpPr>
        <p:spPr>
          <a:xfrm flipV="1">
            <a:off x="4164361" y="3160193"/>
            <a:ext cx="541364" cy="6216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直线箭头连接符 21">
            <a:extLst>
              <a:ext uri="{FF2B5EF4-FFF2-40B4-BE49-F238E27FC236}">
                <a16:creationId xmlns:a16="http://schemas.microsoft.com/office/drawing/2014/main" id="{7BFE044C-B2F0-3945-9C83-F77AAE06EE45}"/>
              </a:ext>
            </a:extLst>
          </p:cNvPr>
          <p:cNvCxnSpPr>
            <a:stCxn id="7" idx="3"/>
            <a:endCxn id="9" idx="1"/>
          </p:cNvCxnSpPr>
          <p:nvPr/>
        </p:nvCxnSpPr>
        <p:spPr>
          <a:xfrm>
            <a:off x="4164361" y="3781811"/>
            <a:ext cx="545452" cy="6184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直线箭头连接符 23">
            <a:extLst>
              <a:ext uri="{FF2B5EF4-FFF2-40B4-BE49-F238E27FC236}">
                <a16:creationId xmlns:a16="http://schemas.microsoft.com/office/drawing/2014/main" id="{C4828D02-039A-954F-BA0A-BC7E93E6266B}"/>
              </a:ext>
            </a:extLst>
          </p:cNvPr>
          <p:cNvCxnSpPr>
            <a:stCxn id="10" idx="3"/>
            <a:endCxn id="12" idx="1"/>
          </p:cNvCxnSpPr>
          <p:nvPr/>
        </p:nvCxnSpPr>
        <p:spPr>
          <a:xfrm>
            <a:off x="9721794" y="3175361"/>
            <a:ext cx="697219" cy="6216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直线箭头连接符 25">
            <a:extLst>
              <a:ext uri="{FF2B5EF4-FFF2-40B4-BE49-F238E27FC236}">
                <a16:creationId xmlns:a16="http://schemas.microsoft.com/office/drawing/2014/main" id="{E0F0E7E2-BAA0-C842-B8F4-80E3B4BFF8EC}"/>
              </a:ext>
            </a:extLst>
          </p:cNvPr>
          <p:cNvCxnSpPr>
            <a:stCxn id="11" idx="3"/>
            <a:endCxn id="12" idx="1"/>
          </p:cNvCxnSpPr>
          <p:nvPr/>
        </p:nvCxnSpPr>
        <p:spPr>
          <a:xfrm flipV="1">
            <a:off x="9744986" y="3796979"/>
            <a:ext cx="674027" cy="6146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圆柱体 35">
            <a:extLst>
              <a:ext uri="{FF2B5EF4-FFF2-40B4-BE49-F238E27FC236}">
                <a16:creationId xmlns:a16="http://schemas.microsoft.com/office/drawing/2014/main" id="{636D0CF6-F8F5-7C49-A5A3-AC3B38D56DEF}"/>
              </a:ext>
            </a:extLst>
          </p:cNvPr>
          <p:cNvSpPr/>
          <p:nvPr/>
        </p:nvSpPr>
        <p:spPr>
          <a:xfrm>
            <a:off x="6817667" y="3429794"/>
            <a:ext cx="792088" cy="672637"/>
          </a:xfrm>
          <a:prstGeom prst="can">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kumimoji="1" lang="en-US" altLang="zh-CN" dirty="0">
                <a:latin typeface="DengXian" panose="02010600030101010101" pitchFamily="2" charset="-122"/>
                <a:ea typeface="DengXian" panose="02010600030101010101" pitchFamily="2" charset="-122"/>
              </a:rPr>
              <a:t>DB</a:t>
            </a:r>
            <a:endParaRPr kumimoji="1" lang="zh-CN" altLang="en-US" dirty="0">
              <a:latin typeface="DengXian" panose="02010600030101010101" pitchFamily="2" charset="-122"/>
              <a:ea typeface="DengXian" panose="02010600030101010101" pitchFamily="2" charset="-122"/>
            </a:endParaRPr>
          </a:p>
        </p:txBody>
      </p:sp>
      <p:cxnSp>
        <p:nvCxnSpPr>
          <p:cNvPr id="38" name="直线箭头连接符 37">
            <a:extLst>
              <a:ext uri="{FF2B5EF4-FFF2-40B4-BE49-F238E27FC236}">
                <a16:creationId xmlns:a16="http://schemas.microsoft.com/office/drawing/2014/main" id="{315038AD-FFA7-3A43-B384-A70F68C0A0C1}"/>
              </a:ext>
            </a:extLst>
          </p:cNvPr>
          <p:cNvCxnSpPr>
            <a:stCxn id="8" idx="3"/>
            <a:endCxn id="36" idx="2"/>
          </p:cNvCxnSpPr>
          <p:nvPr/>
        </p:nvCxnSpPr>
        <p:spPr>
          <a:xfrm>
            <a:off x="6313708" y="3160193"/>
            <a:ext cx="503959" cy="6059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直线箭头连接符 39">
            <a:extLst>
              <a:ext uri="{FF2B5EF4-FFF2-40B4-BE49-F238E27FC236}">
                <a16:creationId xmlns:a16="http://schemas.microsoft.com/office/drawing/2014/main" id="{19C22DD6-C072-FA41-92EA-B3017DCAE4F1}"/>
              </a:ext>
            </a:extLst>
          </p:cNvPr>
          <p:cNvCxnSpPr>
            <a:stCxn id="9" idx="3"/>
            <a:endCxn id="36" idx="2"/>
          </p:cNvCxnSpPr>
          <p:nvPr/>
        </p:nvCxnSpPr>
        <p:spPr>
          <a:xfrm flipV="1">
            <a:off x="6317796" y="3766113"/>
            <a:ext cx="499871" cy="6341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直线箭头连接符 41">
            <a:extLst>
              <a:ext uri="{FF2B5EF4-FFF2-40B4-BE49-F238E27FC236}">
                <a16:creationId xmlns:a16="http://schemas.microsoft.com/office/drawing/2014/main" id="{1B337096-07BA-8F42-B476-A7B5193C13B2}"/>
              </a:ext>
            </a:extLst>
          </p:cNvPr>
          <p:cNvCxnSpPr>
            <a:stCxn id="36" idx="4"/>
            <a:endCxn id="10" idx="1"/>
          </p:cNvCxnSpPr>
          <p:nvPr/>
        </p:nvCxnSpPr>
        <p:spPr>
          <a:xfrm flipV="1">
            <a:off x="7609755" y="3175361"/>
            <a:ext cx="504056" cy="5907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直线箭头连接符 43">
            <a:extLst>
              <a:ext uri="{FF2B5EF4-FFF2-40B4-BE49-F238E27FC236}">
                <a16:creationId xmlns:a16="http://schemas.microsoft.com/office/drawing/2014/main" id="{6943593D-EFA9-EB42-BDB9-112DBC286A52}"/>
              </a:ext>
            </a:extLst>
          </p:cNvPr>
          <p:cNvCxnSpPr>
            <a:stCxn id="36" idx="4"/>
            <a:endCxn id="11" idx="1"/>
          </p:cNvCxnSpPr>
          <p:nvPr/>
        </p:nvCxnSpPr>
        <p:spPr>
          <a:xfrm>
            <a:off x="7609755" y="3766113"/>
            <a:ext cx="527248" cy="6455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文本框 44">
            <a:extLst>
              <a:ext uri="{FF2B5EF4-FFF2-40B4-BE49-F238E27FC236}">
                <a16:creationId xmlns:a16="http://schemas.microsoft.com/office/drawing/2014/main" id="{8DA328F3-C1E8-204A-A60D-847C81F945D9}"/>
              </a:ext>
            </a:extLst>
          </p:cNvPr>
          <p:cNvSpPr txBox="1"/>
          <p:nvPr/>
        </p:nvSpPr>
        <p:spPr>
          <a:xfrm>
            <a:off x="4116430" y="3167448"/>
            <a:ext cx="543739" cy="307777"/>
          </a:xfrm>
          <a:prstGeom prst="rect">
            <a:avLst/>
          </a:prstGeom>
          <a:noFill/>
        </p:spPr>
        <p:txBody>
          <a:bodyPr wrap="none" rtlCol="0">
            <a:spAutoFit/>
          </a:bodyPr>
          <a:lstStyle/>
          <a:p>
            <a:r>
              <a:rPr kumimoji="1" lang="zh-CN" altLang="en-US" sz="1400" dirty="0">
                <a:latin typeface="DengXian" panose="02010600030101010101" pitchFamily="2" charset="-122"/>
                <a:ea typeface="DengXian" panose="02010600030101010101" pitchFamily="2" charset="-122"/>
              </a:rPr>
              <a:t>调用</a:t>
            </a:r>
          </a:p>
        </p:txBody>
      </p:sp>
      <p:sp>
        <p:nvSpPr>
          <p:cNvPr id="46" name="文本框 45">
            <a:extLst>
              <a:ext uri="{FF2B5EF4-FFF2-40B4-BE49-F238E27FC236}">
                <a16:creationId xmlns:a16="http://schemas.microsoft.com/office/drawing/2014/main" id="{CE0E95BE-89E3-444F-9A3A-4833E769E33F}"/>
              </a:ext>
            </a:extLst>
          </p:cNvPr>
          <p:cNvSpPr txBox="1"/>
          <p:nvPr/>
        </p:nvSpPr>
        <p:spPr>
          <a:xfrm>
            <a:off x="4089334" y="4083189"/>
            <a:ext cx="543739" cy="307777"/>
          </a:xfrm>
          <a:prstGeom prst="rect">
            <a:avLst/>
          </a:prstGeom>
          <a:noFill/>
        </p:spPr>
        <p:txBody>
          <a:bodyPr wrap="none" rtlCol="0">
            <a:spAutoFit/>
          </a:bodyPr>
          <a:lstStyle/>
          <a:p>
            <a:r>
              <a:rPr kumimoji="1" lang="zh-CN" altLang="en-US" sz="1400" dirty="0">
                <a:latin typeface="DengXian" panose="02010600030101010101" pitchFamily="2" charset="-122"/>
                <a:ea typeface="DengXian" panose="02010600030101010101" pitchFamily="2" charset="-122"/>
              </a:rPr>
              <a:t>特性</a:t>
            </a:r>
          </a:p>
        </p:txBody>
      </p:sp>
    </p:spTree>
    <p:extLst>
      <p:ext uri="{BB962C8B-B14F-4D97-AF65-F5344CB8AC3E}">
        <p14:creationId xmlns:p14="http://schemas.microsoft.com/office/powerpoint/2010/main" val="19487323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91A584BE-1FB8-4674-B579-4C645C407CD3}"/>
              </a:ext>
            </a:extLst>
          </p:cNvPr>
          <p:cNvSpPr>
            <a:spLocks noGrp="1"/>
          </p:cNvSpPr>
          <p:nvPr>
            <p:ph type="title"/>
          </p:nvPr>
        </p:nvSpPr>
        <p:spPr/>
        <p:txBody>
          <a:bodyPr/>
          <a:lstStyle/>
          <a:p>
            <a:r>
              <a:rPr kumimoji="1" lang="zh-CN" altLang="en-US" dirty="0">
                <a:latin typeface="DengXian" panose="02010600030101010101" pitchFamily="2" charset="-122"/>
                <a:ea typeface="DengXian" panose="02010600030101010101" pitchFamily="2" charset="-122"/>
              </a:rPr>
              <a:t>框架详解</a:t>
            </a:r>
            <a:r>
              <a:rPr lang="en-US" altLang="zh-CN" dirty="0"/>
              <a:t>——</a:t>
            </a:r>
            <a:r>
              <a:rPr lang="zh-CN" altLang="en-US" dirty="0"/>
              <a:t>核心模块</a:t>
            </a:r>
            <a:r>
              <a:rPr lang="en-US" altLang="zh-CN" dirty="0"/>
              <a:t>——monitor</a:t>
            </a:r>
            <a:endParaRPr lang="zh-CN" altLang="en-US" dirty="0"/>
          </a:p>
        </p:txBody>
      </p:sp>
      <p:sp>
        <p:nvSpPr>
          <p:cNvPr id="2" name="文本框 1">
            <a:extLst>
              <a:ext uri="{FF2B5EF4-FFF2-40B4-BE49-F238E27FC236}">
                <a16:creationId xmlns:a16="http://schemas.microsoft.com/office/drawing/2014/main" id="{FA631932-3607-5048-98CC-5BF2A8F028EB}"/>
              </a:ext>
            </a:extLst>
          </p:cNvPr>
          <p:cNvSpPr txBox="1"/>
          <p:nvPr/>
        </p:nvSpPr>
        <p:spPr>
          <a:xfrm>
            <a:off x="552971" y="1485578"/>
            <a:ext cx="4674678" cy="461665"/>
          </a:xfrm>
          <a:prstGeom prst="rect">
            <a:avLst/>
          </a:prstGeom>
          <a:noFill/>
        </p:spPr>
        <p:txBody>
          <a:bodyPr wrap="none" rtlCol="0">
            <a:spAutoFit/>
          </a:bodyPr>
          <a:lstStyle/>
          <a:p>
            <a:r>
              <a:rPr kumimoji="1" lang="en-US" altLang="zh-CN" dirty="0">
                <a:latin typeface="DengXian" panose="02010600030101010101" pitchFamily="2" charset="-122"/>
                <a:ea typeface="DengXian" panose="02010600030101010101" pitchFamily="2" charset="-122"/>
              </a:rPr>
              <a:t>@tars/monitor</a:t>
            </a:r>
            <a:r>
              <a:rPr kumimoji="1" lang="zh-CN" altLang="en-US" dirty="0">
                <a:latin typeface="DengXian" panose="02010600030101010101" pitchFamily="2" charset="-122"/>
                <a:ea typeface="DengXian" panose="02010600030101010101" pitchFamily="2" charset="-122"/>
              </a:rPr>
              <a:t> 上报特性代码示例</a:t>
            </a:r>
            <a:endParaRPr kumimoji="1" lang="en-US" altLang="zh-CN" dirty="0">
              <a:latin typeface="DengXian" panose="02010600030101010101" pitchFamily="2" charset="-122"/>
              <a:ea typeface="DengXian" panose="02010600030101010101" pitchFamily="2" charset="-122"/>
            </a:endParaRPr>
          </a:p>
        </p:txBody>
      </p:sp>
      <p:pic>
        <p:nvPicPr>
          <p:cNvPr id="6" name="图片 5">
            <a:extLst>
              <a:ext uri="{FF2B5EF4-FFF2-40B4-BE49-F238E27FC236}">
                <a16:creationId xmlns:a16="http://schemas.microsoft.com/office/drawing/2014/main" id="{0DA305DC-A76B-1A43-B432-6D5BC33C7BC4}"/>
              </a:ext>
            </a:extLst>
          </p:cNvPr>
          <p:cNvPicPr>
            <a:picLocks noChangeAspect="1"/>
          </p:cNvPicPr>
          <p:nvPr/>
        </p:nvPicPr>
        <p:blipFill>
          <a:blip r:embed="rId3"/>
          <a:stretch>
            <a:fillRect/>
          </a:stretch>
        </p:blipFill>
        <p:spPr>
          <a:xfrm>
            <a:off x="7995171" y="3941466"/>
            <a:ext cx="4200004" cy="1687708"/>
          </a:xfrm>
          <a:prstGeom prst="rect">
            <a:avLst/>
          </a:prstGeom>
        </p:spPr>
      </p:pic>
      <p:pic>
        <p:nvPicPr>
          <p:cNvPr id="7" name="图片 6">
            <a:extLst>
              <a:ext uri="{FF2B5EF4-FFF2-40B4-BE49-F238E27FC236}">
                <a16:creationId xmlns:a16="http://schemas.microsoft.com/office/drawing/2014/main" id="{F6FD5A9A-FBCC-C643-8D0C-64C1D9908482}"/>
              </a:ext>
            </a:extLst>
          </p:cNvPr>
          <p:cNvPicPr>
            <a:picLocks noChangeAspect="1"/>
          </p:cNvPicPr>
          <p:nvPr/>
        </p:nvPicPr>
        <p:blipFill>
          <a:blip r:embed="rId4"/>
          <a:stretch>
            <a:fillRect/>
          </a:stretch>
        </p:blipFill>
        <p:spPr>
          <a:xfrm>
            <a:off x="611199" y="2040122"/>
            <a:ext cx="9232900" cy="1536700"/>
          </a:xfrm>
          <a:prstGeom prst="rect">
            <a:avLst/>
          </a:prstGeom>
        </p:spPr>
      </p:pic>
      <p:pic>
        <p:nvPicPr>
          <p:cNvPr id="8" name="图片 7">
            <a:extLst>
              <a:ext uri="{FF2B5EF4-FFF2-40B4-BE49-F238E27FC236}">
                <a16:creationId xmlns:a16="http://schemas.microsoft.com/office/drawing/2014/main" id="{57728C48-BE89-F942-8EDB-0DE57324912B}"/>
              </a:ext>
            </a:extLst>
          </p:cNvPr>
          <p:cNvPicPr>
            <a:picLocks noChangeAspect="1"/>
          </p:cNvPicPr>
          <p:nvPr/>
        </p:nvPicPr>
        <p:blipFill>
          <a:blip r:embed="rId5"/>
          <a:stretch>
            <a:fillRect/>
          </a:stretch>
        </p:blipFill>
        <p:spPr>
          <a:xfrm>
            <a:off x="599466" y="3941466"/>
            <a:ext cx="7289800" cy="1841500"/>
          </a:xfrm>
          <a:prstGeom prst="rect">
            <a:avLst/>
          </a:prstGeom>
        </p:spPr>
      </p:pic>
    </p:spTree>
    <p:extLst>
      <p:ext uri="{BB962C8B-B14F-4D97-AF65-F5344CB8AC3E}">
        <p14:creationId xmlns:p14="http://schemas.microsoft.com/office/powerpoint/2010/main" val="28606877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91A584BE-1FB8-4674-B579-4C645C407CD3}"/>
              </a:ext>
            </a:extLst>
          </p:cNvPr>
          <p:cNvSpPr>
            <a:spLocks noGrp="1"/>
          </p:cNvSpPr>
          <p:nvPr>
            <p:ph type="title"/>
          </p:nvPr>
        </p:nvSpPr>
        <p:spPr/>
        <p:txBody>
          <a:bodyPr/>
          <a:lstStyle/>
          <a:p>
            <a:r>
              <a:rPr kumimoji="1" lang="zh-CN" altLang="en-US" dirty="0">
                <a:latin typeface="DengXian" panose="02010600030101010101" pitchFamily="2" charset="-122"/>
                <a:ea typeface="DengXian" panose="02010600030101010101" pitchFamily="2" charset="-122"/>
              </a:rPr>
              <a:t>框架详解</a:t>
            </a:r>
            <a:r>
              <a:rPr lang="en-US" altLang="zh-CN" dirty="0"/>
              <a:t>——</a:t>
            </a:r>
            <a:r>
              <a:rPr lang="zh-CN" altLang="en-US" dirty="0"/>
              <a:t>核心模块</a:t>
            </a:r>
            <a:r>
              <a:rPr lang="en-US" altLang="zh-CN" dirty="0"/>
              <a:t>——config</a:t>
            </a:r>
            <a:endParaRPr lang="zh-CN" altLang="en-US" dirty="0"/>
          </a:p>
        </p:txBody>
      </p:sp>
      <p:sp>
        <p:nvSpPr>
          <p:cNvPr id="2" name="文本框 1">
            <a:extLst>
              <a:ext uri="{FF2B5EF4-FFF2-40B4-BE49-F238E27FC236}">
                <a16:creationId xmlns:a16="http://schemas.microsoft.com/office/drawing/2014/main" id="{FA631932-3607-5048-98CC-5BF2A8F028EB}"/>
              </a:ext>
            </a:extLst>
          </p:cNvPr>
          <p:cNvSpPr txBox="1"/>
          <p:nvPr/>
        </p:nvSpPr>
        <p:spPr>
          <a:xfrm>
            <a:off x="552971" y="1485578"/>
            <a:ext cx="3727559" cy="461665"/>
          </a:xfrm>
          <a:prstGeom prst="rect">
            <a:avLst/>
          </a:prstGeom>
          <a:noFill/>
        </p:spPr>
        <p:txBody>
          <a:bodyPr wrap="none" rtlCol="0">
            <a:spAutoFit/>
          </a:bodyPr>
          <a:lstStyle/>
          <a:p>
            <a:r>
              <a:rPr kumimoji="1" lang="en-US" altLang="zh-CN" dirty="0"/>
              <a:t>@tars/config</a:t>
            </a:r>
            <a:r>
              <a:rPr kumimoji="1" lang="zh-CN" altLang="en-US" dirty="0"/>
              <a:t> </a:t>
            </a:r>
            <a:r>
              <a:rPr kumimoji="1" lang="en-US" altLang="zh-CN" dirty="0"/>
              <a:t>——</a:t>
            </a:r>
            <a:r>
              <a:rPr kumimoji="1" lang="zh-CN" altLang="en-US" dirty="0"/>
              <a:t> </a:t>
            </a:r>
            <a:r>
              <a:rPr kumimoji="1" lang="zh-CN" altLang="en-US" dirty="0">
                <a:latin typeface="DengXian" panose="02010600030101010101" pitchFamily="2" charset="-122"/>
                <a:ea typeface="DengXian" panose="02010600030101010101" pitchFamily="2" charset="-122"/>
              </a:rPr>
              <a:t>获取配置</a:t>
            </a:r>
            <a:endParaRPr kumimoji="1" lang="en-US" altLang="zh-CN" dirty="0">
              <a:latin typeface="DengXian" panose="02010600030101010101" pitchFamily="2" charset="-122"/>
              <a:ea typeface="DengXian" panose="02010600030101010101" pitchFamily="2" charset="-122"/>
            </a:endParaRPr>
          </a:p>
        </p:txBody>
      </p:sp>
      <p:sp>
        <p:nvSpPr>
          <p:cNvPr id="4" name="矩形 3">
            <a:extLst>
              <a:ext uri="{FF2B5EF4-FFF2-40B4-BE49-F238E27FC236}">
                <a16:creationId xmlns:a16="http://schemas.microsoft.com/office/drawing/2014/main" id="{F2B20605-EC59-F84C-B82F-CBE737A6ADB9}"/>
              </a:ext>
            </a:extLst>
          </p:cNvPr>
          <p:cNvSpPr/>
          <p:nvPr/>
        </p:nvSpPr>
        <p:spPr>
          <a:xfrm>
            <a:off x="552971" y="2277666"/>
            <a:ext cx="1422447" cy="618455"/>
          </a:xfrm>
          <a:prstGeom prst="rect">
            <a:avLst/>
          </a:prstGeom>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zh-CN" altLang="en-US" sz="1800" dirty="0">
                <a:latin typeface="DengXian" panose="02010600030101010101" pitchFamily="2" charset="-122"/>
                <a:ea typeface="DengXian" panose="02010600030101010101" pitchFamily="2" charset="-122"/>
              </a:rPr>
              <a:t>业务代码</a:t>
            </a:r>
          </a:p>
        </p:txBody>
      </p:sp>
      <p:sp>
        <p:nvSpPr>
          <p:cNvPr id="5" name="矩形 4">
            <a:extLst>
              <a:ext uri="{FF2B5EF4-FFF2-40B4-BE49-F238E27FC236}">
                <a16:creationId xmlns:a16="http://schemas.microsoft.com/office/drawing/2014/main" id="{803E1813-67AA-9C4E-8222-FE73F45AEE7C}"/>
              </a:ext>
            </a:extLst>
          </p:cNvPr>
          <p:cNvSpPr/>
          <p:nvPr/>
        </p:nvSpPr>
        <p:spPr>
          <a:xfrm>
            <a:off x="5293594" y="2277665"/>
            <a:ext cx="1607983" cy="61845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800" dirty="0" err="1">
                <a:latin typeface="DengXian" panose="02010600030101010101" pitchFamily="2" charset="-122"/>
                <a:ea typeface="DengXian" panose="02010600030101010101" pitchFamily="2" charset="-122"/>
              </a:rPr>
              <a:t>tarsconfig</a:t>
            </a:r>
            <a:endParaRPr kumimoji="1" lang="zh-CN" altLang="en-US" sz="1800" dirty="0">
              <a:latin typeface="DengXian" panose="02010600030101010101" pitchFamily="2" charset="-122"/>
              <a:ea typeface="DengXian" panose="02010600030101010101" pitchFamily="2" charset="-122"/>
            </a:endParaRPr>
          </a:p>
        </p:txBody>
      </p:sp>
      <p:sp>
        <p:nvSpPr>
          <p:cNvPr id="6" name="圆柱体 5">
            <a:extLst>
              <a:ext uri="{FF2B5EF4-FFF2-40B4-BE49-F238E27FC236}">
                <a16:creationId xmlns:a16="http://schemas.microsoft.com/office/drawing/2014/main" id="{89E98367-51A6-314A-804D-603BDC94681D}"/>
              </a:ext>
            </a:extLst>
          </p:cNvPr>
          <p:cNvSpPr/>
          <p:nvPr/>
        </p:nvSpPr>
        <p:spPr>
          <a:xfrm>
            <a:off x="7654553" y="2260685"/>
            <a:ext cx="792088" cy="672637"/>
          </a:xfrm>
          <a:prstGeom prst="can">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kumimoji="1" lang="en-US" altLang="zh-CN" dirty="0">
                <a:latin typeface="DengXian" panose="02010600030101010101" pitchFamily="2" charset="-122"/>
                <a:ea typeface="DengXian" panose="02010600030101010101" pitchFamily="2" charset="-122"/>
              </a:rPr>
              <a:t>DB</a:t>
            </a:r>
            <a:endParaRPr kumimoji="1" lang="zh-CN" altLang="en-US" dirty="0">
              <a:latin typeface="DengXian" panose="02010600030101010101" pitchFamily="2" charset="-122"/>
              <a:ea typeface="DengXian" panose="02010600030101010101" pitchFamily="2" charset="-122"/>
            </a:endParaRPr>
          </a:p>
        </p:txBody>
      </p:sp>
      <p:sp>
        <p:nvSpPr>
          <p:cNvPr id="7" name="矩形 6">
            <a:extLst>
              <a:ext uri="{FF2B5EF4-FFF2-40B4-BE49-F238E27FC236}">
                <a16:creationId xmlns:a16="http://schemas.microsoft.com/office/drawing/2014/main" id="{C6CE70B7-26F9-E948-B182-923C87119FD0}"/>
              </a:ext>
            </a:extLst>
          </p:cNvPr>
          <p:cNvSpPr/>
          <p:nvPr/>
        </p:nvSpPr>
        <p:spPr>
          <a:xfrm>
            <a:off x="2766667" y="2277665"/>
            <a:ext cx="1773951" cy="618455"/>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kumimoji="1" lang="en-US" altLang="zh-CN" sz="1800" dirty="0">
                <a:latin typeface="DengXian" panose="02010600030101010101" pitchFamily="2" charset="-122"/>
                <a:ea typeface="DengXian" panose="02010600030101010101" pitchFamily="2" charset="-122"/>
              </a:rPr>
              <a:t>@tars/config</a:t>
            </a:r>
            <a:endParaRPr kumimoji="1" lang="zh-CN" altLang="en-US" sz="1800" dirty="0">
              <a:latin typeface="DengXian" panose="02010600030101010101" pitchFamily="2" charset="-122"/>
              <a:ea typeface="DengXian" panose="02010600030101010101" pitchFamily="2" charset="-122"/>
            </a:endParaRPr>
          </a:p>
        </p:txBody>
      </p:sp>
      <p:sp>
        <p:nvSpPr>
          <p:cNvPr id="8" name="矩形 7">
            <a:extLst>
              <a:ext uri="{FF2B5EF4-FFF2-40B4-BE49-F238E27FC236}">
                <a16:creationId xmlns:a16="http://schemas.microsoft.com/office/drawing/2014/main" id="{D802E1CA-D436-9944-8B96-8000B2F99A14}"/>
              </a:ext>
            </a:extLst>
          </p:cNvPr>
          <p:cNvSpPr/>
          <p:nvPr/>
        </p:nvSpPr>
        <p:spPr>
          <a:xfrm>
            <a:off x="9199617" y="2287776"/>
            <a:ext cx="1607983" cy="618455"/>
          </a:xfrm>
          <a:prstGeom prst="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zh-CN" sz="1800" dirty="0" err="1">
                <a:latin typeface="DengXian" panose="02010600030101010101" pitchFamily="2" charset="-122"/>
                <a:ea typeface="DengXian" panose="02010600030101010101" pitchFamily="2" charset="-122"/>
              </a:rPr>
              <a:t>tarsweb</a:t>
            </a:r>
            <a:endParaRPr kumimoji="1" lang="zh-CN" altLang="en-US" sz="1800" dirty="0">
              <a:latin typeface="DengXian" panose="02010600030101010101" pitchFamily="2" charset="-122"/>
              <a:ea typeface="DengXian" panose="02010600030101010101" pitchFamily="2" charset="-122"/>
            </a:endParaRPr>
          </a:p>
        </p:txBody>
      </p:sp>
      <p:cxnSp>
        <p:nvCxnSpPr>
          <p:cNvPr id="10" name="直线箭头连接符 9">
            <a:extLst>
              <a:ext uri="{FF2B5EF4-FFF2-40B4-BE49-F238E27FC236}">
                <a16:creationId xmlns:a16="http://schemas.microsoft.com/office/drawing/2014/main" id="{D6D02D4D-5DDB-3A49-95AA-02C39F8DEA85}"/>
              </a:ext>
            </a:extLst>
          </p:cNvPr>
          <p:cNvCxnSpPr>
            <a:stCxn id="8" idx="1"/>
            <a:endCxn id="6" idx="4"/>
          </p:cNvCxnSpPr>
          <p:nvPr/>
        </p:nvCxnSpPr>
        <p:spPr>
          <a:xfrm flipH="1">
            <a:off x="8446641" y="2597004"/>
            <a:ext cx="7529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直线箭头连接符 11">
            <a:extLst>
              <a:ext uri="{FF2B5EF4-FFF2-40B4-BE49-F238E27FC236}">
                <a16:creationId xmlns:a16="http://schemas.microsoft.com/office/drawing/2014/main" id="{03576885-31DF-A74C-B3A7-43B11DACE95F}"/>
              </a:ext>
            </a:extLst>
          </p:cNvPr>
          <p:cNvCxnSpPr>
            <a:stCxn id="6" idx="2"/>
            <a:endCxn id="5" idx="3"/>
          </p:cNvCxnSpPr>
          <p:nvPr/>
        </p:nvCxnSpPr>
        <p:spPr>
          <a:xfrm flipH="1" flipV="1">
            <a:off x="6901577" y="2586893"/>
            <a:ext cx="752976" cy="101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直线箭头连接符 13">
            <a:extLst>
              <a:ext uri="{FF2B5EF4-FFF2-40B4-BE49-F238E27FC236}">
                <a16:creationId xmlns:a16="http://schemas.microsoft.com/office/drawing/2014/main" id="{2551345B-EE8E-194B-9237-8E580F543D65}"/>
              </a:ext>
            </a:extLst>
          </p:cNvPr>
          <p:cNvCxnSpPr>
            <a:stCxn id="5" idx="1"/>
            <a:endCxn id="7" idx="3"/>
          </p:cNvCxnSpPr>
          <p:nvPr/>
        </p:nvCxnSpPr>
        <p:spPr>
          <a:xfrm flipH="1">
            <a:off x="4540618" y="2586893"/>
            <a:ext cx="7529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直线箭头连接符 15">
            <a:extLst>
              <a:ext uri="{FF2B5EF4-FFF2-40B4-BE49-F238E27FC236}">
                <a16:creationId xmlns:a16="http://schemas.microsoft.com/office/drawing/2014/main" id="{6B41F799-FF58-0843-AA8F-3D0BBFA5A63E}"/>
              </a:ext>
            </a:extLst>
          </p:cNvPr>
          <p:cNvCxnSpPr>
            <a:stCxn id="7" idx="1"/>
            <a:endCxn id="4" idx="3"/>
          </p:cNvCxnSpPr>
          <p:nvPr/>
        </p:nvCxnSpPr>
        <p:spPr>
          <a:xfrm flipH="1">
            <a:off x="1975418" y="2586893"/>
            <a:ext cx="791249"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文本框 19">
            <a:extLst>
              <a:ext uri="{FF2B5EF4-FFF2-40B4-BE49-F238E27FC236}">
                <a16:creationId xmlns:a16="http://schemas.microsoft.com/office/drawing/2014/main" id="{9323157B-6DC8-2143-8527-C8A87AD87A80}"/>
              </a:ext>
            </a:extLst>
          </p:cNvPr>
          <p:cNvSpPr txBox="1"/>
          <p:nvPr/>
        </p:nvSpPr>
        <p:spPr>
          <a:xfrm>
            <a:off x="8551259" y="2287776"/>
            <a:ext cx="543739" cy="307777"/>
          </a:xfrm>
          <a:prstGeom prst="rect">
            <a:avLst/>
          </a:prstGeom>
          <a:noFill/>
        </p:spPr>
        <p:txBody>
          <a:bodyPr wrap="none" rtlCol="0">
            <a:spAutoFit/>
          </a:bodyPr>
          <a:lstStyle/>
          <a:p>
            <a:r>
              <a:rPr kumimoji="1" lang="zh-CN" altLang="en-US" sz="1400" dirty="0">
                <a:latin typeface="DengXian" panose="02010600030101010101" pitchFamily="2" charset="-122"/>
                <a:ea typeface="DengXian" panose="02010600030101010101" pitchFamily="2" charset="-122"/>
              </a:rPr>
              <a:t>设置</a:t>
            </a:r>
          </a:p>
        </p:txBody>
      </p:sp>
      <p:sp>
        <p:nvSpPr>
          <p:cNvPr id="21" name="文本框 20">
            <a:extLst>
              <a:ext uri="{FF2B5EF4-FFF2-40B4-BE49-F238E27FC236}">
                <a16:creationId xmlns:a16="http://schemas.microsoft.com/office/drawing/2014/main" id="{7282DAAF-D37A-5A48-8EA1-6E227E72BC02}"/>
              </a:ext>
            </a:extLst>
          </p:cNvPr>
          <p:cNvSpPr txBox="1"/>
          <p:nvPr/>
        </p:nvSpPr>
        <p:spPr>
          <a:xfrm>
            <a:off x="4645236" y="2287776"/>
            <a:ext cx="543739" cy="307777"/>
          </a:xfrm>
          <a:prstGeom prst="rect">
            <a:avLst/>
          </a:prstGeom>
          <a:noFill/>
        </p:spPr>
        <p:txBody>
          <a:bodyPr wrap="none" rtlCol="0">
            <a:spAutoFit/>
          </a:bodyPr>
          <a:lstStyle/>
          <a:p>
            <a:r>
              <a:rPr kumimoji="1" lang="zh-CN" altLang="en-US" sz="1400" dirty="0">
                <a:latin typeface="DengXian" panose="02010600030101010101" pitchFamily="2" charset="-122"/>
                <a:ea typeface="DengXian" panose="02010600030101010101" pitchFamily="2" charset="-122"/>
              </a:rPr>
              <a:t>查询</a:t>
            </a:r>
          </a:p>
        </p:txBody>
      </p:sp>
      <p:sp>
        <p:nvSpPr>
          <p:cNvPr id="23" name="文本框 22">
            <a:extLst>
              <a:ext uri="{FF2B5EF4-FFF2-40B4-BE49-F238E27FC236}">
                <a16:creationId xmlns:a16="http://schemas.microsoft.com/office/drawing/2014/main" id="{27D9CFAB-DBAC-0B45-823C-1413C508AD1A}"/>
              </a:ext>
            </a:extLst>
          </p:cNvPr>
          <p:cNvSpPr txBox="1"/>
          <p:nvPr/>
        </p:nvSpPr>
        <p:spPr>
          <a:xfrm>
            <a:off x="552971" y="3226542"/>
            <a:ext cx="4913781" cy="461665"/>
          </a:xfrm>
          <a:prstGeom prst="rect">
            <a:avLst/>
          </a:prstGeom>
          <a:noFill/>
        </p:spPr>
        <p:txBody>
          <a:bodyPr wrap="none" rtlCol="0">
            <a:spAutoFit/>
          </a:bodyPr>
          <a:lstStyle/>
          <a:p>
            <a:r>
              <a:rPr kumimoji="1" lang="en-US" altLang="zh-CN" dirty="0"/>
              <a:t>@tars/config</a:t>
            </a:r>
            <a:r>
              <a:rPr kumimoji="1" lang="zh-CN" altLang="en-US" dirty="0"/>
              <a:t> </a:t>
            </a:r>
            <a:r>
              <a:rPr kumimoji="1" lang="en-US" altLang="zh-CN" dirty="0"/>
              <a:t>——</a:t>
            </a:r>
            <a:r>
              <a:rPr kumimoji="1" lang="zh-CN" altLang="en-US" dirty="0"/>
              <a:t> </a:t>
            </a:r>
            <a:r>
              <a:rPr kumimoji="1" lang="zh-CN" altLang="en-US" dirty="0">
                <a:latin typeface="DengXian" panose="02010600030101010101" pitchFamily="2" charset="-122"/>
                <a:ea typeface="DengXian" panose="02010600030101010101" pitchFamily="2" charset="-122"/>
              </a:rPr>
              <a:t>获取配置代码示例</a:t>
            </a:r>
            <a:endParaRPr kumimoji="1" lang="en-US" altLang="zh-CN" dirty="0">
              <a:latin typeface="DengXian" panose="02010600030101010101" pitchFamily="2" charset="-122"/>
              <a:ea typeface="DengXian" panose="02010600030101010101" pitchFamily="2" charset="-122"/>
            </a:endParaRPr>
          </a:p>
        </p:txBody>
      </p:sp>
      <p:pic>
        <p:nvPicPr>
          <p:cNvPr id="9" name="图片 8">
            <a:extLst>
              <a:ext uri="{FF2B5EF4-FFF2-40B4-BE49-F238E27FC236}">
                <a16:creationId xmlns:a16="http://schemas.microsoft.com/office/drawing/2014/main" id="{1CF4E2DA-86E2-064D-A94A-C84318EC7ABD}"/>
              </a:ext>
            </a:extLst>
          </p:cNvPr>
          <p:cNvPicPr>
            <a:picLocks noChangeAspect="1"/>
          </p:cNvPicPr>
          <p:nvPr/>
        </p:nvPicPr>
        <p:blipFill>
          <a:blip r:embed="rId3"/>
          <a:stretch>
            <a:fillRect/>
          </a:stretch>
        </p:blipFill>
        <p:spPr>
          <a:xfrm>
            <a:off x="552971" y="3702394"/>
            <a:ext cx="7439767" cy="2552079"/>
          </a:xfrm>
          <a:prstGeom prst="rect">
            <a:avLst/>
          </a:prstGeom>
        </p:spPr>
      </p:pic>
      <p:pic>
        <p:nvPicPr>
          <p:cNvPr id="11" name="图片 10">
            <a:extLst>
              <a:ext uri="{FF2B5EF4-FFF2-40B4-BE49-F238E27FC236}">
                <a16:creationId xmlns:a16="http://schemas.microsoft.com/office/drawing/2014/main" id="{92D97B6E-D0ED-174F-BB57-BFC6A531B05B}"/>
              </a:ext>
            </a:extLst>
          </p:cNvPr>
          <p:cNvPicPr>
            <a:picLocks noChangeAspect="1"/>
          </p:cNvPicPr>
          <p:nvPr/>
        </p:nvPicPr>
        <p:blipFill>
          <a:blip r:embed="rId4"/>
          <a:stretch>
            <a:fillRect/>
          </a:stretch>
        </p:blipFill>
        <p:spPr>
          <a:xfrm>
            <a:off x="8050597" y="3702394"/>
            <a:ext cx="5051053" cy="1150325"/>
          </a:xfrm>
          <a:prstGeom prst="rect">
            <a:avLst/>
          </a:prstGeom>
        </p:spPr>
      </p:pic>
    </p:spTree>
    <p:extLst>
      <p:ext uri="{BB962C8B-B14F-4D97-AF65-F5344CB8AC3E}">
        <p14:creationId xmlns:p14="http://schemas.microsoft.com/office/powerpoint/2010/main" val="32356926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91A584BE-1FB8-4674-B579-4C645C407CD3}"/>
              </a:ext>
            </a:extLst>
          </p:cNvPr>
          <p:cNvSpPr>
            <a:spLocks noGrp="1"/>
          </p:cNvSpPr>
          <p:nvPr>
            <p:ph type="title"/>
          </p:nvPr>
        </p:nvSpPr>
        <p:spPr/>
        <p:txBody>
          <a:bodyPr/>
          <a:lstStyle/>
          <a:p>
            <a:r>
              <a:rPr kumimoji="1" lang="zh-CN" altLang="en-US" dirty="0">
                <a:latin typeface="DengXian" panose="02010600030101010101" pitchFamily="2" charset="-122"/>
                <a:ea typeface="DengXian" panose="02010600030101010101" pitchFamily="2" charset="-122"/>
              </a:rPr>
              <a:t>框架详解</a:t>
            </a:r>
            <a:r>
              <a:rPr lang="en-US" altLang="zh-CN" dirty="0"/>
              <a:t>——</a:t>
            </a:r>
            <a:r>
              <a:rPr lang="zh-CN" altLang="en-US" dirty="0"/>
              <a:t>核心模块</a:t>
            </a:r>
            <a:r>
              <a:rPr lang="en-US" altLang="zh-CN" dirty="0"/>
              <a:t>——logs</a:t>
            </a:r>
            <a:endParaRPr lang="zh-CN" altLang="en-US" dirty="0"/>
          </a:p>
        </p:txBody>
      </p:sp>
      <p:sp>
        <p:nvSpPr>
          <p:cNvPr id="2" name="文本框 1">
            <a:extLst>
              <a:ext uri="{FF2B5EF4-FFF2-40B4-BE49-F238E27FC236}">
                <a16:creationId xmlns:a16="http://schemas.microsoft.com/office/drawing/2014/main" id="{FA631932-3607-5048-98CC-5BF2A8F028EB}"/>
              </a:ext>
            </a:extLst>
          </p:cNvPr>
          <p:cNvSpPr txBox="1"/>
          <p:nvPr/>
        </p:nvSpPr>
        <p:spPr>
          <a:xfrm>
            <a:off x="552971" y="1485578"/>
            <a:ext cx="3497048" cy="461665"/>
          </a:xfrm>
          <a:prstGeom prst="rect">
            <a:avLst/>
          </a:prstGeom>
          <a:noFill/>
        </p:spPr>
        <p:txBody>
          <a:bodyPr wrap="none" rtlCol="0">
            <a:spAutoFit/>
          </a:bodyPr>
          <a:lstStyle/>
          <a:p>
            <a:r>
              <a:rPr kumimoji="1" lang="en-US" altLang="zh-CN" dirty="0"/>
              <a:t>@tars/logs</a:t>
            </a:r>
            <a:r>
              <a:rPr kumimoji="1" lang="zh-CN" altLang="en-US" dirty="0"/>
              <a:t> </a:t>
            </a:r>
            <a:r>
              <a:rPr kumimoji="1" lang="en-US" altLang="zh-CN" dirty="0"/>
              <a:t>——</a:t>
            </a:r>
            <a:r>
              <a:rPr kumimoji="1" lang="zh-CN" altLang="en-US" dirty="0"/>
              <a:t> </a:t>
            </a:r>
            <a:r>
              <a:rPr kumimoji="1" lang="zh-CN" altLang="en-US" dirty="0">
                <a:latin typeface="DengXian" panose="02010600030101010101" pitchFamily="2" charset="-122"/>
                <a:ea typeface="DengXian" panose="02010600030101010101" pitchFamily="2" charset="-122"/>
              </a:rPr>
              <a:t>日志输出</a:t>
            </a:r>
            <a:endParaRPr kumimoji="1" lang="en-US" altLang="zh-CN" dirty="0">
              <a:latin typeface="DengXian" panose="02010600030101010101" pitchFamily="2" charset="-122"/>
              <a:ea typeface="DengXian" panose="02010600030101010101" pitchFamily="2" charset="-122"/>
            </a:endParaRPr>
          </a:p>
        </p:txBody>
      </p:sp>
      <p:pic>
        <p:nvPicPr>
          <p:cNvPr id="8" name="图片 7">
            <a:extLst>
              <a:ext uri="{FF2B5EF4-FFF2-40B4-BE49-F238E27FC236}">
                <a16:creationId xmlns:a16="http://schemas.microsoft.com/office/drawing/2014/main" id="{978F8A54-C76F-6D43-B753-44F9DF8C6C29}"/>
              </a:ext>
            </a:extLst>
          </p:cNvPr>
          <p:cNvPicPr>
            <a:picLocks noChangeAspect="1"/>
          </p:cNvPicPr>
          <p:nvPr/>
        </p:nvPicPr>
        <p:blipFill>
          <a:blip r:embed="rId3"/>
          <a:stretch>
            <a:fillRect/>
          </a:stretch>
        </p:blipFill>
        <p:spPr>
          <a:xfrm>
            <a:off x="624979" y="2136703"/>
            <a:ext cx="8204200" cy="1231900"/>
          </a:xfrm>
          <a:prstGeom prst="rect">
            <a:avLst/>
          </a:prstGeom>
        </p:spPr>
      </p:pic>
      <p:pic>
        <p:nvPicPr>
          <p:cNvPr id="9" name="图片 8">
            <a:extLst>
              <a:ext uri="{FF2B5EF4-FFF2-40B4-BE49-F238E27FC236}">
                <a16:creationId xmlns:a16="http://schemas.microsoft.com/office/drawing/2014/main" id="{BC93F558-E5E5-694C-AEC4-F8BA4F4E10CA}"/>
              </a:ext>
            </a:extLst>
          </p:cNvPr>
          <p:cNvPicPr>
            <a:picLocks noChangeAspect="1"/>
          </p:cNvPicPr>
          <p:nvPr/>
        </p:nvPicPr>
        <p:blipFill>
          <a:blip r:embed="rId4"/>
          <a:stretch>
            <a:fillRect/>
          </a:stretch>
        </p:blipFill>
        <p:spPr>
          <a:xfrm>
            <a:off x="624979" y="3490986"/>
            <a:ext cx="4419600" cy="2705100"/>
          </a:xfrm>
          <a:prstGeom prst="rect">
            <a:avLst/>
          </a:prstGeom>
        </p:spPr>
      </p:pic>
    </p:spTree>
    <p:extLst>
      <p:ext uri="{BB962C8B-B14F-4D97-AF65-F5344CB8AC3E}">
        <p14:creationId xmlns:p14="http://schemas.microsoft.com/office/powerpoint/2010/main" val="32182539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01F2E79-CEC4-4040-8AF1-524ECD2806FA}"/>
              </a:ext>
            </a:extLst>
          </p:cNvPr>
          <p:cNvSpPr>
            <a:spLocks noGrp="1"/>
          </p:cNvSpPr>
          <p:nvPr>
            <p:ph type="title"/>
          </p:nvPr>
        </p:nvSpPr>
        <p:spPr>
          <a:xfrm>
            <a:off x="1561083" y="2637707"/>
            <a:ext cx="9317731" cy="1080120"/>
          </a:xfrm>
        </p:spPr>
        <p:txBody>
          <a:bodyPr/>
          <a:lstStyle/>
          <a:p>
            <a:r>
              <a:rPr lang="en-US" altLang="zh-CN" dirty="0"/>
              <a:t>TARS</a:t>
            </a:r>
            <a:r>
              <a:rPr lang="zh-CN" altLang="en-US" dirty="0"/>
              <a:t> </a:t>
            </a:r>
            <a:r>
              <a:rPr lang="en-US" altLang="zh-CN" dirty="0"/>
              <a:t>Nodejs</a:t>
            </a:r>
            <a:r>
              <a:rPr lang="zh-CN" altLang="en-US" dirty="0"/>
              <a:t>简介</a:t>
            </a:r>
            <a:endParaRPr kumimoji="1" lang="zh-CN" altLang="en-US" dirty="0"/>
          </a:p>
        </p:txBody>
      </p:sp>
      <p:sp>
        <p:nvSpPr>
          <p:cNvPr id="3" name="文本框 2">
            <a:extLst>
              <a:ext uri="{FF2B5EF4-FFF2-40B4-BE49-F238E27FC236}">
                <a16:creationId xmlns:a16="http://schemas.microsoft.com/office/drawing/2014/main" id="{DF1A47F3-02CB-4046-88E5-0BBA0729D786}"/>
              </a:ext>
            </a:extLst>
          </p:cNvPr>
          <p:cNvSpPr txBox="1"/>
          <p:nvPr/>
        </p:nvSpPr>
        <p:spPr>
          <a:xfrm>
            <a:off x="728530" y="2904399"/>
            <a:ext cx="472513" cy="584775"/>
          </a:xfrm>
          <a:prstGeom prst="rect">
            <a:avLst/>
          </a:prstGeom>
        </p:spPr>
        <p:txBody>
          <a:bodyPr wrap="square" rtlCol="0">
            <a:spAutoFit/>
          </a:bodyPr>
          <a:lstStyle/>
          <a:p>
            <a:pPr algn="ctr"/>
            <a:r>
              <a:rPr kumimoji="1" lang="en-US" altLang="zh-CN" sz="3200" b="1" kern="1200" baseline="0" dirty="0">
                <a:solidFill>
                  <a:schemeClr val="bg1"/>
                </a:solidFill>
                <a:latin typeface="TencentSans W7" panose="020C04030202040F0204" pitchFamily="34" charset="-122"/>
                <a:ea typeface="TencentSans W7" panose="020C04030202040F0204" pitchFamily="34" charset="-122"/>
                <a:cs typeface="+mj-cs"/>
              </a:rPr>
              <a:t>1</a:t>
            </a:r>
            <a:endParaRPr kumimoji="1" lang="zh-CN" altLang="en-US" sz="3200" b="1" kern="1200" baseline="0" dirty="0">
              <a:solidFill>
                <a:schemeClr val="bg1"/>
              </a:solidFill>
              <a:latin typeface="TencentSans W7" panose="020C04030202040F0204" pitchFamily="34" charset="-122"/>
              <a:ea typeface="TencentSans W7" panose="020C04030202040F0204" pitchFamily="34" charset="-122"/>
              <a:cs typeface="+mj-cs"/>
            </a:endParaRPr>
          </a:p>
        </p:txBody>
      </p:sp>
    </p:spTree>
    <p:extLst>
      <p:ext uri="{BB962C8B-B14F-4D97-AF65-F5344CB8AC3E}">
        <p14:creationId xmlns:p14="http://schemas.microsoft.com/office/powerpoint/2010/main" val="16597342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91A584BE-1FB8-4674-B579-4C645C407CD3}"/>
              </a:ext>
            </a:extLst>
          </p:cNvPr>
          <p:cNvSpPr>
            <a:spLocks noGrp="1"/>
          </p:cNvSpPr>
          <p:nvPr>
            <p:ph type="title"/>
          </p:nvPr>
        </p:nvSpPr>
        <p:spPr>
          <a:xfrm>
            <a:off x="409574" y="342015"/>
            <a:ext cx="11376025" cy="1042516"/>
          </a:xfrm>
        </p:spPr>
        <p:txBody>
          <a:bodyPr/>
          <a:lstStyle/>
          <a:p>
            <a:r>
              <a:rPr lang="en-US" altLang="zh-CN" dirty="0"/>
              <a:t>TARS</a:t>
            </a:r>
            <a:r>
              <a:rPr lang="zh-CN" altLang="en-US" dirty="0"/>
              <a:t> </a:t>
            </a:r>
            <a:r>
              <a:rPr lang="en-US" altLang="zh-CN" dirty="0"/>
              <a:t>Nodejs</a:t>
            </a:r>
            <a:r>
              <a:rPr lang="zh-CN" altLang="en-US" dirty="0"/>
              <a:t>简介</a:t>
            </a:r>
          </a:p>
        </p:txBody>
      </p:sp>
      <p:sp>
        <p:nvSpPr>
          <p:cNvPr id="8" name="文本框 7">
            <a:extLst>
              <a:ext uri="{FF2B5EF4-FFF2-40B4-BE49-F238E27FC236}">
                <a16:creationId xmlns:a16="http://schemas.microsoft.com/office/drawing/2014/main" id="{C2A12987-DECA-5141-B578-6A0990A691E7}"/>
              </a:ext>
            </a:extLst>
          </p:cNvPr>
          <p:cNvSpPr txBox="1"/>
          <p:nvPr/>
        </p:nvSpPr>
        <p:spPr>
          <a:xfrm>
            <a:off x="9049915" y="2631026"/>
            <a:ext cx="2608406" cy="2308324"/>
          </a:xfrm>
          <a:prstGeom prst="rect">
            <a:avLst/>
          </a:prstGeom>
          <a:noFill/>
        </p:spPr>
        <p:txBody>
          <a:bodyPr wrap="none" rtlCol="0">
            <a:spAutoFit/>
          </a:bodyPr>
          <a:lstStyle/>
          <a:p>
            <a:pPr marL="342900" indent="-342900">
              <a:buFont typeface="Arial" panose="020B0604020202020204" pitchFamily="34" charset="0"/>
              <a:buChar char="•"/>
            </a:pPr>
            <a:r>
              <a:rPr kumimoji="1" lang="zh-CN" altLang="en-US" dirty="0">
                <a:latin typeface="DengXian" panose="02010600030101010101" pitchFamily="2" charset="-122"/>
                <a:ea typeface="DengXian" panose="02010600030101010101" pitchFamily="2" charset="-122"/>
              </a:rPr>
              <a:t>进程管理</a:t>
            </a:r>
            <a:endParaRPr kumimoji="1" lang="en-US" altLang="zh-CN" dirty="0">
              <a:latin typeface="DengXian" panose="02010600030101010101" pitchFamily="2" charset="-122"/>
              <a:ea typeface="DengXian" panose="02010600030101010101" pitchFamily="2" charset="-122"/>
            </a:endParaRPr>
          </a:p>
          <a:p>
            <a:pPr marL="342900" indent="-342900">
              <a:buFont typeface="Arial" panose="020B0604020202020204" pitchFamily="34" charset="0"/>
              <a:buChar char="•"/>
            </a:pPr>
            <a:r>
              <a:rPr kumimoji="1" lang="zh-CN" altLang="en-US" dirty="0">
                <a:latin typeface="DengXian" panose="02010600030101010101" pitchFamily="2" charset="-122"/>
                <a:ea typeface="DengXian" panose="02010600030101010101" pitchFamily="2" charset="-122"/>
              </a:rPr>
              <a:t>日志查看</a:t>
            </a:r>
            <a:endParaRPr kumimoji="1" lang="en-US" altLang="zh-CN" dirty="0">
              <a:latin typeface="DengXian" panose="02010600030101010101" pitchFamily="2" charset="-122"/>
              <a:ea typeface="DengXian" panose="02010600030101010101" pitchFamily="2" charset="-122"/>
            </a:endParaRPr>
          </a:p>
          <a:p>
            <a:pPr marL="342900" indent="-342900">
              <a:buFont typeface="Arial" panose="020B0604020202020204" pitchFamily="34" charset="0"/>
              <a:buChar char="•"/>
            </a:pPr>
            <a:r>
              <a:rPr kumimoji="1" lang="zh-CN" altLang="en-US" dirty="0">
                <a:latin typeface="DengXian" panose="02010600030101010101" pitchFamily="2" charset="-122"/>
                <a:ea typeface="DengXian" panose="02010600030101010101" pitchFamily="2" charset="-122"/>
              </a:rPr>
              <a:t>请求监控</a:t>
            </a:r>
            <a:endParaRPr kumimoji="1" lang="en-US" altLang="zh-CN" dirty="0">
              <a:latin typeface="DengXian" panose="02010600030101010101" pitchFamily="2" charset="-122"/>
              <a:ea typeface="DengXian" panose="02010600030101010101" pitchFamily="2" charset="-122"/>
            </a:endParaRPr>
          </a:p>
          <a:p>
            <a:pPr marL="342900" indent="-342900">
              <a:buFont typeface="Arial" panose="020B0604020202020204" pitchFamily="34" charset="0"/>
              <a:buChar char="•"/>
            </a:pPr>
            <a:r>
              <a:rPr kumimoji="1" lang="zh-CN" altLang="en-US" dirty="0">
                <a:latin typeface="DengXian" panose="02010600030101010101" pitchFamily="2" charset="-122"/>
                <a:ea typeface="DengXian" panose="02010600030101010101" pitchFamily="2" charset="-122"/>
              </a:rPr>
              <a:t>特性监控</a:t>
            </a:r>
            <a:endParaRPr kumimoji="1" lang="en-US" altLang="zh-CN" dirty="0">
              <a:latin typeface="DengXian" panose="02010600030101010101" pitchFamily="2" charset="-122"/>
              <a:ea typeface="DengXian" panose="02010600030101010101" pitchFamily="2" charset="-122"/>
            </a:endParaRPr>
          </a:p>
          <a:p>
            <a:pPr marL="342900" indent="-342900">
              <a:buFont typeface="Arial" panose="020B0604020202020204" pitchFamily="34" charset="0"/>
              <a:buChar char="•"/>
            </a:pPr>
            <a:r>
              <a:rPr kumimoji="1" lang="zh-CN" altLang="en-US" dirty="0">
                <a:latin typeface="DengXian" panose="02010600030101010101" pitchFamily="2" charset="-122"/>
                <a:ea typeface="DengXian" panose="02010600030101010101" pitchFamily="2" charset="-122"/>
              </a:rPr>
              <a:t>快速部署</a:t>
            </a:r>
            <a:r>
              <a:rPr kumimoji="1" lang="en-US" altLang="zh-CN" dirty="0">
                <a:latin typeface="DengXian" panose="02010600030101010101" pitchFamily="2" charset="-122"/>
                <a:ea typeface="DengXian" panose="02010600030101010101" pitchFamily="2" charset="-122"/>
              </a:rPr>
              <a:t>&amp;</a:t>
            </a:r>
            <a:r>
              <a:rPr kumimoji="1" lang="zh-CN" altLang="en-US" dirty="0">
                <a:latin typeface="DengXian" panose="02010600030101010101" pitchFamily="2" charset="-122"/>
                <a:ea typeface="DengXian" panose="02010600030101010101" pitchFamily="2" charset="-122"/>
              </a:rPr>
              <a:t>扩容</a:t>
            </a:r>
            <a:endParaRPr kumimoji="1" lang="en-US" altLang="zh-CN" dirty="0">
              <a:latin typeface="DengXian" panose="02010600030101010101" pitchFamily="2" charset="-122"/>
              <a:ea typeface="DengXian" panose="02010600030101010101" pitchFamily="2" charset="-122"/>
            </a:endParaRPr>
          </a:p>
          <a:p>
            <a:pPr marL="342900" indent="-342900">
              <a:buFont typeface="Arial" panose="020B0604020202020204" pitchFamily="34" charset="0"/>
              <a:buChar char="•"/>
            </a:pPr>
            <a:r>
              <a:rPr kumimoji="1" lang="en-US" altLang="zh-CN" dirty="0">
                <a:latin typeface="DengXian" panose="02010600030101010101" pitchFamily="2" charset="-122"/>
                <a:ea typeface="DengXian" panose="02010600030101010101" pitchFamily="2" charset="-122"/>
              </a:rPr>
              <a:t>RPC</a:t>
            </a:r>
            <a:endParaRPr kumimoji="1" lang="zh-CN" altLang="en-US" dirty="0">
              <a:latin typeface="DengXian" panose="02010600030101010101" pitchFamily="2" charset="-122"/>
              <a:ea typeface="DengXian" panose="02010600030101010101" pitchFamily="2" charset="-122"/>
            </a:endParaRPr>
          </a:p>
        </p:txBody>
      </p:sp>
      <p:sp>
        <p:nvSpPr>
          <p:cNvPr id="18" name="文本框 17">
            <a:extLst>
              <a:ext uri="{FF2B5EF4-FFF2-40B4-BE49-F238E27FC236}">
                <a16:creationId xmlns:a16="http://schemas.microsoft.com/office/drawing/2014/main" id="{96380B62-F3BF-4041-8C6B-1C7147135DD9}"/>
              </a:ext>
            </a:extLst>
          </p:cNvPr>
          <p:cNvSpPr txBox="1"/>
          <p:nvPr/>
        </p:nvSpPr>
        <p:spPr>
          <a:xfrm>
            <a:off x="9049915" y="2046251"/>
            <a:ext cx="1830950" cy="584775"/>
          </a:xfrm>
          <a:prstGeom prst="rect">
            <a:avLst/>
          </a:prstGeom>
          <a:noFill/>
        </p:spPr>
        <p:txBody>
          <a:bodyPr wrap="none" rtlCol="0">
            <a:spAutoFit/>
          </a:bodyPr>
          <a:lstStyle/>
          <a:p>
            <a:r>
              <a:rPr kumimoji="1" lang="zh-CN" altLang="en-US" sz="1600" dirty="0">
                <a:latin typeface="DengXian" panose="02010600030101010101" pitchFamily="2" charset="-122"/>
                <a:ea typeface="DengXian" panose="02010600030101010101" pitchFamily="2" charset="-122"/>
              </a:rPr>
              <a:t>让你的</a:t>
            </a:r>
            <a:r>
              <a:rPr kumimoji="1" lang="en-US" altLang="zh-CN" sz="1600" dirty="0">
                <a:latin typeface="DengXian" panose="02010600030101010101" pitchFamily="2" charset="-122"/>
                <a:ea typeface="DengXian" panose="02010600030101010101" pitchFamily="2" charset="-122"/>
              </a:rPr>
              <a:t>Nodejs</a:t>
            </a:r>
            <a:r>
              <a:rPr kumimoji="1" lang="zh-CN" altLang="en-US" sz="1600" dirty="0">
                <a:latin typeface="DengXian" panose="02010600030101010101" pitchFamily="2" charset="-122"/>
                <a:ea typeface="DengXian" panose="02010600030101010101" pitchFamily="2" charset="-122"/>
              </a:rPr>
              <a:t>代码</a:t>
            </a:r>
            <a:endParaRPr kumimoji="1" lang="en-US" altLang="zh-CN" sz="1600" dirty="0">
              <a:latin typeface="DengXian" panose="02010600030101010101" pitchFamily="2" charset="-122"/>
              <a:ea typeface="DengXian" panose="02010600030101010101" pitchFamily="2" charset="-122"/>
            </a:endParaRPr>
          </a:p>
          <a:p>
            <a:r>
              <a:rPr kumimoji="1" lang="zh-CN" altLang="en-US" sz="1600" dirty="0">
                <a:latin typeface="DengXian" panose="02010600030101010101" pitchFamily="2" charset="-122"/>
                <a:ea typeface="DengXian" panose="02010600030101010101" pitchFamily="2" charset="-122"/>
              </a:rPr>
              <a:t>瞬间拥有 </a:t>
            </a:r>
            <a:r>
              <a:rPr kumimoji="1" lang="en-US" altLang="zh-CN" sz="1600" dirty="0">
                <a:latin typeface="DengXian" panose="02010600030101010101" pitchFamily="2" charset="-122"/>
                <a:ea typeface="DengXian" panose="02010600030101010101" pitchFamily="2" charset="-122"/>
              </a:rPr>
              <a:t>:</a:t>
            </a:r>
            <a:endParaRPr kumimoji="1" lang="zh-CN" altLang="en-US" sz="1600" dirty="0">
              <a:latin typeface="DengXian" panose="02010600030101010101" pitchFamily="2" charset="-122"/>
              <a:ea typeface="DengXian" panose="02010600030101010101" pitchFamily="2" charset="-122"/>
            </a:endParaRPr>
          </a:p>
        </p:txBody>
      </p:sp>
      <p:pic>
        <p:nvPicPr>
          <p:cNvPr id="26" name="图片 25" descr="图形用户界面, 应用程序&#10;&#10;描述已自动生成">
            <a:extLst>
              <a:ext uri="{FF2B5EF4-FFF2-40B4-BE49-F238E27FC236}">
                <a16:creationId xmlns:a16="http://schemas.microsoft.com/office/drawing/2014/main" id="{B53B95E0-B499-4343-A973-253CA44B252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6854" y="1917626"/>
            <a:ext cx="7987798" cy="3790006"/>
          </a:xfrm>
          <a:prstGeom prst="rect">
            <a:avLst/>
          </a:prstGeom>
        </p:spPr>
      </p:pic>
    </p:spTree>
    <p:extLst>
      <p:ext uri="{BB962C8B-B14F-4D97-AF65-F5344CB8AC3E}">
        <p14:creationId xmlns:p14="http://schemas.microsoft.com/office/powerpoint/2010/main" val="9190940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01F2E79-CEC4-4040-8AF1-524ECD2806FA}"/>
              </a:ext>
            </a:extLst>
          </p:cNvPr>
          <p:cNvSpPr>
            <a:spLocks noGrp="1"/>
          </p:cNvSpPr>
          <p:nvPr>
            <p:ph type="title"/>
          </p:nvPr>
        </p:nvSpPr>
        <p:spPr>
          <a:xfrm>
            <a:off x="1561083" y="2637707"/>
            <a:ext cx="9317731" cy="1080120"/>
          </a:xfrm>
        </p:spPr>
        <p:txBody>
          <a:bodyPr/>
          <a:lstStyle/>
          <a:p>
            <a:r>
              <a:rPr lang="zh-CN" altLang="en-US" dirty="0"/>
              <a:t>快速上手</a:t>
            </a:r>
            <a:endParaRPr kumimoji="1" lang="zh-CN" altLang="en-US" dirty="0"/>
          </a:p>
        </p:txBody>
      </p:sp>
      <p:sp>
        <p:nvSpPr>
          <p:cNvPr id="3" name="文本框 2">
            <a:extLst>
              <a:ext uri="{FF2B5EF4-FFF2-40B4-BE49-F238E27FC236}">
                <a16:creationId xmlns:a16="http://schemas.microsoft.com/office/drawing/2014/main" id="{DF1A47F3-02CB-4046-88E5-0BBA0729D786}"/>
              </a:ext>
            </a:extLst>
          </p:cNvPr>
          <p:cNvSpPr txBox="1"/>
          <p:nvPr/>
        </p:nvSpPr>
        <p:spPr>
          <a:xfrm>
            <a:off x="728530" y="2904399"/>
            <a:ext cx="472513" cy="584775"/>
          </a:xfrm>
          <a:prstGeom prst="rect">
            <a:avLst/>
          </a:prstGeom>
        </p:spPr>
        <p:txBody>
          <a:bodyPr wrap="square" rtlCol="0">
            <a:spAutoFit/>
          </a:bodyPr>
          <a:lstStyle/>
          <a:p>
            <a:pPr algn="ctr"/>
            <a:r>
              <a:rPr kumimoji="1" lang="en-US" altLang="zh-CN" sz="3200" b="1" dirty="0">
                <a:solidFill>
                  <a:schemeClr val="bg1"/>
                </a:solidFill>
                <a:latin typeface="TencentSans W7" panose="020C04030202040F0204" pitchFamily="34" charset="-122"/>
                <a:ea typeface="TencentSans W7" panose="020C04030202040F0204" pitchFamily="34" charset="-122"/>
                <a:cs typeface="+mj-cs"/>
              </a:rPr>
              <a:t>2</a:t>
            </a:r>
            <a:endParaRPr kumimoji="1" lang="zh-CN" altLang="en-US" sz="3200" b="1" kern="1200" baseline="0" dirty="0">
              <a:solidFill>
                <a:schemeClr val="bg1"/>
              </a:solidFill>
              <a:latin typeface="TencentSans W7" panose="020C04030202040F0204" pitchFamily="34" charset="-122"/>
              <a:ea typeface="TencentSans W7" panose="020C04030202040F0204" pitchFamily="34" charset="-122"/>
              <a:cs typeface="+mj-cs"/>
            </a:endParaRPr>
          </a:p>
        </p:txBody>
      </p:sp>
    </p:spTree>
    <p:extLst>
      <p:ext uri="{BB962C8B-B14F-4D97-AF65-F5344CB8AC3E}">
        <p14:creationId xmlns:p14="http://schemas.microsoft.com/office/powerpoint/2010/main" val="31504111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91A584BE-1FB8-4674-B579-4C645C407CD3}"/>
              </a:ext>
            </a:extLst>
          </p:cNvPr>
          <p:cNvSpPr>
            <a:spLocks noGrp="1"/>
          </p:cNvSpPr>
          <p:nvPr>
            <p:ph type="title"/>
          </p:nvPr>
        </p:nvSpPr>
        <p:spPr/>
        <p:txBody>
          <a:bodyPr/>
          <a:lstStyle/>
          <a:p>
            <a:r>
              <a:rPr kumimoji="1" lang="zh-CN" altLang="en-US" dirty="0">
                <a:latin typeface="DengXian" panose="02010600030101010101" pitchFamily="2" charset="-122"/>
                <a:ea typeface="DengXian" panose="02010600030101010101" pitchFamily="2" charset="-122"/>
              </a:rPr>
              <a:t>快速上手</a:t>
            </a:r>
            <a:r>
              <a:rPr kumimoji="1" lang="en-US" altLang="zh-CN" dirty="0">
                <a:latin typeface="DengXian" panose="02010600030101010101" pitchFamily="2" charset="-122"/>
                <a:ea typeface="DengXian" panose="02010600030101010101" pitchFamily="2" charset="-122"/>
              </a:rPr>
              <a:t>——</a:t>
            </a:r>
            <a:r>
              <a:rPr kumimoji="1" lang="zh-CN" altLang="en-US" dirty="0">
                <a:latin typeface="DengXian" panose="02010600030101010101" pitchFamily="2" charset="-122"/>
                <a:ea typeface="DengXian" panose="02010600030101010101" pitchFamily="2" charset="-122"/>
              </a:rPr>
              <a:t>准备工作</a:t>
            </a:r>
            <a:endParaRPr lang="zh-CN" altLang="en-US" dirty="0"/>
          </a:p>
        </p:txBody>
      </p:sp>
      <p:sp>
        <p:nvSpPr>
          <p:cNvPr id="4" name="矩形 3">
            <a:extLst>
              <a:ext uri="{FF2B5EF4-FFF2-40B4-BE49-F238E27FC236}">
                <a16:creationId xmlns:a16="http://schemas.microsoft.com/office/drawing/2014/main" id="{19D4DF51-8EC8-3246-AC9A-AF907BD2CA04}"/>
              </a:ext>
            </a:extLst>
          </p:cNvPr>
          <p:cNvSpPr/>
          <p:nvPr/>
        </p:nvSpPr>
        <p:spPr>
          <a:xfrm>
            <a:off x="408955" y="6063150"/>
            <a:ext cx="6840141" cy="338554"/>
          </a:xfrm>
          <a:prstGeom prst="rect">
            <a:avLst/>
          </a:prstGeom>
        </p:spPr>
        <p:txBody>
          <a:bodyPr wrap="square">
            <a:spAutoFit/>
          </a:bodyPr>
          <a:lstStyle/>
          <a:p>
            <a:r>
              <a:rPr lang="en" altLang="zh-CN" sz="1600" dirty="0" err="1">
                <a:solidFill>
                  <a:srgbClr val="24292E"/>
                </a:solidFill>
                <a:latin typeface="SFMono-Regular"/>
              </a:rPr>
              <a:t>npm</a:t>
            </a:r>
            <a:r>
              <a:rPr lang="en" altLang="zh-CN" sz="1600" dirty="0">
                <a:solidFill>
                  <a:srgbClr val="24292E"/>
                </a:solidFill>
                <a:latin typeface="SFMono-Regular"/>
              </a:rPr>
              <a:t> install @tars/deploy @tars/</a:t>
            </a:r>
            <a:r>
              <a:rPr lang="en" altLang="zh-CN" sz="1600" dirty="0" err="1">
                <a:solidFill>
                  <a:srgbClr val="24292E"/>
                </a:solidFill>
                <a:latin typeface="SFMono-Regular"/>
              </a:rPr>
              <a:t>nodetools</a:t>
            </a:r>
            <a:r>
              <a:rPr lang="en" altLang="zh-CN" sz="1600" dirty="0">
                <a:solidFill>
                  <a:srgbClr val="24292E"/>
                </a:solidFill>
                <a:latin typeface="SFMono-Regular"/>
              </a:rPr>
              <a:t>-cli -g </a:t>
            </a:r>
            <a:endParaRPr lang="zh-CN" altLang="en-US" sz="1600" dirty="0"/>
          </a:p>
        </p:txBody>
      </p:sp>
      <p:sp>
        <p:nvSpPr>
          <p:cNvPr id="5" name="文本框 4">
            <a:extLst>
              <a:ext uri="{FF2B5EF4-FFF2-40B4-BE49-F238E27FC236}">
                <a16:creationId xmlns:a16="http://schemas.microsoft.com/office/drawing/2014/main" id="{7E4EFD92-6A1D-E049-84A7-B16E955B7E6C}"/>
              </a:ext>
            </a:extLst>
          </p:cNvPr>
          <p:cNvSpPr txBox="1"/>
          <p:nvPr/>
        </p:nvSpPr>
        <p:spPr>
          <a:xfrm>
            <a:off x="409574" y="1197546"/>
            <a:ext cx="3275256" cy="461665"/>
          </a:xfrm>
          <a:prstGeom prst="rect">
            <a:avLst/>
          </a:prstGeom>
          <a:noFill/>
        </p:spPr>
        <p:txBody>
          <a:bodyPr wrap="none" rtlCol="0">
            <a:spAutoFit/>
          </a:bodyPr>
          <a:lstStyle/>
          <a:p>
            <a:r>
              <a:rPr kumimoji="1" lang="zh-CN" altLang="en-US" dirty="0">
                <a:latin typeface="DengXian" panose="02010600030101010101" pitchFamily="2" charset="-122"/>
                <a:ea typeface="DengXian" panose="02010600030101010101" pitchFamily="2" charset="-122"/>
              </a:rPr>
              <a:t>在</a:t>
            </a:r>
            <a:r>
              <a:rPr kumimoji="1" lang="en-US" altLang="zh-CN" dirty="0">
                <a:latin typeface="DengXian" panose="02010600030101010101" pitchFamily="2" charset="-122"/>
                <a:ea typeface="DengXian" panose="02010600030101010101" pitchFamily="2" charset="-122"/>
              </a:rPr>
              <a:t>Tars</a:t>
            </a:r>
            <a:r>
              <a:rPr kumimoji="1" lang="zh-CN" altLang="en-US" dirty="0">
                <a:latin typeface="DengXian" panose="02010600030101010101" pitchFamily="2" charset="-122"/>
                <a:ea typeface="DengXian" panose="02010600030101010101" pitchFamily="2" charset="-122"/>
              </a:rPr>
              <a:t> </a:t>
            </a:r>
            <a:r>
              <a:rPr kumimoji="1" lang="en-US" altLang="zh-CN" dirty="0">
                <a:latin typeface="DengXian" panose="02010600030101010101" pitchFamily="2" charset="-122"/>
                <a:ea typeface="DengXian" panose="02010600030101010101" pitchFamily="2" charset="-122"/>
              </a:rPr>
              <a:t>Web</a:t>
            </a:r>
            <a:r>
              <a:rPr kumimoji="1" lang="zh-CN" altLang="en-US" dirty="0">
                <a:latin typeface="DengXian" panose="02010600030101010101" pitchFamily="2" charset="-122"/>
                <a:ea typeface="DengXian" panose="02010600030101010101" pitchFamily="2" charset="-122"/>
              </a:rPr>
              <a:t>上创建服务</a:t>
            </a:r>
          </a:p>
        </p:txBody>
      </p:sp>
      <p:sp>
        <p:nvSpPr>
          <p:cNvPr id="10" name="文本框 9">
            <a:extLst>
              <a:ext uri="{FF2B5EF4-FFF2-40B4-BE49-F238E27FC236}">
                <a16:creationId xmlns:a16="http://schemas.microsoft.com/office/drawing/2014/main" id="{1314EF06-0491-7B40-B930-9C6C21036BC9}"/>
              </a:ext>
            </a:extLst>
          </p:cNvPr>
          <p:cNvSpPr txBox="1"/>
          <p:nvPr/>
        </p:nvSpPr>
        <p:spPr>
          <a:xfrm>
            <a:off x="336947" y="5487086"/>
            <a:ext cx="3877985" cy="461665"/>
          </a:xfrm>
          <a:prstGeom prst="rect">
            <a:avLst/>
          </a:prstGeom>
          <a:noFill/>
        </p:spPr>
        <p:txBody>
          <a:bodyPr wrap="none" rtlCol="0">
            <a:spAutoFit/>
          </a:bodyPr>
          <a:lstStyle/>
          <a:p>
            <a:r>
              <a:rPr kumimoji="1" lang="zh-CN" altLang="en-US" dirty="0">
                <a:latin typeface="DengXian" panose="02010600030101010101" pitchFamily="2" charset="-122"/>
                <a:ea typeface="DengXian" panose="02010600030101010101" pitchFamily="2" charset="-122"/>
              </a:rPr>
              <a:t>安装打包工具和脚手架工具</a:t>
            </a:r>
          </a:p>
        </p:txBody>
      </p:sp>
      <p:pic>
        <p:nvPicPr>
          <p:cNvPr id="7" name="图片 6" descr="图形用户界面, 文本, 应用程序&#10;&#10;描述已自动生成">
            <a:extLst>
              <a:ext uri="{FF2B5EF4-FFF2-40B4-BE49-F238E27FC236}">
                <a16:creationId xmlns:a16="http://schemas.microsoft.com/office/drawing/2014/main" id="{6A83EB1F-A4A7-164A-9713-9A3691B5EE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2971" y="1686048"/>
            <a:ext cx="9433048" cy="3757498"/>
          </a:xfrm>
          <a:prstGeom prst="rect">
            <a:avLst/>
          </a:prstGeom>
        </p:spPr>
      </p:pic>
      <p:sp>
        <p:nvSpPr>
          <p:cNvPr id="11" name="文本框 10">
            <a:extLst>
              <a:ext uri="{FF2B5EF4-FFF2-40B4-BE49-F238E27FC236}">
                <a16:creationId xmlns:a16="http://schemas.microsoft.com/office/drawing/2014/main" id="{73CC1293-B24A-DF4E-8856-0E599D4E72FB}"/>
              </a:ext>
            </a:extLst>
          </p:cNvPr>
          <p:cNvSpPr txBox="1"/>
          <p:nvPr/>
        </p:nvSpPr>
        <p:spPr>
          <a:xfrm>
            <a:off x="5665539" y="5487086"/>
            <a:ext cx="3970959" cy="461665"/>
          </a:xfrm>
          <a:prstGeom prst="rect">
            <a:avLst/>
          </a:prstGeom>
          <a:noFill/>
        </p:spPr>
        <p:txBody>
          <a:bodyPr wrap="none" rtlCol="0">
            <a:spAutoFit/>
          </a:bodyPr>
          <a:lstStyle/>
          <a:p>
            <a:r>
              <a:rPr kumimoji="1" lang="zh-CN" altLang="en-US" dirty="0">
                <a:latin typeface="DengXian" panose="02010600030101010101" pitchFamily="2" charset="-122"/>
                <a:ea typeface="DengXian" panose="02010600030101010101" pitchFamily="2" charset="-122"/>
              </a:rPr>
              <a:t>下载</a:t>
            </a:r>
            <a:r>
              <a:rPr kumimoji="1" lang="en-US" altLang="zh-CN" dirty="0">
                <a:latin typeface="DengXian" panose="02010600030101010101" pitchFamily="2" charset="-122"/>
                <a:ea typeface="DengXian" panose="02010600030101010101" pitchFamily="2" charset="-122"/>
              </a:rPr>
              <a:t>tars2node</a:t>
            </a:r>
            <a:r>
              <a:rPr kumimoji="1" lang="zh-CN" altLang="en-US" dirty="0">
                <a:latin typeface="DengXian" panose="02010600030101010101" pitchFamily="2" charset="-122"/>
                <a:ea typeface="DengXian" panose="02010600030101010101" pitchFamily="2" charset="-122"/>
              </a:rPr>
              <a:t>代码转换工具</a:t>
            </a:r>
          </a:p>
        </p:txBody>
      </p:sp>
      <p:sp>
        <p:nvSpPr>
          <p:cNvPr id="2" name="文本框 1">
            <a:extLst>
              <a:ext uri="{FF2B5EF4-FFF2-40B4-BE49-F238E27FC236}">
                <a16:creationId xmlns:a16="http://schemas.microsoft.com/office/drawing/2014/main" id="{F3005A99-96F3-6C4B-B2DC-D21FDD2A8829}"/>
              </a:ext>
            </a:extLst>
          </p:cNvPr>
          <p:cNvSpPr txBox="1"/>
          <p:nvPr/>
        </p:nvSpPr>
        <p:spPr>
          <a:xfrm>
            <a:off x="5740233" y="6043568"/>
            <a:ext cx="3741730" cy="338554"/>
          </a:xfrm>
          <a:prstGeom prst="rect">
            <a:avLst/>
          </a:prstGeom>
          <a:noFill/>
        </p:spPr>
        <p:txBody>
          <a:bodyPr wrap="none" rtlCol="0">
            <a:spAutoFit/>
          </a:bodyPr>
          <a:lstStyle/>
          <a:p>
            <a:r>
              <a:rPr kumimoji="1" lang="en" altLang="zh-CN" sz="1600" dirty="0">
                <a:latin typeface="DengXian" panose="02010600030101010101" pitchFamily="2" charset="-122"/>
                <a:ea typeface="DengXian" panose="02010600030101010101" pitchFamily="2" charset="-122"/>
                <a:hlinkClick r:id="rId4"/>
              </a:rPr>
              <a:t>https://</a:t>
            </a:r>
            <a:r>
              <a:rPr kumimoji="1" lang="en" altLang="zh-CN" sz="1600" dirty="0" err="1">
                <a:latin typeface="DengXian" panose="02010600030101010101" pitchFamily="2" charset="-122"/>
                <a:ea typeface="DengXian" panose="02010600030101010101" pitchFamily="2" charset="-122"/>
                <a:hlinkClick r:id="rId4"/>
              </a:rPr>
              <a:t>github.com</a:t>
            </a:r>
            <a:r>
              <a:rPr kumimoji="1" lang="en" altLang="zh-CN" sz="1600" dirty="0">
                <a:latin typeface="DengXian" panose="02010600030101010101" pitchFamily="2" charset="-122"/>
                <a:ea typeface="DengXian" panose="02010600030101010101" pitchFamily="2" charset="-122"/>
                <a:hlinkClick r:id="rId4"/>
              </a:rPr>
              <a:t>/tars-node/tars2node</a:t>
            </a:r>
            <a:endParaRPr kumimoji="1" lang="zh-CN" altLang="en-US" sz="1600" dirty="0">
              <a:latin typeface="DengXian" panose="02010600030101010101" pitchFamily="2" charset="-122"/>
              <a:ea typeface="DengXian" panose="02010600030101010101" pitchFamily="2" charset="-122"/>
            </a:endParaRPr>
          </a:p>
        </p:txBody>
      </p:sp>
    </p:spTree>
    <p:extLst>
      <p:ext uri="{BB962C8B-B14F-4D97-AF65-F5344CB8AC3E}">
        <p14:creationId xmlns:p14="http://schemas.microsoft.com/office/powerpoint/2010/main" val="34991712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91A584BE-1FB8-4674-B579-4C645C407CD3}"/>
              </a:ext>
            </a:extLst>
          </p:cNvPr>
          <p:cNvSpPr>
            <a:spLocks noGrp="1"/>
          </p:cNvSpPr>
          <p:nvPr>
            <p:ph type="title"/>
          </p:nvPr>
        </p:nvSpPr>
        <p:spPr/>
        <p:txBody>
          <a:bodyPr/>
          <a:lstStyle/>
          <a:p>
            <a:r>
              <a:rPr kumimoji="1" lang="zh-CN" altLang="en-US" dirty="0">
                <a:latin typeface="DengXian" panose="02010600030101010101" pitchFamily="2" charset="-122"/>
                <a:ea typeface="DengXian" panose="02010600030101010101" pitchFamily="2" charset="-122"/>
              </a:rPr>
              <a:t>快速上手</a:t>
            </a:r>
            <a:r>
              <a:rPr lang="en-US" altLang="zh-CN" dirty="0"/>
              <a:t>——</a:t>
            </a:r>
            <a:r>
              <a:rPr lang="zh-CN" altLang="en-US" dirty="0"/>
              <a:t>创建、发布</a:t>
            </a:r>
            <a:r>
              <a:rPr lang="en-US" altLang="zh-CN" dirty="0"/>
              <a:t>HTTP</a:t>
            </a:r>
            <a:r>
              <a:rPr lang="zh-CN" altLang="en-US" dirty="0"/>
              <a:t>服务</a:t>
            </a:r>
          </a:p>
        </p:txBody>
      </p:sp>
      <p:sp>
        <p:nvSpPr>
          <p:cNvPr id="11" name="文本框 10">
            <a:extLst>
              <a:ext uri="{FF2B5EF4-FFF2-40B4-BE49-F238E27FC236}">
                <a16:creationId xmlns:a16="http://schemas.microsoft.com/office/drawing/2014/main" id="{0E2102AA-0FB3-2F4E-98F2-4026CD1D2410}"/>
              </a:ext>
            </a:extLst>
          </p:cNvPr>
          <p:cNvSpPr txBox="1"/>
          <p:nvPr/>
        </p:nvSpPr>
        <p:spPr>
          <a:xfrm>
            <a:off x="409574" y="1314174"/>
            <a:ext cx="3637534" cy="461665"/>
          </a:xfrm>
          <a:prstGeom prst="rect">
            <a:avLst/>
          </a:prstGeom>
          <a:noFill/>
        </p:spPr>
        <p:txBody>
          <a:bodyPr wrap="none" rtlCol="0">
            <a:spAutoFit/>
          </a:bodyPr>
          <a:lstStyle/>
          <a:p>
            <a:r>
              <a:rPr kumimoji="1" lang="en-US" altLang="zh-CN" dirty="0">
                <a:solidFill>
                  <a:srgbClr val="01A3FF"/>
                </a:solidFill>
                <a:latin typeface="DengXian" panose="02010600030101010101" pitchFamily="2" charset="-122"/>
                <a:ea typeface="DengXian" panose="02010600030101010101" pitchFamily="2" charset="-122"/>
              </a:rPr>
              <a:t>Step1. </a:t>
            </a:r>
            <a:r>
              <a:rPr kumimoji="1" lang="zh-CN" altLang="en-US" dirty="0">
                <a:solidFill>
                  <a:srgbClr val="01A3FF"/>
                </a:solidFill>
                <a:latin typeface="DengXian" panose="02010600030101010101" pitchFamily="2" charset="-122"/>
                <a:ea typeface="DengXian" panose="02010600030101010101" pitchFamily="2" charset="-122"/>
              </a:rPr>
              <a:t>创建</a:t>
            </a:r>
            <a:r>
              <a:rPr kumimoji="1" lang="en-US" altLang="zh-CN" dirty="0">
                <a:solidFill>
                  <a:srgbClr val="01A3FF"/>
                </a:solidFill>
                <a:latin typeface="DengXian" panose="02010600030101010101" pitchFamily="2" charset="-122"/>
                <a:ea typeface="DengXian" panose="02010600030101010101" pitchFamily="2" charset="-122"/>
              </a:rPr>
              <a:t>HTTP</a:t>
            </a:r>
            <a:r>
              <a:rPr kumimoji="1" lang="zh-CN" altLang="en-US" dirty="0">
                <a:solidFill>
                  <a:srgbClr val="01A3FF"/>
                </a:solidFill>
                <a:latin typeface="DengXian" panose="02010600030101010101" pitchFamily="2" charset="-122"/>
                <a:ea typeface="DengXian" panose="02010600030101010101" pitchFamily="2" charset="-122"/>
              </a:rPr>
              <a:t>服务项目</a:t>
            </a:r>
          </a:p>
        </p:txBody>
      </p:sp>
      <p:sp>
        <p:nvSpPr>
          <p:cNvPr id="12" name="文本框 11">
            <a:extLst>
              <a:ext uri="{FF2B5EF4-FFF2-40B4-BE49-F238E27FC236}">
                <a16:creationId xmlns:a16="http://schemas.microsoft.com/office/drawing/2014/main" id="{E95647B1-6874-CB4F-8124-D7674371FB50}"/>
              </a:ext>
            </a:extLst>
          </p:cNvPr>
          <p:cNvSpPr txBox="1"/>
          <p:nvPr/>
        </p:nvSpPr>
        <p:spPr>
          <a:xfrm>
            <a:off x="5953571" y="1301527"/>
            <a:ext cx="4680520" cy="461665"/>
          </a:xfrm>
          <a:prstGeom prst="rect">
            <a:avLst/>
          </a:prstGeom>
          <a:noFill/>
        </p:spPr>
        <p:txBody>
          <a:bodyPr wrap="square" rtlCol="0">
            <a:spAutoFit/>
          </a:bodyPr>
          <a:lstStyle/>
          <a:p>
            <a:r>
              <a:rPr kumimoji="1" lang="en-US" altLang="zh-CN" dirty="0">
                <a:solidFill>
                  <a:srgbClr val="01A3FF"/>
                </a:solidFill>
                <a:latin typeface="DengXian" panose="02010600030101010101" pitchFamily="2" charset="-122"/>
                <a:ea typeface="DengXian" panose="02010600030101010101" pitchFamily="2" charset="-122"/>
              </a:rPr>
              <a:t>Step3. </a:t>
            </a:r>
            <a:r>
              <a:rPr kumimoji="1" lang="zh-CN" altLang="en-US" dirty="0">
                <a:solidFill>
                  <a:srgbClr val="01A3FF"/>
                </a:solidFill>
                <a:latin typeface="DengXian" panose="02010600030101010101" pitchFamily="2" charset="-122"/>
                <a:ea typeface="DengXian" panose="02010600030101010101" pitchFamily="2" charset="-122"/>
              </a:rPr>
              <a:t>修改代码、自动发布服务</a:t>
            </a:r>
          </a:p>
        </p:txBody>
      </p:sp>
      <p:pic>
        <p:nvPicPr>
          <p:cNvPr id="2" name="图片 1">
            <a:extLst>
              <a:ext uri="{FF2B5EF4-FFF2-40B4-BE49-F238E27FC236}">
                <a16:creationId xmlns:a16="http://schemas.microsoft.com/office/drawing/2014/main" id="{FD1FA8A9-A5FB-0442-9B25-8FE230B581C3}"/>
              </a:ext>
            </a:extLst>
          </p:cNvPr>
          <p:cNvPicPr>
            <a:picLocks noChangeAspect="1"/>
          </p:cNvPicPr>
          <p:nvPr/>
        </p:nvPicPr>
        <p:blipFill>
          <a:blip r:embed="rId3"/>
          <a:stretch>
            <a:fillRect/>
          </a:stretch>
        </p:blipFill>
        <p:spPr>
          <a:xfrm>
            <a:off x="480963" y="1828420"/>
            <a:ext cx="5003800" cy="1257300"/>
          </a:xfrm>
          <a:prstGeom prst="rect">
            <a:avLst/>
          </a:prstGeom>
        </p:spPr>
      </p:pic>
      <p:pic>
        <p:nvPicPr>
          <p:cNvPr id="6" name="图片 5">
            <a:extLst>
              <a:ext uri="{FF2B5EF4-FFF2-40B4-BE49-F238E27FC236}">
                <a16:creationId xmlns:a16="http://schemas.microsoft.com/office/drawing/2014/main" id="{93396783-BD67-E144-AE9B-58514C2BB02F}"/>
              </a:ext>
            </a:extLst>
          </p:cNvPr>
          <p:cNvPicPr>
            <a:picLocks noChangeAspect="1"/>
          </p:cNvPicPr>
          <p:nvPr/>
        </p:nvPicPr>
        <p:blipFill>
          <a:blip r:embed="rId4"/>
          <a:stretch>
            <a:fillRect/>
          </a:stretch>
        </p:blipFill>
        <p:spPr>
          <a:xfrm>
            <a:off x="6097586" y="1940912"/>
            <a:ext cx="6068091" cy="800100"/>
          </a:xfrm>
          <a:prstGeom prst="rect">
            <a:avLst/>
          </a:prstGeom>
        </p:spPr>
      </p:pic>
      <p:pic>
        <p:nvPicPr>
          <p:cNvPr id="4" name="图片 3">
            <a:extLst>
              <a:ext uri="{FF2B5EF4-FFF2-40B4-BE49-F238E27FC236}">
                <a16:creationId xmlns:a16="http://schemas.microsoft.com/office/drawing/2014/main" id="{6394962A-DA90-514F-976E-240898C13369}"/>
              </a:ext>
            </a:extLst>
          </p:cNvPr>
          <p:cNvPicPr>
            <a:picLocks noChangeAspect="1"/>
          </p:cNvPicPr>
          <p:nvPr/>
        </p:nvPicPr>
        <p:blipFill>
          <a:blip r:embed="rId5"/>
          <a:stretch>
            <a:fillRect/>
          </a:stretch>
        </p:blipFill>
        <p:spPr>
          <a:xfrm>
            <a:off x="6127258" y="2924967"/>
            <a:ext cx="6068091" cy="1714702"/>
          </a:xfrm>
          <a:prstGeom prst="rect">
            <a:avLst/>
          </a:prstGeom>
        </p:spPr>
      </p:pic>
      <p:sp>
        <p:nvSpPr>
          <p:cNvPr id="8" name="文本框 7">
            <a:extLst>
              <a:ext uri="{FF2B5EF4-FFF2-40B4-BE49-F238E27FC236}">
                <a16:creationId xmlns:a16="http://schemas.microsoft.com/office/drawing/2014/main" id="{F24C596F-918C-6F45-A4A9-B1F70BC47CE9}"/>
              </a:ext>
            </a:extLst>
          </p:cNvPr>
          <p:cNvSpPr txBox="1"/>
          <p:nvPr/>
        </p:nvSpPr>
        <p:spPr>
          <a:xfrm>
            <a:off x="445333" y="3208745"/>
            <a:ext cx="2736304" cy="461665"/>
          </a:xfrm>
          <a:prstGeom prst="rect">
            <a:avLst/>
          </a:prstGeom>
          <a:noFill/>
        </p:spPr>
        <p:txBody>
          <a:bodyPr wrap="square" rtlCol="0">
            <a:spAutoFit/>
          </a:bodyPr>
          <a:lstStyle/>
          <a:p>
            <a:r>
              <a:rPr kumimoji="1" lang="en-US" altLang="zh-CN" dirty="0">
                <a:solidFill>
                  <a:srgbClr val="01A3FF"/>
                </a:solidFill>
                <a:latin typeface="DengXian" panose="02010600030101010101" pitchFamily="2" charset="-122"/>
                <a:ea typeface="DengXian" panose="02010600030101010101" pitchFamily="2" charset="-122"/>
              </a:rPr>
              <a:t>Step2. </a:t>
            </a:r>
            <a:r>
              <a:rPr kumimoji="1" lang="zh-CN" altLang="en-US" dirty="0">
                <a:solidFill>
                  <a:srgbClr val="01A3FF"/>
                </a:solidFill>
                <a:latin typeface="DengXian" panose="02010600030101010101" pitchFamily="2" charset="-122"/>
                <a:ea typeface="DengXian" panose="02010600030101010101" pitchFamily="2" charset="-122"/>
              </a:rPr>
              <a:t>打包、发布</a:t>
            </a:r>
          </a:p>
        </p:txBody>
      </p:sp>
      <p:pic>
        <p:nvPicPr>
          <p:cNvPr id="5" name="图片 4">
            <a:extLst>
              <a:ext uri="{FF2B5EF4-FFF2-40B4-BE49-F238E27FC236}">
                <a16:creationId xmlns:a16="http://schemas.microsoft.com/office/drawing/2014/main" id="{6348F20D-BBFA-FF46-A0C2-1D4C9D1A2612}"/>
              </a:ext>
            </a:extLst>
          </p:cNvPr>
          <p:cNvPicPr>
            <a:picLocks noChangeAspect="1"/>
          </p:cNvPicPr>
          <p:nvPr/>
        </p:nvPicPr>
        <p:blipFill>
          <a:blip r:embed="rId6"/>
          <a:stretch>
            <a:fillRect/>
          </a:stretch>
        </p:blipFill>
        <p:spPr>
          <a:xfrm>
            <a:off x="480963" y="3694236"/>
            <a:ext cx="5308855" cy="571500"/>
          </a:xfrm>
          <a:prstGeom prst="rect">
            <a:avLst/>
          </a:prstGeom>
        </p:spPr>
      </p:pic>
      <p:pic>
        <p:nvPicPr>
          <p:cNvPr id="7" name="图片 6">
            <a:extLst>
              <a:ext uri="{FF2B5EF4-FFF2-40B4-BE49-F238E27FC236}">
                <a16:creationId xmlns:a16="http://schemas.microsoft.com/office/drawing/2014/main" id="{EBF7A15C-B8A2-1842-BE8E-71694B8FE8BD}"/>
              </a:ext>
            </a:extLst>
          </p:cNvPr>
          <p:cNvPicPr>
            <a:picLocks noChangeAspect="1"/>
          </p:cNvPicPr>
          <p:nvPr/>
        </p:nvPicPr>
        <p:blipFill>
          <a:blip r:embed="rId7"/>
          <a:stretch>
            <a:fillRect/>
          </a:stretch>
        </p:blipFill>
        <p:spPr>
          <a:xfrm>
            <a:off x="342618" y="4518626"/>
            <a:ext cx="5761259" cy="2032934"/>
          </a:xfrm>
          <a:prstGeom prst="rect">
            <a:avLst/>
          </a:prstGeom>
        </p:spPr>
      </p:pic>
    </p:spTree>
    <p:extLst>
      <p:ext uri="{BB962C8B-B14F-4D97-AF65-F5344CB8AC3E}">
        <p14:creationId xmlns:p14="http://schemas.microsoft.com/office/powerpoint/2010/main" val="1354708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91A584BE-1FB8-4674-B579-4C645C407CD3}"/>
              </a:ext>
            </a:extLst>
          </p:cNvPr>
          <p:cNvSpPr>
            <a:spLocks noGrp="1"/>
          </p:cNvSpPr>
          <p:nvPr>
            <p:ph type="title"/>
          </p:nvPr>
        </p:nvSpPr>
        <p:spPr/>
        <p:txBody>
          <a:bodyPr/>
          <a:lstStyle/>
          <a:p>
            <a:r>
              <a:rPr kumimoji="1" lang="zh-CN" altLang="en-US" dirty="0">
                <a:latin typeface="DengXian" panose="02010600030101010101" pitchFamily="2" charset="-122"/>
                <a:ea typeface="DengXian" panose="02010600030101010101" pitchFamily="2" charset="-122"/>
              </a:rPr>
              <a:t>快速上手</a:t>
            </a:r>
            <a:r>
              <a:rPr lang="en-US" altLang="zh-CN" dirty="0"/>
              <a:t>——</a:t>
            </a:r>
            <a:r>
              <a:rPr lang="zh-CN" altLang="en-US" dirty="0"/>
              <a:t>创建、发布</a:t>
            </a:r>
            <a:r>
              <a:rPr lang="en-US" altLang="zh-CN" dirty="0"/>
              <a:t>RPC</a:t>
            </a:r>
            <a:r>
              <a:rPr lang="zh-CN" altLang="en-US" dirty="0"/>
              <a:t>服务</a:t>
            </a:r>
          </a:p>
        </p:txBody>
      </p:sp>
      <p:sp>
        <p:nvSpPr>
          <p:cNvPr id="4" name="文本框 3">
            <a:extLst>
              <a:ext uri="{FF2B5EF4-FFF2-40B4-BE49-F238E27FC236}">
                <a16:creationId xmlns:a16="http://schemas.microsoft.com/office/drawing/2014/main" id="{8A23793B-5E33-D844-AB6E-E0DD76587105}"/>
              </a:ext>
            </a:extLst>
          </p:cNvPr>
          <p:cNvSpPr txBox="1"/>
          <p:nvPr/>
        </p:nvSpPr>
        <p:spPr>
          <a:xfrm>
            <a:off x="409574" y="1314174"/>
            <a:ext cx="3475631" cy="461665"/>
          </a:xfrm>
          <a:prstGeom prst="rect">
            <a:avLst/>
          </a:prstGeom>
          <a:noFill/>
        </p:spPr>
        <p:txBody>
          <a:bodyPr wrap="none" rtlCol="0">
            <a:spAutoFit/>
          </a:bodyPr>
          <a:lstStyle/>
          <a:p>
            <a:r>
              <a:rPr kumimoji="1" lang="en-US" altLang="zh-CN" dirty="0">
                <a:solidFill>
                  <a:srgbClr val="01A3FF"/>
                </a:solidFill>
                <a:latin typeface="DengXian" panose="02010600030101010101" pitchFamily="2" charset="-122"/>
                <a:ea typeface="DengXian" panose="02010600030101010101" pitchFamily="2" charset="-122"/>
              </a:rPr>
              <a:t>Step1. </a:t>
            </a:r>
            <a:r>
              <a:rPr kumimoji="1" lang="zh-CN" altLang="en-US" dirty="0">
                <a:solidFill>
                  <a:srgbClr val="01A3FF"/>
                </a:solidFill>
                <a:latin typeface="DengXian" panose="02010600030101010101" pitchFamily="2" charset="-122"/>
                <a:ea typeface="DengXian" panose="02010600030101010101" pitchFamily="2" charset="-122"/>
              </a:rPr>
              <a:t>创建</a:t>
            </a:r>
            <a:r>
              <a:rPr kumimoji="1" lang="en-US" altLang="zh-CN" dirty="0">
                <a:solidFill>
                  <a:srgbClr val="01A3FF"/>
                </a:solidFill>
                <a:latin typeface="DengXian" panose="02010600030101010101" pitchFamily="2" charset="-122"/>
                <a:ea typeface="DengXian" panose="02010600030101010101" pitchFamily="2" charset="-122"/>
              </a:rPr>
              <a:t>RPC</a:t>
            </a:r>
            <a:r>
              <a:rPr kumimoji="1" lang="zh-CN" altLang="en-US" dirty="0">
                <a:solidFill>
                  <a:srgbClr val="01A3FF"/>
                </a:solidFill>
                <a:latin typeface="DengXian" panose="02010600030101010101" pitchFamily="2" charset="-122"/>
                <a:ea typeface="DengXian" panose="02010600030101010101" pitchFamily="2" charset="-122"/>
              </a:rPr>
              <a:t>服务项目</a:t>
            </a:r>
          </a:p>
        </p:txBody>
      </p:sp>
      <p:sp>
        <p:nvSpPr>
          <p:cNvPr id="5" name="文本框 4">
            <a:extLst>
              <a:ext uri="{FF2B5EF4-FFF2-40B4-BE49-F238E27FC236}">
                <a16:creationId xmlns:a16="http://schemas.microsoft.com/office/drawing/2014/main" id="{1D1E1A13-5D45-4741-A3BA-CF1DABE060B7}"/>
              </a:ext>
            </a:extLst>
          </p:cNvPr>
          <p:cNvSpPr txBox="1"/>
          <p:nvPr/>
        </p:nvSpPr>
        <p:spPr>
          <a:xfrm>
            <a:off x="409574" y="3429794"/>
            <a:ext cx="3251211" cy="461665"/>
          </a:xfrm>
          <a:prstGeom prst="rect">
            <a:avLst/>
          </a:prstGeom>
          <a:noFill/>
        </p:spPr>
        <p:txBody>
          <a:bodyPr wrap="none" rtlCol="0">
            <a:spAutoFit/>
          </a:bodyPr>
          <a:lstStyle/>
          <a:p>
            <a:r>
              <a:rPr kumimoji="1" lang="en-US" altLang="zh-CN" dirty="0">
                <a:solidFill>
                  <a:srgbClr val="01A3FF"/>
                </a:solidFill>
                <a:latin typeface="DengXian" panose="02010600030101010101" pitchFamily="2" charset="-122"/>
                <a:ea typeface="DengXian" panose="02010600030101010101" pitchFamily="2" charset="-122"/>
              </a:rPr>
              <a:t>Step2. </a:t>
            </a:r>
            <a:r>
              <a:rPr kumimoji="1" lang="zh-CN" altLang="en-US" dirty="0">
                <a:solidFill>
                  <a:srgbClr val="01A3FF"/>
                </a:solidFill>
                <a:latin typeface="DengXian" panose="02010600030101010101" pitchFamily="2" charset="-122"/>
                <a:ea typeface="DengXian" panose="02010600030101010101" pitchFamily="2" charset="-122"/>
              </a:rPr>
              <a:t>编写服务端逻辑</a:t>
            </a:r>
          </a:p>
        </p:txBody>
      </p:sp>
      <p:sp>
        <p:nvSpPr>
          <p:cNvPr id="6" name="文本框 5">
            <a:extLst>
              <a:ext uri="{FF2B5EF4-FFF2-40B4-BE49-F238E27FC236}">
                <a16:creationId xmlns:a16="http://schemas.microsoft.com/office/drawing/2014/main" id="{730E7D66-9078-914B-B621-7FCCC342F534}"/>
              </a:ext>
            </a:extLst>
          </p:cNvPr>
          <p:cNvSpPr txBox="1"/>
          <p:nvPr/>
        </p:nvSpPr>
        <p:spPr>
          <a:xfrm>
            <a:off x="6154808" y="1357792"/>
            <a:ext cx="2321469" cy="461665"/>
          </a:xfrm>
          <a:prstGeom prst="rect">
            <a:avLst/>
          </a:prstGeom>
          <a:noFill/>
        </p:spPr>
        <p:txBody>
          <a:bodyPr wrap="none" rtlCol="0">
            <a:spAutoFit/>
          </a:bodyPr>
          <a:lstStyle/>
          <a:p>
            <a:r>
              <a:rPr kumimoji="1" lang="en-US" altLang="zh-CN" dirty="0">
                <a:solidFill>
                  <a:srgbClr val="01A3FF"/>
                </a:solidFill>
                <a:latin typeface="DengXian" panose="02010600030101010101" pitchFamily="2" charset="-122"/>
                <a:ea typeface="DengXian" panose="02010600030101010101" pitchFamily="2" charset="-122"/>
              </a:rPr>
              <a:t>Step3. </a:t>
            </a:r>
            <a:r>
              <a:rPr kumimoji="1" lang="zh-CN" altLang="en-US" dirty="0">
                <a:solidFill>
                  <a:srgbClr val="01A3FF"/>
                </a:solidFill>
                <a:latin typeface="DengXian" panose="02010600030101010101" pitchFamily="2" charset="-122"/>
                <a:ea typeface="DengXian" panose="02010600030101010101" pitchFamily="2" charset="-122"/>
              </a:rPr>
              <a:t>发布服务</a:t>
            </a:r>
          </a:p>
        </p:txBody>
      </p:sp>
      <p:sp>
        <p:nvSpPr>
          <p:cNvPr id="2" name="文本框 1">
            <a:extLst>
              <a:ext uri="{FF2B5EF4-FFF2-40B4-BE49-F238E27FC236}">
                <a16:creationId xmlns:a16="http://schemas.microsoft.com/office/drawing/2014/main" id="{33BEF8E4-915C-FA4F-A4B7-816939050146}"/>
              </a:ext>
            </a:extLst>
          </p:cNvPr>
          <p:cNvSpPr txBox="1"/>
          <p:nvPr/>
        </p:nvSpPr>
        <p:spPr>
          <a:xfrm>
            <a:off x="404180" y="3901271"/>
            <a:ext cx="1736373" cy="338554"/>
          </a:xfrm>
          <a:prstGeom prst="rect">
            <a:avLst/>
          </a:prstGeom>
          <a:noFill/>
        </p:spPr>
        <p:txBody>
          <a:bodyPr wrap="none" rtlCol="0">
            <a:spAutoFit/>
          </a:bodyPr>
          <a:lstStyle/>
          <a:p>
            <a:r>
              <a:rPr kumimoji="1" lang="zh-CN" altLang="en-US" sz="1600" dirty="0">
                <a:latin typeface="DengXian" panose="02010600030101010101" pitchFamily="2" charset="-122"/>
                <a:ea typeface="DengXian" panose="02010600030101010101" pitchFamily="2" charset="-122"/>
                <a:hlinkClick r:id="rId3"/>
              </a:rPr>
              <a:t>基础通信协议</a:t>
            </a:r>
            <a:r>
              <a:rPr kumimoji="1" lang="en-US" altLang="zh-CN" sz="1600" dirty="0">
                <a:latin typeface="DengXian" panose="02010600030101010101" pitchFamily="2" charset="-122"/>
                <a:ea typeface="DengXian" panose="02010600030101010101" pitchFamily="2" charset="-122"/>
                <a:hlinkClick r:id="rId3"/>
              </a:rPr>
              <a:t>tars</a:t>
            </a:r>
            <a:endParaRPr kumimoji="1" lang="zh-CN" altLang="en-US" sz="1600" dirty="0">
              <a:latin typeface="DengXian" panose="02010600030101010101" pitchFamily="2" charset="-122"/>
              <a:ea typeface="DengXian" panose="02010600030101010101" pitchFamily="2" charset="-122"/>
            </a:endParaRPr>
          </a:p>
        </p:txBody>
      </p:sp>
      <p:sp>
        <p:nvSpPr>
          <p:cNvPr id="8" name="矩形 7">
            <a:extLst>
              <a:ext uri="{FF2B5EF4-FFF2-40B4-BE49-F238E27FC236}">
                <a16:creationId xmlns:a16="http://schemas.microsoft.com/office/drawing/2014/main" id="{A9856BD5-E19C-7C49-965B-9BA06FE0844C}"/>
              </a:ext>
            </a:extLst>
          </p:cNvPr>
          <p:cNvSpPr/>
          <p:nvPr/>
        </p:nvSpPr>
        <p:spPr>
          <a:xfrm>
            <a:off x="552971" y="4581922"/>
            <a:ext cx="1080120" cy="648072"/>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kumimoji="1" lang="zh-CN" altLang="en-US" sz="1600" dirty="0">
                <a:latin typeface="DengXian" panose="02010600030101010101" pitchFamily="2" charset="-122"/>
                <a:ea typeface="DengXian" panose="02010600030101010101" pitchFamily="2" charset="-122"/>
              </a:rPr>
              <a:t>编写</a:t>
            </a:r>
            <a:r>
              <a:rPr kumimoji="1" lang="en-US" altLang="zh-CN" sz="1600" dirty="0">
                <a:latin typeface="DengXian" panose="02010600030101010101" pitchFamily="2" charset="-122"/>
                <a:ea typeface="DengXian" panose="02010600030101010101" pitchFamily="2" charset="-122"/>
              </a:rPr>
              <a:t>tars</a:t>
            </a:r>
            <a:r>
              <a:rPr kumimoji="1" lang="zh-CN" altLang="en-US" sz="1600" dirty="0">
                <a:latin typeface="DengXian" panose="02010600030101010101" pitchFamily="2" charset="-122"/>
                <a:ea typeface="DengXian" panose="02010600030101010101" pitchFamily="2" charset="-122"/>
              </a:rPr>
              <a:t>协议</a:t>
            </a:r>
          </a:p>
        </p:txBody>
      </p:sp>
      <p:sp>
        <p:nvSpPr>
          <p:cNvPr id="9" name="矩形 8">
            <a:extLst>
              <a:ext uri="{FF2B5EF4-FFF2-40B4-BE49-F238E27FC236}">
                <a16:creationId xmlns:a16="http://schemas.microsoft.com/office/drawing/2014/main" id="{F9D4BFD6-D8F1-4D4A-9336-4EC7F16F88F3}"/>
              </a:ext>
            </a:extLst>
          </p:cNvPr>
          <p:cNvSpPr/>
          <p:nvPr/>
        </p:nvSpPr>
        <p:spPr>
          <a:xfrm>
            <a:off x="2256250" y="4578584"/>
            <a:ext cx="1850026" cy="648072"/>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kumimoji="1" lang="en-US" altLang="zh-CN" sz="1600" dirty="0">
                <a:latin typeface="DengXian" panose="02010600030101010101" pitchFamily="2" charset="-122"/>
                <a:ea typeface="DengXian" panose="02010600030101010101" pitchFamily="2" charset="-122"/>
              </a:rPr>
              <a:t>tars2node</a:t>
            </a:r>
          </a:p>
          <a:p>
            <a:pPr algn="ctr"/>
            <a:r>
              <a:rPr kumimoji="1" lang="zh-CN" altLang="en-US" sz="1600" dirty="0">
                <a:latin typeface="DengXian" panose="02010600030101010101" pitchFamily="2" charset="-122"/>
                <a:ea typeface="DengXian" panose="02010600030101010101" pitchFamily="2" charset="-122"/>
              </a:rPr>
              <a:t>协议转换为</a:t>
            </a:r>
            <a:r>
              <a:rPr kumimoji="1" lang="en-US" altLang="zh-CN" sz="1600" dirty="0">
                <a:latin typeface="DengXian" panose="02010600030101010101" pitchFamily="2" charset="-122"/>
                <a:ea typeface="DengXian" panose="02010600030101010101" pitchFamily="2" charset="-122"/>
              </a:rPr>
              <a:t>JS</a:t>
            </a:r>
            <a:r>
              <a:rPr kumimoji="1" lang="zh-CN" altLang="en-US" sz="1600" dirty="0">
                <a:latin typeface="DengXian" panose="02010600030101010101" pitchFamily="2" charset="-122"/>
                <a:ea typeface="DengXian" panose="02010600030101010101" pitchFamily="2" charset="-122"/>
              </a:rPr>
              <a:t>代码</a:t>
            </a:r>
          </a:p>
        </p:txBody>
      </p:sp>
      <p:sp>
        <p:nvSpPr>
          <p:cNvPr id="10" name="矩形 9">
            <a:extLst>
              <a:ext uri="{FF2B5EF4-FFF2-40B4-BE49-F238E27FC236}">
                <a16:creationId xmlns:a16="http://schemas.microsoft.com/office/drawing/2014/main" id="{C6D92951-1F51-EC45-ABE1-8306C7B5E6BB}"/>
              </a:ext>
            </a:extLst>
          </p:cNvPr>
          <p:cNvSpPr/>
          <p:nvPr/>
        </p:nvSpPr>
        <p:spPr>
          <a:xfrm>
            <a:off x="4729435" y="4578584"/>
            <a:ext cx="1080120" cy="648072"/>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kumimoji="1" lang="zh-CN" altLang="en-US" sz="1600" dirty="0">
                <a:latin typeface="DengXian" panose="02010600030101010101" pitchFamily="2" charset="-122"/>
                <a:ea typeface="DengXian" panose="02010600030101010101" pitchFamily="2" charset="-122"/>
              </a:rPr>
              <a:t>编写逻辑代码</a:t>
            </a:r>
          </a:p>
        </p:txBody>
      </p:sp>
      <p:cxnSp>
        <p:nvCxnSpPr>
          <p:cNvPr id="12" name="直线箭头连接符 11">
            <a:extLst>
              <a:ext uri="{FF2B5EF4-FFF2-40B4-BE49-F238E27FC236}">
                <a16:creationId xmlns:a16="http://schemas.microsoft.com/office/drawing/2014/main" id="{776C8DED-5E54-A546-862A-A1BF1CBD320B}"/>
              </a:ext>
            </a:extLst>
          </p:cNvPr>
          <p:cNvCxnSpPr>
            <a:stCxn id="8" idx="3"/>
            <a:endCxn id="9" idx="1"/>
          </p:cNvCxnSpPr>
          <p:nvPr/>
        </p:nvCxnSpPr>
        <p:spPr>
          <a:xfrm flipV="1">
            <a:off x="1633091" y="4902620"/>
            <a:ext cx="623159" cy="3338"/>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14" name="直线箭头连接符 13">
            <a:extLst>
              <a:ext uri="{FF2B5EF4-FFF2-40B4-BE49-F238E27FC236}">
                <a16:creationId xmlns:a16="http://schemas.microsoft.com/office/drawing/2014/main" id="{5CD3155D-2972-3547-A922-D91E0C7F25EE}"/>
              </a:ext>
            </a:extLst>
          </p:cNvPr>
          <p:cNvCxnSpPr>
            <a:stCxn id="9" idx="3"/>
            <a:endCxn id="10" idx="1"/>
          </p:cNvCxnSpPr>
          <p:nvPr/>
        </p:nvCxnSpPr>
        <p:spPr>
          <a:xfrm>
            <a:off x="4106276" y="4902620"/>
            <a:ext cx="623159" cy="0"/>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pic>
        <p:nvPicPr>
          <p:cNvPr id="11" name="图片 10">
            <a:extLst>
              <a:ext uri="{FF2B5EF4-FFF2-40B4-BE49-F238E27FC236}">
                <a16:creationId xmlns:a16="http://schemas.microsoft.com/office/drawing/2014/main" id="{6F931BD6-3E9D-314B-A08E-473F37A1C38F}"/>
              </a:ext>
            </a:extLst>
          </p:cNvPr>
          <p:cNvPicPr>
            <a:picLocks noChangeAspect="1"/>
          </p:cNvPicPr>
          <p:nvPr/>
        </p:nvPicPr>
        <p:blipFill>
          <a:blip r:embed="rId4"/>
          <a:stretch>
            <a:fillRect/>
          </a:stretch>
        </p:blipFill>
        <p:spPr>
          <a:xfrm>
            <a:off x="552971" y="1851625"/>
            <a:ext cx="5040560" cy="1512168"/>
          </a:xfrm>
          <a:prstGeom prst="rect">
            <a:avLst/>
          </a:prstGeom>
        </p:spPr>
      </p:pic>
      <p:pic>
        <p:nvPicPr>
          <p:cNvPr id="7" name="图片 6">
            <a:extLst>
              <a:ext uri="{FF2B5EF4-FFF2-40B4-BE49-F238E27FC236}">
                <a16:creationId xmlns:a16="http://schemas.microsoft.com/office/drawing/2014/main" id="{37FBCA20-9C6D-FC49-8B6B-9573A6283D02}"/>
              </a:ext>
            </a:extLst>
          </p:cNvPr>
          <p:cNvPicPr>
            <a:picLocks noChangeAspect="1"/>
          </p:cNvPicPr>
          <p:nvPr/>
        </p:nvPicPr>
        <p:blipFill>
          <a:blip r:embed="rId5"/>
          <a:stretch>
            <a:fillRect/>
          </a:stretch>
        </p:blipFill>
        <p:spPr>
          <a:xfrm>
            <a:off x="6241603" y="1851624"/>
            <a:ext cx="5905066" cy="1794194"/>
          </a:xfrm>
          <a:prstGeom prst="rect">
            <a:avLst/>
          </a:prstGeom>
        </p:spPr>
      </p:pic>
      <p:pic>
        <p:nvPicPr>
          <p:cNvPr id="15" name="图片 14">
            <a:extLst>
              <a:ext uri="{FF2B5EF4-FFF2-40B4-BE49-F238E27FC236}">
                <a16:creationId xmlns:a16="http://schemas.microsoft.com/office/drawing/2014/main" id="{CE92243C-2288-1247-B052-F704FCB994C4}"/>
              </a:ext>
            </a:extLst>
          </p:cNvPr>
          <p:cNvPicPr>
            <a:picLocks noChangeAspect="1"/>
          </p:cNvPicPr>
          <p:nvPr/>
        </p:nvPicPr>
        <p:blipFill>
          <a:blip r:embed="rId6"/>
          <a:stretch>
            <a:fillRect/>
          </a:stretch>
        </p:blipFill>
        <p:spPr>
          <a:xfrm>
            <a:off x="6154808" y="4705613"/>
            <a:ext cx="5905066" cy="1870866"/>
          </a:xfrm>
          <a:prstGeom prst="rect">
            <a:avLst/>
          </a:prstGeom>
        </p:spPr>
      </p:pic>
      <p:sp>
        <p:nvSpPr>
          <p:cNvPr id="16" name="文本框 15">
            <a:extLst>
              <a:ext uri="{FF2B5EF4-FFF2-40B4-BE49-F238E27FC236}">
                <a16:creationId xmlns:a16="http://schemas.microsoft.com/office/drawing/2014/main" id="{5AD208BD-AF56-AB4C-8959-94000B2D8EB4}"/>
              </a:ext>
            </a:extLst>
          </p:cNvPr>
          <p:cNvSpPr txBox="1"/>
          <p:nvPr/>
        </p:nvSpPr>
        <p:spPr>
          <a:xfrm>
            <a:off x="6154808" y="3848991"/>
            <a:ext cx="2396810" cy="461665"/>
          </a:xfrm>
          <a:prstGeom prst="rect">
            <a:avLst/>
          </a:prstGeom>
          <a:noFill/>
        </p:spPr>
        <p:txBody>
          <a:bodyPr wrap="none" rtlCol="0">
            <a:spAutoFit/>
          </a:bodyPr>
          <a:lstStyle/>
          <a:p>
            <a:r>
              <a:rPr kumimoji="1" lang="en-US" altLang="zh-CN" dirty="0">
                <a:solidFill>
                  <a:srgbClr val="01A3FF"/>
                </a:solidFill>
                <a:latin typeface="DengXian" panose="02010600030101010101" pitchFamily="2" charset="-122"/>
                <a:ea typeface="DengXian" panose="02010600030101010101" pitchFamily="2" charset="-122"/>
              </a:rPr>
              <a:t>Step4. </a:t>
            </a:r>
            <a:r>
              <a:rPr kumimoji="1" lang="zh-CN" altLang="en-US" dirty="0">
                <a:solidFill>
                  <a:srgbClr val="01A3FF"/>
                </a:solidFill>
                <a:latin typeface="DengXian" panose="02010600030101010101" pitchFamily="2" charset="-122"/>
                <a:ea typeface="DengXian" panose="02010600030101010101" pitchFamily="2" charset="-122"/>
              </a:rPr>
              <a:t>接口调试</a:t>
            </a:r>
          </a:p>
        </p:txBody>
      </p:sp>
    </p:spTree>
    <p:extLst>
      <p:ext uri="{BB962C8B-B14F-4D97-AF65-F5344CB8AC3E}">
        <p14:creationId xmlns:p14="http://schemas.microsoft.com/office/powerpoint/2010/main" val="39017236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91A584BE-1FB8-4674-B579-4C645C407CD3}"/>
              </a:ext>
            </a:extLst>
          </p:cNvPr>
          <p:cNvSpPr>
            <a:spLocks noGrp="1"/>
          </p:cNvSpPr>
          <p:nvPr>
            <p:ph type="title"/>
          </p:nvPr>
        </p:nvSpPr>
        <p:spPr/>
        <p:txBody>
          <a:bodyPr/>
          <a:lstStyle/>
          <a:p>
            <a:r>
              <a:rPr kumimoji="1" lang="zh-CN" altLang="en-US" dirty="0">
                <a:latin typeface="DengXian" panose="02010600030101010101" pitchFamily="2" charset="-122"/>
                <a:ea typeface="DengXian" panose="02010600030101010101" pitchFamily="2" charset="-122"/>
              </a:rPr>
              <a:t>快速上手</a:t>
            </a:r>
            <a:r>
              <a:rPr lang="en-US" altLang="zh-CN" dirty="0"/>
              <a:t>——RPC</a:t>
            </a:r>
            <a:r>
              <a:rPr lang="zh-CN" altLang="en-US" dirty="0"/>
              <a:t>客户端开发</a:t>
            </a:r>
          </a:p>
        </p:txBody>
      </p:sp>
      <p:sp>
        <p:nvSpPr>
          <p:cNvPr id="6" name="文本框 5">
            <a:extLst>
              <a:ext uri="{FF2B5EF4-FFF2-40B4-BE49-F238E27FC236}">
                <a16:creationId xmlns:a16="http://schemas.microsoft.com/office/drawing/2014/main" id="{33B4ACCE-BF1D-974C-B3BA-35857D2F37AF}"/>
              </a:ext>
            </a:extLst>
          </p:cNvPr>
          <p:cNvSpPr txBox="1"/>
          <p:nvPr/>
        </p:nvSpPr>
        <p:spPr>
          <a:xfrm>
            <a:off x="409574" y="1094792"/>
            <a:ext cx="4783682" cy="461665"/>
          </a:xfrm>
          <a:prstGeom prst="rect">
            <a:avLst/>
          </a:prstGeom>
          <a:noFill/>
        </p:spPr>
        <p:txBody>
          <a:bodyPr wrap="none" rtlCol="0">
            <a:spAutoFit/>
          </a:bodyPr>
          <a:lstStyle/>
          <a:p>
            <a:r>
              <a:rPr kumimoji="1" lang="en-US" altLang="zh-CN" dirty="0">
                <a:solidFill>
                  <a:srgbClr val="01A3FF"/>
                </a:solidFill>
                <a:latin typeface="DengXian" panose="02010600030101010101" pitchFamily="2" charset="-122"/>
                <a:ea typeface="DengXian" panose="02010600030101010101" pitchFamily="2" charset="-122"/>
              </a:rPr>
              <a:t>Step1. </a:t>
            </a:r>
            <a:r>
              <a:rPr kumimoji="1" lang="zh-CN" altLang="en-US" dirty="0">
                <a:solidFill>
                  <a:srgbClr val="01A3FF"/>
                </a:solidFill>
                <a:latin typeface="DengXian" panose="02010600030101010101" pitchFamily="2" charset="-122"/>
                <a:ea typeface="DengXian" panose="02010600030101010101" pitchFamily="2" charset="-122"/>
              </a:rPr>
              <a:t>协议转换为客户端代理代码</a:t>
            </a:r>
          </a:p>
        </p:txBody>
      </p:sp>
      <p:sp>
        <p:nvSpPr>
          <p:cNvPr id="7" name="文本框 6">
            <a:extLst>
              <a:ext uri="{FF2B5EF4-FFF2-40B4-BE49-F238E27FC236}">
                <a16:creationId xmlns:a16="http://schemas.microsoft.com/office/drawing/2014/main" id="{A5302173-CFEA-194E-894F-5B14D192C553}"/>
              </a:ext>
            </a:extLst>
          </p:cNvPr>
          <p:cNvSpPr txBox="1"/>
          <p:nvPr/>
        </p:nvSpPr>
        <p:spPr>
          <a:xfrm>
            <a:off x="409574" y="3297503"/>
            <a:ext cx="3865161" cy="461665"/>
          </a:xfrm>
          <a:prstGeom prst="rect">
            <a:avLst/>
          </a:prstGeom>
          <a:noFill/>
        </p:spPr>
        <p:txBody>
          <a:bodyPr wrap="none" rtlCol="0">
            <a:spAutoFit/>
          </a:bodyPr>
          <a:lstStyle/>
          <a:p>
            <a:r>
              <a:rPr kumimoji="1" lang="en-US" altLang="zh-CN" dirty="0">
                <a:solidFill>
                  <a:srgbClr val="01A3FF"/>
                </a:solidFill>
                <a:latin typeface="DengXian" panose="02010600030101010101" pitchFamily="2" charset="-122"/>
                <a:ea typeface="DengXian" panose="02010600030101010101" pitchFamily="2" charset="-122"/>
              </a:rPr>
              <a:t>Step2. </a:t>
            </a:r>
            <a:r>
              <a:rPr kumimoji="1" lang="zh-CN" altLang="en-US" dirty="0">
                <a:solidFill>
                  <a:srgbClr val="01A3FF"/>
                </a:solidFill>
                <a:latin typeface="DengXian" panose="02010600030101010101" pitchFamily="2" charset="-122"/>
                <a:ea typeface="DengXian" panose="02010600030101010101" pitchFamily="2" charset="-122"/>
              </a:rPr>
              <a:t>创建客户端代理对象</a:t>
            </a:r>
          </a:p>
        </p:txBody>
      </p:sp>
      <p:sp>
        <p:nvSpPr>
          <p:cNvPr id="9" name="文本框 8">
            <a:extLst>
              <a:ext uri="{FF2B5EF4-FFF2-40B4-BE49-F238E27FC236}">
                <a16:creationId xmlns:a16="http://schemas.microsoft.com/office/drawing/2014/main" id="{A275D613-6612-6A4D-BB94-1495EF9E1384}"/>
              </a:ext>
            </a:extLst>
          </p:cNvPr>
          <p:cNvSpPr txBox="1"/>
          <p:nvPr/>
        </p:nvSpPr>
        <p:spPr>
          <a:xfrm>
            <a:off x="409574" y="3759168"/>
            <a:ext cx="4783682" cy="461665"/>
          </a:xfrm>
          <a:prstGeom prst="rect">
            <a:avLst/>
          </a:prstGeom>
          <a:noFill/>
        </p:spPr>
        <p:txBody>
          <a:bodyPr wrap="none" rtlCol="0">
            <a:spAutoFit/>
          </a:bodyPr>
          <a:lstStyle/>
          <a:p>
            <a:r>
              <a:rPr kumimoji="1" lang="en-US" altLang="zh-CN" dirty="0">
                <a:solidFill>
                  <a:srgbClr val="01A3FF"/>
                </a:solidFill>
                <a:latin typeface="DengXian" panose="02010600030101010101" pitchFamily="2" charset="-122"/>
                <a:ea typeface="DengXian" panose="02010600030101010101" pitchFamily="2" charset="-122"/>
              </a:rPr>
              <a:t>Step3. </a:t>
            </a:r>
            <a:r>
              <a:rPr kumimoji="1" lang="zh-CN" altLang="en-US" dirty="0">
                <a:solidFill>
                  <a:srgbClr val="01A3FF"/>
                </a:solidFill>
                <a:latin typeface="DengXian" panose="02010600030101010101" pitchFamily="2" charset="-122"/>
                <a:ea typeface="DengXian" panose="02010600030101010101" pitchFamily="2" charset="-122"/>
              </a:rPr>
              <a:t>调用接口、处理结果和异常</a:t>
            </a:r>
          </a:p>
        </p:txBody>
      </p:sp>
      <p:pic>
        <p:nvPicPr>
          <p:cNvPr id="5" name="图片 4">
            <a:extLst>
              <a:ext uri="{FF2B5EF4-FFF2-40B4-BE49-F238E27FC236}">
                <a16:creationId xmlns:a16="http://schemas.microsoft.com/office/drawing/2014/main" id="{916A09AD-70D8-A541-B58D-73ABA9A21C96}"/>
              </a:ext>
            </a:extLst>
          </p:cNvPr>
          <p:cNvPicPr>
            <a:picLocks noChangeAspect="1"/>
          </p:cNvPicPr>
          <p:nvPr/>
        </p:nvPicPr>
        <p:blipFill>
          <a:blip r:embed="rId3"/>
          <a:stretch>
            <a:fillRect/>
          </a:stretch>
        </p:blipFill>
        <p:spPr>
          <a:xfrm>
            <a:off x="552971" y="1621490"/>
            <a:ext cx="5638800" cy="215900"/>
          </a:xfrm>
          <a:prstGeom prst="rect">
            <a:avLst/>
          </a:prstGeom>
        </p:spPr>
      </p:pic>
      <p:pic>
        <p:nvPicPr>
          <p:cNvPr id="8" name="图片 7">
            <a:extLst>
              <a:ext uri="{FF2B5EF4-FFF2-40B4-BE49-F238E27FC236}">
                <a16:creationId xmlns:a16="http://schemas.microsoft.com/office/drawing/2014/main" id="{DF5A68F6-035D-A14E-A2A2-0E438EB7768D}"/>
              </a:ext>
            </a:extLst>
          </p:cNvPr>
          <p:cNvPicPr>
            <a:picLocks noChangeAspect="1"/>
          </p:cNvPicPr>
          <p:nvPr/>
        </p:nvPicPr>
        <p:blipFill>
          <a:blip r:embed="rId4"/>
          <a:stretch>
            <a:fillRect/>
          </a:stretch>
        </p:blipFill>
        <p:spPr>
          <a:xfrm>
            <a:off x="552971" y="1926497"/>
            <a:ext cx="2514600" cy="1181100"/>
          </a:xfrm>
          <a:prstGeom prst="rect">
            <a:avLst/>
          </a:prstGeom>
        </p:spPr>
      </p:pic>
      <p:pic>
        <p:nvPicPr>
          <p:cNvPr id="12" name="图片 11">
            <a:extLst>
              <a:ext uri="{FF2B5EF4-FFF2-40B4-BE49-F238E27FC236}">
                <a16:creationId xmlns:a16="http://schemas.microsoft.com/office/drawing/2014/main" id="{1D2FBB6C-3966-3C4B-A815-0BD3CBEC1CDC}"/>
              </a:ext>
            </a:extLst>
          </p:cNvPr>
          <p:cNvPicPr>
            <a:picLocks noChangeAspect="1"/>
          </p:cNvPicPr>
          <p:nvPr/>
        </p:nvPicPr>
        <p:blipFill>
          <a:blip r:embed="rId5"/>
          <a:stretch>
            <a:fillRect/>
          </a:stretch>
        </p:blipFill>
        <p:spPr>
          <a:xfrm>
            <a:off x="517862" y="4221168"/>
            <a:ext cx="8676069" cy="2283176"/>
          </a:xfrm>
          <a:prstGeom prst="rect">
            <a:avLst/>
          </a:prstGeom>
        </p:spPr>
      </p:pic>
    </p:spTree>
    <p:extLst>
      <p:ext uri="{BB962C8B-B14F-4D97-AF65-F5344CB8AC3E}">
        <p14:creationId xmlns:p14="http://schemas.microsoft.com/office/powerpoint/2010/main" val="2935062405"/>
      </p:ext>
    </p:extLst>
  </p:cSld>
  <p:clrMapOvr>
    <a:masterClrMapping/>
  </p:clrMapOvr>
</p:sld>
</file>

<file path=ppt/theme/theme1.xml><?xml version="1.0" encoding="utf-8"?>
<a:theme xmlns:a="http://schemas.openxmlformats.org/drawingml/2006/main" name="封面0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2">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演示文稿2" id="{AD8E5803-A8E7-6343-ABF0-C9B29727E840}" vid="{D63665AC-C25A-234F-B2CF-EB9B8F84AD3C}"/>
    </a:ext>
  </a:extLst>
</a:theme>
</file>

<file path=ppt/theme/theme2.xml><?xml version="1.0" encoding="utf-8"?>
<a:theme xmlns:a="http://schemas.openxmlformats.org/drawingml/2006/main" name="章节页01">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演示文稿2" id="{AD8E5803-A8E7-6343-ABF0-C9B29727E840}" vid="{7B935F75-A6A8-184B-B779-009EF0AE45B1}"/>
    </a:ext>
  </a:extLst>
</a:theme>
</file>

<file path=ppt/theme/theme3.xml><?xml version="1.0" encoding="utf-8"?>
<a:theme xmlns:a="http://schemas.openxmlformats.org/drawingml/2006/main" name="正文">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演示文稿2" id="{AD8E5803-A8E7-6343-ABF0-C9B29727E840}" vid="{2C3D5E0B-BB7F-A846-A86A-E1D6D13647ED}"/>
    </a:ext>
  </a:extLst>
</a:theme>
</file>

<file path=ppt/theme/theme4.xml><?xml version="1.0" encoding="utf-8"?>
<a:theme xmlns:a="http://schemas.openxmlformats.org/drawingml/2006/main" name="封底">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CW PPT">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演示文稿2" id="{AD8E5803-A8E7-6343-ABF0-C9B29727E840}" vid="{E44D594A-DF80-604D-B4EB-2BB3437A4678}"/>
    </a:ext>
  </a:ext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云小微营销PPT模板0701</Template>
  <TotalTime>3825</TotalTime>
  <Words>670</Words>
  <Application>Microsoft Macintosh PowerPoint</Application>
  <PresentationFormat>自定义</PresentationFormat>
  <Paragraphs>164</Paragraphs>
  <Slides>24</Slides>
  <Notes>19</Notes>
  <HiddenSlides>0</HiddenSlides>
  <MMClips>0</MMClips>
  <ScaleCrop>false</ScaleCrop>
  <HeadingPairs>
    <vt:vector size="6" baseType="variant">
      <vt:variant>
        <vt:lpstr>已用的字体</vt:lpstr>
      </vt:variant>
      <vt:variant>
        <vt:i4>8</vt:i4>
      </vt:variant>
      <vt:variant>
        <vt:lpstr>主题</vt:lpstr>
      </vt:variant>
      <vt:variant>
        <vt:i4>4</vt:i4>
      </vt:variant>
      <vt:variant>
        <vt:lpstr>幻灯片标题</vt:lpstr>
      </vt:variant>
      <vt:variant>
        <vt:i4>24</vt:i4>
      </vt:variant>
    </vt:vector>
  </HeadingPairs>
  <TitlesOfParts>
    <vt:vector size="36" baseType="lpstr">
      <vt:lpstr>等线</vt:lpstr>
      <vt:lpstr>等线</vt:lpstr>
      <vt:lpstr>Microsoft YaHei</vt:lpstr>
      <vt:lpstr>SFMono-Regular</vt:lpstr>
      <vt:lpstr>TencentSans W3</vt:lpstr>
      <vt:lpstr>TencentSans W7</vt:lpstr>
      <vt:lpstr>Arial</vt:lpstr>
      <vt:lpstr>Calibri</vt:lpstr>
      <vt:lpstr>封面01</vt:lpstr>
      <vt:lpstr>章节页01</vt:lpstr>
      <vt:lpstr>正文</vt:lpstr>
      <vt:lpstr>封底</vt:lpstr>
      <vt:lpstr>PowerPoint 演示文稿</vt:lpstr>
      <vt:lpstr>目录 </vt:lpstr>
      <vt:lpstr>TARS Nodejs简介</vt:lpstr>
      <vt:lpstr>TARS Nodejs简介</vt:lpstr>
      <vt:lpstr>快速上手</vt:lpstr>
      <vt:lpstr>快速上手——准备工作</vt:lpstr>
      <vt:lpstr>快速上手——创建、发布HTTP服务</vt:lpstr>
      <vt:lpstr>快速上手——创建、发布RPC服务</vt:lpstr>
      <vt:lpstr>快速上手——RPC客户端开发</vt:lpstr>
      <vt:lpstr>框架详解</vt:lpstr>
      <vt:lpstr>框架详解——node-agent特性</vt:lpstr>
      <vt:lpstr>框架详解——node-agent特性</vt:lpstr>
      <vt:lpstr>框架详解——node-agent特性</vt:lpstr>
      <vt:lpstr>框架详解——node-agent特性</vt:lpstr>
      <vt:lpstr>框架详解——node-agent特性</vt:lpstr>
      <vt:lpstr>框架详解——核心模块——RPC</vt:lpstr>
      <vt:lpstr>框架详解——核心模块——RPC</vt:lpstr>
      <vt:lpstr>框架详解——核心模块——RPC</vt:lpstr>
      <vt:lpstr>框架详解——核心模块——RPC</vt:lpstr>
      <vt:lpstr>框架详解——核心模块——monitor</vt:lpstr>
      <vt:lpstr>框架详解——核心模块——monitor</vt:lpstr>
      <vt:lpstr>框架详解——核心模块——config</vt:lpstr>
      <vt:lpstr>框架详解——核心模块——logs</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andrewbfeng(冯波)</dc:creator>
  <cp:lastModifiedBy>Microsoft Office User</cp:lastModifiedBy>
  <cp:revision>466</cp:revision>
  <dcterms:created xsi:type="dcterms:W3CDTF">2019-07-04T02:56:16Z</dcterms:created>
  <dcterms:modified xsi:type="dcterms:W3CDTF">2021-03-20T11:38:30Z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new_ms_pID_72543">
    <vt:lpwstr>(4)pP0Q0LvqYxR9QUBn3n+6N2WQTuH8NZfFN9R/NGJlnGeFRbzGJe/kXIs7kCY339nONryp0J9n
MziAOEARdMXO53ZPpV/sgZdqwfd6WkmxKpfwPUdcg9rGpQ/1z2GO+fL+PYX/NLZ+KeaGsKOi
w9jEUTYIbTAHgR2r/D5mK7wCZdYJTF3AGlWKGOgmgPxYsalExmkEjsLuLc1zxSc3Qb7Pf5OG
Wu//LA/KcF3Qo170/h</vt:lpwstr>
  </property>
  <property fmtid="{D5CDD505-2E9C-101B-9397-08002B2CF9AE}" pid="3" name="_new_ms_pID_725431">
    <vt:lpwstr>F+lLhfiRdIUG+iLYBqms2iVXbN5ZOf1j+pRH5IvIVWGvhV0pNMWubS
x9O7ukNiYht/Y8YnlBhACHUWXIeeOM0LrgaIkteYH2532kzW2917e7fq7zT+NFnSDnOozG6H
qoxu3eGwG9G7FNWYe9TFokfOOYf2MCJK9qRmBkv5ug0DERyJM+DZx6Wn1bdLLOG6VeFZZT78
D3p1yG+fxs8SKoCJPGzu7gwtFtI8JDFMGHnl</vt:lpwstr>
  </property>
  <property fmtid="{D5CDD505-2E9C-101B-9397-08002B2CF9AE}" pid="4" name="_new_ms_pID_725432">
    <vt:lpwstr>U6+S44+gW0kWQyOzY+80nD83LlZUYXbxPxUF
0keNmyxvk+/rzBUkI+8Uv279UgQ6pBoFGJ49zijKomPRIDTWDAeL8Yz+C68tu0aAtJjAa8Vf
XUhYVk3NkjbGNZ5f3dftO5XdptC9LgPLfX3bi2ivsqErK7zbXr8jpWUdiLFH0YOPc2VCQbLd
R7jh7Fw9KunaJ43+COSi0vPU0RIr9OJHNdwhAFLDahm3TCtSbWV9FD</vt:lpwstr>
  </property>
  <property fmtid="{D5CDD505-2E9C-101B-9397-08002B2CF9AE}" pid="5" name="_new_ms_pID_725433">
    <vt:lpwstr>3K35HxI7JFA5hkFiCZ
JnBvZw==</vt:lpwstr>
  </property>
  <property fmtid="{D5CDD505-2E9C-101B-9397-08002B2CF9AE}" pid="6" name="_2015_ms_pID_725343">
    <vt:lpwstr>(3)9stjLGNE+kmXtgABoBUOzcqfdryHuoCyjRM+9AxNkTSq4Y/K06Joyj5l/4kiLQoTBduF79pR
eN6D15IRQHnZGKl7fF+3d4ahPIrwxctf+V/fS+4DFBEl8E/AZpglAi0ASpx3Z1LTxafB0I7o
2utJfJ725ECvVW1F0z2/gGUtKuwzJTHzp9+7O60yov6PZsewBP+DvwKxLFInX75cJAa1LXtk
jpgRy/nEj8v5r21rmr</vt:lpwstr>
  </property>
  <property fmtid="{D5CDD505-2E9C-101B-9397-08002B2CF9AE}" pid="7" name="_2015_ms_pID_7253431">
    <vt:lpwstr>rI4uRVhMGRoSxGO67IkA/xjRvijklb9HP5iZBkJldbgvo+BYwb7nbG
n0tJ+stunp1FEVcRGNSBPaZd9eUOu0XfRooLtiL008coMTZj4kj4jdLyftMBW9whijeokv5u
qe8etPTlBOG7NeOImJa0p3+/K5QCZ7SeqQkROByNqkyT0t8QVe2Jwl9ij9nUtH45iWTWaF4x
lDl+tk88Z7JkQm98qu65IfgiTYdRT7UO97Xr</vt:lpwstr>
  </property>
  <property fmtid="{D5CDD505-2E9C-101B-9397-08002B2CF9AE}" pid="8" name="_2015_ms_pID_7253432">
    <vt:lpwstr>KxUPh4ZFyFrHiRZx/UNfyUU5OflbOEhMQx+J
4RKOcWth</vt:lpwstr>
  </property>
  <property fmtid="{D5CDD505-2E9C-101B-9397-08002B2CF9AE}" pid="9" name="_readonly">
    <vt:lpwstr/>
  </property>
  <property fmtid="{D5CDD505-2E9C-101B-9397-08002B2CF9AE}" pid="10" name="_change">
    <vt:lpwstr/>
  </property>
  <property fmtid="{D5CDD505-2E9C-101B-9397-08002B2CF9AE}" pid="11" name="_full-control">
    <vt:lpwstr/>
  </property>
  <property fmtid="{D5CDD505-2E9C-101B-9397-08002B2CF9AE}" pid="12" name="sflag">
    <vt:lpwstr>1467274401</vt:lpwstr>
  </property>
</Properties>
</file>