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94" r:id="rId4"/>
    <p:sldId id="287" r:id="rId5"/>
    <p:sldId id="295" r:id="rId6"/>
    <p:sldId id="296" r:id="rId7"/>
    <p:sldId id="291" r:id="rId8"/>
    <p:sldId id="292" r:id="rId9"/>
    <p:sldId id="293" r:id="rId10"/>
    <p:sldId id="284" r:id="rId1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17"/>
    <p:restoredTop sz="94645"/>
  </p:normalViewPr>
  <p:slideViewPr>
    <p:cSldViewPr snapToGrid="0" snapToObjects="1">
      <p:cViewPr varScale="1">
        <p:scale>
          <a:sx n="113" d="100"/>
          <a:sy n="113" d="100"/>
        </p:scale>
        <p:origin x="11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84D0E-351B-134B-939A-40270C82F2DD}" type="datetimeFigureOut">
              <a:rPr kumimoji="1" lang="zh-CN" altLang="en-US" smtClean="0"/>
              <a:t>2021/3/6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7E1BB-ED4B-2940-966D-879EB1E4F1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107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11A2-A7A0-374C-BF3F-D4D561F6F191}" type="datetimeFigureOut">
              <a:rPr kumimoji="1" lang="zh-CN" altLang="en-US" smtClean="0"/>
              <a:t>2021/3/6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2368-B750-8947-99D0-3BD5D59D5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366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11A2-A7A0-374C-BF3F-D4D561F6F191}" type="datetimeFigureOut">
              <a:rPr kumimoji="1" lang="zh-CN" altLang="en-US" smtClean="0"/>
              <a:t>2021/3/6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2368-B750-8947-99D0-3BD5D59D5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565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11A2-A7A0-374C-BF3F-D4D561F6F191}" type="datetimeFigureOut">
              <a:rPr kumimoji="1" lang="zh-CN" altLang="en-US" smtClean="0"/>
              <a:t>2021/3/6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2368-B750-8947-99D0-3BD5D59D5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730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14252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11A2-A7A0-374C-BF3F-D4D561F6F191}" type="datetimeFigureOut">
              <a:rPr kumimoji="1" lang="zh-CN" altLang="en-US" smtClean="0"/>
              <a:t>2021/3/6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2368-B750-8947-99D0-3BD5D59D5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571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11A2-A7A0-374C-BF3F-D4D561F6F191}" type="datetimeFigureOut">
              <a:rPr kumimoji="1" lang="zh-CN" altLang="en-US" smtClean="0"/>
              <a:t>2021/3/6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2368-B750-8947-99D0-3BD5D59D5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279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11A2-A7A0-374C-BF3F-D4D561F6F191}" type="datetimeFigureOut">
              <a:rPr kumimoji="1" lang="zh-CN" altLang="en-US" smtClean="0"/>
              <a:t>2021/3/6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2368-B750-8947-99D0-3BD5D59D5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843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11A2-A7A0-374C-BF3F-D4D561F6F191}" type="datetimeFigureOut">
              <a:rPr kumimoji="1" lang="zh-CN" altLang="en-US" smtClean="0"/>
              <a:t>2021/3/6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2368-B750-8947-99D0-3BD5D59D5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409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11A2-A7A0-374C-BF3F-D4D561F6F191}" type="datetimeFigureOut">
              <a:rPr kumimoji="1" lang="zh-CN" altLang="en-US" smtClean="0"/>
              <a:t>2021/3/6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2368-B750-8947-99D0-3BD5D59D5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391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11A2-A7A0-374C-BF3F-D4D561F6F191}" type="datetimeFigureOut">
              <a:rPr kumimoji="1" lang="zh-CN" altLang="en-US" smtClean="0"/>
              <a:t>2021/3/6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2368-B750-8947-99D0-3BD5D59D5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250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11A2-A7A0-374C-BF3F-D4D561F6F191}" type="datetimeFigureOut">
              <a:rPr kumimoji="1" lang="zh-CN" altLang="en-US" smtClean="0"/>
              <a:t>2021/3/6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2368-B750-8947-99D0-3BD5D59D5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46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11A2-A7A0-374C-BF3F-D4D561F6F191}" type="datetimeFigureOut">
              <a:rPr kumimoji="1" lang="zh-CN" altLang="en-US" smtClean="0"/>
              <a:t>2021/3/6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2368-B750-8947-99D0-3BD5D59D5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227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911A2-A7A0-374C-BF3F-D4D561F6F191}" type="datetimeFigureOut">
              <a:rPr kumimoji="1" lang="zh-CN" altLang="en-US" smtClean="0"/>
              <a:t>2021/3/6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F2368-B750-8947-99D0-3BD5D59D5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404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arsyun.com/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007268" y="2797875"/>
            <a:ext cx="7129463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>
              <a:lnSpc>
                <a:spcPct val="80000"/>
              </a:lnSpc>
            </a:pPr>
            <a:r>
              <a:rPr lang="en-US" altLang="zh-CN" sz="4000" b="1" dirty="0">
                <a:latin typeface="隶书" charset="0"/>
                <a:ea typeface="隶书" charset="0"/>
                <a:cs typeface="隶书" charset="0"/>
              </a:rPr>
              <a:t>TARS </a:t>
            </a:r>
            <a:r>
              <a:rPr lang="zh-CN" altLang="en-US" sz="4000" b="1" dirty="0">
                <a:latin typeface="隶书" charset="0"/>
                <a:ea typeface="隶书" charset="0"/>
                <a:cs typeface="隶书" charset="0"/>
              </a:rPr>
              <a:t>部署</a:t>
            </a:r>
            <a:br>
              <a:rPr lang="en-US" altLang="zh-CN" sz="3600" dirty="0">
                <a:latin typeface="隶书" charset="0"/>
                <a:ea typeface="隶书" charset="0"/>
                <a:cs typeface="隶书" charset="0"/>
              </a:rPr>
            </a:br>
            <a:br>
              <a:rPr lang="en-US" altLang="zh-CN" sz="3600" dirty="0">
                <a:latin typeface="隶书" charset="0"/>
                <a:ea typeface="隶书" charset="0"/>
                <a:cs typeface="隶书" charset="0"/>
              </a:rPr>
            </a:br>
            <a:br>
              <a:rPr lang="zh-CN" altLang="en-US" sz="3600" dirty="0">
                <a:latin typeface="隶书" charset="0"/>
                <a:ea typeface="隶书" charset="0"/>
                <a:cs typeface="隶书" charset="0"/>
              </a:rPr>
            </a:br>
            <a:endParaRPr lang="zh-CN" altLang="en-US" sz="3600" dirty="0">
              <a:latin typeface="隶书" charset="0"/>
              <a:ea typeface="隶书" charset="0"/>
              <a:cs typeface="隶书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044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476375" y="2925763"/>
            <a:ext cx="5976938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10000"/>
              </a:lnSpc>
              <a:spcBef>
                <a:spcPct val="20000"/>
              </a:spcBef>
            </a:pPr>
            <a:r>
              <a:rPr lang="en-US" altLang="zh-CN" sz="4800" i="1" dirty="0">
                <a:solidFill>
                  <a:srgbClr val="0033CC"/>
                </a:solidFill>
                <a:latin typeface="Times New Roman" charset="0"/>
              </a:rPr>
              <a:t>The End,</a:t>
            </a:r>
            <a:r>
              <a:rPr lang="zh-CN" altLang="en-US" sz="4800" i="1" dirty="0">
                <a:solidFill>
                  <a:srgbClr val="0033CC"/>
                </a:solidFill>
                <a:latin typeface="Times New Roman" charset="0"/>
              </a:rPr>
              <a:t> </a:t>
            </a:r>
            <a:r>
              <a:rPr lang="en-US" altLang="zh-CN" sz="4800" i="1" dirty="0">
                <a:solidFill>
                  <a:srgbClr val="0033CC"/>
                </a:solidFill>
                <a:latin typeface="Times New Roman" charset="0"/>
              </a:rPr>
              <a:t>Any</a:t>
            </a:r>
            <a:r>
              <a:rPr lang="zh-CN" altLang="en-US" sz="4800" i="1" dirty="0">
                <a:solidFill>
                  <a:srgbClr val="0033CC"/>
                </a:solidFill>
                <a:latin typeface="Times New Roman" charset="0"/>
              </a:rPr>
              <a:t> </a:t>
            </a:r>
            <a:r>
              <a:rPr lang="en-US" altLang="zh-CN" sz="4800" i="1" dirty="0">
                <a:solidFill>
                  <a:srgbClr val="0033CC"/>
                </a:solidFill>
                <a:latin typeface="Times New Roman" charset="0"/>
              </a:rPr>
              <a:t>Question?</a:t>
            </a:r>
          </a:p>
          <a:p>
            <a:pPr marL="342900" indent="-342900" algn="ctr">
              <a:lnSpc>
                <a:spcPct val="110000"/>
              </a:lnSpc>
              <a:spcBef>
                <a:spcPct val="20000"/>
              </a:spcBef>
            </a:pPr>
            <a:r>
              <a:rPr lang="en-US" altLang="zh-CN" sz="4800" i="1" dirty="0">
                <a:solidFill>
                  <a:srgbClr val="0033CC"/>
                </a:solidFill>
                <a:latin typeface="Times New Roman" charset="0"/>
              </a:rPr>
              <a:t>Thanks</a:t>
            </a:r>
            <a:r>
              <a:rPr lang="zh-CN" altLang="en-US" sz="4800" i="1" dirty="0">
                <a:solidFill>
                  <a:srgbClr val="0033CC"/>
                </a:solidFill>
                <a:latin typeface="Times New Roman" charset="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85087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>
            <a:off x="179388" y="2492375"/>
            <a:ext cx="7345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1" name="AutoShape 3"/>
          <p:cNvSpPr>
            <a:spLocks noChangeArrowheads="1"/>
          </p:cNvSpPr>
          <p:nvPr/>
        </p:nvSpPr>
        <p:spPr bwMode="auto">
          <a:xfrm>
            <a:off x="6156325" y="3351213"/>
            <a:ext cx="1295400" cy="361950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dirty="0"/>
              <a:t>Notify</a:t>
            </a: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6156325" y="3887788"/>
            <a:ext cx="1295400" cy="361950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dirty="0"/>
              <a:t>Stat</a:t>
            </a:r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6154738" y="4434682"/>
            <a:ext cx="1295400" cy="363537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dirty="0"/>
              <a:t>Log</a:t>
            </a:r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6154738" y="5005388"/>
            <a:ext cx="1295400" cy="36036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dirty="0"/>
              <a:t>Patch</a:t>
            </a:r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969963" y="1771650"/>
            <a:ext cx="1295400" cy="50323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dirty="0"/>
              <a:t>TarsRegistry1</a:t>
            </a:r>
          </a:p>
        </p:txBody>
      </p:sp>
      <p:sp>
        <p:nvSpPr>
          <p:cNvPr id="12296" name="AutoShape 8"/>
          <p:cNvSpPr>
            <a:spLocks noChangeArrowheads="1"/>
          </p:cNvSpPr>
          <p:nvPr/>
        </p:nvSpPr>
        <p:spPr bwMode="auto">
          <a:xfrm>
            <a:off x="2627313" y="1771650"/>
            <a:ext cx="1295400" cy="50323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dirty="0"/>
              <a:t>TarsRegistry2</a:t>
            </a:r>
          </a:p>
        </p:txBody>
      </p:sp>
      <p:sp>
        <p:nvSpPr>
          <p:cNvPr id="12297" name="AutoShape 9"/>
          <p:cNvSpPr>
            <a:spLocks noChangeArrowheads="1"/>
          </p:cNvSpPr>
          <p:nvPr/>
        </p:nvSpPr>
        <p:spPr bwMode="auto">
          <a:xfrm>
            <a:off x="4283075" y="1771650"/>
            <a:ext cx="1295400" cy="50323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dirty="0" err="1"/>
              <a:t>TarsRegistry</a:t>
            </a:r>
            <a:r>
              <a:rPr lang="zh-CN" dirty="0"/>
              <a:t>N</a:t>
            </a:r>
            <a:endParaRPr lang="en-US" dirty="0"/>
          </a:p>
        </p:txBody>
      </p:sp>
      <p:sp>
        <p:nvSpPr>
          <p:cNvPr id="12298" name="AutoShape 10"/>
          <p:cNvSpPr>
            <a:spLocks noChangeArrowheads="1"/>
          </p:cNvSpPr>
          <p:nvPr/>
        </p:nvSpPr>
        <p:spPr bwMode="auto">
          <a:xfrm>
            <a:off x="6156325" y="1771650"/>
            <a:ext cx="1295400" cy="50323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W</a:t>
            </a:r>
            <a:r>
              <a:rPr lang="zh-CN"/>
              <a:t>eb</a:t>
            </a:r>
            <a:endParaRPr 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 flipV="1">
            <a:off x="5867400" y="1700213"/>
            <a:ext cx="0" cy="46085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0" name="AutoShape 12"/>
          <p:cNvSpPr>
            <a:spLocks noChangeArrowheads="1"/>
          </p:cNvSpPr>
          <p:nvPr/>
        </p:nvSpPr>
        <p:spPr bwMode="auto">
          <a:xfrm>
            <a:off x="827088" y="2708275"/>
            <a:ext cx="4824412" cy="1079500"/>
          </a:xfrm>
          <a:prstGeom prst="flowChartAlternateProcess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301" name="AutoShape 13"/>
          <p:cNvSpPr>
            <a:spLocks noChangeArrowheads="1"/>
          </p:cNvSpPr>
          <p:nvPr/>
        </p:nvSpPr>
        <p:spPr bwMode="auto">
          <a:xfrm>
            <a:off x="1114425" y="3140075"/>
            <a:ext cx="1295400" cy="503238"/>
          </a:xfrm>
          <a:prstGeom prst="flowChartAlternateProcess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Server1</a:t>
            </a:r>
          </a:p>
        </p:txBody>
      </p:sp>
      <p:sp>
        <p:nvSpPr>
          <p:cNvPr id="12302" name="AutoShape 14"/>
          <p:cNvSpPr>
            <a:spLocks noChangeArrowheads="1"/>
          </p:cNvSpPr>
          <p:nvPr/>
        </p:nvSpPr>
        <p:spPr bwMode="auto">
          <a:xfrm>
            <a:off x="2627313" y="3140075"/>
            <a:ext cx="1295400" cy="503238"/>
          </a:xfrm>
          <a:prstGeom prst="flowChartAlternateProcess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Server2</a:t>
            </a:r>
          </a:p>
        </p:txBody>
      </p:sp>
      <p:sp>
        <p:nvSpPr>
          <p:cNvPr id="12303" name="AutoShape 15"/>
          <p:cNvSpPr>
            <a:spLocks noChangeArrowheads="1"/>
          </p:cNvSpPr>
          <p:nvPr/>
        </p:nvSpPr>
        <p:spPr bwMode="auto">
          <a:xfrm>
            <a:off x="4138613" y="3140075"/>
            <a:ext cx="1295400" cy="503238"/>
          </a:xfrm>
          <a:prstGeom prst="flowChartAlternateProcess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ServerN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827088" y="2708275"/>
            <a:ext cx="865187" cy="2873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/>
              <a:t>Tars-Node1</a:t>
            </a:r>
          </a:p>
        </p:txBody>
      </p:sp>
      <p:sp>
        <p:nvSpPr>
          <p:cNvPr id="12305" name="AutoShape 17"/>
          <p:cNvSpPr>
            <a:spLocks noChangeArrowheads="1"/>
          </p:cNvSpPr>
          <p:nvPr/>
        </p:nvSpPr>
        <p:spPr bwMode="auto">
          <a:xfrm>
            <a:off x="827088" y="4376738"/>
            <a:ext cx="4824412" cy="1079500"/>
          </a:xfrm>
          <a:prstGeom prst="flowChartAlternateProcess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306" name="AutoShape 18"/>
          <p:cNvSpPr>
            <a:spLocks noChangeArrowheads="1"/>
          </p:cNvSpPr>
          <p:nvPr/>
        </p:nvSpPr>
        <p:spPr bwMode="auto">
          <a:xfrm>
            <a:off x="1114425" y="4797425"/>
            <a:ext cx="1295400" cy="503238"/>
          </a:xfrm>
          <a:prstGeom prst="flowChartAlternateProcess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Server1</a:t>
            </a:r>
          </a:p>
        </p:txBody>
      </p:sp>
      <p:sp>
        <p:nvSpPr>
          <p:cNvPr id="12307" name="AutoShape 19"/>
          <p:cNvSpPr>
            <a:spLocks noChangeArrowheads="1"/>
          </p:cNvSpPr>
          <p:nvPr/>
        </p:nvSpPr>
        <p:spPr bwMode="auto">
          <a:xfrm>
            <a:off x="2627313" y="4797425"/>
            <a:ext cx="1295400" cy="503238"/>
          </a:xfrm>
          <a:prstGeom prst="flowChartAlternateProcess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Server2</a:t>
            </a:r>
          </a:p>
        </p:txBody>
      </p:sp>
      <p:sp>
        <p:nvSpPr>
          <p:cNvPr id="12308" name="AutoShape 20"/>
          <p:cNvSpPr>
            <a:spLocks noChangeArrowheads="1"/>
          </p:cNvSpPr>
          <p:nvPr/>
        </p:nvSpPr>
        <p:spPr bwMode="auto">
          <a:xfrm>
            <a:off x="4138613" y="4797425"/>
            <a:ext cx="1295400" cy="503238"/>
          </a:xfrm>
          <a:prstGeom prst="flowChartAlternateProcess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ServerN</a:t>
            </a:r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827088" y="4391025"/>
            <a:ext cx="936625" cy="2873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/>
              <a:t>Tars-Node</a:t>
            </a:r>
            <a:r>
              <a:rPr lang="zh-CN" sz="1200" dirty="0"/>
              <a:t>N</a:t>
            </a:r>
            <a:endParaRPr lang="en-US" sz="1200" dirty="0"/>
          </a:p>
        </p:txBody>
      </p:sp>
      <p:sp>
        <p:nvSpPr>
          <p:cNvPr id="12310" name="AutoShape 22"/>
          <p:cNvSpPr>
            <a:spLocks noChangeArrowheads="1"/>
          </p:cNvSpPr>
          <p:nvPr/>
        </p:nvSpPr>
        <p:spPr bwMode="auto">
          <a:xfrm>
            <a:off x="2916238" y="1054100"/>
            <a:ext cx="2162175" cy="361950"/>
          </a:xfrm>
          <a:prstGeom prst="wedgeRectCallout">
            <a:avLst>
              <a:gd name="adj1" fmla="val -46912"/>
              <a:gd name="adj2" fmla="val 146069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0000FF"/>
                </a:solidFill>
              </a:rPr>
              <a:t>主控节点（热备）</a:t>
            </a:r>
          </a:p>
        </p:txBody>
      </p:sp>
      <p:sp>
        <p:nvSpPr>
          <p:cNvPr id="12311" name="AutoShape 23"/>
          <p:cNvSpPr>
            <a:spLocks noChangeArrowheads="1"/>
          </p:cNvSpPr>
          <p:nvPr/>
        </p:nvSpPr>
        <p:spPr bwMode="auto">
          <a:xfrm>
            <a:off x="6084888" y="1052513"/>
            <a:ext cx="1655762" cy="361950"/>
          </a:xfrm>
          <a:prstGeom prst="wedgeRectCallout">
            <a:avLst>
              <a:gd name="adj1" fmla="val 4843"/>
              <a:gd name="adj2" fmla="val 138157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600" b="1">
                <a:solidFill>
                  <a:srgbClr val="0000FF"/>
                </a:solidFill>
              </a:rPr>
              <a:t>运维管理平台</a:t>
            </a:r>
          </a:p>
        </p:txBody>
      </p:sp>
      <p:sp>
        <p:nvSpPr>
          <p:cNvPr id="12312" name="AutoShape 24"/>
          <p:cNvSpPr>
            <a:spLocks noChangeArrowheads="1"/>
          </p:cNvSpPr>
          <p:nvPr/>
        </p:nvSpPr>
        <p:spPr bwMode="auto">
          <a:xfrm>
            <a:off x="7670800" y="3062288"/>
            <a:ext cx="1222375" cy="260350"/>
          </a:xfrm>
          <a:prstGeom prst="wedgeRectCallout">
            <a:avLst>
              <a:gd name="adj1" fmla="val -67403"/>
              <a:gd name="adj2" fmla="val 89472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200" b="1">
                <a:solidFill>
                  <a:srgbClr val="0000FF"/>
                </a:solidFill>
              </a:rPr>
              <a:t>异常信息</a:t>
            </a:r>
          </a:p>
        </p:txBody>
      </p:sp>
      <p:sp>
        <p:nvSpPr>
          <p:cNvPr id="12313" name="AutoShape 25"/>
          <p:cNvSpPr>
            <a:spLocks noChangeArrowheads="1"/>
          </p:cNvSpPr>
          <p:nvPr/>
        </p:nvSpPr>
        <p:spPr bwMode="auto">
          <a:xfrm>
            <a:off x="7670800" y="3654199"/>
            <a:ext cx="1222375" cy="260350"/>
          </a:xfrm>
          <a:prstGeom prst="wedgeRectCallout">
            <a:avLst>
              <a:gd name="adj1" fmla="val -68806"/>
              <a:gd name="adj2" fmla="val 94542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200" b="1" dirty="0">
                <a:solidFill>
                  <a:srgbClr val="0000FF"/>
                </a:solidFill>
              </a:rPr>
              <a:t>指标统计</a:t>
            </a:r>
          </a:p>
        </p:txBody>
      </p:sp>
      <p:sp>
        <p:nvSpPr>
          <p:cNvPr id="12314" name="AutoShape 26"/>
          <p:cNvSpPr>
            <a:spLocks noChangeArrowheads="1"/>
          </p:cNvSpPr>
          <p:nvPr/>
        </p:nvSpPr>
        <p:spPr bwMode="auto">
          <a:xfrm>
            <a:off x="7670800" y="4141788"/>
            <a:ext cx="1222375" cy="260350"/>
          </a:xfrm>
          <a:prstGeom prst="wedgeRectCallout">
            <a:avLst>
              <a:gd name="adj1" fmla="val -68546"/>
              <a:gd name="adj2" fmla="val 91667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sz="1200" b="1" dirty="0">
                <a:solidFill>
                  <a:srgbClr val="0000FF"/>
                </a:solidFill>
              </a:rPr>
              <a:t>远程</a:t>
            </a:r>
            <a:r>
              <a:rPr lang="en-US" sz="1200" b="1" dirty="0">
                <a:solidFill>
                  <a:srgbClr val="0000FF"/>
                </a:solidFill>
              </a:rPr>
              <a:t>LO</a:t>
            </a:r>
            <a:r>
              <a:rPr lang="zh-CN" sz="1200" b="1" dirty="0">
                <a:solidFill>
                  <a:srgbClr val="0000FF"/>
                </a:solidFill>
              </a:rPr>
              <a:t>G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12315" name="AutoShape 27"/>
          <p:cNvSpPr>
            <a:spLocks noChangeArrowheads="1"/>
          </p:cNvSpPr>
          <p:nvPr/>
        </p:nvSpPr>
        <p:spPr bwMode="auto">
          <a:xfrm>
            <a:off x="7670800" y="4679950"/>
            <a:ext cx="1222375" cy="258763"/>
          </a:xfrm>
          <a:prstGeom prst="wedgeRectCallout">
            <a:avLst>
              <a:gd name="adj1" fmla="val -68676"/>
              <a:gd name="adj2" fmla="val 101981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sz="1200" b="1" dirty="0">
                <a:solidFill>
                  <a:srgbClr val="0000FF"/>
                </a:solidFill>
              </a:rPr>
              <a:t>发布平台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12316" name="AutoShape 28"/>
          <p:cNvSpPr>
            <a:spLocks noChangeArrowheads="1"/>
          </p:cNvSpPr>
          <p:nvPr/>
        </p:nvSpPr>
        <p:spPr bwMode="auto">
          <a:xfrm>
            <a:off x="34925" y="3429000"/>
            <a:ext cx="503238" cy="1223963"/>
          </a:xfrm>
          <a:prstGeom prst="wedgeRectCallout">
            <a:avLst>
              <a:gd name="adj1" fmla="val 104259"/>
              <a:gd name="adj2" fmla="val -54542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0000FF"/>
                </a:solidFill>
              </a:rPr>
              <a:t>服务</a:t>
            </a:r>
          </a:p>
          <a:p>
            <a:pPr algn="ctr"/>
            <a:r>
              <a:rPr lang="zh-CN" altLang="en-US" b="1">
                <a:solidFill>
                  <a:srgbClr val="0000FF"/>
                </a:solidFill>
              </a:rPr>
              <a:t>节点</a:t>
            </a:r>
          </a:p>
        </p:txBody>
      </p:sp>
      <p:sp>
        <p:nvSpPr>
          <p:cNvPr id="12317" name="AutoShape 29"/>
          <p:cNvSpPr>
            <a:spLocks noChangeArrowheads="1"/>
          </p:cNvSpPr>
          <p:nvPr/>
        </p:nvSpPr>
        <p:spPr bwMode="auto">
          <a:xfrm>
            <a:off x="827088" y="5948363"/>
            <a:ext cx="1728787" cy="360362"/>
          </a:xfrm>
          <a:prstGeom prst="wedgeRectCallout">
            <a:avLst>
              <a:gd name="adj1" fmla="val 53491"/>
              <a:gd name="adj2" fmla="val -228856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0000FF"/>
                </a:solidFill>
              </a:rPr>
              <a:t>业务</a:t>
            </a:r>
            <a:r>
              <a:rPr lang="en-US" b="1">
                <a:solidFill>
                  <a:srgbClr val="0000FF"/>
                </a:solidFill>
              </a:rPr>
              <a:t>Server</a:t>
            </a: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2843213" y="3860800"/>
            <a:ext cx="647700" cy="365125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…</a:t>
            </a:r>
            <a:r>
              <a:rPr lang="zh-CN"/>
              <a:t>…</a:t>
            </a:r>
            <a:endParaRPr lang="en-US"/>
          </a:p>
        </p:txBody>
      </p:sp>
      <p:sp>
        <p:nvSpPr>
          <p:cNvPr id="12319" name="AutoShape 31"/>
          <p:cNvSpPr>
            <a:spLocks noChangeArrowheads="1"/>
          </p:cNvSpPr>
          <p:nvPr/>
        </p:nvSpPr>
        <p:spPr bwMode="auto">
          <a:xfrm>
            <a:off x="6154738" y="5545931"/>
            <a:ext cx="1295400" cy="360363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dirty="0"/>
              <a:t>Config</a:t>
            </a:r>
            <a:endParaRPr lang="en-US" dirty="0"/>
          </a:p>
        </p:txBody>
      </p:sp>
      <p:sp>
        <p:nvSpPr>
          <p:cNvPr id="12320" name="AutoShape 32"/>
          <p:cNvSpPr>
            <a:spLocks noChangeArrowheads="1"/>
          </p:cNvSpPr>
          <p:nvPr/>
        </p:nvSpPr>
        <p:spPr bwMode="auto">
          <a:xfrm>
            <a:off x="7667625" y="5205468"/>
            <a:ext cx="1223963" cy="260350"/>
          </a:xfrm>
          <a:prstGeom prst="wedgeRectCallout">
            <a:avLst>
              <a:gd name="adj1" fmla="val -67639"/>
              <a:gd name="adj2" fmla="val 101755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200" b="1" dirty="0">
                <a:solidFill>
                  <a:srgbClr val="0000FF"/>
                </a:solidFill>
              </a:rPr>
              <a:t>配置中心</a:t>
            </a:r>
          </a:p>
        </p:txBody>
      </p: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2843213" y="270827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172.16.28.153</a:t>
            </a:r>
          </a:p>
        </p:txBody>
      </p:sp>
      <p:sp>
        <p:nvSpPr>
          <p:cNvPr id="12322" name="Rectangle 34"/>
          <p:cNvSpPr>
            <a:spLocks noChangeArrowheads="1"/>
          </p:cNvSpPr>
          <p:nvPr/>
        </p:nvSpPr>
        <p:spPr bwMode="auto">
          <a:xfrm>
            <a:off x="2843213" y="4437063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172.16.28.154</a:t>
            </a:r>
          </a:p>
        </p:txBody>
      </p:sp>
      <p:sp>
        <p:nvSpPr>
          <p:cNvPr id="12323" name="AutoShape 35"/>
          <p:cNvSpPr>
            <a:spLocks noChangeArrowheads="1"/>
          </p:cNvSpPr>
          <p:nvPr/>
        </p:nvSpPr>
        <p:spPr bwMode="auto">
          <a:xfrm>
            <a:off x="6154738" y="6169026"/>
            <a:ext cx="1295400" cy="360363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dirty="0"/>
              <a:t>Property</a:t>
            </a:r>
          </a:p>
        </p:txBody>
      </p:sp>
      <p:sp>
        <p:nvSpPr>
          <p:cNvPr id="12324" name="AutoShape 36"/>
          <p:cNvSpPr>
            <a:spLocks noChangeArrowheads="1"/>
          </p:cNvSpPr>
          <p:nvPr/>
        </p:nvSpPr>
        <p:spPr bwMode="auto">
          <a:xfrm>
            <a:off x="7740650" y="5776119"/>
            <a:ext cx="1223962" cy="260350"/>
          </a:xfrm>
          <a:prstGeom prst="wedgeRectCallout">
            <a:avLst>
              <a:gd name="adj1" fmla="val -67639"/>
              <a:gd name="adj2" fmla="val 101755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200" b="1" dirty="0">
                <a:solidFill>
                  <a:srgbClr val="0000FF"/>
                </a:solidFill>
              </a:rPr>
              <a:t>业务信息上报</a:t>
            </a:r>
          </a:p>
        </p:txBody>
      </p:sp>
      <p:sp>
        <p:nvSpPr>
          <p:cNvPr id="39" name="AutoShape 3">
            <a:extLst>
              <a:ext uri="{FF2B5EF4-FFF2-40B4-BE49-F238E27FC236}">
                <a16:creationId xmlns:a16="http://schemas.microsoft.com/office/drawing/2014/main" id="{50FA5FD5-54F1-1946-9FDA-AD31600D3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837" y="2744156"/>
            <a:ext cx="1295400" cy="361950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dirty="0" err="1"/>
              <a:t>AdminRegistry</a:t>
            </a:r>
            <a:endParaRPr lang="en-US" dirty="0"/>
          </a:p>
        </p:txBody>
      </p:sp>
      <p:sp>
        <p:nvSpPr>
          <p:cNvPr id="40" name="AutoShape 24">
            <a:extLst>
              <a:ext uri="{FF2B5EF4-FFF2-40B4-BE49-F238E27FC236}">
                <a16:creationId xmlns:a16="http://schemas.microsoft.com/office/drawing/2014/main" id="{198D6BF0-F195-3F48-B547-F95BF58E2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2332889"/>
            <a:ext cx="1222375" cy="260350"/>
          </a:xfrm>
          <a:prstGeom prst="wedgeRectCallout">
            <a:avLst>
              <a:gd name="adj1" fmla="val -67403"/>
              <a:gd name="adj2" fmla="val 89472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200" b="1" dirty="0">
                <a:solidFill>
                  <a:srgbClr val="0000FF"/>
                </a:solidFill>
              </a:rPr>
              <a:t>管理服务</a:t>
            </a:r>
          </a:p>
        </p:txBody>
      </p:sp>
      <p:sp>
        <p:nvSpPr>
          <p:cNvPr id="41" name="Rectangle 31">
            <a:extLst>
              <a:ext uri="{FF2B5EF4-FFF2-40B4-BE49-F238E27FC236}">
                <a16:creationId xmlns:a16="http://schemas.microsoft.com/office/drawing/2014/main" id="{E3D1D3D1-20EF-A940-98A7-D82E11C4D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06" y="387644"/>
            <a:ext cx="82438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主要组件</a:t>
            </a:r>
          </a:p>
        </p:txBody>
      </p:sp>
    </p:spTree>
    <p:extLst>
      <p:ext uri="{BB962C8B-B14F-4D97-AF65-F5344CB8AC3E}">
        <p14:creationId xmlns:p14="http://schemas.microsoft.com/office/powerpoint/2010/main" val="160456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AF0D6570-86B5-EB43-A841-3121556AD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547687"/>
            <a:ext cx="82438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文档</a:t>
            </a:r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(http://</a:t>
            </a:r>
            <a:r>
              <a:rPr lang="en-US" altLang="zh-CN" sz="3600" dirty="0" err="1">
                <a:solidFill>
                  <a:schemeClr val="tx2"/>
                </a:solidFill>
                <a:latin typeface="Times New Roman" charset="0"/>
              </a:rPr>
              <a:t>doc.tarsyun.com</a:t>
            </a:r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 altLang="zh-CN" sz="4400" dirty="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7D12235-B374-5442-BFC7-5F5B2A8DC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37" y="1606927"/>
            <a:ext cx="7920037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lnSpc>
                <a:spcPct val="115000"/>
              </a:lnSpc>
              <a:spcBef>
                <a:spcPct val="20000"/>
              </a:spcBef>
              <a:buFontTx/>
              <a:buAutoNum type="arabicPeriod"/>
            </a:pPr>
            <a:endParaRPr lang="en-US" altLang="zh-CN" sz="2000" dirty="0">
              <a:latin typeface="Times New Roman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F649B5-971B-3740-89DC-6C91FD051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1324486"/>
            <a:ext cx="8388564" cy="458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46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AF0D6570-86B5-EB43-A841-3121556AD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547687"/>
            <a:ext cx="82438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部署方式</a:t>
            </a:r>
            <a:endParaRPr lang="en-US" altLang="zh-CN" sz="4400" dirty="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7D12235-B374-5442-BFC7-5F5B2A8DC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37" y="1606927"/>
            <a:ext cx="7920037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lnSpc>
                <a:spcPct val="115000"/>
              </a:lnSpc>
              <a:spcBef>
                <a:spcPct val="20000"/>
              </a:spcBef>
              <a:buFontTx/>
              <a:buAutoNum type="arabicPeriod"/>
            </a:pPr>
            <a:r>
              <a:rPr lang="zh-CN" altLang="en-US" sz="2000" dirty="0">
                <a:latin typeface="Times New Roman" charset="0"/>
              </a:rPr>
              <a:t>源码部署</a:t>
            </a:r>
            <a:r>
              <a:rPr lang="en-US" altLang="zh-CN" sz="2000" dirty="0">
                <a:latin typeface="Times New Roman" charset="0"/>
              </a:rPr>
              <a:t>(</a:t>
            </a:r>
            <a:r>
              <a:rPr lang="en-US" altLang="zh-CN" sz="2000" dirty="0" err="1">
                <a:latin typeface="Times New Roman" charset="0"/>
              </a:rPr>
              <a:t>linux</a:t>
            </a:r>
            <a:r>
              <a:rPr lang="en-US" altLang="zh-CN" sz="2000" dirty="0">
                <a:latin typeface="Times New Roman" charset="0"/>
              </a:rPr>
              <a:t>/mac/windows)</a:t>
            </a:r>
          </a:p>
          <a:p>
            <a:pPr marL="609600" indent="-609600">
              <a:lnSpc>
                <a:spcPct val="115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zh-CN" sz="2000" dirty="0">
                <a:latin typeface="Times New Roman" charset="0"/>
              </a:rPr>
              <a:t>Docker</a:t>
            </a:r>
            <a:r>
              <a:rPr lang="zh-CN" altLang="en-US" sz="2000" dirty="0">
                <a:latin typeface="Times New Roman" charset="0"/>
              </a:rPr>
              <a:t>部署</a:t>
            </a:r>
            <a:endParaRPr lang="en-US" altLang="zh-CN" sz="2000" dirty="0">
              <a:latin typeface="Times New Roman" charset="0"/>
            </a:endParaRPr>
          </a:p>
          <a:p>
            <a:pPr marL="609600" indent="-609600">
              <a:lnSpc>
                <a:spcPct val="115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zh-CN" sz="2000" dirty="0">
                <a:latin typeface="Times New Roman" charset="0"/>
              </a:rPr>
              <a:t>K8S</a:t>
            </a:r>
            <a:r>
              <a:rPr lang="zh-CN" altLang="en-US" sz="2000" dirty="0">
                <a:latin typeface="Times New Roman" charset="0"/>
              </a:rPr>
              <a:t>部署</a:t>
            </a:r>
            <a:endParaRPr lang="en-US" altLang="zh-CN" sz="2000" dirty="0">
              <a:latin typeface="Times New Roman" charset="0"/>
            </a:endParaRPr>
          </a:p>
          <a:p>
            <a:pPr marL="609600" indent="-609600">
              <a:lnSpc>
                <a:spcPct val="115000"/>
              </a:lnSpc>
              <a:spcBef>
                <a:spcPct val="20000"/>
              </a:spcBef>
              <a:buFontTx/>
              <a:buAutoNum type="arabicPeriod"/>
            </a:pPr>
            <a:r>
              <a:rPr lang="zh-CN" altLang="en-US" sz="2000" dirty="0">
                <a:latin typeface="Times New Roman" charset="0"/>
              </a:rPr>
              <a:t>云部署</a:t>
            </a:r>
            <a:endParaRPr lang="en-US" altLang="zh-CN" sz="20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744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AF0D6570-86B5-EB43-A841-3121556AD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547687"/>
            <a:ext cx="82438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4400" dirty="0">
                <a:solidFill>
                  <a:schemeClr val="tx2"/>
                </a:solidFill>
                <a:latin typeface="Times New Roman" charset="0"/>
              </a:rPr>
              <a:t>Framework/</a:t>
            </a:r>
            <a:r>
              <a:rPr lang="en-US" altLang="zh-CN" sz="4400" dirty="0" err="1">
                <a:solidFill>
                  <a:schemeClr val="tx2"/>
                </a:solidFill>
                <a:latin typeface="Times New Roman" charset="0"/>
              </a:rPr>
              <a:t>TarsNode</a:t>
            </a:r>
            <a:endParaRPr lang="en-US" altLang="zh-CN" sz="4400" dirty="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36D6644D-0D94-8342-87C8-AEBD3CB6A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517" y="3216488"/>
            <a:ext cx="1826506" cy="361950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dirty="0" err="1"/>
              <a:t>tarsnotify</a:t>
            </a:r>
            <a:endParaRPr lang="en-US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5F26AEEC-D935-ED46-9731-3E67841A0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459" y="3807716"/>
            <a:ext cx="1826506" cy="361950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dirty="0" err="1"/>
              <a:t>tarsstat</a:t>
            </a:r>
            <a:endParaRPr lang="en-US" dirty="0"/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5A893A1C-A29A-8346-B63B-80ED5D576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235" y="4935499"/>
            <a:ext cx="1826506" cy="363537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dirty="0" err="1"/>
              <a:t>tarslog</a:t>
            </a:r>
            <a:endParaRPr lang="en-US" dirty="0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BED55719-07F3-FC42-A240-54D335F74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517" y="2053042"/>
            <a:ext cx="1826506" cy="360363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dirty="0" err="1"/>
              <a:t>tarspatch</a:t>
            </a:r>
            <a:endParaRPr lang="en-US" dirty="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73D1643-E107-C247-A4DD-C2CBBCA70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517" y="2654411"/>
            <a:ext cx="1826506" cy="376870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dirty="0" err="1"/>
              <a:t>tarsRegistry</a:t>
            </a:r>
            <a:endParaRPr lang="en-US" dirty="0"/>
          </a:p>
        </p:txBody>
      </p:sp>
      <p:sp>
        <p:nvSpPr>
          <p:cNvPr id="13" name="AutoShape 10">
            <a:extLst>
              <a:ext uri="{FF2B5EF4-FFF2-40B4-BE49-F238E27FC236}">
                <a16:creationId xmlns:a16="http://schemas.microsoft.com/office/drawing/2014/main" id="{AC22BE87-88C2-524E-A23F-18EF31907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235" y="2050262"/>
            <a:ext cx="1826506" cy="37686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dirty="0"/>
              <a:t>Tars-W</a:t>
            </a:r>
            <a:r>
              <a:rPr lang="zh-CN" dirty="0"/>
              <a:t>eb</a:t>
            </a:r>
            <a:endParaRPr lang="en-US" dirty="0"/>
          </a:p>
        </p:txBody>
      </p:sp>
      <p:sp>
        <p:nvSpPr>
          <p:cNvPr id="15" name="AutoShape 12">
            <a:extLst>
              <a:ext uri="{FF2B5EF4-FFF2-40B4-BE49-F238E27FC236}">
                <a16:creationId xmlns:a16="http://schemas.microsoft.com/office/drawing/2014/main" id="{F4033636-406C-8D48-8E09-0EC1EA993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044" y="1625599"/>
            <a:ext cx="3311525" cy="1803401"/>
          </a:xfrm>
          <a:prstGeom prst="flowChartAlternateProcess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" name="AutoShape 13">
            <a:extLst>
              <a:ext uri="{FF2B5EF4-FFF2-40B4-BE49-F238E27FC236}">
                <a16:creationId xmlns:a16="http://schemas.microsoft.com/office/drawing/2014/main" id="{AED52F46-DB0D-6E44-BFBD-3D9D3CBD3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381" y="2057399"/>
            <a:ext cx="1295400" cy="503238"/>
          </a:xfrm>
          <a:prstGeom prst="flowChartAlternateProcess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Server1</a:t>
            </a:r>
          </a:p>
        </p:txBody>
      </p:sp>
      <p:sp>
        <p:nvSpPr>
          <p:cNvPr id="17" name="AutoShape 14">
            <a:extLst>
              <a:ext uri="{FF2B5EF4-FFF2-40B4-BE49-F238E27FC236}">
                <a16:creationId xmlns:a16="http://schemas.microsoft.com/office/drawing/2014/main" id="{B0EAFF6F-692B-7A4B-86F8-624B3F5CB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269" y="2057399"/>
            <a:ext cx="1295400" cy="503238"/>
          </a:xfrm>
          <a:prstGeom prst="flowChartAlternateProcess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Server2</a:t>
            </a:r>
          </a:p>
        </p:txBody>
      </p:sp>
      <p:sp>
        <p:nvSpPr>
          <p:cNvPr id="18" name="AutoShape 15">
            <a:extLst>
              <a:ext uri="{FF2B5EF4-FFF2-40B4-BE49-F238E27FC236}">
                <a16:creationId xmlns:a16="http://schemas.microsoft.com/office/drawing/2014/main" id="{8D7134E4-8769-7246-AF67-60774C933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850" y="2748755"/>
            <a:ext cx="1295400" cy="503238"/>
          </a:xfrm>
          <a:prstGeom prst="flowChartAlternateProcess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ServerN</a:t>
            </a: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FE3B31CF-9536-0842-BA95-4DD304EFD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597" y="1516412"/>
            <a:ext cx="865187" cy="2873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/>
              <a:t>Tars-Node1</a:t>
            </a:r>
          </a:p>
        </p:txBody>
      </p:sp>
      <p:sp>
        <p:nvSpPr>
          <p:cNvPr id="20" name="AutoShape 17">
            <a:extLst>
              <a:ext uri="{FF2B5EF4-FFF2-40B4-BE49-F238E27FC236}">
                <a16:creationId xmlns:a16="http://schemas.microsoft.com/office/drawing/2014/main" id="{A517A359-3241-2043-8981-9AC847F4A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044" y="3736314"/>
            <a:ext cx="3311525" cy="1803401"/>
          </a:xfrm>
          <a:prstGeom prst="flowChartAlternateProcess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" name="AutoShape 18">
            <a:extLst>
              <a:ext uri="{FF2B5EF4-FFF2-40B4-BE49-F238E27FC236}">
                <a16:creationId xmlns:a16="http://schemas.microsoft.com/office/drawing/2014/main" id="{92F561EA-9F7D-9441-BA71-48957F401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381" y="4157001"/>
            <a:ext cx="1295400" cy="503238"/>
          </a:xfrm>
          <a:prstGeom prst="flowChartAlternateProcess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Server1</a:t>
            </a:r>
          </a:p>
        </p:txBody>
      </p:sp>
      <p:sp>
        <p:nvSpPr>
          <p:cNvPr id="22" name="AutoShape 19">
            <a:extLst>
              <a:ext uri="{FF2B5EF4-FFF2-40B4-BE49-F238E27FC236}">
                <a16:creationId xmlns:a16="http://schemas.microsoft.com/office/drawing/2014/main" id="{4F077C77-75F2-4B40-8D82-C4096E84E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269" y="4157001"/>
            <a:ext cx="1295400" cy="503238"/>
          </a:xfrm>
          <a:prstGeom prst="flowChartAlternateProcess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Server2</a:t>
            </a:r>
          </a:p>
        </p:txBody>
      </p:sp>
      <p:sp>
        <p:nvSpPr>
          <p:cNvPr id="23" name="AutoShape 20">
            <a:extLst>
              <a:ext uri="{FF2B5EF4-FFF2-40B4-BE49-F238E27FC236}">
                <a16:creationId xmlns:a16="http://schemas.microsoft.com/office/drawing/2014/main" id="{F255C9CC-FD8B-224B-99B6-B8B5A2E91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127" y="4848357"/>
            <a:ext cx="1295400" cy="503238"/>
          </a:xfrm>
          <a:prstGeom prst="flowChartAlternateProcess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ServerN</a:t>
            </a:r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9F19B886-D463-D347-9A0B-A4ED9F625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850" y="3617118"/>
            <a:ext cx="936625" cy="2873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/>
              <a:t>Tars-Node</a:t>
            </a:r>
            <a:r>
              <a:rPr lang="zh-CN" sz="1200" dirty="0"/>
              <a:t>N</a:t>
            </a:r>
            <a:endParaRPr lang="en-US" sz="1200" dirty="0"/>
          </a:p>
        </p:txBody>
      </p:sp>
      <p:sp>
        <p:nvSpPr>
          <p:cNvPr id="34" name="AutoShape 31">
            <a:extLst>
              <a:ext uri="{FF2B5EF4-FFF2-40B4-BE49-F238E27FC236}">
                <a16:creationId xmlns:a16="http://schemas.microsoft.com/office/drawing/2014/main" id="{32238F6A-89F0-364C-A054-AE5284C12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459" y="3235587"/>
            <a:ext cx="1826506" cy="360363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dirty="0" err="1"/>
              <a:t>tarsc</a:t>
            </a:r>
            <a:r>
              <a:rPr lang="zh-CN" dirty="0"/>
              <a:t>onfig</a:t>
            </a:r>
            <a:endParaRPr lang="en-US" dirty="0"/>
          </a:p>
        </p:txBody>
      </p:sp>
      <p:sp>
        <p:nvSpPr>
          <p:cNvPr id="40" name="AutoShape 3">
            <a:extLst>
              <a:ext uri="{FF2B5EF4-FFF2-40B4-BE49-F238E27FC236}">
                <a16:creationId xmlns:a16="http://schemas.microsoft.com/office/drawing/2014/main" id="{615D8194-DE1B-4E46-89E8-DE0F91DC5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235" y="2661871"/>
            <a:ext cx="1826506" cy="361950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dirty="0" err="1"/>
              <a:t>tarsAdminRegistry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D2DB672-7592-E64F-9D86-BB711232AB1D}"/>
              </a:ext>
            </a:extLst>
          </p:cNvPr>
          <p:cNvSpPr/>
          <p:nvPr/>
        </p:nvSpPr>
        <p:spPr>
          <a:xfrm>
            <a:off x="4572000" y="1585554"/>
            <a:ext cx="4114800" cy="395416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framework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3" name="AutoShape 4">
            <a:extLst>
              <a:ext uri="{FF2B5EF4-FFF2-40B4-BE49-F238E27FC236}">
                <a16:creationId xmlns:a16="http://schemas.microsoft.com/office/drawing/2014/main" id="{77E1FD20-982F-844F-9FE2-8E145E67B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9629" y="3813644"/>
            <a:ext cx="1826506" cy="361950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dirty="0" err="1"/>
              <a:t>tarsquerystat</a:t>
            </a:r>
            <a:endParaRPr lang="en-US" dirty="0"/>
          </a:p>
        </p:txBody>
      </p:sp>
      <p:sp>
        <p:nvSpPr>
          <p:cNvPr id="44" name="AutoShape 4">
            <a:extLst>
              <a:ext uri="{FF2B5EF4-FFF2-40B4-BE49-F238E27FC236}">
                <a16:creationId xmlns:a16="http://schemas.microsoft.com/office/drawing/2014/main" id="{B164F79E-5E02-1143-9620-14DBCDC0E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235" y="4371709"/>
            <a:ext cx="1826506" cy="361950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dirty="0" err="1"/>
              <a:t>tarsproperty</a:t>
            </a:r>
            <a:endParaRPr lang="en-US" dirty="0"/>
          </a:p>
        </p:txBody>
      </p:sp>
      <p:sp>
        <p:nvSpPr>
          <p:cNvPr id="45" name="AutoShape 4">
            <a:extLst>
              <a:ext uri="{FF2B5EF4-FFF2-40B4-BE49-F238E27FC236}">
                <a16:creationId xmlns:a16="http://schemas.microsoft.com/office/drawing/2014/main" id="{49EDB3C8-EAF8-454A-AA10-BDB8362D5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3405" y="4377637"/>
            <a:ext cx="1826506" cy="361950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dirty="0" err="1"/>
              <a:t>tarsqueryproperty</a:t>
            </a:r>
            <a:endParaRPr lang="en-US" dirty="0"/>
          </a:p>
        </p:txBody>
      </p:sp>
      <p:sp>
        <p:nvSpPr>
          <p:cNvPr id="46" name="AutoShape 5">
            <a:extLst>
              <a:ext uri="{FF2B5EF4-FFF2-40B4-BE49-F238E27FC236}">
                <a16:creationId xmlns:a16="http://schemas.microsoft.com/office/drawing/2014/main" id="{3EDCEABF-8819-964A-A2A5-1AE39756D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7046" y="5724922"/>
            <a:ext cx="2903838" cy="363537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dirty="0"/>
              <a:t>Database(</a:t>
            </a:r>
            <a:r>
              <a:rPr lang="en-US" dirty="0" err="1"/>
              <a:t>mysql</a:t>
            </a:r>
            <a:r>
              <a:rPr lang="en-US" dirty="0"/>
              <a:t>)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6763473-CB6D-F542-B47C-F699138F4104}"/>
              </a:ext>
            </a:extLst>
          </p:cNvPr>
          <p:cNvSpPr txBox="1"/>
          <p:nvPr/>
        </p:nvSpPr>
        <p:spPr>
          <a:xfrm>
            <a:off x="1122535" y="6273666"/>
            <a:ext cx="670369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几个问题</a:t>
            </a:r>
            <a:r>
              <a:rPr kumimoji="1" lang="en-US" altLang="zh-CN" dirty="0">
                <a:solidFill>
                  <a:schemeClr val="bg1"/>
                </a:solidFill>
              </a:rPr>
              <a:t>:</a:t>
            </a:r>
            <a:r>
              <a:rPr kumimoji="1" lang="zh-CN" altLang="en-US" dirty="0">
                <a:solidFill>
                  <a:schemeClr val="bg1"/>
                </a:solidFill>
              </a:rPr>
              <a:t> 内网全通</a:t>
            </a:r>
            <a:r>
              <a:rPr kumimoji="1" lang="en-US" altLang="zh-CN" dirty="0">
                <a:solidFill>
                  <a:schemeClr val="bg1"/>
                </a:solidFill>
              </a:rPr>
              <a:t>/</a:t>
            </a:r>
            <a:r>
              <a:rPr kumimoji="1" lang="zh-CN" altLang="en-US" dirty="0">
                <a:solidFill>
                  <a:schemeClr val="bg1"/>
                </a:solidFill>
              </a:rPr>
              <a:t>单点服务</a:t>
            </a:r>
            <a:r>
              <a:rPr kumimoji="1" lang="en-US" altLang="zh-CN" dirty="0">
                <a:solidFill>
                  <a:schemeClr val="bg1"/>
                </a:solidFill>
              </a:rPr>
              <a:t>/framework</a:t>
            </a:r>
            <a:r>
              <a:rPr kumimoji="1" lang="zh-CN" altLang="en-US" dirty="0">
                <a:solidFill>
                  <a:schemeClr val="bg1"/>
                </a:solidFill>
              </a:rPr>
              <a:t>多机</a:t>
            </a:r>
            <a:r>
              <a:rPr kumimoji="1" lang="en-US" altLang="zh-CN" dirty="0">
                <a:solidFill>
                  <a:schemeClr val="bg1"/>
                </a:solidFill>
              </a:rPr>
              <a:t>/</a:t>
            </a:r>
            <a:r>
              <a:rPr kumimoji="1" lang="zh-CN" altLang="en-US" dirty="0">
                <a:solidFill>
                  <a:schemeClr val="bg1"/>
                </a:solidFill>
              </a:rPr>
              <a:t>同一台机器</a:t>
            </a:r>
            <a:r>
              <a:rPr kumimoji="1" lang="en-US" altLang="zh-CN" dirty="0">
                <a:solidFill>
                  <a:schemeClr val="bg1"/>
                </a:solidFill>
              </a:rPr>
              <a:t>/</a:t>
            </a:r>
            <a:r>
              <a:rPr kumimoji="1" lang="en-US" altLang="zh-CN" dirty="0" err="1">
                <a:solidFill>
                  <a:schemeClr val="bg1"/>
                </a:solidFill>
              </a:rPr>
              <a:t>tarslog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609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AF0D6570-86B5-EB43-A841-3121556AD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24" y="362880"/>
            <a:ext cx="82438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4400" dirty="0">
                <a:solidFill>
                  <a:schemeClr val="tx2"/>
                </a:solidFill>
                <a:latin typeface="Times New Roman" charset="0"/>
              </a:rPr>
              <a:t>Docker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36D6644D-0D94-8342-87C8-AEBD3CB6A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517" y="3216488"/>
            <a:ext cx="1826506" cy="361950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dirty="0" err="1"/>
              <a:t>tarsnotify</a:t>
            </a:r>
            <a:endParaRPr lang="en-US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5F26AEEC-D935-ED46-9731-3E67841A0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459" y="3807716"/>
            <a:ext cx="1826506" cy="361950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dirty="0" err="1"/>
              <a:t>tarsstat</a:t>
            </a:r>
            <a:endParaRPr lang="en-US" dirty="0"/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5A893A1C-A29A-8346-B63B-80ED5D576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235" y="4935499"/>
            <a:ext cx="1826506" cy="363537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dirty="0" err="1"/>
              <a:t>tarslog</a:t>
            </a:r>
            <a:endParaRPr lang="en-US" dirty="0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BED55719-07F3-FC42-A240-54D335F74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517" y="2053042"/>
            <a:ext cx="1826506" cy="360363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dirty="0" err="1"/>
              <a:t>tarspatch</a:t>
            </a:r>
            <a:endParaRPr lang="en-US" dirty="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73D1643-E107-C247-A4DD-C2CBBCA70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517" y="2654411"/>
            <a:ext cx="1826506" cy="376870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dirty="0" err="1"/>
              <a:t>tarsRegistry</a:t>
            </a:r>
            <a:endParaRPr lang="en-US" dirty="0"/>
          </a:p>
        </p:txBody>
      </p:sp>
      <p:sp>
        <p:nvSpPr>
          <p:cNvPr id="13" name="AutoShape 10">
            <a:extLst>
              <a:ext uri="{FF2B5EF4-FFF2-40B4-BE49-F238E27FC236}">
                <a16:creationId xmlns:a16="http://schemas.microsoft.com/office/drawing/2014/main" id="{AC22BE87-88C2-524E-A23F-18EF31907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235" y="2050262"/>
            <a:ext cx="1826506" cy="37686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dirty="0"/>
              <a:t>Tars-W</a:t>
            </a:r>
            <a:r>
              <a:rPr lang="zh-CN" dirty="0"/>
              <a:t>eb</a:t>
            </a:r>
            <a:endParaRPr lang="en-US" dirty="0"/>
          </a:p>
        </p:txBody>
      </p:sp>
      <p:sp>
        <p:nvSpPr>
          <p:cNvPr id="15" name="AutoShape 12">
            <a:extLst>
              <a:ext uri="{FF2B5EF4-FFF2-40B4-BE49-F238E27FC236}">
                <a16:creationId xmlns:a16="http://schemas.microsoft.com/office/drawing/2014/main" id="{F4033636-406C-8D48-8E09-0EC1EA993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044" y="1625599"/>
            <a:ext cx="3311525" cy="1803401"/>
          </a:xfrm>
          <a:prstGeom prst="flowChartAlternateProcess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" name="AutoShape 13">
            <a:extLst>
              <a:ext uri="{FF2B5EF4-FFF2-40B4-BE49-F238E27FC236}">
                <a16:creationId xmlns:a16="http://schemas.microsoft.com/office/drawing/2014/main" id="{AED52F46-DB0D-6E44-BFBD-3D9D3CBD3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381" y="2057399"/>
            <a:ext cx="1295400" cy="503238"/>
          </a:xfrm>
          <a:prstGeom prst="flowChartAlternateProcess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Server1</a:t>
            </a:r>
          </a:p>
        </p:txBody>
      </p:sp>
      <p:sp>
        <p:nvSpPr>
          <p:cNvPr id="17" name="AutoShape 14">
            <a:extLst>
              <a:ext uri="{FF2B5EF4-FFF2-40B4-BE49-F238E27FC236}">
                <a16:creationId xmlns:a16="http://schemas.microsoft.com/office/drawing/2014/main" id="{B0EAFF6F-692B-7A4B-86F8-624B3F5CB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269" y="2057399"/>
            <a:ext cx="1295400" cy="503238"/>
          </a:xfrm>
          <a:prstGeom prst="flowChartAlternateProcess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Server2</a:t>
            </a:r>
          </a:p>
        </p:txBody>
      </p:sp>
      <p:sp>
        <p:nvSpPr>
          <p:cNvPr id="18" name="AutoShape 15">
            <a:extLst>
              <a:ext uri="{FF2B5EF4-FFF2-40B4-BE49-F238E27FC236}">
                <a16:creationId xmlns:a16="http://schemas.microsoft.com/office/drawing/2014/main" id="{8D7134E4-8769-7246-AF67-60774C933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850" y="2748755"/>
            <a:ext cx="1295400" cy="503238"/>
          </a:xfrm>
          <a:prstGeom prst="flowChartAlternateProcess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ServerN</a:t>
            </a: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FE3B31CF-9536-0842-BA95-4DD304EFD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597" y="1516412"/>
            <a:ext cx="865187" cy="2873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/>
              <a:t>Tars-Node1</a:t>
            </a:r>
          </a:p>
        </p:txBody>
      </p:sp>
      <p:sp>
        <p:nvSpPr>
          <p:cNvPr id="20" name="AutoShape 17">
            <a:extLst>
              <a:ext uri="{FF2B5EF4-FFF2-40B4-BE49-F238E27FC236}">
                <a16:creationId xmlns:a16="http://schemas.microsoft.com/office/drawing/2014/main" id="{A517A359-3241-2043-8981-9AC847F4A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527" y="4045082"/>
            <a:ext cx="3311525" cy="1803401"/>
          </a:xfrm>
          <a:prstGeom prst="flowChartAlternateProcess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" name="AutoShape 18">
            <a:extLst>
              <a:ext uri="{FF2B5EF4-FFF2-40B4-BE49-F238E27FC236}">
                <a16:creationId xmlns:a16="http://schemas.microsoft.com/office/drawing/2014/main" id="{92F561EA-9F7D-9441-BA71-48957F401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864" y="4465769"/>
            <a:ext cx="1295400" cy="503238"/>
          </a:xfrm>
          <a:prstGeom prst="flowChartAlternateProcess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Server1</a:t>
            </a:r>
          </a:p>
        </p:txBody>
      </p:sp>
      <p:sp>
        <p:nvSpPr>
          <p:cNvPr id="22" name="AutoShape 19">
            <a:extLst>
              <a:ext uri="{FF2B5EF4-FFF2-40B4-BE49-F238E27FC236}">
                <a16:creationId xmlns:a16="http://schemas.microsoft.com/office/drawing/2014/main" id="{4F077C77-75F2-4B40-8D82-C4096E84E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8752" y="4465769"/>
            <a:ext cx="1295400" cy="503238"/>
          </a:xfrm>
          <a:prstGeom prst="flowChartAlternateProcess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Server2</a:t>
            </a:r>
          </a:p>
        </p:txBody>
      </p:sp>
      <p:sp>
        <p:nvSpPr>
          <p:cNvPr id="23" name="AutoShape 20">
            <a:extLst>
              <a:ext uri="{FF2B5EF4-FFF2-40B4-BE49-F238E27FC236}">
                <a16:creationId xmlns:a16="http://schemas.microsoft.com/office/drawing/2014/main" id="{F255C9CC-FD8B-224B-99B6-B8B5A2E91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10" y="5157125"/>
            <a:ext cx="1295400" cy="503238"/>
          </a:xfrm>
          <a:prstGeom prst="flowChartAlternateProcess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ServerN</a:t>
            </a:r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9F19B886-D463-D347-9A0B-A4ED9F625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333" y="3925886"/>
            <a:ext cx="936625" cy="2873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/>
              <a:t>Tars-Node</a:t>
            </a:r>
            <a:r>
              <a:rPr lang="zh-CN" sz="1200" dirty="0"/>
              <a:t>N</a:t>
            </a:r>
            <a:endParaRPr lang="en-US" sz="1200" dirty="0"/>
          </a:p>
        </p:txBody>
      </p:sp>
      <p:sp>
        <p:nvSpPr>
          <p:cNvPr id="34" name="AutoShape 31">
            <a:extLst>
              <a:ext uri="{FF2B5EF4-FFF2-40B4-BE49-F238E27FC236}">
                <a16:creationId xmlns:a16="http://schemas.microsoft.com/office/drawing/2014/main" id="{32238F6A-89F0-364C-A054-AE5284C12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459" y="3235587"/>
            <a:ext cx="1826506" cy="360363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dirty="0" err="1"/>
              <a:t>tarsc</a:t>
            </a:r>
            <a:r>
              <a:rPr lang="zh-CN" dirty="0"/>
              <a:t>onfig</a:t>
            </a:r>
            <a:endParaRPr lang="en-US" dirty="0"/>
          </a:p>
        </p:txBody>
      </p:sp>
      <p:sp>
        <p:nvSpPr>
          <p:cNvPr id="40" name="AutoShape 3">
            <a:extLst>
              <a:ext uri="{FF2B5EF4-FFF2-40B4-BE49-F238E27FC236}">
                <a16:creationId xmlns:a16="http://schemas.microsoft.com/office/drawing/2014/main" id="{615D8194-DE1B-4E46-89E8-DE0F91DC5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235" y="2661871"/>
            <a:ext cx="1826506" cy="361950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dirty="0" err="1"/>
              <a:t>tarsAdminRegistry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D2DB672-7592-E64F-9D86-BB711232AB1D}"/>
              </a:ext>
            </a:extLst>
          </p:cNvPr>
          <p:cNvSpPr/>
          <p:nvPr/>
        </p:nvSpPr>
        <p:spPr>
          <a:xfrm>
            <a:off x="4572000" y="1585554"/>
            <a:ext cx="4114800" cy="395416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Framework(docker: </a:t>
            </a:r>
            <a:r>
              <a:rPr kumimoji="1" lang="en-US" altLang="zh-CN" dirty="0" err="1">
                <a:solidFill>
                  <a:srgbClr val="FF0000"/>
                </a:solidFill>
              </a:rPr>
              <a:t>tarscloud</a:t>
            </a:r>
            <a:r>
              <a:rPr kumimoji="1" lang="en-US" altLang="zh-CN" dirty="0">
                <a:solidFill>
                  <a:srgbClr val="FF0000"/>
                </a:solidFill>
              </a:rPr>
              <a:t>/framework)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3" name="AutoShape 4">
            <a:extLst>
              <a:ext uri="{FF2B5EF4-FFF2-40B4-BE49-F238E27FC236}">
                <a16:creationId xmlns:a16="http://schemas.microsoft.com/office/drawing/2014/main" id="{77E1FD20-982F-844F-9FE2-8E145E67B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9629" y="3813644"/>
            <a:ext cx="1826506" cy="361950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dirty="0" err="1"/>
              <a:t>tarsquerystat</a:t>
            </a:r>
            <a:endParaRPr lang="en-US" dirty="0"/>
          </a:p>
        </p:txBody>
      </p:sp>
      <p:sp>
        <p:nvSpPr>
          <p:cNvPr id="44" name="AutoShape 4">
            <a:extLst>
              <a:ext uri="{FF2B5EF4-FFF2-40B4-BE49-F238E27FC236}">
                <a16:creationId xmlns:a16="http://schemas.microsoft.com/office/drawing/2014/main" id="{B164F79E-5E02-1143-9620-14DBCDC0E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235" y="4371709"/>
            <a:ext cx="1826506" cy="361950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dirty="0" err="1"/>
              <a:t>tarsproperty</a:t>
            </a:r>
            <a:endParaRPr lang="en-US" dirty="0"/>
          </a:p>
        </p:txBody>
      </p:sp>
      <p:sp>
        <p:nvSpPr>
          <p:cNvPr id="45" name="AutoShape 4">
            <a:extLst>
              <a:ext uri="{FF2B5EF4-FFF2-40B4-BE49-F238E27FC236}">
                <a16:creationId xmlns:a16="http://schemas.microsoft.com/office/drawing/2014/main" id="{49EDB3C8-EAF8-454A-AA10-BDB8362D5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3405" y="4377637"/>
            <a:ext cx="1826506" cy="361950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dirty="0" err="1"/>
              <a:t>tarsqueryproperty</a:t>
            </a:r>
            <a:endParaRPr lang="en-US" dirty="0"/>
          </a:p>
        </p:txBody>
      </p:sp>
      <p:sp>
        <p:nvSpPr>
          <p:cNvPr id="46" name="AutoShape 5">
            <a:extLst>
              <a:ext uri="{FF2B5EF4-FFF2-40B4-BE49-F238E27FC236}">
                <a16:creationId xmlns:a16="http://schemas.microsoft.com/office/drawing/2014/main" id="{3EDCEABF-8819-964A-A2A5-1AE39756D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7046" y="5724922"/>
            <a:ext cx="2903838" cy="363537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dirty="0"/>
              <a:t>Database(</a:t>
            </a:r>
            <a:r>
              <a:rPr lang="en-US" dirty="0" err="1"/>
              <a:t>mysql</a:t>
            </a:r>
            <a:r>
              <a:rPr lang="en-US" dirty="0"/>
              <a:t>)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004C6D-73D6-CD41-9821-AC72FCF823F5}"/>
              </a:ext>
            </a:extLst>
          </p:cNvPr>
          <p:cNvSpPr/>
          <p:nvPr/>
        </p:nvSpPr>
        <p:spPr>
          <a:xfrm>
            <a:off x="393424" y="1128713"/>
            <a:ext cx="3869657" cy="241948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(docker: </a:t>
            </a:r>
            <a:r>
              <a:rPr kumimoji="1" lang="en-US" altLang="zh-CN" dirty="0" err="1">
                <a:solidFill>
                  <a:srgbClr val="FF0000"/>
                </a:solidFill>
              </a:rPr>
              <a:t>tarscloud</a:t>
            </a:r>
            <a:r>
              <a:rPr kumimoji="1" lang="en-US" altLang="zh-CN" dirty="0">
                <a:solidFill>
                  <a:srgbClr val="FF0000"/>
                </a:solidFill>
              </a:rPr>
              <a:t>/tars-node)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76EF260-1790-0444-9414-38F85203BF80}"/>
              </a:ext>
            </a:extLst>
          </p:cNvPr>
          <p:cNvSpPr/>
          <p:nvPr/>
        </p:nvSpPr>
        <p:spPr>
          <a:xfrm>
            <a:off x="393424" y="3641593"/>
            <a:ext cx="3869657" cy="241948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(docker:  </a:t>
            </a:r>
            <a:r>
              <a:rPr kumimoji="1" lang="en-US" altLang="zh-CN" dirty="0" err="1">
                <a:solidFill>
                  <a:srgbClr val="FF0000"/>
                </a:solidFill>
              </a:rPr>
              <a:t>tarscloud</a:t>
            </a:r>
            <a:r>
              <a:rPr kumimoji="1" lang="en-US" altLang="zh-CN" dirty="0">
                <a:solidFill>
                  <a:srgbClr val="FF0000"/>
                </a:solidFill>
              </a:rPr>
              <a:t>/tars-node)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BF004EE-089C-7044-B512-52BB761B8B3B}"/>
              </a:ext>
            </a:extLst>
          </p:cNvPr>
          <p:cNvSpPr txBox="1"/>
          <p:nvPr/>
        </p:nvSpPr>
        <p:spPr>
          <a:xfrm>
            <a:off x="1239368" y="6297096"/>
            <a:ext cx="604742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每个</a:t>
            </a:r>
            <a:r>
              <a:rPr kumimoji="1" lang="en-US" altLang="zh-CN" dirty="0">
                <a:solidFill>
                  <a:schemeClr val="bg1"/>
                </a:solidFill>
              </a:rPr>
              <a:t>docker</a:t>
            </a:r>
            <a:r>
              <a:rPr kumimoji="1" lang="zh-CN" altLang="en-US" dirty="0">
                <a:solidFill>
                  <a:schemeClr val="bg1"/>
                </a:solidFill>
              </a:rPr>
              <a:t>相当于一台虚拟机</a:t>
            </a:r>
            <a:r>
              <a:rPr kumimoji="1" lang="en-US" altLang="zh-CN" dirty="0">
                <a:solidFill>
                  <a:schemeClr val="bg1"/>
                </a:solidFill>
              </a:rPr>
              <a:t>!</a:t>
            </a:r>
            <a:r>
              <a:rPr kumimoji="1" lang="zh-CN" altLang="en-US" dirty="0">
                <a:solidFill>
                  <a:schemeClr val="bg1"/>
                </a:solidFill>
              </a:rPr>
              <a:t>网络问题是需要重点关注的</a:t>
            </a:r>
            <a:r>
              <a:rPr kumimoji="1" lang="en-US" altLang="zh-CN" dirty="0">
                <a:solidFill>
                  <a:schemeClr val="bg1"/>
                </a:solidFill>
              </a:rPr>
              <a:t>!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80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AF0D6570-86B5-EB43-A841-3121556AD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547687"/>
            <a:ext cx="82438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4400" dirty="0">
                <a:solidFill>
                  <a:schemeClr val="tx2"/>
                </a:solidFill>
                <a:latin typeface="Times New Roman" charset="0"/>
              </a:rPr>
              <a:t>Docker</a:t>
            </a:r>
            <a:r>
              <a:rPr lang="zh-CN" altLang="en-US" sz="4400" dirty="0">
                <a:solidFill>
                  <a:schemeClr val="tx2"/>
                </a:solidFill>
                <a:latin typeface="Times New Roman" charset="0"/>
              </a:rPr>
              <a:t>部署关键点</a:t>
            </a:r>
            <a:endParaRPr lang="en-US" altLang="zh-CN" sz="4400" dirty="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7D12235-B374-5442-BFC7-5F5B2A8DC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37" y="1606927"/>
            <a:ext cx="7920037" cy="412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zh-CN" altLang="en-US" sz="2000" dirty="0">
                <a:latin typeface="Times New Roman" charset="0"/>
              </a:rPr>
              <a:t>原则上推荐使用</a:t>
            </a:r>
            <a:r>
              <a:rPr lang="en-US" altLang="zh-CN" sz="2000" dirty="0">
                <a:latin typeface="Times New Roman" charset="0"/>
              </a:rPr>
              <a:t>docker</a:t>
            </a:r>
            <a:r>
              <a:rPr lang="zh-CN" altLang="en-US" sz="2000" dirty="0">
                <a:latin typeface="Times New Roman" charset="0"/>
              </a:rPr>
              <a:t>来部署</a:t>
            </a:r>
            <a:r>
              <a:rPr lang="en-US" altLang="zh-CN" sz="2000" dirty="0">
                <a:latin typeface="Times New Roman" charset="0"/>
              </a:rPr>
              <a:t>,</a:t>
            </a:r>
            <a:r>
              <a:rPr lang="zh-CN" altLang="en-US" sz="2000" dirty="0">
                <a:latin typeface="Times New Roman" charset="0"/>
              </a:rPr>
              <a:t> 方便今后的升级和维护</a:t>
            </a:r>
            <a:r>
              <a:rPr lang="en-US" altLang="zh-CN" sz="2000" dirty="0">
                <a:latin typeface="Times New Roman" charset="0"/>
              </a:rPr>
              <a:t>: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charset="0"/>
              </a:rPr>
              <a:t>如果在同一台机器上机器使用</a:t>
            </a:r>
            <a:r>
              <a:rPr lang="en-US" altLang="zh-CN" sz="2000" dirty="0">
                <a:latin typeface="Times New Roman" charset="0"/>
              </a:rPr>
              <a:t>docker</a:t>
            </a:r>
            <a:r>
              <a:rPr lang="zh-CN" altLang="en-US" sz="2000" dirty="0">
                <a:latin typeface="Times New Roman" charset="0"/>
              </a:rPr>
              <a:t>来部署</a:t>
            </a:r>
            <a:r>
              <a:rPr lang="en-US" altLang="zh-CN" sz="2000" dirty="0">
                <a:latin typeface="Times New Roman" charset="0"/>
              </a:rPr>
              <a:t>,</a:t>
            </a:r>
            <a:r>
              <a:rPr lang="zh-CN" altLang="en-US" sz="2000" dirty="0">
                <a:latin typeface="Times New Roman" charset="0"/>
              </a:rPr>
              <a:t> 就需要使用</a:t>
            </a:r>
            <a:r>
              <a:rPr lang="en-US" altLang="zh-CN" sz="2000" dirty="0">
                <a:latin typeface="Times New Roman" charset="0"/>
              </a:rPr>
              <a:t>docker</a:t>
            </a:r>
            <a:r>
              <a:rPr lang="zh-CN" altLang="en-US" sz="2000" dirty="0">
                <a:latin typeface="Times New Roman" charset="0"/>
              </a:rPr>
              <a:t>的桥接网络</a:t>
            </a:r>
            <a:r>
              <a:rPr lang="en-US" altLang="zh-CN" sz="2000" dirty="0">
                <a:latin typeface="Times New Roman" charset="0"/>
              </a:rPr>
              <a:t>,</a:t>
            </a:r>
            <a:r>
              <a:rPr lang="zh-CN" altLang="en-US" sz="2000" dirty="0">
                <a:latin typeface="Times New Roman" charset="0"/>
              </a:rPr>
              <a:t> 这样每个</a:t>
            </a:r>
            <a:r>
              <a:rPr lang="en-US" altLang="zh-CN" sz="2000" dirty="0">
                <a:latin typeface="Times New Roman" charset="0"/>
              </a:rPr>
              <a:t>docker</a:t>
            </a:r>
            <a:r>
              <a:rPr lang="zh-CN" altLang="en-US" sz="2000" dirty="0">
                <a:latin typeface="Times New Roman" charset="0"/>
              </a:rPr>
              <a:t>都有自己的</a:t>
            </a:r>
            <a:r>
              <a:rPr lang="en-US" altLang="zh-CN" sz="2000" dirty="0" err="1">
                <a:latin typeface="Times New Roman" charset="0"/>
              </a:rPr>
              <a:t>ip</a:t>
            </a:r>
            <a:r>
              <a:rPr lang="en-US" altLang="zh-CN" sz="2000" dirty="0">
                <a:latin typeface="Times New Roman" charset="0"/>
              </a:rPr>
              <a:t>,</a:t>
            </a:r>
            <a:r>
              <a:rPr lang="zh-CN" altLang="en-US" sz="2000" dirty="0">
                <a:latin typeface="Times New Roman" charset="0"/>
              </a:rPr>
              <a:t>并且</a:t>
            </a:r>
            <a:r>
              <a:rPr lang="en-US" altLang="zh-CN" sz="2000" dirty="0">
                <a:latin typeface="Times New Roman" charset="0"/>
              </a:rPr>
              <a:t>docker</a:t>
            </a:r>
            <a:r>
              <a:rPr lang="zh-CN" altLang="en-US" sz="2000" dirty="0">
                <a:latin typeface="Times New Roman" charset="0"/>
              </a:rPr>
              <a:t>间</a:t>
            </a:r>
            <a:r>
              <a:rPr lang="en-US" altLang="zh-CN" sz="2000" dirty="0" err="1">
                <a:latin typeface="Times New Roman" charset="0"/>
              </a:rPr>
              <a:t>ip</a:t>
            </a:r>
            <a:r>
              <a:rPr lang="zh-CN" altLang="en-US" sz="2000" dirty="0">
                <a:latin typeface="Times New Roman" charset="0"/>
              </a:rPr>
              <a:t>互通</a:t>
            </a:r>
            <a:endParaRPr lang="en-US" altLang="zh-CN" sz="2000" dirty="0">
              <a:latin typeface="Times New Roman" charset="0"/>
            </a:endParaRP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charset="0"/>
              </a:rPr>
              <a:t>此时每台</a:t>
            </a:r>
            <a:r>
              <a:rPr lang="en-US" altLang="zh-CN" sz="2000" dirty="0">
                <a:latin typeface="Times New Roman" charset="0"/>
              </a:rPr>
              <a:t>docker</a:t>
            </a:r>
            <a:r>
              <a:rPr lang="zh-CN" altLang="en-US" sz="2000" dirty="0">
                <a:latin typeface="Times New Roman" charset="0"/>
              </a:rPr>
              <a:t>其实相当于一台虚拟机</a:t>
            </a:r>
            <a:endParaRPr lang="en-US" altLang="zh-CN" sz="2000" dirty="0">
              <a:latin typeface="Times New Roman" charset="0"/>
            </a:endParaRP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charset="0"/>
            </a:endParaRP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zh-CN" altLang="en-US" sz="2000" dirty="0">
                <a:latin typeface="Times New Roman" charset="0"/>
              </a:rPr>
              <a:t>正式环境部署推荐</a:t>
            </a:r>
            <a:r>
              <a:rPr lang="en-US" altLang="zh-CN" sz="2000" dirty="0">
                <a:latin typeface="Times New Roman" charset="0"/>
              </a:rPr>
              <a:t>: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charset="0"/>
              </a:rPr>
              <a:t>使用</a:t>
            </a:r>
            <a:r>
              <a:rPr lang="en-US" altLang="zh-CN" sz="2000" dirty="0">
                <a:latin typeface="Times New Roman" charset="0"/>
              </a:rPr>
              <a:t>—net=host</a:t>
            </a:r>
            <a:r>
              <a:rPr lang="zh-CN" altLang="en-US" sz="2000" dirty="0">
                <a:latin typeface="Times New Roman" charset="0"/>
              </a:rPr>
              <a:t>来部署</a:t>
            </a:r>
            <a:r>
              <a:rPr lang="en-US" altLang="zh-CN" sz="2000" dirty="0">
                <a:latin typeface="Times New Roman" charset="0"/>
              </a:rPr>
              <a:t>,</a:t>
            </a:r>
            <a:r>
              <a:rPr lang="zh-CN" altLang="en-US" sz="2000" dirty="0">
                <a:latin typeface="Times New Roman" charset="0"/>
              </a:rPr>
              <a:t> 这样</a:t>
            </a:r>
            <a:r>
              <a:rPr lang="en-US" altLang="zh-CN" sz="2000" dirty="0">
                <a:latin typeface="Times New Roman" charset="0"/>
              </a:rPr>
              <a:t>docker</a:t>
            </a:r>
            <a:r>
              <a:rPr lang="zh-CN" altLang="en-US" sz="2000" dirty="0">
                <a:latin typeface="Times New Roman" charset="0"/>
              </a:rPr>
              <a:t>的</a:t>
            </a:r>
            <a:r>
              <a:rPr lang="en-US" altLang="zh-CN" sz="2000" dirty="0" err="1">
                <a:latin typeface="Times New Roman" charset="0"/>
              </a:rPr>
              <a:t>ip</a:t>
            </a:r>
            <a:r>
              <a:rPr lang="zh-CN" altLang="en-US" sz="2000" dirty="0">
                <a:latin typeface="Times New Roman" charset="0"/>
              </a:rPr>
              <a:t>就是实际机器的</a:t>
            </a:r>
            <a:r>
              <a:rPr lang="en-US" altLang="zh-CN" sz="2000" dirty="0" err="1">
                <a:latin typeface="Times New Roman" charset="0"/>
              </a:rPr>
              <a:t>ip</a:t>
            </a:r>
            <a:endParaRPr lang="en-US" altLang="zh-CN" sz="2000" dirty="0">
              <a:latin typeface="Times New Roman" charset="0"/>
            </a:endParaRP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charset="0"/>
              </a:rPr>
              <a:t>framework/</a:t>
            </a:r>
            <a:r>
              <a:rPr lang="en-US" altLang="zh-CN" sz="2000" dirty="0" err="1">
                <a:latin typeface="Times New Roman" charset="0"/>
              </a:rPr>
              <a:t>tarsnode</a:t>
            </a:r>
            <a:r>
              <a:rPr lang="zh-CN" altLang="en-US" sz="2000" dirty="0">
                <a:latin typeface="Times New Roman" charset="0"/>
              </a:rPr>
              <a:t>不能部署在同一台机器上</a:t>
            </a:r>
            <a:endParaRPr lang="en-US" altLang="zh-CN" sz="2000" dirty="0">
              <a:latin typeface="Times New Roman" charset="0"/>
            </a:endParaRP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charset="0"/>
              </a:rPr>
              <a:t>Framework</a:t>
            </a:r>
            <a:r>
              <a:rPr lang="zh-CN" altLang="en-US" sz="2000" dirty="0">
                <a:latin typeface="Times New Roman" charset="0"/>
              </a:rPr>
              <a:t>的内部不包含</a:t>
            </a:r>
            <a:r>
              <a:rPr lang="en-US" altLang="zh-CN" sz="2000" dirty="0" err="1">
                <a:latin typeface="Times New Roman" charset="0"/>
              </a:rPr>
              <a:t>nodejs</a:t>
            </a:r>
            <a:r>
              <a:rPr lang="en-US" altLang="zh-CN" sz="2000" dirty="0">
                <a:latin typeface="Times New Roman" charset="0"/>
              </a:rPr>
              <a:t>/java/</a:t>
            </a:r>
            <a:r>
              <a:rPr lang="en-US" altLang="zh-CN" sz="2000" dirty="0" err="1">
                <a:latin typeface="Times New Roman" charset="0"/>
              </a:rPr>
              <a:t>php</a:t>
            </a:r>
            <a:r>
              <a:rPr lang="zh-CN" altLang="en-US" sz="2000" dirty="0">
                <a:latin typeface="Times New Roman" charset="0"/>
              </a:rPr>
              <a:t>的运行环境</a:t>
            </a:r>
            <a:r>
              <a:rPr lang="en-US" altLang="zh-CN" sz="2000" dirty="0">
                <a:latin typeface="Times New Roman" charset="0"/>
              </a:rPr>
              <a:t>(tars-node)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charset="0"/>
            </a:endParaRP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zh-CN" altLang="en-US" sz="2000" dirty="0">
                <a:latin typeface="Times New Roman" charset="0"/>
              </a:rPr>
              <a:t>注意目录映射</a:t>
            </a:r>
            <a:r>
              <a:rPr lang="en-US" altLang="zh-CN" sz="2000" dirty="0">
                <a:latin typeface="Times New Roman" charset="0"/>
              </a:rPr>
              <a:t>!!</a:t>
            </a:r>
          </a:p>
          <a:p>
            <a:pPr lvl="1">
              <a:lnSpc>
                <a:spcPct val="115000"/>
              </a:lnSpc>
              <a:spcBef>
                <a:spcPct val="20000"/>
              </a:spcBef>
            </a:pPr>
            <a:r>
              <a:rPr lang="en-US" altLang="zh-CN" sz="2000" dirty="0">
                <a:latin typeface="Times New Roman" charset="0"/>
              </a:rPr>
              <a:t>	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49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AF0D6570-86B5-EB43-A841-3121556AD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547687"/>
            <a:ext cx="82438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4400" dirty="0">
                <a:solidFill>
                  <a:schemeClr val="tx2"/>
                </a:solidFill>
                <a:latin typeface="Times New Roman" charset="0"/>
              </a:rPr>
              <a:t>K8S</a:t>
            </a:r>
            <a:r>
              <a:rPr lang="zh-CN" altLang="en-US" sz="4400" dirty="0">
                <a:solidFill>
                  <a:schemeClr val="tx2"/>
                </a:solidFill>
                <a:latin typeface="Times New Roman" charset="0"/>
              </a:rPr>
              <a:t>部署关键点</a:t>
            </a:r>
            <a:endParaRPr lang="en-US" altLang="zh-CN" sz="4400" dirty="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7D12235-B374-5442-BFC7-5F5B2A8DC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37" y="1606927"/>
            <a:ext cx="7920037" cy="4373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zh-CN" altLang="en-US" sz="2000" dirty="0">
                <a:latin typeface="Times New Roman" charset="0"/>
              </a:rPr>
              <a:t>目前支持两种</a:t>
            </a:r>
            <a:r>
              <a:rPr lang="en-US" altLang="zh-CN" sz="2000" dirty="0">
                <a:latin typeface="Times New Roman" charset="0"/>
              </a:rPr>
              <a:t>K8S</a:t>
            </a:r>
            <a:r>
              <a:rPr lang="zh-CN" altLang="en-US" sz="2000" dirty="0">
                <a:latin typeface="Times New Roman" charset="0"/>
              </a:rPr>
              <a:t>部署方式</a:t>
            </a:r>
            <a:r>
              <a:rPr lang="en-US" altLang="zh-CN" sz="2000" dirty="0">
                <a:latin typeface="Times New Roman" charset="0"/>
              </a:rPr>
              <a:t>: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FontTx/>
              <a:buChar char="-"/>
            </a:pPr>
            <a:r>
              <a:rPr lang="zh-CN" altLang="en-US" sz="2000" dirty="0">
                <a:latin typeface="Times New Roman" charset="0"/>
              </a:rPr>
              <a:t>轻度整合</a:t>
            </a:r>
            <a:r>
              <a:rPr lang="en-US" altLang="zh-CN" sz="2000" dirty="0">
                <a:latin typeface="Times New Roman" charset="0"/>
              </a:rPr>
              <a:t>K8S</a:t>
            </a:r>
            <a:r>
              <a:rPr lang="zh-CN" altLang="en-US" sz="2000" dirty="0">
                <a:latin typeface="Times New Roman" charset="0"/>
              </a:rPr>
              <a:t>的方式</a:t>
            </a:r>
            <a:r>
              <a:rPr lang="en-US" altLang="zh-CN" sz="2000" dirty="0">
                <a:latin typeface="Times New Roman" charset="0"/>
              </a:rPr>
              <a:t>:</a:t>
            </a:r>
            <a:r>
              <a:rPr lang="zh-CN" altLang="en-US" sz="2000" dirty="0">
                <a:latin typeface="Times New Roman" charset="0"/>
              </a:rPr>
              <a:t> </a:t>
            </a:r>
            <a:r>
              <a:rPr lang="en-US" altLang="zh-CN" sz="2000" dirty="0">
                <a:latin typeface="Times New Roman" charset="0"/>
              </a:rPr>
              <a:t>Docker</a:t>
            </a:r>
            <a:r>
              <a:rPr lang="zh-CN" altLang="en-US" sz="2000" dirty="0">
                <a:latin typeface="Times New Roman" charset="0"/>
              </a:rPr>
              <a:t>部署在</a:t>
            </a:r>
            <a:r>
              <a:rPr lang="en-US" altLang="zh-CN" sz="2000" dirty="0">
                <a:latin typeface="Times New Roman" charset="0"/>
              </a:rPr>
              <a:t>k8s</a:t>
            </a:r>
            <a:r>
              <a:rPr lang="zh-CN" altLang="en-US" sz="2000" dirty="0">
                <a:latin typeface="Times New Roman" charset="0"/>
              </a:rPr>
              <a:t>上</a:t>
            </a:r>
            <a:r>
              <a:rPr lang="en-US" altLang="zh-CN" sz="2000" dirty="0">
                <a:latin typeface="Times New Roman" charset="0"/>
              </a:rPr>
              <a:t>,</a:t>
            </a:r>
            <a:r>
              <a:rPr lang="zh-CN" altLang="en-US" sz="2000" dirty="0">
                <a:latin typeface="Times New Roman" charset="0"/>
              </a:rPr>
              <a:t> 本质上没有充分使用</a:t>
            </a:r>
            <a:r>
              <a:rPr lang="en-US" altLang="zh-CN" sz="2000" dirty="0">
                <a:latin typeface="Times New Roman" charset="0"/>
              </a:rPr>
              <a:t>k8s</a:t>
            </a:r>
            <a:r>
              <a:rPr lang="zh-CN" altLang="en-US" sz="2000" dirty="0">
                <a:latin typeface="Times New Roman" charset="0"/>
              </a:rPr>
              <a:t>的特性</a:t>
            </a:r>
            <a:r>
              <a:rPr lang="en-US" altLang="zh-CN" sz="2000" dirty="0">
                <a:latin typeface="Times New Roman" charset="0"/>
              </a:rPr>
              <a:t>,</a:t>
            </a:r>
            <a:r>
              <a:rPr lang="zh-CN" altLang="en-US" sz="2000" dirty="0">
                <a:latin typeface="Times New Roman" charset="0"/>
              </a:rPr>
              <a:t> 只是用</a:t>
            </a:r>
            <a:r>
              <a:rPr lang="en-US" altLang="zh-CN" sz="2000" dirty="0">
                <a:latin typeface="Times New Roman" charset="0"/>
              </a:rPr>
              <a:t>k8s</a:t>
            </a:r>
            <a:r>
              <a:rPr lang="zh-CN" altLang="en-US" sz="2000" dirty="0">
                <a:latin typeface="Times New Roman" charset="0"/>
              </a:rPr>
              <a:t>来管理</a:t>
            </a:r>
            <a:r>
              <a:rPr lang="en-US" altLang="zh-CN" sz="2000" dirty="0">
                <a:latin typeface="Times New Roman" charset="0"/>
              </a:rPr>
              <a:t>docker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FontTx/>
              <a:buChar char="-"/>
            </a:pPr>
            <a:r>
              <a:rPr lang="zh-CN" altLang="en-US" sz="2000" dirty="0">
                <a:latin typeface="Times New Roman" charset="0"/>
              </a:rPr>
              <a:t>中度整合</a:t>
            </a:r>
            <a:r>
              <a:rPr lang="en-US" altLang="zh-CN" sz="2000" dirty="0">
                <a:latin typeface="Times New Roman" charset="0"/>
              </a:rPr>
              <a:t>K8S:</a:t>
            </a:r>
            <a:r>
              <a:rPr lang="zh-CN" altLang="en-US" sz="2000" dirty="0">
                <a:latin typeface="Times New Roman" charset="0"/>
              </a:rPr>
              <a:t>服务容器化</a:t>
            </a:r>
            <a:r>
              <a:rPr lang="en-US" altLang="zh-CN" sz="2000" dirty="0">
                <a:latin typeface="Times New Roman" charset="0"/>
              </a:rPr>
              <a:t>,</a:t>
            </a:r>
            <a:r>
              <a:rPr lang="zh-CN" altLang="en-US" sz="2000" dirty="0">
                <a:latin typeface="Times New Roman" charset="0"/>
              </a:rPr>
              <a:t> 部署在</a:t>
            </a:r>
            <a:r>
              <a:rPr lang="en-US" altLang="zh-CN" sz="2000" dirty="0">
                <a:latin typeface="Times New Roman" charset="0"/>
              </a:rPr>
              <a:t>k8s</a:t>
            </a:r>
            <a:r>
              <a:rPr lang="zh-CN" altLang="en-US" sz="2000" dirty="0">
                <a:latin typeface="Times New Roman" charset="0"/>
              </a:rPr>
              <a:t>上</a:t>
            </a:r>
            <a:endParaRPr lang="en-US" altLang="zh-CN" sz="2000" dirty="0">
              <a:latin typeface="Times New Roman" charset="0"/>
            </a:endParaRP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FontTx/>
              <a:buChar char="-"/>
            </a:pPr>
            <a:endParaRPr lang="en-US" altLang="zh-CN" sz="2000" dirty="0">
              <a:latin typeface="Times New Roman" charset="0"/>
            </a:endParaRP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zh-CN" altLang="en-US" sz="2000" dirty="0">
                <a:latin typeface="Times New Roman" charset="0"/>
              </a:rPr>
              <a:t>未来会有第三种方式</a:t>
            </a:r>
            <a:r>
              <a:rPr lang="en-US" altLang="zh-CN" sz="2000" dirty="0">
                <a:latin typeface="Times New Roman" charset="0"/>
              </a:rPr>
              <a:t>:</a:t>
            </a:r>
            <a:r>
              <a:rPr lang="zh-CN" altLang="en-US" sz="2000" dirty="0">
                <a:latin typeface="Times New Roman" charset="0"/>
              </a:rPr>
              <a:t> </a:t>
            </a:r>
            <a:r>
              <a:rPr lang="en-US" altLang="zh-CN" sz="2000" dirty="0" err="1">
                <a:latin typeface="Times New Roman" charset="0"/>
              </a:rPr>
              <a:t>crd+operator</a:t>
            </a:r>
            <a:endParaRPr lang="en-US" altLang="zh-CN" sz="2000" dirty="0">
              <a:latin typeface="Times New Roman" charset="0"/>
            </a:endParaRP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charset="0"/>
              </a:rPr>
              <a:t>深度整合</a:t>
            </a:r>
            <a:r>
              <a:rPr lang="en-US" altLang="zh-CN" sz="2000" dirty="0">
                <a:latin typeface="Times New Roman" charset="0"/>
              </a:rPr>
              <a:t>K8S</a:t>
            </a:r>
            <a:r>
              <a:rPr lang="zh-CN" altLang="en-US" sz="2000" dirty="0">
                <a:latin typeface="Times New Roman" charset="0"/>
              </a:rPr>
              <a:t>的模式</a:t>
            </a:r>
            <a:r>
              <a:rPr lang="en-US" altLang="zh-CN" sz="2000" dirty="0">
                <a:latin typeface="Times New Roman" charset="0"/>
              </a:rPr>
              <a:t>,</a:t>
            </a:r>
            <a:r>
              <a:rPr lang="zh-CN" altLang="en-US" sz="2000" dirty="0">
                <a:latin typeface="Times New Roman" charset="0"/>
              </a:rPr>
              <a:t> 数据都存储在</a:t>
            </a:r>
            <a:r>
              <a:rPr lang="en-US" altLang="zh-CN" sz="2000" dirty="0" err="1">
                <a:latin typeface="Times New Roman" charset="0"/>
              </a:rPr>
              <a:t>etcd</a:t>
            </a:r>
            <a:endParaRPr lang="en-US" altLang="zh-CN" sz="2000" dirty="0">
              <a:latin typeface="Times New Roman" charset="0"/>
            </a:endParaRP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charset="0"/>
              </a:rPr>
              <a:t>所有</a:t>
            </a:r>
            <a:r>
              <a:rPr lang="en-US" altLang="zh-CN" sz="2000" dirty="0">
                <a:latin typeface="Times New Roman" charset="0"/>
              </a:rPr>
              <a:t>TARS</a:t>
            </a:r>
            <a:r>
              <a:rPr lang="zh-CN" altLang="en-US" sz="2000" dirty="0">
                <a:latin typeface="Times New Roman" charset="0"/>
              </a:rPr>
              <a:t>的资源都会定义成</a:t>
            </a:r>
            <a:r>
              <a:rPr lang="en-US" altLang="zh-CN" sz="2000" dirty="0">
                <a:latin typeface="Times New Roman" charset="0"/>
              </a:rPr>
              <a:t>CRD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charset="0"/>
              </a:rPr>
              <a:t>可以通过</a:t>
            </a:r>
            <a:r>
              <a:rPr lang="en-US" altLang="zh-CN" sz="2000" dirty="0" err="1">
                <a:latin typeface="Times New Roman" charset="0"/>
              </a:rPr>
              <a:t>kubectl</a:t>
            </a:r>
            <a:r>
              <a:rPr lang="zh-CN" altLang="en-US" sz="2000" dirty="0">
                <a:latin typeface="Times New Roman" charset="0"/>
              </a:rPr>
              <a:t>控制</a:t>
            </a:r>
            <a:r>
              <a:rPr lang="en-US" altLang="zh-CN" sz="2000" dirty="0">
                <a:latin typeface="Times New Roman" charset="0"/>
              </a:rPr>
              <a:t>TARS</a:t>
            </a:r>
            <a:r>
              <a:rPr lang="zh-CN" altLang="en-US" sz="2000" dirty="0">
                <a:latin typeface="Times New Roman" charset="0"/>
              </a:rPr>
              <a:t>的任何资源和服务</a:t>
            </a:r>
            <a:endParaRPr lang="en-US" altLang="zh-CN" sz="2000" dirty="0">
              <a:latin typeface="Times New Roman" charset="0"/>
            </a:endParaRP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FontTx/>
              <a:buChar char="-"/>
            </a:pPr>
            <a:endParaRPr lang="en-US" altLang="zh-CN" sz="2000" dirty="0">
              <a:latin typeface="Times New Roman" charset="0"/>
            </a:endParaRP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FontTx/>
              <a:buChar char="-"/>
            </a:pPr>
            <a:endParaRPr lang="en-US" altLang="zh-CN" sz="20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3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AF0D6570-86B5-EB43-A841-3121556AD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547687"/>
            <a:ext cx="82438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4400" dirty="0">
                <a:solidFill>
                  <a:schemeClr val="tx2"/>
                </a:solidFill>
                <a:latin typeface="Times New Roman" charset="0"/>
              </a:rPr>
              <a:t>云部署模式</a:t>
            </a:r>
            <a:endParaRPr lang="en-US" altLang="zh-CN" sz="4400" dirty="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7D12235-B374-5442-BFC7-5F5B2A8DC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37" y="1606927"/>
            <a:ext cx="7920037" cy="5251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15000"/>
              </a:lnSpc>
              <a:spcBef>
                <a:spcPct val="20000"/>
              </a:spcBef>
              <a:buFontTx/>
              <a:buChar char="-"/>
            </a:pPr>
            <a:r>
              <a:rPr lang="en-US" altLang="zh-CN" sz="2000" dirty="0">
                <a:latin typeface="Times New Roman" charset="0"/>
                <a:hlinkClick r:id="rId2"/>
              </a:rPr>
              <a:t>www.tarsyun.com</a:t>
            </a:r>
            <a:endParaRPr lang="en-US" altLang="zh-CN" sz="2000" dirty="0">
              <a:latin typeface="Times New Roman" charset="0"/>
            </a:endParaRP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FontTx/>
              <a:buChar char="-"/>
            </a:pPr>
            <a:r>
              <a:rPr lang="zh-CN" altLang="en-US" sz="2000" dirty="0">
                <a:latin typeface="Times New Roman" charset="0"/>
              </a:rPr>
              <a:t>腾讯云</a:t>
            </a:r>
            <a:r>
              <a:rPr lang="en-US" altLang="zh-CN" sz="2000" dirty="0">
                <a:latin typeface="Times New Roman" charset="0"/>
              </a:rPr>
              <a:t>framework</a:t>
            </a:r>
            <a:r>
              <a:rPr lang="zh-CN" altLang="en-US" sz="2000" dirty="0">
                <a:latin typeface="Times New Roman" charset="0"/>
              </a:rPr>
              <a:t>托管方式</a:t>
            </a:r>
            <a:endParaRPr lang="en-US" altLang="zh-CN" sz="2000" dirty="0">
              <a:latin typeface="Times New Roman" charset="0"/>
            </a:endParaRP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FontTx/>
              <a:buChar char="-"/>
            </a:pPr>
            <a:r>
              <a:rPr lang="zh-CN" altLang="en-US" sz="2000" dirty="0">
                <a:latin typeface="Times New Roman" charset="0"/>
              </a:rPr>
              <a:t>腾讯云上购买</a:t>
            </a:r>
            <a:r>
              <a:rPr lang="en-US" altLang="zh-CN" sz="2000" dirty="0">
                <a:latin typeface="Times New Roman" charset="0"/>
              </a:rPr>
              <a:t>CVM,</a:t>
            </a:r>
            <a:r>
              <a:rPr lang="zh-CN" altLang="en-US" sz="2000" dirty="0">
                <a:latin typeface="Times New Roman" charset="0"/>
              </a:rPr>
              <a:t> 创建</a:t>
            </a:r>
            <a:r>
              <a:rPr lang="en-US" altLang="zh-CN" sz="2000" dirty="0">
                <a:latin typeface="Times New Roman" charset="0"/>
              </a:rPr>
              <a:t>TARS</a:t>
            </a:r>
            <a:r>
              <a:rPr lang="zh-CN" altLang="en-US" sz="2000" dirty="0">
                <a:latin typeface="Times New Roman" charset="0"/>
              </a:rPr>
              <a:t>环境</a:t>
            </a:r>
            <a:endParaRPr lang="en-US" altLang="zh-CN" sz="2000" dirty="0">
              <a:latin typeface="Times New Roman" charset="0"/>
            </a:endParaRP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FontTx/>
              <a:buChar char="-"/>
            </a:pPr>
            <a:r>
              <a:rPr lang="zh-CN" altLang="en-US" sz="2000" dirty="0">
                <a:latin typeface="Times New Roman" charset="0"/>
              </a:rPr>
              <a:t>打通网络申请</a:t>
            </a:r>
            <a:r>
              <a:rPr lang="en-US" altLang="zh-CN" sz="2000" dirty="0">
                <a:latin typeface="Times New Roman" charset="0"/>
              </a:rPr>
              <a:t>,</a:t>
            </a:r>
            <a:r>
              <a:rPr lang="zh-CN" altLang="en-US" sz="2000" dirty="0">
                <a:latin typeface="Times New Roman" charset="0"/>
              </a:rPr>
              <a:t> 自己的</a:t>
            </a:r>
            <a:r>
              <a:rPr lang="en-US" altLang="zh-CN" sz="2000" dirty="0">
                <a:latin typeface="Times New Roman" charset="0"/>
              </a:rPr>
              <a:t>CVM</a:t>
            </a:r>
            <a:r>
              <a:rPr lang="zh-CN" altLang="en-US" sz="2000" dirty="0">
                <a:latin typeface="Times New Roman" charset="0"/>
              </a:rPr>
              <a:t>上挂载</a:t>
            </a:r>
            <a:r>
              <a:rPr lang="en-US" altLang="zh-CN" sz="2000" dirty="0" err="1">
                <a:latin typeface="Times New Roman" charset="0"/>
              </a:rPr>
              <a:t>tarsnode</a:t>
            </a:r>
            <a:r>
              <a:rPr lang="zh-CN" altLang="en-US" sz="2000" dirty="0">
                <a:latin typeface="Times New Roman" charset="0"/>
              </a:rPr>
              <a:t>即可</a:t>
            </a:r>
            <a:endParaRPr lang="en-US" altLang="zh-CN" sz="20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690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456</Words>
  <Application>Microsoft Macintosh PowerPoint</Application>
  <PresentationFormat>全屏显示(4:3)</PresentationFormat>
  <Paragraphs>118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隶书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阮 曙东</dc:creator>
  <cp:lastModifiedBy>22170</cp:lastModifiedBy>
  <cp:revision>78</cp:revision>
  <dcterms:created xsi:type="dcterms:W3CDTF">2016-05-13T06:22:54Z</dcterms:created>
  <dcterms:modified xsi:type="dcterms:W3CDTF">2021-03-06T11:22:32Z</dcterms:modified>
</cp:coreProperties>
</file>