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erriweather" pitchFamily="2" charset="77"/>
      <p:regular r:id="rId13"/>
      <p:bold r:id="rId13"/>
      <p:italic r:id="rId13"/>
      <p:boldItalic r:id="rId13"/>
    </p:embeddedFont>
    <p:embeddedFont>
      <p:font typeface="Proxima Nova" panose="02000506030000020004" pitchFamily="2" charset="0"/>
      <p:regular r:id="rId13"/>
      <p:bold r:id="rId13"/>
      <p:italic r:id="rId13"/>
      <p:boldItalic r:id="rId13"/>
    </p:embeddedFont>
    <p:embeddedFont>
      <p:font typeface="Roboto" panose="02000000000000000000" pitchFamily="2" charset="0"/>
      <p:regular r:id="rId13"/>
      <p:bold r:id="rId13"/>
      <p:italic r:id="rId13"/>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47" d="100"/>
          <a:sy n="147" d="100"/>
        </p:scale>
        <p:origin x="6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NUL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eb104d3e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eb104d3e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cd5e3b49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cd5e3b49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cd5e3b49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cd5e3b49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cd5e3b49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cd5e3b49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Notable States with Highest Crime Rates:  AZ, DC, LA, NV, SC, TX, WA</a:t>
            </a:r>
            <a:endParaRPr dirty="0"/>
          </a:p>
          <a:p>
            <a:pPr marL="0" lvl="0" indent="0" algn="l" rtl="0">
              <a:spcBef>
                <a:spcPts val="0"/>
              </a:spcBef>
              <a:spcAft>
                <a:spcPts val="0"/>
              </a:spcAft>
              <a:buNone/>
            </a:pPr>
            <a:r>
              <a:rPr lang="en" dirty="0"/>
              <a:t>Notable States with Lowest Crime Rates:   CT, ID, ME, NH, NJ, NY, ND, SD</a:t>
            </a:r>
          </a:p>
          <a:p>
            <a:pPr marL="0" lvl="0" indent="0" algn="l" rtl="0">
              <a:spcBef>
                <a:spcPts val="0"/>
              </a:spcBef>
              <a:spcAft>
                <a:spcPts val="0"/>
              </a:spcAft>
              <a:buNone/>
            </a:pPr>
            <a:r>
              <a:rPr lang="en" dirty="0"/>
              <a:t>DC is an outlier</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b104d3e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b104d3e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Notable States with Highest Grad Rates:  AK, CT, HI, </a:t>
            </a:r>
            <a:endParaRPr/>
          </a:p>
          <a:p>
            <a:pPr marL="0" lvl="0" indent="0" algn="l" rtl="0">
              <a:spcBef>
                <a:spcPts val="0"/>
              </a:spcBef>
              <a:spcAft>
                <a:spcPts val="0"/>
              </a:spcAft>
              <a:buNone/>
            </a:pPr>
            <a:r>
              <a:rPr lang="en"/>
              <a:t>Notable States with Lowest Grad Rates:   DC, TX</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eb104d3e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eb104d3e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sz="1050">
                <a:highlight>
                  <a:srgbClr val="FFFFFF"/>
                </a:highlight>
                <a:latin typeface="Courier New"/>
                <a:ea typeface="Courier New"/>
                <a:cs typeface="Courier New"/>
                <a:sym typeface="Courier New"/>
              </a:rPr>
              <a:t>Correlation: -0.61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b104d3e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eb104d3e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highlight>
                  <a:srgbClr val="FFFFFF"/>
                </a:highlight>
              </a:rPr>
              <a:t>The correlation between both factors is -0.51</a:t>
            </a:r>
            <a:endParaRPr sz="1050">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eb104d3e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eb104d3e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eb104d3e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eb104d3e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Robbery: Correlation: -0.44 </a:t>
            </a:r>
            <a:endParaRPr/>
          </a:p>
          <a:p>
            <a:pPr marL="0" lvl="0" indent="0" algn="l" rtl="0">
              <a:spcBef>
                <a:spcPts val="0"/>
              </a:spcBef>
              <a:spcAft>
                <a:spcPts val="0"/>
              </a:spcAft>
              <a:buNone/>
            </a:pPr>
            <a:endParaRPr sz="1050">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highlight>
                  <a:srgbClr val="FFFFFF"/>
                </a:highlight>
              </a:rPr>
              <a:t>Homicide: Correlation: -0.52</a:t>
            </a:r>
            <a:endParaRPr sz="1050">
              <a:highlight>
                <a:srgbClr val="FFFFFF"/>
              </a:highlight>
            </a:endParaRPr>
          </a:p>
          <a:p>
            <a:pPr marL="0" lvl="0" indent="0" algn="l" rtl="0">
              <a:lnSpc>
                <a:spcPct val="115000"/>
              </a:lnSpc>
              <a:spcBef>
                <a:spcPts val="0"/>
              </a:spcBef>
              <a:spcAft>
                <a:spcPts val="0"/>
              </a:spcAft>
              <a:buNone/>
            </a:pPr>
            <a:endParaRPr sz="1050">
              <a:highlight>
                <a:srgbClr val="FFFFFF"/>
              </a:highlight>
            </a:endParaRPr>
          </a:p>
          <a:p>
            <a:pPr marL="0" lvl="0" indent="0" algn="l" rtl="0">
              <a:lnSpc>
                <a:spcPct val="115000"/>
              </a:lnSpc>
              <a:spcBef>
                <a:spcPts val="0"/>
              </a:spcBef>
              <a:spcAft>
                <a:spcPts val="0"/>
              </a:spcAft>
              <a:buNone/>
            </a:pPr>
            <a:r>
              <a:rPr lang="en" sz="1050">
                <a:highlight>
                  <a:srgbClr val="FFFFFF"/>
                </a:highlight>
              </a:rPr>
              <a:t>Motor Vehicle Theft: Correlation: -0.54</a:t>
            </a:r>
            <a:endParaRPr sz="1050">
              <a:highlight>
                <a:srgbClr val="FFFFFF"/>
              </a:highlight>
            </a:endParaRPr>
          </a:p>
          <a:p>
            <a:pPr marL="0" lvl="0" indent="0" algn="l" rtl="0">
              <a:lnSpc>
                <a:spcPct val="115000"/>
              </a:lnSpc>
              <a:spcBef>
                <a:spcPts val="0"/>
              </a:spcBef>
              <a:spcAft>
                <a:spcPts val="0"/>
              </a:spcAft>
              <a:buNone/>
            </a:pPr>
            <a:endParaRPr sz="1050">
              <a:highlight>
                <a:srgbClr val="FFFFFF"/>
              </a:highlight>
            </a:endParaRPr>
          </a:p>
          <a:p>
            <a:pPr marL="0" lvl="0" indent="0" algn="l" rtl="0">
              <a:lnSpc>
                <a:spcPct val="115000"/>
              </a:lnSpc>
              <a:spcBef>
                <a:spcPts val="0"/>
              </a:spcBef>
              <a:spcAft>
                <a:spcPts val="0"/>
              </a:spcAft>
              <a:buNone/>
            </a:pPr>
            <a:r>
              <a:rPr lang="en" sz="1050">
                <a:highlight>
                  <a:srgbClr val="FFFFFF"/>
                </a:highlight>
              </a:rPr>
              <a:t>Rape: Correlation: -0.32</a:t>
            </a:r>
            <a:endParaRPr sz="1050">
              <a:highlight>
                <a:srgbClr val="FFFFFF"/>
              </a:highlight>
            </a:endParaRPr>
          </a:p>
          <a:p>
            <a:pPr marL="0" lvl="0" indent="0" algn="l" rtl="0">
              <a:lnSpc>
                <a:spcPct val="115000"/>
              </a:lnSpc>
              <a:spcBef>
                <a:spcPts val="0"/>
              </a:spcBef>
              <a:spcAft>
                <a:spcPts val="0"/>
              </a:spcAft>
              <a:buNone/>
            </a:pPr>
            <a:endParaRPr sz="1050">
              <a:highlight>
                <a:srgbClr val="FFFFFF"/>
              </a:highlight>
            </a:endParaRPr>
          </a:p>
          <a:p>
            <a:pPr marL="0" lvl="0" indent="0" algn="l" rtl="0">
              <a:lnSpc>
                <a:spcPct val="115000"/>
              </a:lnSpc>
              <a:spcBef>
                <a:spcPts val="0"/>
              </a:spcBef>
              <a:spcAft>
                <a:spcPts val="0"/>
              </a:spcAft>
              <a:buNone/>
            </a:pPr>
            <a:endParaRPr sz="1050">
              <a:highlight>
                <a:srgbClr val="FFFFFF"/>
              </a:highlight>
            </a:endParaRPr>
          </a:p>
          <a:p>
            <a:pPr marL="0" lvl="0" indent="0" algn="l" rtl="0">
              <a:lnSpc>
                <a:spcPct val="115000"/>
              </a:lnSpc>
              <a:spcBef>
                <a:spcPts val="0"/>
              </a:spcBef>
              <a:spcAft>
                <a:spcPts val="0"/>
              </a:spcAft>
              <a:buNone/>
            </a:pPr>
            <a:endParaRPr sz="1050">
              <a:highlight>
                <a:srgbClr val="FFFFFF"/>
              </a:highlight>
            </a:endParaRPr>
          </a:p>
          <a:p>
            <a:pPr marL="0" lvl="0" indent="0" algn="l" rtl="0">
              <a:lnSpc>
                <a:spcPct val="115000"/>
              </a:lnSpc>
              <a:spcBef>
                <a:spcPts val="0"/>
              </a:spcBef>
              <a:spcAft>
                <a:spcPts val="0"/>
              </a:spcAft>
              <a:buNone/>
            </a:pPr>
            <a:endParaRPr sz="1050">
              <a:highlight>
                <a:srgbClr val="FFFFFF"/>
              </a:highlight>
            </a:endParaRPr>
          </a:p>
          <a:p>
            <a:pPr marL="0" lvl="0" indent="0" algn="l" rtl="0">
              <a:spcBef>
                <a:spcPts val="0"/>
              </a:spcBef>
              <a:spcAft>
                <a:spcPts val="0"/>
              </a:spcAft>
              <a:buNone/>
            </a:pPr>
            <a:endParaRPr sz="1050">
              <a:highlight>
                <a:srgbClr val="FFFFFF"/>
              </a:highlight>
              <a:latin typeface="Courier New"/>
              <a:ea typeface="Courier New"/>
              <a:cs typeface="Courier New"/>
              <a:sym typeface="Courier Ne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nces.ed.gov/ccd/data_tables.asp#Page:1"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github.com/klcurtiss/Project1work/tree/master" TargetMode="External"/><Relationship Id="rId4" Type="http://schemas.openxmlformats.org/officeDocument/2006/relationships/hyperlink" Target="https://crime-data-explorer.fr.cloud.gov/downloads-and-do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Rutgers Data Science Bootcamp</a:t>
            </a:r>
            <a:endParaRPr/>
          </a:p>
          <a:p>
            <a:pPr marL="0" lvl="0" indent="0" algn="l" rtl="0">
              <a:spcBef>
                <a:spcPts val="0"/>
              </a:spcBef>
              <a:spcAft>
                <a:spcPts val="0"/>
              </a:spcAft>
              <a:buNone/>
            </a:pPr>
            <a:r>
              <a:rPr lang="en"/>
              <a:t>Project 1</a:t>
            </a:r>
            <a:endParaRPr/>
          </a:p>
        </p:txBody>
      </p:sp>
      <p:sp>
        <p:nvSpPr>
          <p:cNvPr id="65" name="Google Shape;65;p13"/>
          <p:cNvSpPr txBox="1">
            <a:spLocks noGrp="1"/>
          </p:cNvSpPr>
          <p:nvPr>
            <p:ph type="subTitle" idx="1"/>
          </p:nvPr>
        </p:nvSpPr>
        <p:spPr>
          <a:xfrm>
            <a:off x="311700" y="1878540"/>
            <a:ext cx="4242600" cy="14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2:</a:t>
            </a:r>
            <a:endParaRPr/>
          </a:p>
          <a:p>
            <a:pPr marL="0" lvl="0" indent="457200" algn="l" rtl="0">
              <a:spcBef>
                <a:spcPts val="0"/>
              </a:spcBef>
              <a:spcAft>
                <a:spcPts val="0"/>
              </a:spcAft>
              <a:buNone/>
            </a:pPr>
            <a:r>
              <a:rPr lang="en"/>
              <a:t>Kevin Buron</a:t>
            </a:r>
            <a:endParaRPr/>
          </a:p>
          <a:p>
            <a:pPr marL="0" lvl="0" indent="457200" algn="l" rtl="0">
              <a:spcBef>
                <a:spcPts val="0"/>
              </a:spcBef>
              <a:spcAft>
                <a:spcPts val="0"/>
              </a:spcAft>
              <a:buNone/>
            </a:pPr>
            <a:r>
              <a:rPr lang="en"/>
              <a:t>Kelly Curtiss</a:t>
            </a:r>
            <a:endParaRPr/>
          </a:p>
          <a:p>
            <a:pPr marL="0" lvl="0" indent="457200" algn="l" rtl="0">
              <a:spcBef>
                <a:spcPts val="0"/>
              </a:spcBef>
              <a:spcAft>
                <a:spcPts val="0"/>
              </a:spcAft>
              <a:buNone/>
            </a:pPr>
            <a:r>
              <a:rPr lang="en"/>
              <a:t>Angel Popa</a:t>
            </a:r>
            <a:endParaRPr/>
          </a:p>
          <a:p>
            <a:pPr marL="0" lvl="0" indent="457200" algn="l" rtl="0">
              <a:spcBef>
                <a:spcPts val="0"/>
              </a:spcBef>
              <a:spcAft>
                <a:spcPts val="0"/>
              </a:spcAft>
              <a:buNone/>
            </a:pPr>
            <a:r>
              <a:rPr lang="en"/>
              <a:t>Tunde Salisu</a:t>
            </a:r>
            <a:endParaRPr/>
          </a:p>
        </p:txBody>
      </p:sp>
      <p:pic>
        <p:nvPicPr>
          <p:cNvPr id="66" name="Google Shape;66;p13"/>
          <p:cNvPicPr preferRelativeResize="0"/>
          <p:nvPr/>
        </p:nvPicPr>
        <p:blipFill rotWithShape="1">
          <a:blip r:embed="rId3">
            <a:alphaModFix/>
          </a:blip>
          <a:srcRect b="6323"/>
          <a:stretch/>
        </p:blipFill>
        <p:spPr>
          <a:xfrm>
            <a:off x="4747200" y="1822225"/>
            <a:ext cx="2888125" cy="282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25" y="112025"/>
            <a:ext cx="8520600" cy="10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 &amp; Additional Questions </a:t>
            </a:r>
            <a:endParaRPr/>
          </a:p>
          <a:p>
            <a:pPr marL="0" lvl="0" indent="0" algn="l" rtl="0">
              <a:spcBef>
                <a:spcPts val="0"/>
              </a:spcBef>
              <a:spcAft>
                <a:spcPts val="0"/>
              </a:spcAft>
              <a:buNone/>
            </a:pPr>
            <a:r>
              <a:rPr lang="en"/>
              <a:t>Resulting From Analysis</a:t>
            </a:r>
            <a:endParaRPr/>
          </a:p>
        </p:txBody>
      </p:sp>
      <p:sp>
        <p:nvSpPr>
          <p:cNvPr id="130" name="Google Shape;130;p22"/>
          <p:cNvSpPr txBox="1"/>
          <p:nvPr/>
        </p:nvSpPr>
        <p:spPr>
          <a:xfrm>
            <a:off x="567150" y="1347275"/>
            <a:ext cx="7431900" cy="35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Conclusion: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Overall, when the graduation and crime data is analyzed on a national level, there is a negative correlation between graduation rates and crime rates.  However, when you look at individual states, this doesn’t always hold true.  Additionally, when you look at specific types of crime rates at the national level, there is a negative correlation with a few exceptions having weaker negative correlations.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These findings confirm our initial thoughts that there is a relationship between higher graduation rates and lower crime rates.  However, the exceptions that we discovered created new questions for future possible analysis projects.  For example: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Do rates of diagnosed mental illness relate to crime rates?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Do rates of political unease/protests relate to crime rates?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Do socio-economic levels and poverty rates relate to crime rates?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72" name="Google Shape;72;p14"/>
          <p:cNvSpPr txBox="1"/>
          <p:nvPr/>
        </p:nvSpPr>
        <p:spPr>
          <a:xfrm>
            <a:off x="553800" y="1718550"/>
            <a:ext cx="8223900" cy="13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To identify a relationship between the graduation rate and crime rate across the United States.</a:t>
            </a:r>
            <a:endParaRPr>
              <a:latin typeface="Roboto"/>
              <a:ea typeface="Roboto"/>
              <a:cs typeface="Roboto"/>
              <a:sym typeface="Roboto"/>
            </a:endParaRPr>
          </a:p>
          <a:p>
            <a:pPr marL="914400" lvl="0" indent="-298450" algn="l" rtl="0">
              <a:lnSpc>
                <a:spcPct val="130000"/>
              </a:lnSpc>
              <a:spcBef>
                <a:spcPts val="1000"/>
              </a:spcBef>
              <a:spcAft>
                <a:spcPts val="0"/>
              </a:spcAft>
              <a:buClr>
                <a:srgbClr val="353744"/>
              </a:buClr>
              <a:buSzPts val="1100"/>
              <a:buFont typeface="Proxima Nova"/>
              <a:buChar char="●"/>
            </a:pPr>
            <a:r>
              <a:rPr lang="en" sz="1100">
                <a:solidFill>
                  <a:srgbClr val="353744"/>
                </a:solidFill>
                <a:latin typeface="Proxima Nova"/>
                <a:ea typeface="Proxima Nova"/>
                <a:cs typeface="Proxima Nova"/>
                <a:sym typeface="Proxima Nova"/>
              </a:rPr>
              <a:t>Does graduation rate impact crime rate?</a:t>
            </a:r>
            <a:endParaRPr sz="1100">
              <a:solidFill>
                <a:srgbClr val="353744"/>
              </a:solidFill>
              <a:latin typeface="Proxima Nova"/>
              <a:ea typeface="Proxima Nova"/>
              <a:cs typeface="Proxima Nova"/>
              <a:sym typeface="Proxima Nova"/>
            </a:endParaRPr>
          </a:p>
          <a:p>
            <a:pPr marL="914400" lvl="0" indent="-298450" algn="l" rtl="0">
              <a:lnSpc>
                <a:spcPct val="130000"/>
              </a:lnSpc>
              <a:spcBef>
                <a:spcPts val="0"/>
              </a:spcBef>
              <a:spcAft>
                <a:spcPts val="0"/>
              </a:spcAft>
              <a:buClr>
                <a:srgbClr val="353744"/>
              </a:buClr>
              <a:buSzPts val="1100"/>
              <a:buFont typeface="Proxima Nova"/>
              <a:buChar char="●"/>
            </a:pPr>
            <a:r>
              <a:rPr lang="en" sz="1100">
                <a:solidFill>
                  <a:srgbClr val="353744"/>
                </a:solidFill>
                <a:latin typeface="Proxima Nova"/>
                <a:ea typeface="Proxima Nova"/>
                <a:cs typeface="Proxima Nova"/>
                <a:sym typeface="Proxima Nova"/>
              </a:rPr>
              <a:t>Is the correlation more significant at a state level or national level?</a:t>
            </a:r>
            <a:endParaRPr sz="1100">
              <a:solidFill>
                <a:srgbClr val="353744"/>
              </a:solidFill>
              <a:latin typeface="Proxima Nova"/>
              <a:ea typeface="Proxima Nova"/>
              <a:cs typeface="Proxima Nova"/>
              <a:sym typeface="Proxima Nova"/>
            </a:endParaRPr>
          </a:p>
          <a:p>
            <a:pPr marL="914400" lvl="0" indent="-298450" algn="l" rtl="0">
              <a:lnSpc>
                <a:spcPct val="130000"/>
              </a:lnSpc>
              <a:spcBef>
                <a:spcPts val="0"/>
              </a:spcBef>
              <a:spcAft>
                <a:spcPts val="0"/>
              </a:spcAft>
              <a:buClr>
                <a:srgbClr val="353744"/>
              </a:buClr>
              <a:buSzPts val="1100"/>
              <a:buFont typeface="Proxima Nova"/>
              <a:buChar char="●"/>
            </a:pPr>
            <a:r>
              <a:rPr lang="en" sz="1100">
                <a:solidFill>
                  <a:srgbClr val="353744"/>
                </a:solidFill>
                <a:latin typeface="Proxima Nova"/>
                <a:ea typeface="Proxima Nova"/>
                <a:cs typeface="Proxima Nova"/>
                <a:sym typeface="Proxima Nova"/>
              </a:rPr>
              <a:t>Does graduation rate impact specific types of crimes?</a:t>
            </a:r>
            <a:endParaRPr sz="1100">
              <a:solidFill>
                <a:srgbClr val="353744"/>
              </a:solidFill>
              <a:latin typeface="Proxima Nova"/>
              <a:ea typeface="Proxima Nova"/>
              <a:cs typeface="Proxima Nova"/>
              <a:sym typeface="Proxima Nova"/>
            </a:endParaRPr>
          </a:p>
          <a:p>
            <a:pPr marL="914400" lvl="0" indent="0" algn="l" rtl="0">
              <a:lnSpc>
                <a:spcPct val="130000"/>
              </a:lnSpc>
              <a:spcBef>
                <a:spcPts val="1000"/>
              </a:spcBef>
              <a:spcAft>
                <a:spcPts val="0"/>
              </a:spcAft>
              <a:buNone/>
            </a:pPr>
            <a:endParaRPr sz="1100">
              <a:solidFill>
                <a:srgbClr val="353744"/>
              </a:solidFill>
              <a:latin typeface="Proxima Nova"/>
              <a:ea typeface="Proxima Nova"/>
              <a:cs typeface="Proxima Nova"/>
              <a:sym typeface="Proxima Nova"/>
            </a:endParaRPr>
          </a:p>
          <a:p>
            <a:pPr marL="91440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73" name="Google Shape;73;p14"/>
          <p:cNvPicPr preferRelativeResize="0"/>
          <p:nvPr/>
        </p:nvPicPr>
        <p:blipFill>
          <a:blip r:embed="rId3">
            <a:alphaModFix/>
          </a:blip>
          <a:stretch>
            <a:fillRect/>
          </a:stretch>
        </p:blipFill>
        <p:spPr>
          <a:xfrm>
            <a:off x="5056125" y="3037650"/>
            <a:ext cx="1943580" cy="1801051"/>
          </a:xfrm>
          <a:prstGeom prst="rect">
            <a:avLst/>
          </a:prstGeom>
          <a:noFill/>
          <a:ln>
            <a:noFill/>
          </a:ln>
        </p:spPr>
      </p:pic>
      <p:pic>
        <p:nvPicPr>
          <p:cNvPr id="74" name="Google Shape;74;p14"/>
          <p:cNvPicPr preferRelativeResize="0"/>
          <p:nvPr/>
        </p:nvPicPr>
        <p:blipFill>
          <a:blip r:embed="rId3">
            <a:alphaModFix/>
          </a:blip>
          <a:stretch>
            <a:fillRect/>
          </a:stretch>
        </p:blipFill>
        <p:spPr>
          <a:xfrm>
            <a:off x="1650900" y="3220425"/>
            <a:ext cx="2058343" cy="180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p:nvPr/>
        </p:nvSpPr>
        <p:spPr>
          <a:xfrm>
            <a:off x="311725" y="1488850"/>
            <a:ext cx="8346600" cy="19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National Center for Educational Statistics; Common Core of Data: America’s Public Schools:</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a:t>
            </a:r>
            <a:r>
              <a:rPr lang="en" sz="1100" u="sng" dirty="0">
                <a:solidFill>
                  <a:schemeClr val="hlink"/>
                </a:solidFill>
                <a:hlinkClick r:id="rId3"/>
              </a:rPr>
              <a:t>https://nces.ed.gov/ccd/data_tables.asp#Page:1</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FBI Crime Statistics using the crime-data-explorer:</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a:t>
            </a:r>
            <a:r>
              <a:rPr lang="en" sz="1100" u="sng" dirty="0">
                <a:solidFill>
                  <a:schemeClr val="hlink"/>
                </a:solidFill>
                <a:hlinkClick r:id="rId4"/>
              </a:rPr>
              <a:t>https://crime-data-explorer.fr.cloud.gov/downloads-and-docs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GitHub/</a:t>
            </a:r>
            <a:r>
              <a:rPr lang="en" dirty="0" err="1">
                <a:latin typeface="Roboto"/>
                <a:ea typeface="Roboto"/>
                <a:cs typeface="Roboto"/>
                <a:sym typeface="Roboto"/>
              </a:rPr>
              <a:t>Jupyter</a:t>
            </a:r>
            <a:r>
              <a:rPr lang="en" dirty="0">
                <a:latin typeface="Roboto"/>
                <a:ea typeface="Roboto"/>
                <a:cs typeface="Roboto"/>
                <a:sym typeface="Roboto"/>
              </a:rPr>
              <a:t> Notebook:</a:t>
            </a:r>
          </a:p>
          <a:p>
            <a:pPr lvl="0"/>
            <a:r>
              <a:rPr lang="en" dirty="0">
                <a:latin typeface="Roboto"/>
                <a:ea typeface="Roboto"/>
                <a:cs typeface="Roboto"/>
                <a:sym typeface="Roboto"/>
              </a:rPr>
              <a:t>	</a:t>
            </a:r>
            <a:r>
              <a:rPr lang="en-US" dirty="0">
                <a:hlinkClick r:id="rId5"/>
              </a:rPr>
              <a:t>https://github.com/klcurtiss/Project1work/tree/master</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	</a:t>
            </a:r>
            <a:endParaRPr dirty="0">
              <a:latin typeface="Roboto"/>
              <a:ea typeface="Roboto"/>
              <a:cs typeface="Roboto"/>
              <a:sym typeface="Roboto"/>
            </a:endParaRPr>
          </a:p>
        </p:txBody>
      </p:sp>
      <p:sp>
        <p:nvSpPr>
          <p:cNvPr id="80" name="Google Shape;80;p15"/>
          <p:cNvSpPr txBox="1">
            <a:spLocks noGrp="1"/>
          </p:cNvSpPr>
          <p:nvPr>
            <p:ph type="title"/>
          </p:nvPr>
        </p:nvSpPr>
        <p:spPr>
          <a:xfrm>
            <a:off x="311700" y="34905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Clean Up &amp; Analysis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rotWithShape="1">
          <a:blip r:embed="rId3">
            <a:alphaModFix/>
          </a:blip>
          <a:srcRect l="8290" t="9349" r="8306" b="6800"/>
          <a:stretch/>
        </p:blipFill>
        <p:spPr>
          <a:xfrm>
            <a:off x="206599" y="628350"/>
            <a:ext cx="8561799" cy="4304223"/>
          </a:xfrm>
          <a:prstGeom prst="rect">
            <a:avLst/>
          </a:prstGeom>
          <a:noFill/>
          <a:ln>
            <a:noFill/>
          </a:ln>
        </p:spPr>
      </p:pic>
      <p:sp>
        <p:nvSpPr>
          <p:cNvPr id="86" name="Google Shape;86;p16"/>
          <p:cNvSpPr txBox="1">
            <a:spLocks noGrp="1"/>
          </p:cNvSpPr>
          <p:nvPr>
            <p:ph type="title"/>
          </p:nvPr>
        </p:nvSpPr>
        <p:spPr>
          <a:xfrm>
            <a:off x="311700" y="1059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 States Crime Rates 2006-2009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26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 States Graduation Rates 2006-2009</a:t>
            </a:r>
            <a:endParaRPr/>
          </a:p>
        </p:txBody>
      </p:sp>
      <p:pic>
        <p:nvPicPr>
          <p:cNvPr id="92" name="Google Shape;92;p17"/>
          <p:cNvPicPr preferRelativeResize="0"/>
          <p:nvPr/>
        </p:nvPicPr>
        <p:blipFill rotWithShape="1">
          <a:blip r:embed="rId3">
            <a:alphaModFix/>
          </a:blip>
          <a:srcRect l="8906" t="7585" r="9152" b="6407"/>
          <a:stretch/>
        </p:blipFill>
        <p:spPr>
          <a:xfrm>
            <a:off x="267350" y="625404"/>
            <a:ext cx="8609301" cy="45180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668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Graduation Rates Vs. Crime Rates 2006-2009</a:t>
            </a:r>
            <a:endParaRPr/>
          </a:p>
        </p:txBody>
      </p:sp>
      <p:pic>
        <p:nvPicPr>
          <p:cNvPr id="98" name="Google Shape;98;p18"/>
          <p:cNvPicPr preferRelativeResize="0"/>
          <p:nvPr/>
        </p:nvPicPr>
        <p:blipFill>
          <a:blip r:embed="rId3">
            <a:alphaModFix/>
          </a:blip>
          <a:stretch>
            <a:fillRect/>
          </a:stretch>
        </p:blipFill>
        <p:spPr>
          <a:xfrm>
            <a:off x="925450" y="1438500"/>
            <a:ext cx="4719925" cy="3351275"/>
          </a:xfrm>
          <a:prstGeom prst="rect">
            <a:avLst/>
          </a:prstGeom>
          <a:noFill/>
          <a:ln>
            <a:noFill/>
          </a:ln>
        </p:spPr>
      </p:pic>
      <p:sp>
        <p:nvSpPr>
          <p:cNvPr id="99" name="Google Shape;99;p18"/>
          <p:cNvSpPr txBox="1"/>
          <p:nvPr/>
        </p:nvSpPr>
        <p:spPr>
          <a:xfrm>
            <a:off x="6146025" y="1721900"/>
            <a:ext cx="2490900" cy="12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correlation value of  -0.61 shows that there is a relationship between the graduation rates and crime rates in the US.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As the graduation rates increase the crime rates decrease.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1668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Graduation Rates Vs. Mean Crime Rates 2006-2009</a:t>
            </a:r>
            <a:endParaRPr/>
          </a:p>
        </p:txBody>
      </p:sp>
      <p:pic>
        <p:nvPicPr>
          <p:cNvPr id="105" name="Google Shape;105;p19"/>
          <p:cNvPicPr preferRelativeResize="0"/>
          <p:nvPr/>
        </p:nvPicPr>
        <p:blipFill>
          <a:blip r:embed="rId3">
            <a:alphaModFix/>
          </a:blip>
          <a:stretch>
            <a:fillRect/>
          </a:stretch>
        </p:blipFill>
        <p:spPr>
          <a:xfrm>
            <a:off x="311700" y="1345325"/>
            <a:ext cx="5508000" cy="379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233275" y="0"/>
            <a:ext cx="44898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Focus on NY , NJ , &amp; DC</a:t>
            </a:r>
            <a:endParaRPr/>
          </a:p>
        </p:txBody>
      </p:sp>
      <p:pic>
        <p:nvPicPr>
          <p:cNvPr id="111" name="Google Shape;111;p20"/>
          <p:cNvPicPr preferRelativeResize="0"/>
          <p:nvPr/>
        </p:nvPicPr>
        <p:blipFill>
          <a:blip r:embed="rId3">
            <a:alphaModFix/>
          </a:blip>
          <a:stretch>
            <a:fillRect/>
          </a:stretch>
        </p:blipFill>
        <p:spPr>
          <a:xfrm>
            <a:off x="770025" y="623700"/>
            <a:ext cx="2921809" cy="2131900"/>
          </a:xfrm>
          <a:prstGeom prst="rect">
            <a:avLst/>
          </a:prstGeom>
          <a:noFill/>
          <a:ln>
            <a:noFill/>
          </a:ln>
        </p:spPr>
      </p:pic>
      <p:pic>
        <p:nvPicPr>
          <p:cNvPr id="112" name="Google Shape;112;p20"/>
          <p:cNvPicPr preferRelativeResize="0"/>
          <p:nvPr/>
        </p:nvPicPr>
        <p:blipFill>
          <a:blip r:embed="rId3">
            <a:alphaModFix/>
          </a:blip>
          <a:stretch>
            <a:fillRect/>
          </a:stretch>
        </p:blipFill>
        <p:spPr>
          <a:xfrm>
            <a:off x="5242301" y="623700"/>
            <a:ext cx="2921800" cy="2101348"/>
          </a:xfrm>
          <a:prstGeom prst="rect">
            <a:avLst/>
          </a:prstGeom>
          <a:noFill/>
          <a:ln>
            <a:noFill/>
          </a:ln>
        </p:spPr>
      </p:pic>
      <p:pic>
        <p:nvPicPr>
          <p:cNvPr id="113" name="Google Shape;113;p20"/>
          <p:cNvPicPr preferRelativeResize="0"/>
          <p:nvPr/>
        </p:nvPicPr>
        <p:blipFill>
          <a:blip r:embed="rId3">
            <a:alphaModFix/>
          </a:blip>
          <a:stretch>
            <a:fillRect/>
          </a:stretch>
        </p:blipFill>
        <p:spPr>
          <a:xfrm>
            <a:off x="820650" y="2755600"/>
            <a:ext cx="3242713" cy="2387900"/>
          </a:xfrm>
          <a:prstGeom prst="rect">
            <a:avLst/>
          </a:prstGeom>
          <a:noFill/>
          <a:ln>
            <a:noFill/>
          </a:ln>
        </p:spPr>
      </p:pic>
      <p:sp>
        <p:nvSpPr>
          <p:cNvPr id="114" name="Google Shape;114;p20"/>
          <p:cNvSpPr txBox="1"/>
          <p:nvPr/>
        </p:nvSpPr>
        <p:spPr>
          <a:xfrm>
            <a:off x="4819650" y="2876150"/>
            <a:ext cx="3948600" cy="20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When looking at individual states, not all states follow the national trend.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NY and NJ demonstrate a decreasing graduation rate along with a decreasing crime rate over the 4 years.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sz="1000">
                <a:latin typeface="Roboto"/>
                <a:ea typeface="Roboto"/>
                <a:cs typeface="Roboto"/>
                <a:sym typeface="Roboto"/>
              </a:rPr>
              <a:t>*Note: crime rates were translated vertically to improve the visual representation of each comparison.</a:t>
            </a:r>
            <a:endParaRPr sz="1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56775" y="357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Graduation Rates Vs. Specific Crime Rates</a:t>
            </a:r>
            <a:endParaRPr/>
          </a:p>
        </p:txBody>
      </p:sp>
      <p:pic>
        <p:nvPicPr>
          <p:cNvPr id="120" name="Google Shape;120;p21"/>
          <p:cNvPicPr preferRelativeResize="0"/>
          <p:nvPr/>
        </p:nvPicPr>
        <p:blipFill>
          <a:blip r:embed="rId3">
            <a:alphaModFix/>
          </a:blip>
          <a:stretch>
            <a:fillRect/>
          </a:stretch>
        </p:blipFill>
        <p:spPr>
          <a:xfrm>
            <a:off x="243525" y="693800"/>
            <a:ext cx="2873300" cy="2044625"/>
          </a:xfrm>
          <a:prstGeom prst="rect">
            <a:avLst/>
          </a:prstGeom>
          <a:noFill/>
          <a:ln>
            <a:noFill/>
          </a:ln>
        </p:spPr>
      </p:pic>
      <p:pic>
        <p:nvPicPr>
          <p:cNvPr id="121" name="Google Shape;121;p21"/>
          <p:cNvPicPr preferRelativeResize="0"/>
          <p:nvPr/>
        </p:nvPicPr>
        <p:blipFill>
          <a:blip r:embed="rId3">
            <a:alphaModFix/>
          </a:blip>
          <a:stretch>
            <a:fillRect/>
          </a:stretch>
        </p:blipFill>
        <p:spPr>
          <a:xfrm>
            <a:off x="6087175" y="659400"/>
            <a:ext cx="2936538" cy="2079725"/>
          </a:xfrm>
          <a:prstGeom prst="rect">
            <a:avLst/>
          </a:prstGeom>
          <a:noFill/>
          <a:ln>
            <a:noFill/>
          </a:ln>
        </p:spPr>
      </p:pic>
      <p:pic>
        <p:nvPicPr>
          <p:cNvPr id="122" name="Google Shape;122;p21"/>
          <p:cNvPicPr preferRelativeResize="0"/>
          <p:nvPr/>
        </p:nvPicPr>
        <p:blipFill>
          <a:blip r:embed="rId3">
            <a:alphaModFix/>
          </a:blip>
          <a:stretch>
            <a:fillRect/>
          </a:stretch>
        </p:blipFill>
        <p:spPr>
          <a:xfrm>
            <a:off x="243525" y="2739125"/>
            <a:ext cx="3185241" cy="2265425"/>
          </a:xfrm>
          <a:prstGeom prst="rect">
            <a:avLst/>
          </a:prstGeom>
          <a:noFill/>
          <a:ln>
            <a:noFill/>
          </a:ln>
        </p:spPr>
      </p:pic>
      <p:pic>
        <p:nvPicPr>
          <p:cNvPr id="123" name="Google Shape;123;p21"/>
          <p:cNvPicPr preferRelativeResize="0"/>
          <p:nvPr/>
        </p:nvPicPr>
        <p:blipFill>
          <a:blip r:embed="rId3">
            <a:alphaModFix/>
          </a:blip>
          <a:stretch>
            <a:fillRect/>
          </a:stretch>
        </p:blipFill>
        <p:spPr>
          <a:xfrm>
            <a:off x="6087175" y="2739113"/>
            <a:ext cx="3087659" cy="2265450"/>
          </a:xfrm>
          <a:prstGeom prst="rect">
            <a:avLst/>
          </a:prstGeom>
          <a:noFill/>
          <a:ln>
            <a:noFill/>
          </a:ln>
        </p:spPr>
      </p:pic>
      <p:sp>
        <p:nvSpPr>
          <p:cNvPr id="124" name="Google Shape;124;p21"/>
          <p:cNvSpPr txBox="1"/>
          <p:nvPr/>
        </p:nvSpPr>
        <p:spPr>
          <a:xfrm>
            <a:off x="3321175" y="1741500"/>
            <a:ext cx="2766000" cy="16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Robbery: Correlation: -0.44 </a:t>
            </a:r>
            <a:endParaRPr sz="1200"/>
          </a:p>
          <a:p>
            <a:pPr marL="0" lvl="0" indent="0" algn="ctr" rtl="0">
              <a:spcBef>
                <a:spcPts val="0"/>
              </a:spcBef>
              <a:spcAft>
                <a:spcPts val="0"/>
              </a:spcAft>
              <a:buNone/>
            </a:pPr>
            <a:endParaRPr sz="1150">
              <a:highlight>
                <a:srgbClr val="FFFFFF"/>
              </a:highlight>
              <a:latin typeface="Courier New"/>
              <a:ea typeface="Courier New"/>
              <a:cs typeface="Courier New"/>
              <a:sym typeface="Courier New"/>
            </a:endParaRPr>
          </a:p>
          <a:p>
            <a:pPr marL="0" lvl="0" indent="0" algn="ctr" rtl="0">
              <a:lnSpc>
                <a:spcPct val="115000"/>
              </a:lnSpc>
              <a:spcBef>
                <a:spcPts val="0"/>
              </a:spcBef>
              <a:spcAft>
                <a:spcPts val="0"/>
              </a:spcAft>
              <a:buNone/>
            </a:pPr>
            <a:r>
              <a:rPr lang="en" sz="1150">
                <a:highlight>
                  <a:srgbClr val="FFFFFF"/>
                </a:highlight>
              </a:rPr>
              <a:t>Homicide: Correlation: -0.52</a:t>
            </a:r>
            <a:endParaRPr sz="1150">
              <a:highlight>
                <a:srgbClr val="FFFFFF"/>
              </a:highlight>
            </a:endParaRPr>
          </a:p>
          <a:p>
            <a:pPr marL="0" lvl="0" indent="0" algn="ctr" rtl="0">
              <a:lnSpc>
                <a:spcPct val="115000"/>
              </a:lnSpc>
              <a:spcBef>
                <a:spcPts val="0"/>
              </a:spcBef>
              <a:spcAft>
                <a:spcPts val="0"/>
              </a:spcAft>
              <a:buNone/>
            </a:pPr>
            <a:endParaRPr sz="1150">
              <a:highlight>
                <a:srgbClr val="FFFFFF"/>
              </a:highlight>
            </a:endParaRPr>
          </a:p>
          <a:p>
            <a:pPr marL="0" lvl="0" indent="0" algn="ctr" rtl="0">
              <a:lnSpc>
                <a:spcPct val="115000"/>
              </a:lnSpc>
              <a:spcBef>
                <a:spcPts val="0"/>
              </a:spcBef>
              <a:spcAft>
                <a:spcPts val="0"/>
              </a:spcAft>
              <a:buNone/>
            </a:pPr>
            <a:r>
              <a:rPr lang="en" sz="1150">
                <a:highlight>
                  <a:srgbClr val="FFFFFF"/>
                </a:highlight>
              </a:rPr>
              <a:t>Motor Vehicle Theft: Correlation: -0.54</a:t>
            </a:r>
            <a:endParaRPr sz="1150">
              <a:highlight>
                <a:srgbClr val="FFFFFF"/>
              </a:highlight>
            </a:endParaRPr>
          </a:p>
          <a:p>
            <a:pPr marL="0" lvl="0" indent="0" algn="ctr" rtl="0">
              <a:lnSpc>
                <a:spcPct val="115000"/>
              </a:lnSpc>
              <a:spcBef>
                <a:spcPts val="0"/>
              </a:spcBef>
              <a:spcAft>
                <a:spcPts val="0"/>
              </a:spcAft>
              <a:buNone/>
            </a:pPr>
            <a:endParaRPr sz="1150">
              <a:highlight>
                <a:srgbClr val="FFFFFF"/>
              </a:highlight>
            </a:endParaRPr>
          </a:p>
          <a:p>
            <a:pPr marL="0" lvl="0" indent="0" algn="ctr" rtl="0">
              <a:lnSpc>
                <a:spcPct val="115000"/>
              </a:lnSpc>
              <a:spcBef>
                <a:spcPts val="0"/>
              </a:spcBef>
              <a:spcAft>
                <a:spcPts val="0"/>
              </a:spcAft>
              <a:buNone/>
            </a:pPr>
            <a:r>
              <a:rPr lang="en" sz="1150">
                <a:highlight>
                  <a:srgbClr val="FFFFFF"/>
                </a:highlight>
              </a:rPr>
              <a:t>Rape: Correlation: -0.32</a:t>
            </a:r>
            <a:endParaRPr sz="1150">
              <a:highlight>
                <a:srgbClr val="FFFFFF"/>
              </a:highlight>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Macintosh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vt:lpstr>
      <vt:lpstr>Arial</vt:lpstr>
      <vt:lpstr>Proxima Nova</vt:lpstr>
      <vt:lpstr>Courier New</vt:lpstr>
      <vt:lpstr>Merriweather</vt:lpstr>
      <vt:lpstr>Paradigm</vt:lpstr>
      <vt:lpstr>Rutgers Data Science Bootcamp Project 1</vt:lpstr>
      <vt:lpstr>Overview</vt:lpstr>
      <vt:lpstr>Data Sources, Clean Up &amp; Analysis Process</vt:lpstr>
      <vt:lpstr>US States Crime Rates 2006-2009</vt:lpstr>
      <vt:lpstr>US States Graduation Rates 2006-2009</vt:lpstr>
      <vt:lpstr>Graduation Rates Vs. Crime Rates 2006-2009</vt:lpstr>
      <vt:lpstr>Mean Graduation Rates Vs. Mean Crime Rates 2006-2009</vt:lpstr>
      <vt:lpstr>Focus on NY , NJ , &amp; DC</vt:lpstr>
      <vt:lpstr>Graduation Rates Vs. Specific Crime Rates</vt:lpstr>
      <vt:lpstr>Conclusions &amp; Additional Questions  Resulting From Analysis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Rutgers Data Science Bootcamp Project 1</dc:title>
  <cp:lastModifiedBy>Kelly Curtiss</cp:lastModifiedBy>
  <cp:revision>1</cp:revision>
  <dcterms:modified xsi:type="dcterms:W3CDTF">2020-07-28T21:37:27Z</dcterms:modified>
</cp:coreProperties>
</file>